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sldIdLst>
    <p:sldId id="351" r:id="rId2"/>
    <p:sldId id="356" r:id="rId3"/>
    <p:sldId id="259" r:id="rId4"/>
    <p:sldId id="287" r:id="rId5"/>
    <p:sldId id="352" r:id="rId6"/>
    <p:sldId id="292" r:id="rId7"/>
    <p:sldId id="290" r:id="rId8"/>
    <p:sldId id="294" r:id="rId9"/>
    <p:sldId id="358" r:id="rId10"/>
    <p:sldId id="359" r:id="rId11"/>
    <p:sldId id="300" r:id="rId12"/>
    <p:sldId id="298" r:id="rId13"/>
    <p:sldId id="281" r:id="rId14"/>
    <p:sldId id="260" r:id="rId15"/>
    <p:sldId id="282" r:id="rId16"/>
    <p:sldId id="301" r:id="rId17"/>
    <p:sldId id="302" r:id="rId18"/>
    <p:sldId id="354" r:id="rId19"/>
    <p:sldId id="355" r:id="rId20"/>
    <p:sldId id="360" r:id="rId21"/>
    <p:sldId id="361" r:id="rId22"/>
    <p:sldId id="362" r:id="rId23"/>
    <p:sldId id="357" r:id="rId24"/>
    <p:sldId id="283" r:id="rId25"/>
    <p:sldId id="265" r:id="rId26"/>
    <p:sldId id="273" r:id="rId27"/>
    <p:sldId id="274" r:id="rId28"/>
    <p:sldId id="275" r:id="rId29"/>
    <p:sldId id="309" r:id="rId30"/>
    <p:sldId id="305" r:id="rId31"/>
    <p:sldId id="316" r:id="rId32"/>
    <p:sldId id="276" r:id="rId33"/>
    <p:sldId id="277" r:id="rId34"/>
    <p:sldId id="306" r:id="rId35"/>
    <p:sldId id="310" r:id="rId36"/>
    <p:sldId id="278" r:id="rId37"/>
    <p:sldId id="279" r:id="rId38"/>
    <p:sldId id="307" r:id="rId39"/>
    <p:sldId id="311" r:id="rId40"/>
    <p:sldId id="308" r:id="rId41"/>
    <p:sldId id="267"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68" autoAdjust="0"/>
    <p:restoredTop sz="94660"/>
  </p:normalViewPr>
  <p:slideViewPr>
    <p:cSldViewPr>
      <p:cViewPr varScale="1">
        <p:scale>
          <a:sx n="86" d="100"/>
          <a:sy n="86" d="100"/>
        </p:scale>
        <p:origin x="1090"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12FB3AC-DE93-498C-98A2-7885BCF45793}"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73A3EF-6378-408A-8DC0-158A9A6CC2C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F7005987-39CD-41A3-A647-C805AA6FB141}"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495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71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24300"/>
            <a:ext cx="4038600" cy="2171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BEB5B86F-FD67-4344-8120-0BBDC77F357E}" type="slidenum">
              <a:rPr lang="ru-RU"/>
              <a:pPr/>
              <a:t>‹#›</a:t>
            </a:fld>
            <a:endParaRPr lang="ru-RU"/>
          </a:p>
        </p:txBody>
      </p:sp>
    </p:spTree>
    <p:extLst>
      <p:ext uri="{BB962C8B-B14F-4D97-AF65-F5344CB8AC3E}">
        <p14:creationId xmlns:p14="http://schemas.microsoft.com/office/powerpoint/2010/main" val="77681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29EE3054-643A-48D9-BCB8-EC2904EEC802}"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12E4BB-7C24-429C-BAE5-246B997D5903}"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25B1B5-5FD2-43E5-9820-7CF217B0F45C}"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DC21D7EB-C207-452B-ADEF-BA33D07B2E92}"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1606DB6-0D70-4B82-81C6-51C152C6DC2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0600586-7F09-450E-86CA-F9FB62969DC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67A69DC-7FB8-4917-B2FF-ADE19FF6305E}"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24F73959-3936-4868-B019-3226C972CA72}"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778F514-0953-4D0B-8B5A-C80F1A4B1991}"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wmf"/><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412776"/>
            <a:ext cx="9144000" cy="496855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spcAft>
                <a:spcPts val="0"/>
              </a:spcAft>
            </a:pPr>
            <a:r>
              <a:rPr lang="ru-RU" dirty="0">
                <a:solidFill>
                  <a:srgbClr val="000000"/>
                </a:solidFill>
                <a:latin typeface="Times New Roman" pitchFamily="18" charset="0"/>
                <a:ea typeface="Times New Roman" panose="02020603050405020304" pitchFamily="18" charset="0"/>
                <a:cs typeface="Times New Roman" pitchFamily="18" charset="0"/>
              </a:rPr>
              <a:t> </a:t>
            </a:r>
            <a:br>
              <a:rPr lang="en-US" dirty="0">
                <a:solidFill>
                  <a:srgbClr val="000000"/>
                </a:solidFill>
                <a:latin typeface="Times New Roman" pitchFamily="18" charset="0"/>
                <a:ea typeface="Times New Roman" panose="02020603050405020304" pitchFamily="18" charset="0"/>
                <a:cs typeface="Times New Roman" pitchFamily="18" charset="0"/>
              </a:rPr>
            </a:br>
            <a:br>
              <a:rPr lang="en-US" dirty="0">
                <a:solidFill>
                  <a:srgbClr val="000000"/>
                </a:solidFill>
                <a:latin typeface="Times New Roman" pitchFamily="18" charset="0"/>
                <a:ea typeface="Times New Roman" panose="02020603050405020304" pitchFamily="18" charset="0"/>
                <a:cs typeface="Times New Roman" pitchFamily="18" charset="0"/>
              </a:rPr>
            </a:br>
            <a:br>
              <a:rPr lang="en-US" dirty="0">
                <a:solidFill>
                  <a:srgbClr val="000000"/>
                </a:solidFill>
                <a:latin typeface="Times New Roman" pitchFamily="18" charset="0"/>
                <a:ea typeface="Times New Roman" panose="02020603050405020304" pitchFamily="18" charset="0"/>
                <a:cs typeface="Times New Roman" pitchFamily="18" charset="0"/>
              </a:rPr>
            </a:br>
            <a:br>
              <a:rPr lang="en-US" dirty="0">
                <a:solidFill>
                  <a:srgbClr val="000000"/>
                </a:solidFill>
                <a:latin typeface="Times New Roman" pitchFamily="18" charset="0"/>
                <a:ea typeface="Times New Roman" panose="02020603050405020304" pitchFamily="18" charset="0"/>
                <a:cs typeface="Times New Roman" pitchFamily="18" charset="0"/>
              </a:rPr>
            </a:br>
            <a:br>
              <a:rPr lang="en-US" dirty="0">
                <a:solidFill>
                  <a:srgbClr val="000000"/>
                </a:solidFill>
                <a:latin typeface="Times New Roman" pitchFamily="18" charset="0"/>
                <a:ea typeface="Times New Roman" panose="02020603050405020304" pitchFamily="18" charset="0"/>
                <a:cs typeface="Times New Roman" pitchFamily="18" charset="0"/>
              </a:rPr>
            </a:br>
            <a:br>
              <a:rPr lang="en-US" dirty="0">
                <a:solidFill>
                  <a:srgbClr val="000000"/>
                </a:solidFill>
                <a:latin typeface="Times New Roman" pitchFamily="18" charset="0"/>
                <a:ea typeface="Times New Roman" panose="02020603050405020304" pitchFamily="18" charset="0"/>
                <a:cs typeface="Times New Roman" pitchFamily="18" charset="0"/>
              </a:rPr>
            </a:br>
            <a:r>
              <a:rPr lang="tk-TM" dirty="0">
                <a:solidFill>
                  <a:srgbClr val="000000"/>
                </a:solidFill>
                <a:latin typeface="Times New Roman" pitchFamily="18" charset="0"/>
                <a:ea typeface="Times New Roman" panose="02020603050405020304" pitchFamily="18" charset="0"/>
                <a:cs typeface="Times New Roman" pitchFamily="18" charset="0"/>
              </a:rPr>
              <a:t>   </a:t>
            </a:r>
            <a:r>
              <a:rPr lang="en-US" sz="3100" dirty="0" err="1">
                <a:solidFill>
                  <a:schemeClr val="tx1"/>
                </a:solidFill>
                <a:latin typeface="Times New Roman" pitchFamily="18" charset="0"/>
                <a:ea typeface="Times New Roman" panose="02020603050405020304" pitchFamily="18" charset="0"/>
                <a:cs typeface="Times New Roman" pitchFamily="18" charset="0"/>
              </a:rPr>
              <a:t>Tema</a:t>
            </a:r>
            <a:r>
              <a:rPr lang="en-US" sz="3100" dirty="0">
                <a:solidFill>
                  <a:schemeClr val="tx1"/>
                </a:solidFill>
                <a:latin typeface="Times New Roman" pitchFamily="18" charset="0"/>
                <a:ea typeface="Times New Roman" panose="02020603050405020304" pitchFamily="18" charset="0"/>
                <a:cs typeface="Times New Roman" pitchFamily="18" charset="0"/>
              </a:rPr>
              <a:t>:</a:t>
            </a:r>
            <a:r>
              <a:rPr lang="en-US" sz="5300" dirty="0">
                <a:solidFill>
                  <a:schemeClr val="tx1"/>
                </a:solidFill>
                <a:latin typeface="Times New Roman" pitchFamily="18" charset="0"/>
                <a:ea typeface="Times New Roman" panose="02020603050405020304" pitchFamily="18" charset="0"/>
                <a:cs typeface="Times New Roman" pitchFamily="18" charset="0"/>
              </a:rPr>
              <a:t> </a:t>
            </a:r>
            <a:r>
              <a:rPr lang="en-US" sz="4000" b="1" dirty="0" err="1">
                <a:solidFill>
                  <a:srgbClr val="C00000"/>
                </a:solidFill>
                <a:latin typeface="Times New Roman" pitchFamily="18" charset="0"/>
                <a:ea typeface="Times New Roman" panose="02020603050405020304" pitchFamily="18" charset="0"/>
                <a:cs typeface="Times New Roman" pitchFamily="18" charset="0"/>
              </a:rPr>
              <a:t>Elektrolitleri</a:t>
            </a:r>
            <a:r>
              <a:rPr lang="tk-TM" sz="4000" b="1" dirty="0">
                <a:solidFill>
                  <a:srgbClr val="C00000"/>
                </a:solidFill>
                <a:latin typeface="Times New Roman" pitchFamily="18" charset="0"/>
                <a:ea typeface="Times New Roman" panose="02020603050405020304" pitchFamily="18" charset="0"/>
                <a:cs typeface="Times New Roman" pitchFamily="18" charset="0"/>
              </a:rPr>
              <a:t>ň</a:t>
            </a:r>
            <a:r>
              <a:rPr lang="en-US" sz="4000" b="1" dirty="0">
                <a:solidFill>
                  <a:srgbClr val="C00000"/>
                </a:solidFill>
                <a:latin typeface="Times New Roman" pitchFamily="18" charset="0"/>
                <a:ea typeface="Times New Roman" panose="02020603050405020304" pitchFamily="18" charset="0"/>
                <a:cs typeface="Times New Roman" pitchFamily="18" charset="0"/>
              </a:rPr>
              <a:t> we </a:t>
            </a:r>
            <a:r>
              <a:rPr lang="en-US" sz="4000" b="1" dirty="0" err="1">
                <a:solidFill>
                  <a:srgbClr val="C00000"/>
                </a:solidFill>
                <a:latin typeface="Times New Roman" pitchFamily="18" charset="0"/>
                <a:ea typeface="Times New Roman" panose="02020603050405020304" pitchFamily="18" charset="0"/>
                <a:cs typeface="Times New Roman" pitchFamily="18" charset="0"/>
              </a:rPr>
              <a:t>elektrolit</a:t>
            </a:r>
            <a:r>
              <a:rPr lang="en-US" sz="4000" b="1" dirty="0">
                <a:solidFill>
                  <a:srgbClr val="C00000"/>
                </a:solidFill>
                <a:latin typeface="Times New Roman" pitchFamily="18" charset="0"/>
                <a:ea typeface="Times New Roman" panose="02020603050405020304" pitchFamily="18" charset="0"/>
                <a:cs typeface="Times New Roman" pitchFamily="18" charset="0"/>
              </a:rPr>
              <a:t> </a:t>
            </a:r>
            <a:r>
              <a:rPr lang="en-US" sz="4000" b="1" dirty="0" err="1">
                <a:solidFill>
                  <a:srgbClr val="C00000"/>
                </a:solidFill>
                <a:latin typeface="Times New Roman" pitchFamily="18" charset="0"/>
                <a:ea typeface="Times New Roman" panose="02020603050405020304" pitchFamily="18" charset="0"/>
                <a:cs typeface="Times New Roman" pitchFamily="18" charset="0"/>
              </a:rPr>
              <a:t>dälleriň</a:t>
            </a:r>
            <a:r>
              <a:rPr lang="en-US" sz="4000" b="1" dirty="0">
                <a:solidFill>
                  <a:srgbClr val="C00000"/>
                </a:solidFill>
                <a:latin typeface="Times New Roman" pitchFamily="18" charset="0"/>
                <a:ea typeface="Times New Roman" panose="02020603050405020304" pitchFamily="18" charset="0"/>
                <a:cs typeface="Times New Roman" pitchFamily="18" charset="0"/>
              </a:rPr>
              <a:t> </a:t>
            </a:r>
            <a:r>
              <a:rPr lang="tk-TM" sz="4000" b="1" dirty="0">
                <a:solidFill>
                  <a:srgbClr val="C00000"/>
                </a:solidFill>
                <a:latin typeface="Times New Roman" pitchFamily="18" charset="0"/>
                <a:ea typeface="Times New Roman" panose="02020603050405020304" pitchFamily="18" charset="0"/>
                <a:cs typeface="Times New Roman" pitchFamily="18" charset="0"/>
              </a:rPr>
              <a:t>     				</a:t>
            </a:r>
            <a:r>
              <a:rPr lang="en-US" sz="4000" b="1" dirty="0" err="1">
                <a:solidFill>
                  <a:srgbClr val="C00000"/>
                </a:solidFill>
                <a:latin typeface="Times New Roman" pitchFamily="18" charset="0"/>
                <a:ea typeface="Times New Roman" panose="02020603050405020304" pitchFamily="18" charset="0"/>
                <a:cs typeface="Times New Roman" pitchFamily="18" charset="0"/>
              </a:rPr>
              <a:t>erginleri</a:t>
            </a:r>
            <a:r>
              <a:rPr lang="en-US" sz="4000" b="1" dirty="0">
                <a:solidFill>
                  <a:srgbClr val="C00000"/>
                </a:solidFill>
                <a:latin typeface="Times New Roman" pitchFamily="18" charset="0"/>
                <a:ea typeface="Times New Roman" panose="02020603050405020304" pitchFamily="18" charset="0"/>
                <a:cs typeface="Times New Roman" pitchFamily="18" charset="0"/>
              </a:rPr>
              <a:t>.</a:t>
            </a:r>
            <a:br>
              <a:rPr lang="en-US" sz="4000" b="1" dirty="0">
                <a:solidFill>
                  <a:srgbClr val="C00000"/>
                </a:solidFill>
                <a:latin typeface="Times New Roman" pitchFamily="18" charset="0"/>
                <a:ea typeface="Times New Roman" panose="02020603050405020304" pitchFamily="18" charset="0"/>
                <a:cs typeface="Times New Roman" pitchFamily="18" charset="0"/>
              </a:rPr>
            </a:br>
            <a:r>
              <a:rPr lang="en-US" sz="4000" b="1" dirty="0">
                <a:solidFill>
                  <a:srgbClr val="FF0000"/>
                </a:solidFill>
                <a:latin typeface="Times New Roman" pitchFamily="18" charset="0"/>
                <a:ea typeface="Times New Roman" panose="02020603050405020304" pitchFamily="18" charset="0"/>
                <a:cs typeface="Times New Roman" pitchFamily="18" charset="0"/>
              </a:rPr>
              <a:t>1</a:t>
            </a:r>
            <a:r>
              <a:rPr lang="en-US" sz="4000" spc="160" dirty="0">
                <a:solidFill>
                  <a:srgbClr val="FF0000"/>
                </a:solidFill>
                <a:effectLst>
                  <a:outerShdw blurRad="50800" dist="38100" algn="tr" rotWithShape="0">
                    <a:prstClr val="black">
                      <a:alpha val="40000"/>
                    </a:prstClr>
                  </a:outerShdw>
                </a:effectLst>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Elektrolitleriň</a:t>
            </a:r>
            <a:r>
              <a:rPr lang="en-US"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dissosiýasiýa</a:t>
            </a:r>
            <a:r>
              <a:rPr lang="sq-AL"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sy</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br>
              <a:rPr lang="ru-RU" sz="4000" spc="160" dirty="0">
                <a:solidFill>
                  <a:schemeClr val="accent1">
                    <a:lumMod val="50000"/>
                  </a:schemeClr>
                </a:solidFill>
                <a:effectLst/>
                <a:latin typeface="Times New Roman" pitchFamily="18" charset="0"/>
                <a:ea typeface="Times New Roman" panose="02020603050405020304" pitchFamily="18" charset="0"/>
                <a:cs typeface="Times New Roman" pitchFamily="18" charset="0"/>
              </a:rPr>
            </a:br>
            <a:r>
              <a:rPr lang="en-US" sz="4000" b="1" spc="160" dirty="0">
                <a:solidFill>
                  <a:srgbClr val="FF0000"/>
                </a:solidFill>
                <a:effectLst/>
                <a:latin typeface="Times New Roman" pitchFamily="18" charset="0"/>
                <a:ea typeface="Times New Roman" panose="02020603050405020304" pitchFamily="18" charset="0"/>
                <a:cs typeface="Times New Roman" pitchFamily="18" charset="0"/>
              </a:rPr>
              <a:t>2</a:t>
            </a:r>
            <a:r>
              <a:rPr lang="en-US" sz="4000" spc="160" dirty="0">
                <a:solidFill>
                  <a:srgbClr val="FF0000"/>
                </a:solidFill>
                <a:effectLst/>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Ion</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güýji</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Gowşak</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we</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güýçli</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elektrolitler</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br>
              <a:rPr lang="ru-RU" sz="4000" b="1" spc="160" dirty="0">
                <a:solidFill>
                  <a:schemeClr val="accent1">
                    <a:lumMod val="50000"/>
                  </a:schemeClr>
                </a:solidFill>
                <a:effectLst/>
                <a:latin typeface="Times New Roman" pitchFamily="18" charset="0"/>
                <a:ea typeface="Times New Roman" panose="02020603050405020304" pitchFamily="18" charset="0"/>
                <a:cs typeface="Times New Roman" pitchFamily="18" charset="0"/>
              </a:rPr>
            </a:br>
            <a:r>
              <a:rPr lang="en-US" sz="4000" b="1" spc="160" dirty="0">
                <a:solidFill>
                  <a:srgbClr val="FF0000"/>
                </a:solidFill>
                <a:effectLst/>
                <a:latin typeface="Times New Roman" pitchFamily="18" charset="0"/>
                <a:ea typeface="Times New Roman" panose="02020603050405020304" pitchFamily="18" charset="0"/>
                <a:cs typeface="Times New Roman" pitchFamily="18" charset="0"/>
              </a:rPr>
              <a:t>3</a:t>
            </a:r>
            <a:r>
              <a:rPr lang="en-US" sz="4000" spc="160" dirty="0">
                <a:solidFill>
                  <a:srgbClr val="FF0000"/>
                </a:solidFill>
                <a:effectLst/>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Ba</a:t>
            </a:r>
            <a:r>
              <a:rPr lang="sq-AL"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ş</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gançakly</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dissosiýasiýa</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en-US"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br>
              <a:rPr lang="en-US" sz="4000" b="1" dirty="0">
                <a:solidFill>
                  <a:schemeClr val="accent1">
                    <a:lumMod val="50000"/>
                  </a:schemeClr>
                </a:solidFill>
                <a:latin typeface="Times New Roman" pitchFamily="18" charset="0"/>
                <a:ea typeface="Times New Roman" panose="02020603050405020304" pitchFamily="18" charset="0"/>
                <a:cs typeface="Times New Roman" pitchFamily="18" charset="0"/>
              </a:rPr>
            </a:br>
            <a:r>
              <a:rPr lang="en-US"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Dissosiýasiýanyň</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derejesi</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Izotonik</a:t>
            </a:r>
            <a:r>
              <a:rPr lang="en-US"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br>
              <a:rPr lang="en-US" sz="4000" b="1" dirty="0">
                <a:solidFill>
                  <a:schemeClr val="accent1">
                    <a:lumMod val="50000"/>
                  </a:schemeClr>
                </a:solidFill>
                <a:latin typeface="Times New Roman" pitchFamily="18" charset="0"/>
                <a:ea typeface="Times New Roman" panose="02020603050405020304" pitchFamily="18" charset="0"/>
                <a:cs typeface="Times New Roman" pitchFamily="18" charset="0"/>
              </a:rPr>
            </a:br>
            <a:r>
              <a:rPr lang="en-US"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koeffisiýenti</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br>
              <a:rPr lang="en-US" sz="4000" b="1" dirty="0">
                <a:solidFill>
                  <a:schemeClr val="accent1">
                    <a:lumMod val="50000"/>
                  </a:schemeClr>
                </a:solidFill>
                <a:latin typeface="Times New Roman" pitchFamily="18" charset="0"/>
                <a:ea typeface="Times New Roman" panose="02020603050405020304" pitchFamily="18" charset="0"/>
                <a:cs typeface="Times New Roman" pitchFamily="18" charset="0"/>
              </a:rPr>
            </a:br>
            <a:r>
              <a:rPr lang="en-US" sz="4000" b="1" dirty="0">
                <a:solidFill>
                  <a:srgbClr val="FF0000"/>
                </a:solidFill>
                <a:latin typeface="Times New Roman" pitchFamily="18" charset="0"/>
                <a:ea typeface="Times New Roman" panose="02020603050405020304" pitchFamily="18" charset="0"/>
                <a:cs typeface="Times New Roman" pitchFamily="18" charset="0"/>
              </a:rPr>
              <a:t>4.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Gowşak</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we</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assosirlenen</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elektrolitleriň</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br>
              <a:rPr lang="en-US" sz="4000" b="1" dirty="0">
                <a:solidFill>
                  <a:schemeClr val="accent1">
                    <a:lumMod val="50000"/>
                  </a:schemeClr>
                </a:solidFill>
                <a:latin typeface="Times New Roman" pitchFamily="18" charset="0"/>
                <a:ea typeface="Times New Roman" panose="02020603050405020304" pitchFamily="18" charset="0"/>
                <a:cs typeface="Times New Roman" pitchFamily="18" charset="0"/>
              </a:rPr>
            </a:br>
            <a:r>
              <a:rPr lang="en-US"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dissosiýasynyň</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hemişeligi</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br>
              <a:rPr lang="ru-RU" sz="4000" b="1" spc="160" dirty="0">
                <a:solidFill>
                  <a:schemeClr val="accent1">
                    <a:lumMod val="50000"/>
                  </a:schemeClr>
                </a:solidFill>
                <a:effectLst/>
                <a:latin typeface="Times New Roman" pitchFamily="18" charset="0"/>
                <a:ea typeface="Times New Roman" panose="02020603050405020304" pitchFamily="18" charset="0"/>
                <a:cs typeface="Times New Roman" pitchFamily="18" charset="0"/>
              </a:rPr>
            </a:br>
            <a:r>
              <a:rPr lang="en-US" sz="4000" b="1" spc="160" dirty="0">
                <a:solidFill>
                  <a:srgbClr val="FF0000"/>
                </a:solidFill>
                <a:effectLst/>
                <a:latin typeface="Times New Roman" pitchFamily="18" charset="0"/>
                <a:ea typeface="Times New Roman" panose="02020603050405020304" pitchFamily="18" charset="0"/>
                <a:cs typeface="Times New Roman" pitchFamily="18" charset="0"/>
              </a:rPr>
              <a:t>5.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Ostwaldyň</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gowşatmak</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 </a:t>
            </a:r>
            <a:r>
              <a:rPr lang="ru-RU" sz="4000" b="1" dirty="0" err="1">
                <a:solidFill>
                  <a:schemeClr val="accent1">
                    <a:lumMod val="50000"/>
                  </a:schemeClr>
                </a:solidFill>
                <a:latin typeface="Times New Roman" pitchFamily="18" charset="0"/>
                <a:ea typeface="Times New Roman" panose="02020603050405020304" pitchFamily="18" charset="0"/>
                <a:cs typeface="Times New Roman" pitchFamily="18" charset="0"/>
              </a:rPr>
              <a:t>kanuny</a:t>
            </a:r>
            <a:r>
              <a:rPr lang="ru-RU" sz="4000" b="1" dirty="0">
                <a:solidFill>
                  <a:schemeClr val="accent1">
                    <a:lumMod val="50000"/>
                  </a:schemeClr>
                </a:solidFill>
                <a:latin typeface="Times New Roman" pitchFamily="18" charset="0"/>
                <a:ea typeface="Times New Roman" panose="02020603050405020304" pitchFamily="18" charset="0"/>
                <a:cs typeface="Times New Roman" pitchFamily="18" charset="0"/>
              </a:rPr>
              <a:t>.</a:t>
            </a:r>
            <a:br>
              <a:rPr lang="ru-RU" sz="4000" b="1" spc="160" dirty="0">
                <a:solidFill>
                  <a:schemeClr val="accent1">
                    <a:lumMod val="50000"/>
                  </a:schemeClr>
                </a:solidFill>
                <a:effectLst/>
                <a:latin typeface="Times New Roman" pitchFamily="18" charset="0"/>
                <a:ea typeface="Times New Roman" panose="02020603050405020304" pitchFamily="18" charset="0"/>
                <a:cs typeface="Times New Roman" pitchFamily="18" charset="0"/>
              </a:rPr>
            </a:br>
            <a:endParaRPr lang="ru-RU" sz="40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20995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sz="4000" b="1" dirty="0">
                <a:solidFill>
                  <a:srgbClr val="FF0000"/>
                </a:solidFill>
              </a:rPr>
              <a:t>4-nji ýagdaý</a:t>
            </a:r>
            <a:endParaRPr lang="ru-RU" b="1" dirty="0">
              <a:solidFill>
                <a:srgbClr val="FF0000"/>
              </a:solidFill>
            </a:endParaRPr>
          </a:p>
        </p:txBody>
      </p:sp>
      <p:sp>
        <p:nvSpPr>
          <p:cNvPr id="3" name="Объект 2"/>
          <p:cNvSpPr>
            <a:spLocks noGrp="1"/>
          </p:cNvSpPr>
          <p:nvPr>
            <p:ph sz="quarter" idx="1"/>
          </p:nvPr>
        </p:nvSpPr>
        <p:spPr/>
        <p:txBody>
          <a:bodyPr>
            <a:normAutofit/>
          </a:bodyPr>
          <a:lstStyle/>
          <a:p>
            <a:r>
              <a:rPr lang="tk-TM" sz="2800" b="1" dirty="0"/>
              <a:t>Dissosiasiýa – bu öwrülişikli proses: molekulalaryň ionlara dargama ýa-da </a:t>
            </a:r>
            <a:r>
              <a:rPr lang="tk-TM" sz="2800" b="1" dirty="0">
                <a:solidFill>
                  <a:srgbClr val="FF0000"/>
                </a:solidFill>
              </a:rPr>
              <a:t>dissosirlenme</a:t>
            </a:r>
            <a:r>
              <a:rPr lang="tk-TM" sz="2800" b="1" dirty="0"/>
              <a:t> prosesi bilen şol bir wagtyň özünde ionlaryň birleşme ýa-da </a:t>
            </a:r>
            <a:r>
              <a:rPr lang="tk-TM" sz="2800" b="1" dirty="0">
                <a:solidFill>
                  <a:srgbClr val="FF0000"/>
                </a:solidFill>
              </a:rPr>
              <a:t>assosiasiýa</a:t>
            </a:r>
            <a:r>
              <a:rPr lang="tk-TM" sz="2800" b="1" dirty="0"/>
              <a:t> prosesi hem geçýär. Şonuň üçin elektrolitiki dissosiasiýa prosesiniň reaksiýasynda deňdire derek iki taraplaýyn öwrülme belgisi goýulýar.</a:t>
            </a:r>
          </a:p>
          <a:p>
            <a:r>
              <a:rPr lang="tk-TM" sz="2800" b="1" dirty="0"/>
              <a:t>           HNO</a:t>
            </a:r>
            <a:r>
              <a:rPr lang="tk-TM" sz="2800" b="1" baseline="-25000" dirty="0"/>
              <a:t>3</a:t>
            </a:r>
            <a:r>
              <a:rPr lang="tk-TM" sz="2800" b="1" dirty="0"/>
              <a:t>             H</a:t>
            </a:r>
            <a:r>
              <a:rPr lang="tk-TM" sz="2800" b="1" baseline="30000" dirty="0"/>
              <a:t>+</a:t>
            </a:r>
            <a:r>
              <a:rPr lang="tk-TM" sz="2800" b="1" dirty="0"/>
              <a:t> +  NO</a:t>
            </a:r>
            <a:r>
              <a:rPr lang="tk-TM" sz="2800" b="1" baseline="-25000" dirty="0"/>
              <a:t>3</a:t>
            </a:r>
            <a:r>
              <a:rPr lang="tk-TM" sz="2800" b="1" dirty="0"/>
              <a:t> </a:t>
            </a:r>
            <a:r>
              <a:rPr lang="tk-TM" sz="2800" b="1" baseline="30000" dirty="0"/>
              <a:t>-</a:t>
            </a:r>
            <a:r>
              <a:rPr lang="tk-TM" sz="2800" b="1" dirty="0"/>
              <a:t>      </a:t>
            </a:r>
            <a:endParaRPr lang="ru-RU" sz="2800" b="1" dirty="0"/>
          </a:p>
        </p:txBody>
      </p:sp>
      <p:sp>
        <p:nvSpPr>
          <p:cNvPr id="4" name="Стрелка вправо 3"/>
          <p:cNvSpPr/>
          <p:nvPr/>
        </p:nvSpPr>
        <p:spPr>
          <a:xfrm>
            <a:off x="2915816" y="5157192"/>
            <a:ext cx="720080" cy="1440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rot="10800000">
            <a:off x="2893751" y="5328297"/>
            <a:ext cx="720080" cy="1440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3448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250825" y="188913"/>
            <a:ext cx="8291513" cy="4608512"/>
          </a:xfrm>
        </p:spPr>
        <p:txBody>
          <a:bodyPr>
            <a:normAutofit fontScale="90000"/>
          </a:bodyPr>
          <a:lstStyle/>
          <a:p>
            <a:pPr eaLnBrk="1" hangingPunct="1"/>
            <a:r>
              <a:rPr lang="ru-RU" sz="4000" b="1" dirty="0" err="1">
                <a:solidFill>
                  <a:srgbClr val="7030A0"/>
                </a:solidFill>
              </a:rPr>
              <a:t>Dissosiasiýa</a:t>
            </a:r>
            <a:r>
              <a:rPr lang="ru-RU" sz="4000" b="1" dirty="0">
                <a:solidFill>
                  <a:srgbClr val="7030A0"/>
                </a:solidFill>
              </a:rPr>
              <a:t> </a:t>
            </a:r>
            <a:r>
              <a:rPr lang="ru-RU" sz="4000" b="1" dirty="0" err="1">
                <a:solidFill>
                  <a:srgbClr val="7030A0"/>
                </a:solidFill>
              </a:rPr>
              <a:t>prosesiniň</a:t>
            </a:r>
            <a:r>
              <a:rPr lang="ru-RU" sz="4000" b="1" dirty="0">
                <a:solidFill>
                  <a:srgbClr val="7030A0"/>
                </a:solidFill>
              </a:rPr>
              <a:t>      </a:t>
            </a:r>
            <a:r>
              <a:rPr lang="ru-RU" sz="4000" b="1" dirty="0" err="1">
                <a:solidFill>
                  <a:srgbClr val="7030A0"/>
                </a:solidFill>
              </a:rPr>
              <a:t>gysgaldylan</a:t>
            </a:r>
            <a:r>
              <a:rPr lang="ru-RU" sz="4000" b="1" dirty="0">
                <a:solidFill>
                  <a:srgbClr val="7030A0"/>
                </a:solidFill>
              </a:rPr>
              <a:t> </a:t>
            </a:r>
            <a:r>
              <a:rPr lang="ru-RU" sz="4000" b="1" dirty="0" err="1">
                <a:solidFill>
                  <a:srgbClr val="7030A0"/>
                </a:solidFill>
              </a:rPr>
              <a:t>görnüşi</a:t>
            </a:r>
            <a:r>
              <a:rPr lang="tk-TM" sz="4000" b="1" dirty="0">
                <a:solidFill>
                  <a:srgbClr val="7030A0"/>
                </a:solidFill>
              </a:rPr>
              <a:t>ni,</a:t>
            </a:r>
            <a:r>
              <a:rPr lang="ru-RU" sz="4000" b="1" dirty="0">
                <a:solidFill>
                  <a:srgbClr val="7030A0"/>
                </a:solidFill>
              </a:rPr>
              <a:t> </a:t>
            </a:r>
            <a:r>
              <a:rPr lang="tk-TM" sz="4000" b="1" dirty="0">
                <a:solidFill>
                  <a:srgbClr val="7030A0"/>
                </a:solidFill>
              </a:rPr>
              <a:t>mysal üçin </a:t>
            </a:r>
            <a:r>
              <a:rPr lang="ru-RU" sz="4000" b="1" dirty="0" err="1">
                <a:solidFill>
                  <a:srgbClr val="7030A0"/>
                </a:solidFill>
              </a:rPr>
              <a:t>aşakdaky</a:t>
            </a:r>
            <a:r>
              <a:rPr lang="ru-RU" sz="4000" b="1" dirty="0">
                <a:solidFill>
                  <a:srgbClr val="7030A0"/>
                </a:solidFill>
              </a:rPr>
              <a:t> </a:t>
            </a:r>
            <a:r>
              <a:rPr lang="ru-RU" sz="4000" b="1" dirty="0" err="1">
                <a:solidFill>
                  <a:srgbClr val="7030A0"/>
                </a:solidFill>
              </a:rPr>
              <a:t>deňleme</a:t>
            </a:r>
            <a:r>
              <a:rPr lang="ru-RU" sz="4000" b="1" dirty="0">
                <a:solidFill>
                  <a:srgbClr val="7030A0"/>
                </a:solidFill>
              </a:rPr>
              <a:t> </a:t>
            </a:r>
            <a:r>
              <a:rPr lang="ru-RU" sz="4000" b="1" dirty="0" err="1">
                <a:solidFill>
                  <a:srgbClr val="7030A0"/>
                </a:solidFill>
              </a:rPr>
              <a:t>bilen</a:t>
            </a:r>
            <a:r>
              <a:rPr lang="ru-RU" sz="4000" b="1" dirty="0">
                <a:solidFill>
                  <a:srgbClr val="7030A0"/>
                </a:solidFill>
              </a:rPr>
              <a:t> </a:t>
            </a:r>
            <a:r>
              <a:rPr lang="tk-TM" sz="4000" b="1" dirty="0">
                <a:solidFill>
                  <a:srgbClr val="7030A0"/>
                </a:solidFill>
              </a:rPr>
              <a:t>görkezip bolar</a:t>
            </a:r>
            <a:r>
              <a:rPr lang="ru-RU" sz="4000" b="1" dirty="0">
                <a:solidFill>
                  <a:srgbClr val="7030A0"/>
                </a:solidFill>
              </a:rPr>
              <a:t>:</a:t>
            </a:r>
            <a:br>
              <a:rPr lang="en-US" sz="4000" b="1" dirty="0">
                <a:solidFill>
                  <a:srgbClr val="7030A0"/>
                </a:solidFill>
              </a:rPr>
            </a:br>
            <a:br>
              <a:rPr lang="ru-RU" sz="4000" b="1" dirty="0">
                <a:solidFill>
                  <a:srgbClr val="7030A0"/>
                </a:solidFill>
              </a:rPr>
            </a:br>
            <a:r>
              <a:rPr lang="en-US" sz="3200" b="1" dirty="0">
                <a:solidFill>
                  <a:srgbClr val="7030A0"/>
                </a:solidFill>
              </a:rPr>
              <a:t>    </a:t>
            </a:r>
            <a:r>
              <a:rPr lang="en-US" b="1" dirty="0" err="1">
                <a:solidFill>
                  <a:srgbClr val="7030A0"/>
                </a:solidFill>
              </a:rPr>
              <a:t>NaCl</a:t>
            </a:r>
            <a:r>
              <a:rPr lang="en-US" b="1" dirty="0">
                <a:solidFill>
                  <a:srgbClr val="7030A0"/>
                </a:solidFill>
              </a:rPr>
              <a:t> = Na</a:t>
            </a:r>
            <a:r>
              <a:rPr lang="en-US" b="1" baseline="30000" dirty="0">
                <a:solidFill>
                  <a:srgbClr val="7030A0"/>
                </a:solidFill>
              </a:rPr>
              <a:t>+ </a:t>
            </a:r>
            <a:r>
              <a:rPr lang="en-US" b="1" dirty="0">
                <a:solidFill>
                  <a:srgbClr val="7030A0"/>
                </a:solidFill>
              </a:rPr>
              <a:t>  +</a:t>
            </a:r>
            <a:r>
              <a:rPr lang="en-US" b="1" baseline="30000" dirty="0">
                <a:solidFill>
                  <a:srgbClr val="7030A0"/>
                </a:solidFill>
              </a:rPr>
              <a:t>  </a:t>
            </a:r>
            <a:r>
              <a:rPr lang="en-US" b="1" dirty="0">
                <a:solidFill>
                  <a:srgbClr val="7030A0"/>
                </a:solidFill>
              </a:rPr>
              <a:t>Cl</a:t>
            </a:r>
            <a:r>
              <a:rPr lang="en-US" b="1" baseline="30000" dirty="0">
                <a:solidFill>
                  <a:srgbClr val="7030A0"/>
                </a:solidFill>
              </a:rPr>
              <a:t>-</a:t>
            </a:r>
            <a:br>
              <a:rPr lang="en-US" b="1" baseline="30000" dirty="0">
                <a:solidFill>
                  <a:srgbClr val="7030A0"/>
                </a:solidFill>
              </a:rPr>
            </a:br>
            <a:br>
              <a:rPr lang="en-US" b="1" baseline="30000" dirty="0">
                <a:solidFill>
                  <a:srgbClr val="7030A0"/>
                </a:solidFill>
              </a:rPr>
            </a:br>
            <a:r>
              <a:rPr lang="en-US" b="1" baseline="30000" dirty="0">
                <a:solidFill>
                  <a:srgbClr val="7030A0"/>
                </a:solidFill>
              </a:rPr>
              <a:t> </a:t>
            </a:r>
            <a:r>
              <a:rPr lang="en-US" b="1" dirty="0">
                <a:solidFill>
                  <a:srgbClr val="7030A0"/>
                </a:solidFill>
              </a:rPr>
              <a:t>  </a:t>
            </a:r>
            <a:r>
              <a:rPr lang="en-US" b="1" dirty="0" err="1">
                <a:solidFill>
                  <a:srgbClr val="7030A0"/>
                </a:solidFill>
              </a:rPr>
              <a:t>HCl</a:t>
            </a:r>
            <a:r>
              <a:rPr lang="en-US" b="1" dirty="0">
                <a:solidFill>
                  <a:srgbClr val="7030A0"/>
                </a:solidFill>
              </a:rPr>
              <a:t>  =  H</a:t>
            </a:r>
            <a:r>
              <a:rPr lang="en-US" b="1" baseline="30000" dirty="0">
                <a:solidFill>
                  <a:srgbClr val="7030A0"/>
                </a:solidFill>
              </a:rPr>
              <a:t>+ </a:t>
            </a:r>
            <a:r>
              <a:rPr lang="en-US" b="1" dirty="0">
                <a:solidFill>
                  <a:srgbClr val="7030A0"/>
                </a:solidFill>
              </a:rPr>
              <a:t>  +</a:t>
            </a:r>
            <a:r>
              <a:rPr lang="en-US" b="1" baseline="30000" dirty="0">
                <a:solidFill>
                  <a:srgbClr val="7030A0"/>
                </a:solidFill>
              </a:rPr>
              <a:t>  </a:t>
            </a:r>
            <a:r>
              <a:rPr lang="en-US" b="1" dirty="0">
                <a:solidFill>
                  <a:srgbClr val="7030A0"/>
                </a:solidFill>
              </a:rPr>
              <a:t>Cl</a:t>
            </a:r>
            <a:r>
              <a:rPr lang="en-US" b="1" baseline="30000" dirty="0">
                <a:solidFill>
                  <a:srgbClr val="7030A0"/>
                </a:solidFill>
              </a:rPr>
              <a:t>-</a:t>
            </a:r>
            <a:br>
              <a:rPr lang="en-US" b="1" baseline="30000" dirty="0">
                <a:solidFill>
                  <a:srgbClr val="7030A0"/>
                </a:solidFill>
              </a:rPr>
            </a:br>
            <a:endParaRPr lang="ru-RU" b="1" baseline="30000" dirty="0">
              <a:solidFill>
                <a:srgbClr val="7030A0"/>
              </a:solidFill>
            </a:endParaRPr>
          </a:p>
        </p:txBody>
      </p:sp>
      <p:pic>
        <p:nvPicPr>
          <p:cNvPr id="12291" name="Picture 7" descr="Рисунок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226024"/>
            <a:ext cx="2699240" cy="198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descr="Рисунок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643478"/>
            <a:ext cx="1789336" cy="256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51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35696" y="692696"/>
            <a:ext cx="4696200" cy="1328192"/>
          </a:xfrm>
        </p:spPr>
        <p:txBody>
          <a:bodyPr>
            <a:normAutofit/>
          </a:bodyPr>
          <a:lstStyle/>
          <a:p>
            <a:pPr eaLnBrk="1" hangingPunct="1"/>
            <a:r>
              <a:rPr lang="tk-TM" b="1" dirty="0">
                <a:solidFill>
                  <a:srgbClr val="002060"/>
                </a:solidFill>
              </a:rPr>
              <a:t>                                 Ionlaryň görnüşleri</a:t>
            </a:r>
            <a:endParaRPr lang="ru-RU" b="1" dirty="0">
              <a:solidFill>
                <a:srgbClr val="002060"/>
              </a:solidFill>
            </a:endParaRPr>
          </a:p>
        </p:txBody>
      </p:sp>
      <p:sp>
        <p:nvSpPr>
          <p:cNvPr id="11267" name="Rectangle 3"/>
          <p:cNvSpPr>
            <a:spLocks noGrp="1" noChangeArrowheads="1"/>
          </p:cNvSpPr>
          <p:nvPr>
            <p:ph sz="quarter" idx="1"/>
          </p:nvPr>
        </p:nvSpPr>
        <p:spPr>
          <a:xfrm>
            <a:off x="395536" y="2276872"/>
            <a:ext cx="8856984" cy="2438276"/>
          </a:xfrm>
        </p:spPr>
        <p:txBody>
          <a:bodyPr>
            <a:normAutofit/>
          </a:bodyPr>
          <a:lstStyle/>
          <a:p>
            <a:pPr marL="609600" indent="-609600" eaLnBrk="1" hangingPunct="1">
              <a:lnSpc>
                <a:spcPct val="90000"/>
              </a:lnSpc>
              <a:buFontTx/>
              <a:buAutoNum type="arabicParenR"/>
            </a:pPr>
            <a:r>
              <a:rPr lang="ru-RU" sz="2800" b="1" dirty="0" err="1"/>
              <a:t>Zarýady</a:t>
            </a:r>
            <a:r>
              <a:rPr lang="ru-RU" sz="2800" b="1" dirty="0"/>
              <a:t> </a:t>
            </a:r>
            <a:r>
              <a:rPr lang="ru-RU" sz="2800" b="1" dirty="0" err="1"/>
              <a:t>boýunça</a:t>
            </a:r>
            <a:r>
              <a:rPr lang="ru-RU" sz="2800" b="1" dirty="0"/>
              <a:t>: </a:t>
            </a:r>
            <a:r>
              <a:rPr lang="ru-RU" sz="2800" b="1" dirty="0" err="1">
                <a:solidFill>
                  <a:srgbClr val="FF0000"/>
                </a:solidFill>
              </a:rPr>
              <a:t>kationlar</a:t>
            </a:r>
            <a:r>
              <a:rPr lang="ru-RU" sz="2800" b="1" dirty="0">
                <a:solidFill>
                  <a:srgbClr val="FF0000"/>
                </a:solidFill>
              </a:rPr>
              <a:t> (</a:t>
            </a:r>
            <a:r>
              <a:rPr lang="ru-RU" sz="2800" b="1" dirty="0" err="1">
                <a:solidFill>
                  <a:srgbClr val="FF0000"/>
                </a:solidFill>
              </a:rPr>
              <a:t>polo</a:t>
            </a:r>
            <a:r>
              <a:rPr lang="en-US" sz="2800" b="1" dirty="0">
                <a:solidFill>
                  <a:srgbClr val="FF0000"/>
                </a:solidFill>
              </a:rPr>
              <a:t>ž</a:t>
            </a:r>
            <a:r>
              <a:rPr lang="tk-TM" sz="2800" b="1" dirty="0">
                <a:solidFill>
                  <a:srgbClr val="FF0000"/>
                </a:solidFill>
              </a:rPr>
              <a:t>itel</a:t>
            </a:r>
            <a:r>
              <a:rPr lang="ru-RU" sz="2800" b="1" dirty="0">
                <a:solidFill>
                  <a:srgbClr val="FF0000"/>
                </a:solidFill>
              </a:rPr>
              <a:t>) </a:t>
            </a:r>
            <a:r>
              <a:rPr lang="ru-RU" sz="2800" b="1" dirty="0" err="1"/>
              <a:t>we</a:t>
            </a:r>
            <a:r>
              <a:rPr lang="ru-RU" sz="2800" b="1" dirty="0"/>
              <a:t> </a:t>
            </a:r>
            <a:r>
              <a:rPr lang="ru-RU" sz="2800" b="1" dirty="0" err="1">
                <a:solidFill>
                  <a:srgbClr val="0070C0"/>
                </a:solidFill>
              </a:rPr>
              <a:t>anionlar</a:t>
            </a:r>
            <a:r>
              <a:rPr lang="en-US" sz="2800" b="1" dirty="0">
                <a:solidFill>
                  <a:srgbClr val="0070C0"/>
                </a:solidFill>
              </a:rPr>
              <a:t> </a:t>
            </a:r>
            <a:r>
              <a:rPr lang="ru-RU" sz="2800" b="1" dirty="0">
                <a:solidFill>
                  <a:srgbClr val="0070C0"/>
                </a:solidFill>
              </a:rPr>
              <a:t>(</a:t>
            </a:r>
            <a:r>
              <a:rPr lang="ru-RU" sz="2800" b="1" dirty="0" err="1">
                <a:solidFill>
                  <a:srgbClr val="0070C0"/>
                </a:solidFill>
              </a:rPr>
              <a:t>оtrisatel</a:t>
            </a:r>
            <a:r>
              <a:rPr lang="ru-RU" sz="2800" b="1" dirty="0">
                <a:solidFill>
                  <a:srgbClr val="0070C0"/>
                </a:solidFill>
              </a:rPr>
              <a:t>);</a:t>
            </a:r>
          </a:p>
          <a:p>
            <a:pPr marL="609600" indent="-609600" eaLnBrk="1" hangingPunct="1">
              <a:lnSpc>
                <a:spcPct val="90000"/>
              </a:lnSpc>
              <a:buFontTx/>
              <a:buAutoNum type="arabicParenR"/>
            </a:pPr>
            <a:r>
              <a:rPr lang="ru-RU" sz="2800" b="1" dirty="0" err="1"/>
              <a:t>Suwa</a:t>
            </a:r>
            <a:r>
              <a:rPr lang="ru-RU" sz="2800" b="1" dirty="0"/>
              <a:t> </a:t>
            </a:r>
            <a:r>
              <a:rPr lang="ru-RU" sz="2800" b="1" dirty="0" err="1"/>
              <a:t>gatnaşygy</a:t>
            </a:r>
            <a:r>
              <a:rPr lang="ru-RU" sz="2800" b="1" dirty="0"/>
              <a:t> </a:t>
            </a:r>
            <a:r>
              <a:rPr lang="ru-RU" sz="2800" b="1" dirty="0" err="1"/>
              <a:t>boýunça</a:t>
            </a:r>
            <a:r>
              <a:rPr lang="ru-RU" sz="2800" b="1" dirty="0"/>
              <a:t>: </a:t>
            </a:r>
            <a:r>
              <a:rPr lang="ru-RU" sz="2800" b="1" dirty="0" err="1">
                <a:solidFill>
                  <a:srgbClr val="CC0000"/>
                </a:solidFill>
              </a:rPr>
              <a:t>gidratlaş</a:t>
            </a:r>
            <a:r>
              <a:rPr lang="tk-TM" sz="2800" b="1" dirty="0">
                <a:solidFill>
                  <a:srgbClr val="CC0000"/>
                </a:solidFill>
              </a:rPr>
              <a:t>ý</a:t>
            </a:r>
            <a:r>
              <a:rPr lang="ru-RU" sz="2800" b="1" dirty="0" err="1">
                <a:solidFill>
                  <a:srgbClr val="CC0000"/>
                </a:solidFill>
              </a:rPr>
              <a:t>an</a:t>
            </a:r>
            <a:r>
              <a:rPr lang="ru-RU" sz="2800" b="1" dirty="0">
                <a:solidFill>
                  <a:srgbClr val="CC0000"/>
                </a:solidFill>
              </a:rPr>
              <a:t>  </a:t>
            </a:r>
            <a:r>
              <a:rPr lang="ru-RU" sz="2800" b="1" dirty="0" err="1">
                <a:solidFill>
                  <a:srgbClr val="CC0000"/>
                </a:solidFill>
              </a:rPr>
              <a:t>we</a:t>
            </a:r>
            <a:r>
              <a:rPr lang="ru-RU" sz="2800" b="1" dirty="0">
                <a:solidFill>
                  <a:srgbClr val="CC0000"/>
                </a:solidFill>
              </a:rPr>
              <a:t> </a:t>
            </a:r>
            <a:r>
              <a:rPr lang="ru-RU" sz="2800" b="1" dirty="0" err="1">
                <a:solidFill>
                  <a:srgbClr val="CC0000"/>
                </a:solidFill>
              </a:rPr>
              <a:t>gidratlaşma</a:t>
            </a:r>
            <a:r>
              <a:rPr lang="tk-TM" sz="2800" b="1" dirty="0">
                <a:solidFill>
                  <a:srgbClr val="CC0000"/>
                </a:solidFill>
              </a:rPr>
              <a:t>ýan</a:t>
            </a:r>
            <a:r>
              <a:rPr lang="ru-RU" sz="2800" b="1" dirty="0">
                <a:solidFill>
                  <a:srgbClr val="CC0000"/>
                </a:solidFill>
              </a:rPr>
              <a:t>  </a:t>
            </a:r>
            <a:r>
              <a:rPr lang="en-US" sz="2800" b="1" dirty="0"/>
              <a:t>	</a:t>
            </a:r>
            <a:r>
              <a:rPr lang="ru-RU" sz="2800" b="1" dirty="0"/>
              <a:t>( </a:t>
            </a:r>
            <a:r>
              <a:rPr lang="ru-RU" sz="2800" b="1" dirty="0" err="1"/>
              <a:t>suwsuz</a:t>
            </a:r>
            <a:r>
              <a:rPr lang="ru-RU" sz="2800" b="1" dirty="0"/>
              <a:t> gurşawda)</a:t>
            </a:r>
          </a:p>
          <a:p>
            <a:pPr marL="609600" indent="-609600" eaLnBrk="1" hangingPunct="1">
              <a:lnSpc>
                <a:spcPct val="90000"/>
              </a:lnSpc>
              <a:buFontTx/>
              <a:buAutoNum type="arabicParenR"/>
            </a:pPr>
            <a:r>
              <a:rPr lang="ru-RU" sz="2800" b="1" dirty="0" err="1"/>
              <a:t>Düzümi</a:t>
            </a:r>
            <a:r>
              <a:rPr lang="ru-RU" sz="2800" b="1" dirty="0"/>
              <a:t> </a:t>
            </a:r>
            <a:r>
              <a:rPr lang="ru-RU" sz="2800" b="1" dirty="0" err="1"/>
              <a:t>boýunça</a:t>
            </a:r>
            <a:r>
              <a:rPr lang="ru-RU" sz="2800" b="1" dirty="0"/>
              <a:t>: </a:t>
            </a:r>
            <a:r>
              <a:rPr lang="ru-RU" sz="2800" b="1" dirty="0" err="1">
                <a:solidFill>
                  <a:srgbClr val="CC0000"/>
                </a:solidFill>
              </a:rPr>
              <a:t>sada</a:t>
            </a:r>
            <a:r>
              <a:rPr lang="ru-RU" sz="2800" b="1" dirty="0">
                <a:solidFill>
                  <a:srgbClr val="CC0000"/>
                </a:solidFill>
              </a:rPr>
              <a:t> </a:t>
            </a:r>
            <a:r>
              <a:rPr lang="ru-RU" sz="2800" b="1" dirty="0" err="1">
                <a:solidFill>
                  <a:srgbClr val="CC0000"/>
                </a:solidFill>
              </a:rPr>
              <a:t>we</a:t>
            </a:r>
            <a:r>
              <a:rPr lang="ru-RU" sz="2800" b="1" dirty="0">
                <a:solidFill>
                  <a:srgbClr val="CC0000"/>
                </a:solidFill>
              </a:rPr>
              <a:t> </a:t>
            </a:r>
            <a:r>
              <a:rPr lang="ru-RU" sz="2800" b="1" dirty="0" err="1">
                <a:solidFill>
                  <a:srgbClr val="CC0000"/>
                </a:solidFill>
              </a:rPr>
              <a:t>çylşyrymly</a:t>
            </a:r>
            <a:endParaRPr lang="ru-RU" sz="2800" b="1" dirty="0">
              <a:solidFill>
                <a:srgbClr val="CC0000"/>
              </a:solidFill>
            </a:endParaRPr>
          </a:p>
        </p:txBody>
      </p:sp>
    </p:spTree>
    <p:extLst>
      <p:ext uri="{BB962C8B-B14F-4D97-AF65-F5344CB8AC3E}">
        <p14:creationId xmlns:p14="http://schemas.microsoft.com/office/powerpoint/2010/main" val="55256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362" y="188640"/>
            <a:ext cx="8803134" cy="987552"/>
          </a:xfrm>
        </p:spPr>
        <p:txBody>
          <a:bodyPr>
            <a:noAutofit/>
          </a:bodyPr>
          <a:lstStyle/>
          <a:p>
            <a:r>
              <a:rPr lang="tk-TM" sz="3600" b="1" dirty="0">
                <a:solidFill>
                  <a:srgbClr val="FF0000"/>
                </a:solidFill>
                <a:latin typeface="Times New Roman" pitchFamily="18" charset="0"/>
                <a:cs typeface="Times New Roman" pitchFamily="18" charset="0"/>
              </a:rPr>
              <a:t>Elektrolitik dissosiasiýanyň derejesi. </a:t>
            </a:r>
            <a:br>
              <a:rPr lang="tk-TM" sz="3600" b="1" dirty="0">
                <a:solidFill>
                  <a:srgbClr val="FF0000"/>
                </a:solidFill>
                <a:latin typeface="Times New Roman" pitchFamily="18" charset="0"/>
                <a:cs typeface="Times New Roman" pitchFamily="18" charset="0"/>
              </a:rPr>
            </a:br>
            <a:r>
              <a:rPr lang="tk-TM" sz="3600" b="1" dirty="0">
                <a:solidFill>
                  <a:srgbClr val="FF0000"/>
                </a:solidFill>
                <a:latin typeface="Times New Roman" pitchFamily="18" charset="0"/>
                <a:cs typeface="Times New Roman" pitchFamily="18" charset="0"/>
              </a:rPr>
              <a:t>Güýçli we gowşak elektrolitler</a:t>
            </a:r>
            <a:endParaRPr lang="ru-RU" sz="3600" b="1" dirty="0">
              <a:solidFill>
                <a:srgbClr val="FF0000"/>
              </a:solidFill>
              <a:latin typeface="Times New Roman" pitchFamily="18" charset="0"/>
              <a:cs typeface="Times New Roman" pitchFamily="18" charset="0"/>
            </a:endParaRPr>
          </a:p>
        </p:txBody>
      </p:sp>
      <p:sp>
        <p:nvSpPr>
          <p:cNvPr id="7" name="Содержимое 6"/>
          <p:cNvSpPr>
            <a:spLocks noGrp="1"/>
          </p:cNvSpPr>
          <p:nvPr>
            <p:ph sz="quarter" idx="1"/>
          </p:nvPr>
        </p:nvSpPr>
        <p:spPr>
          <a:xfrm>
            <a:off x="323528" y="1229829"/>
            <a:ext cx="8503920" cy="4572000"/>
          </a:xfrm>
        </p:spPr>
        <p:txBody>
          <a:bodyPr>
            <a:normAutofit/>
          </a:bodyPr>
          <a:lstStyle/>
          <a:p>
            <a:r>
              <a:rPr lang="tk-TM" sz="3200" b="1" dirty="0"/>
              <a:t>Dissosirlenen molekulalaryň sanynyň eredilen  maddanyň molekulalaryň umumy sanyna bolan gatnaşygyna </a:t>
            </a:r>
            <a:r>
              <a:rPr lang="tk-TM" sz="3200" b="1" i="1" u="sng" dirty="0">
                <a:solidFill>
                  <a:srgbClr val="FF0000"/>
                </a:solidFill>
              </a:rPr>
              <a:t>dissosiasiýa derejesi</a:t>
            </a:r>
            <a:r>
              <a:rPr lang="tk-TM" sz="3200" b="1" u="sng" dirty="0">
                <a:solidFill>
                  <a:srgbClr val="FF0000"/>
                </a:solidFill>
              </a:rPr>
              <a:t> </a:t>
            </a:r>
            <a:r>
              <a:rPr lang="tk-TM" sz="3200" b="1" dirty="0"/>
              <a:t>diýilýär we  </a:t>
            </a:r>
            <a:r>
              <a:rPr lang="el-GR" sz="3200" b="1" dirty="0">
                <a:solidFill>
                  <a:srgbClr val="FF0000"/>
                </a:solidFill>
              </a:rPr>
              <a:t>α</a:t>
            </a:r>
            <a:r>
              <a:rPr lang="tk-TM" sz="3200" b="1" dirty="0">
                <a:solidFill>
                  <a:srgbClr val="FF0000"/>
                </a:solidFill>
              </a:rPr>
              <a:t> (</a:t>
            </a:r>
            <a:r>
              <a:rPr lang="tk-TM" sz="2400" b="1" dirty="0"/>
              <a:t>alfa</a:t>
            </a:r>
            <a:r>
              <a:rPr lang="tk-TM" sz="3200" b="1" dirty="0">
                <a:solidFill>
                  <a:srgbClr val="FF0000"/>
                </a:solidFill>
              </a:rPr>
              <a:t>)</a:t>
            </a:r>
            <a:r>
              <a:rPr lang="en-US" sz="3200" b="1" dirty="0">
                <a:solidFill>
                  <a:srgbClr val="FF0000"/>
                </a:solidFill>
              </a:rPr>
              <a:t> harpy </a:t>
            </a:r>
            <a:r>
              <a:rPr lang="en-US" sz="3200" b="1" dirty="0" err="1">
                <a:solidFill>
                  <a:srgbClr val="FF0000"/>
                </a:solidFill>
              </a:rPr>
              <a:t>bilen</a:t>
            </a:r>
            <a:r>
              <a:rPr lang="en-US" sz="3200" b="1" dirty="0">
                <a:solidFill>
                  <a:srgbClr val="FF0000"/>
                </a:solidFill>
              </a:rPr>
              <a:t> </a:t>
            </a:r>
            <a:r>
              <a:rPr lang="en-US" sz="3200" b="1" dirty="0" err="1">
                <a:solidFill>
                  <a:srgbClr val="FF0000"/>
                </a:solidFill>
              </a:rPr>
              <a:t>belgilen</a:t>
            </a:r>
            <a:r>
              <a:rPr lang="tk-TM" sz="3200" b="1" dirty="0">
                <a:solidFill>
                  <a:srgbClr val="FF0000"/>
                </a:solidFill>
              </a:rPr>
              <a:t>ýä</a:t>
            </a:r>
            <a:r>
              <a:rPr lang="en-US" sz="3200" b="1" dirty="0">
                <a:solidFill>
                  <a:srgbClr val="FF0000"/>
                </a:solidFill>
              </a:rPr>
              <a:t>r</a:t>
            </a:r>
            <a:r>
              <a:rPr lang="tk-TM" sz="3200" b="1" dirty="0">
                <a:solidFill>
                  <a:srgbClr val="FF0000"/>
                </a:solidFill>
              </a:rPr>
              <a:t>. Formulasy:</a:t>
            </a:r>
            <a:endParaRPr lang="ru-RU" sz="3200" b="1" dirty="0">
              <a:solidFill>
                <a:srgbClr val="FF0000"/>
              </a:solidFill>
            </a:endParaRPr>
          </a:p>
        </p:txBody>
      </p:sp>
      <p:sp>
        <p:nvSpPr>
          <p:cNvPr id="10" name="Прямоугольник 9"/>
          <p:cNvSpPr/>
          <p:nvPr/>
        </p:nvSpPr>
        <p:spPr>
          <a:xfrm>
            <a:off x="4500562" y="5357826"/>
            <a:ext cx="1143008" cy="428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1600" b="1" dirty="0"/>
              <a:t>umumy sany</a:t>
            </a:r>
            <a:endParaRPr lang="ru-RU" sz="1600" b="1" dirty="0"/>
          </a:p>
        </p:txBody>
      </p:sp>
      <p:pic>
        <p:nvPicPr>
          <p:cNvPr id="5" name="Рисунок 4"/>
          <p:cNvPicPr>
            <a:picLocks noChangeAspect="1"/>
          </p:cNvPicPr>
          <p:nvPr/>
        </p:nvPicPr>
        <p:blipFill>
          <a:blip r:embed="rId2"/>
          <a:stretch>
            <a:fillRect/>
          </a:stretch>
        </p:blipFill>
        <p:spPr>
          <a:xfrm>
            <a:off x="107504" y="4248163"/>
            <a:ext cx="4159971" cy="2219325"/>
          </a:xfrm>
          <a:prstGeom prst="rect">
            <a:avLst/>
          </a:prstGeom>
        </p:spPr>
      </p:pic>
      <p:sp>
        <p:nvSpPr>
          <p:cNvPr id="4" name="TextBox 3"/>
          <p:cNvSpPr txBox="1"/>
          <p:nvPr/>
        </p:nvSpPr>
        <p:spPr>
          <a:xfrm>
            <a:off x="6444208" y="4725144"/>
            <a:ext cx="184731" cy="369332"/>
          </a:xfrm>
          <a:prstGeom prst="rect">
            <a:avLst/>
          </a:prstGeom>
          <a:noFill/>
        </p:spPr>
        <p:txBody>
          <a:bodyPr wrap="none" rtlCol="0">
            <a:spAutoFit/>
          </a:bodyPr>
          <a:lstStyle/>
          <a:p>
            <a:endParaRPr lang="ru-RU" dirty="0"/>
          </a:p>
        </p:txBody>
      </p:sp>
      <p:pic>
        <p:nvPicPr>
          <p:cNvPr id="6" name="Рисунок 5"/>
          <p:cNvPicPr>
            <a:picLocks noChangeAspect="1"/>
          </p:cNvPicPr>
          <p:nvPr/>
        </p:nvPicPr>
        <p:blipFill>
          <a:blip r:embed="rId3"/>
          <a:stretch>
            <a:fillRect/>
          </a:stretch>
        </p:blipFill>
        <p:spPr>
          <a:xfrm>
            <a:off x="4461723" y="4248163"/>
            <a:ext cx="4682277" cy="2201741"/>
          </a:xfrm>
          <a:prstGeom prst="rect">
            <a:avLst/>
          </a:prstGeom>
        </p:spPr>
      </p:pic>
    </p:spTree>
    <p:extLst>
      <p:ext uri="{BB962C8B-B14F-4D97-AF65-F5344CB8AC3E}">
        <p14:creationId xmlns:p14="http://schemas.microsoft.com/office/powerpoint/2010/main" val="332496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14338"/>
            <a:ext cx="8229600" cy="1143000"/>
          </a:xfrm>
        </p:spPr>
        <p:txBody>
          <a:bodyPr>
            <a:normAutofit/>
          </a:bodyPr>
          <a:lstStyle/>
          <a:p>
            <a:r>
              <a:rPr lang="tk-TM" sz="4000" b="1" dirty="0">
                <a:solidFill>
                  <a:schemeClr val="tx1"/>
                </a:solidFill>
              </a:rPr>
              <a:t>Güýçli we gowşak elektrolitler</a:t>
            </a:r>
            <a:endParaRPr lang="ru-RU" sz="4000" b="1" dirty="0">
              <a:solidFill>
                <a:schemeClr val="tx1"/>
              </a:solidFill>
            </a:endParaRPr>
          </a:p>
        </p:txBody>
      </p:sp>
      <p:pic>
        <p:nvPicPr>
          <p:cNvPr id="9247" name="Picture 3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591333" y="2616230"/>
            <a:ext cx="152334" cy="1396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Объект 1"/>
          <p:cNvSpPr>
            <a:spLocks noGrp="1"/>
          </p:cNvSpPr>
          <p:nvPr>
            <p:ph sz="quarter" idx="3"/>
          </p:nvPr>
        </p:nvSpPr>
        <p:spPr>
          <a:xfrm flipV="1">
            <a:off x="10332639" y="6669360"/>
            <a:ext cx="72007" cy="188640"/>
          </a:xfrm>
        </p:spPr>
        <p:txBody>
          <a:bodyPr>
            <a:normAutofit fontScale="25000" lnSpcReduction="20000"/>
          </a:bodyPr>
          <a:lstStyle/>
          <a:p>
            <a:endParaRPr lang="ru-RU" dirty="0"/>
          </a:p>
        </p:txBody>
      </p:sp>
      <p:graphicFrame>
        <p:nvGraphicFramePr>
          <p:cNvPr id="9221" name="Group 5"/>
          <p:cNvGraphicFramePr>
            <a:graphicFrameLocks noGrp="1"/>
          </p:cNvGraphicFramePr>
          <p:nvPr>
            <p:extLst>
              <p:ext uri="{D42A27DB-BD31-4B8C-83A1-F6EECF244321}">
                <p14:modId xmlns:p14="http://schemas.microsoft.com/office/powerpoint/2010/main" val="2078344559"/>
              </p:ext>
            </p:extLst>
          </p:nvPr>
        </p:nvGraphicFramePr>
        <p:xfrm>
          <a:off x="1915708" y="1693605"/>
          <a:ext cx="6771092" cy="4319588"/>
        </p:xfrm>
        <a:graphic>
          <a:graphicData uri="http://schemas.openxmlformats.org/drawingml/2006/table">
            <a:tbl>
              <a:tblPr/>
              <a:tblGrid>
                <a:gridCol w="2209365">
                  <a:extLst>
                    <a:ext uri="{9D8B030D-6E8A-4147-A177-3AD203B41FA5}">
                      <a16:colId xmlns:a16="http://schemas.microsoft.com/office/drawing/2014/main" val="20000"/>
                    </a:ext>
                  </a:extLst>
                </a:gridCol>
                <a:gridCol w="2352362">
                  <a:extLst>
                    <a:ext uri="{9D8B030D-6E8A-4147-A177-3AD203B41FA5}">
                      <a16:colId xmlns:a16="http://schemas.microsoft.com/office/drawing/2014/main" val="20001"/>
                    </a:ext>
                  </a:extLst>
                </a:gridCol>
                <a:gridCol w="2209365">
                  <a:extLst>
                    <a:ext uri="{9D8B030D-6E8A-4147-A177-3AD203B41FA5}">
                      <a16:colId xmlns:a16="http://schemas.microsoft.com/office/drawing/2014/main" val="20002"/>
                    </a:ext>
                  </a:extLst>
                </a:gridCol>
              </a:tblGrid>
              <a:tr h="203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normalizeH="0" baseline="0" dirty="0" err="1">
                          <a:ln>
                            <a:noFill/>
                          </a:ln>
                          <a:solidFill>
                            <a:schemeClr val="tx1"/>
                          </a:solidFill>
                          <a:effectLst>
                            <a:outerShdw blurRad="38100" dist="38100" dir="2700000" algn="tl">
                              <a:srgbClr val="000000"/>
                            </a:outerShdw>
                          </a:effectLst>
                          <a:latin typeface="Tahoma" pitchFamily="34" charset="0"/>
                        </a:rPr>
                        <a:t>Gowşak</a:t>
                      </a:r>
                      <a:r>
                        <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sym typeface="Symbol" pitchFamily="18" charset="2"/>
                        </a:rPr>
                        <a:t> </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sym typeface="Symbol" pitchFamily="18" charset="2"/>
                        </a:rPr>
                        <a:t>&lt; 3%</a:t>
                      </a:r>
                      <a:endPar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sym typeface="Symbol" pitchFamily="18" charset="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normalizeH="0" baseline="0" dirty="0" err="1">
                          <a:ln>
                            <a:noFill/>
                          </a:ln>
                          <a:solidFill>
                            <a:schemeClr val="tx1"/>
                          </a:solidFill>
                          <a:effectLst>
                            <a:outerShdw blurRad="38100" dist="38100" dir="2700000" algn="tl">
                              <a:srgbClr val="000000"/>
                            </a:outerShdw>
                          </a:effectLst>
                          <a:latin typeface="Tahoma" pitchFamily="34" charset="0"/>
                        </a:rPr>
                        <a:t>Orta</a:t>
                      </a:r>
                      <a:r>
                        <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 </a:t>
                      </a:r>
                      <a:r>
                        <a:rPr kumimoji="0" lang="ru-RU" sz="2800" b="0" i="0" u="none" strike="noStrike" cap="none" normalizeH="0" baseline="0" dirty="0" err="1">
                          <a:ln>
                            <a:noFill/>
                          </a:ln>
                          <a:solidFill>
                            <a:schemeClr val="tx1"/>
                          </a:solidFill>
                          <a:effectLst>
                            <a:outerShdw blurRad="38100" dist="38100" dir="2700000" algn="tl">
                              <a:srgbClr val="000000"/>
                            </a:outerShdw>
                          </a:effectLst>
                          <a:latin typeface="Tahoma" pitchFamily="34" charset="0"/>
                        </a:rPr>
                        <a:t>güýçli</a:t>
                      </a:r>
                      <a:r>
                        <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sym typeface="Symbol" pitchFamily="18" charset="2"/>
                        </a:rPr>
                        <a:t>3%&lt;</a:t>
                      </a:r>
                      <a:r>
                        <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sym typeface="Symbol" pitchFamily="18" charset="2"/>
                        </a:rPr>
                        <a:t></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sym typeface="Symbol" pitchFamily="18" charset="2"/>
                        </a:rPr>
                        <a:t>&lt;30%</a:t>
                      </a:r>
                      <a:endPar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normalizeH="0" baseline="0" dirty="0" err="1">
                          <a:ln>
                            <a:noFill/>
                          </a:ln>
                          <a:solidFill>
                            <a:schemeClr val="tx1"/>
                          </a:solidFill>
                          <a:effectLst>
                            <a:outerShdw blurRad="38100" dist="38100" dir="2700000" algn="tl">
                              <a:srgbClr val="000000"/>
                            </a:outerShdw>
                          </a:effectLst>
                          <a:latin typeface="Tahoma" pitchFamily="34" charset="0"/>
                        </a:rPr>
                        <a:t>Güýçli</a:t>
                      </a:r>
                      <a:r>
                        <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sym typeface="Symbol" pitchFamily="18" charset="2"/>
                        </a:rPr>
                        <a:t></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sym typeface="Symbol" pitchFamily="18" charset="2"/>
                        </a:rPr>
                        <a:t>&gt;30%</a:t>
                      </a:r>
                      <a:endPar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7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235" name="Text Box 19"/>
          <p:cNvSpPr txBox="1">
            <a:spLocks noChangeArrowheads="1"/>
          </p:cNvSpPr>
          <p:nvPr/>
        </p:nvSpPr>
        <p:spPr bwMode="auto">
          <a:xfrm>
            <a:off x="172492" y="3593962"/>
            <a:ext cx="1584871" cy="1754326"/>
          </a:xfrm>
          <a:prstGeom prst="rect">
            <a:avLst/>
          </a:prstGeom>
          <a:noFill/>
          <a:ln w="9525">
            <a:solidFill>
              <a:srgbClr val="505E2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dirty="0" err="1"/>
              <a:t>Elektrolitiň</a:t>
            </a:r>
            <a:r>
              <a:rPr lang="ru-RU" dirty="0"/>
              <a:t>:</a:t>
            </a:r>
            <a:endParaRPr lang="en-US" dirty="0"/>
          </a:p>
          <a:p>
            <a:endParaRPr lang="ru-RU" dirty="0"/>
          </a:p>
          <a:p>
            <a:pPr>
              <a:buFontTx/>
              <a:buChar char="-"/>
            </a:pPr>
            <a:r>
              <a:rPr lang="tk-TM" b="1" dirty="0">
                <a:solidFill>
                  <a:srgbClr val="0070C0"/>
                </a:solidFill>
              </a:rPr>
              <a:t>gurşawyna</a:t>
            </a:r>
            <a:endParaRPr lang="ru-RU" b="1" dirty="0">
              <a:solidFill>
                <a:srgbClr val="0070C0"/>
              </a:solidFill>
            </a:endParaRPr>
          </a:p>
          <a:p>
            <a:pPr>
              <a:buFontTx/>
              <a:buChar char="-"/>
            </a:pPr>
            <a:r>
              <a:rPr lang="en-US" b="1" i="1" dirty="0"/>
              <a:t>t </a:t>
            </a:r>
            <a:r>
              <a:rPr lang="en-US" b="1" dirty="0"/>
              <a:t>°</a:t>
            </a:r>
            <a:r>
              <a:rPr lang="tk-TM" b="1" dirty="0"/>
              <a:t>- </a:t>
            </a:r>
            <a:r>
              <a:rPr lang="tk-TM" b="1" dirty="0">
                <a:solidFill>
                  <a:srgbClr val="0070C0"/>
                </a:solidFill>
              </a:rPr>
              <a:t>temp</a:t>
            </a:r>
            <a:r>
              <a:rPr lang="tk-TM" b="1" dirty="0"/>
              <a:t>.</a:t>
            </a:r>
            <a:r>
              <a:rPr lang="ru-RU" b="1" dirty="0"/>
              <a:t> </a:t>
            </a:r>
          </a:p>
          <a:p>
            <a:pPr>
              <a:buFontTx/>
              <a:buChar char="-"/>
            </a:pPr>
            <a:r>
              <a:rPr lang="ru-RU" b="1" i="1" dirty="0"/>
              <a:t>с</a:t>
            </a:r>
            <a:r>
              <a:rPr lang="tk-TM" b="1" i="1" dirty="0"/>
              <a:t> – </a:t>
            </a:r>
            <a:r>
              <a:rPr lang="tk-TM" b="1" i="1" dirty="0">
                <a:solidFill>
                  <a:srgbClr val="0070C0"/>
                </a:solidFill>
              </a:rPr>
              <a:t>kons</a:t>
            </a:r>
            <a:r>
              <a:rPr lang="tk-TM" b="1" i="1" dirty="0"/>
              <a:t>.</a:t>
            </a:r>
            <a:endParaRPr lang="ru-RU" b="1" i="1" dirty="0"/>
          </a:p>
          <a:p>
            <a:r>
              <a:rPr lang="tk-TM" b="1" i="1" dirty="0"/>
              <a:t>baglydyr</a:t>
            </a:r>
            <a:endParaRPr lang="ru-RU" b="1" i="1" dirty="0"/>
          </a:p>
        </p:txBody>
      </p:sp>
      <p:sp>
        <p:nvSpPr>
          <p:cNvPr id="9237" name="Text Box 21"/>
          <p:cNvSpPr txBox="1">
            <a:spLocks noChangeArrowheads="1"/>
          </p:cNvSpPr>
          <p:nvPr/>
        </p:nvSpPr>
        <p:spPr bwMode="auto">
          <a:xfrm>
            <a:off x="6617809" y="3673772"/>
            <a:ext cx="11865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k-TM" sz="2400" b="1" dirty="0"/>
              <a:t>Duzlar</a:t>
            </a:r>
            <a:endParaRPr lang="ru-RU" sz="2400" b="1" dirty="0"/>
          </a:p>
        </p:txBody>
      </p:sp>
      <p:sp>
        <p:nvSpPr>
          <p:cNvPr id="9238" name="Text Box 22"/>
          <p:cNvSpPr txBox="1">
            <a:spLocks noChangeArrowheads="1"/>
          </p:cNvSpPr>
          <p:nvPr/>
        </p:nvSpPr>
        <p:spPr bwMode="auto">
          <a:xfrm>
            <a:off x="6614311" y="3955256"/>
            <a:ext cx="14750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k-TM" sz="2400" b="1" dirty="0"/>
              <a:t>Aşgarlar</a:t>
            </a:r>
            <a:endParaRPr lang="ru-RU" sz="2400" b="1" dirty="0"/>
          </a:p>
        </p:txBody>
      </p:sp>
      <p:sp>
        <p:nvSpPr>
          <p:cNvPr id="9239" name="Text Box 23"/>
          <p:cNvSpPr txBox="1">
            <a:spLocks noChangeArrowheads="1"/>
          </p:cNvSpPr>
          <p:nvPr/>
        </p:nvSpPr>
        <p:spPr bwMode="auto">
          <a:xfrm>
            <a:off x="6620636" y="4292600"/>
            <a:ext cx="20553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a:t>HCl</a:t>
            </a:r>
            <a:r>
              <a:rPr lang="en-US" sz="2400" b="1" dirty="0"/>
              <a:t>, </a:t>
            </a:r>
            <a:r>
              <a:rPr lang="en-US" sz="2400" b="1" dirty="0" err="1"/>
              <a:t>HBr</a:t>
            </a:r>
            <a:r>
              <a:rPr lang="en-US" sz="2400" b="1" dirty="0"/>
              <a:t>, HI</a:t>
            </a:r>
            <a:endParaRPr lang="ru-RU" sz="2400" b="1" dirty="0"/>
          </a:p>
        </p:txBody>
      </p:sp>
      <p:sp>
        <p:nvSpPr>
          <p:cNvPr id="9240" name="Text Box 24"/>
          <p:cNvSpPr txBox="1">
            <a:spLocks noChangeArrowheads="1"/>
          </p:cNvSpPr>
          <p:nvPr/>
        </p:nvSpPr>
        <p:spPr bwMode="auto">
          <a:xfrm>
            <a:off x="6591333" y="4652962"/>
            <a:ext cx="11160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H</a:t>
            </a:r>
            <a:r>
              <a:rPr lang="en-US" sz="2400" b="1" baseline="-25000" dirty="0"/>
              <a:t>2</a:t>
            </a:r>
            <a:r>
              <a:rPr lang="en-US" sz="2400" b="1" dirty="0"/>
              <a:t>SO</a:t>
            </a:r>
            <a:r>
              <a:rPr lang="en-US" sz="2400" b="1" baseline="-25000" dirty="0"/>
              <a:t>4</a:t>
            </a:r>
            <a:endParaRPr lang="ru-RU" sz="2400" b="1" dirty="0"/>
          </a:p>
        </p:txBody>
      </p:sp>
      <p:sp>
        <p:nvSpPr>
          <p:cNvPr id="9241" name="Text Box 25"/>
          <p:cNvSpPr txBox="1">
            <a:spLocks noChangeArrowheads="1"/>
          </p:cNvSpPr>
          <p:nvPr/>
        </p:nvSpPr>
        <p:spPr bwMode="auto">
          <a:xfrm>
            <a:off x="6567209" y="4998677"/>
            <a:ext cx="10262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HNO</a:t>
            </a:r>
            <a:r>
              <a:rPr lang="en-US" sz="2400" b="1" baseline="-25000" dirty="0"/>
              <a:t>3</a:t>
            </a:r>
            <a:endParaRPr lang="ru-RU" sz="2400" b="1" dirty="0"/>
          </a:p>
        </p:txBody>
      </p:sp>
      <p:sp>
        <p:nvSpPr>
          <p:cNvPr id="9242" name="Text Box 26"/>
          <p:cNvSpPr txBox="1">
            <a:spLocks noChangeArrowheads="1"/>
          </p:cNvSpPr>
          <p:nvPr/>
        </p:nvSpPr>
        <p:spPr bwMode="auto">
          <a:xfrm>
            <a:off x="6573117" y="5327651"/>
            <a:ext cx="21755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HClO</a:t>
            </a:r>
            <a:r>
              <a:rPr lang="en-US" sz="2400" b="1" baseline="-25000" dirty="0"/>
              <a:t>4</a:t>
            </a:r>
            <a:r>
              <a:rPr lang="en-US" sz="2400" b="1" dirty="0"/>
              <a:t>, HClO</a:t>
            </a:r>
            <a:r>
              <a:rPr lang="en-US" sz="2400" b="1" baseline="-25000" dirty="0"/>
              <a:t>3</a:t>
            </a:r>
            <a:endParaRPr lang="ru-RU" sz="2400" b="1" dirty="0"/>
          </a:p>
        </p:txBody>
      </p:sp>
      <p:sp>
        <p:nvSpPr>
          <p:cNvPr id="9243" name="Text Box 27"/>
          <p:cNvSpPr txBox="1">
            <a:spLocks noChangeArrowheads="1"/>
          </p:cNvSpPr>
          <p:nvPr/>
        </p:nvSpPr>
        <p:spPr bwMode="auto">
          <a:xfrm>
            <a:off x="4218299" y="3854450"/>
            <a:ext cx="112242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H</a:t>
            </a:r>
            <a:r>
              <a:rPr lang="en-US" sz="2400" b="1" baseline="-25000" dirty="0"/>
              <a:t>3</a:t>
            </a:r>
            <a:r>
              <a:rPr lang="en-US" sz="2400" b="1" dirty="0"/>
              <a:t>PO</a:t>
            </a:r>
            <a:r>
              <a:rPr lang="en-US" sz="2400" b="1" baseline="-25000" dirty="0"/>
              <a:t>4</a:t>
            </a:r>
            <a:endParaRPr lang="en-US" sz="2400" b="1" dirty="0"/>
          </a:p>
          <a:p>
            <a:r>
              <a:rPr lang="en-US" sz="2400" b="1" dirty="0"/>
              <a:t>HF</a:t>
            </a:r>
          </a:p>
          <a:p>
            <a:r>
              <a:rPr lang="en-US" sz="2400" b="1" dirty="0"/>
              <a:t>HNO</a:t>
            </a:r>
            <a:r>
              <a:rPr lang="en-US" sz="2400" b="1" baseline="-25000" dirty="0"/>
              <a:t>2</a:t>
            </a:r>
            <a:endParaRPr lang="en-US" sz="2400" b="1" dirty="0"/>
          </a:p>
          <a:p>
            <a:r>
              <a:rPr lang="en-US" sz="2400" b="1" dirty="0"/>
              <a:t>H</a:t>
            </a:r>
            <a:r>
              <a:rPr lang="en-US" sz="2400" b="1" baseline="-25000" dirty="0"/>
              <a:t>2</a:t>
            </a:r>
            <a:r>
              <a:rPr lang="en-US" sz="2400" b="1" dirty="0"/>
              <a:t>SO</a:t>
            </a:r>
            <a:r>
              <a:rPr lang="en-US" sz="2400" b="1" baseline="-25000" dirty="0"/>
              <a:t>3</a:t>
            </a:r>
            <a:endParaRPr lang="ru-RU" sz="2400" b="1" dirty="0"/>
          </a:p>
        </p:txBody>
      </p:sp>
      <p:sp>
        <p:nvSpPr>
          <p:cNvPr id="9244" name="Text Box 28"/>
          <p:cNvSpPr txBox="1">
            <a:spLocks noChangeArrowheads="1"/>
          </p:cNvSpPr>
          <p:nvPr/>
        </p:nvSpPr>
        <p:spPr bwMode="auto">
          <a:xfrm>
            <a:off x="1915707" y="3673772"/>
            <a:ext cx="166263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300" b="1" dirty="0" err="1">
                <a:effectLst>
                  <a:outerShdw blurRad="38100" dist="38100" dir="2700000" algn="tl">
                    <a:srgbClr val="000000"/>
                  </a:outerShdw>
                </a:effectLst>
              </a:rPr>
              <a:t>Оrganiki</a:t>
            </a:r>
            <a:r>
              <a:rPr lang="ru-RU" sz="2300" b="1" dirty="0">
                <a:effectLst>
                  <a:outerShdw blurRad="38100" dist="38100" dir="2700000" algn="tl">
                    <a:srgbClr val="000000"/>
                  </a:outerShdw>
                </a:effectLst>
              </a:rPr>
              <a:t>  </a:t>
            </a:r>
          </a:p>
          <a:p>
            <a:r>
              <a:rPr lang="ru-RU" sz="2300" b="1" dirty="0" err="1">
                <a:effectLst>
                  <a:outerShdw blurRad="38100" dist="38100" dir="2700000" algn="tl">
                    <a:srgbClr val="000000"/>
                  </a:outerShdw>
                </a:effectLst>
              </a:rPr>
              <a:t>kislotalar</a:t>
            </a:r>
            <a:r>
              <a:rPr lang="ru-RU" sz="2300" b="1" dirty="0">
                <a:effectLst>
                  <a:outerShdw blurRad="38100" dist="38100" dir="2700000" algn="tl">
                    <a:srgbClr val="000000"/>
                  </a:outerShdw>
                </a:effectLst>
              </a:rPr>
              <a:t>,</a:t>
            </a:r>
          </a:p>
          <a:p>
            <a:r>
              <a:rPr lang="en-US" sz="2300" b="1" dirty="0">
                <a:effectLst>
                  <a:outerShdw blurRad="38100" dist="38100" dir="2700000" algn="tl">
                    <a:srgbClr val="000000"/>
                  </a:outerShdw>
                </a:effectLst>
              </a:rPr>
              <a:t>H</a:t>
            </a:r>
            <a:r>
              <a:rPr lang="en-US" sz="2300" b="1" baseline="-25000" dirty="0">
                <a:effectLst>
                  <a:outerShdw blurRad="38100" dist="38100" dir="2700000" algn="tl">
                    <a:srgbClr val="000000"/>
                  </a:outerShdw>
                </a:effectLst>
              </a:rPr>
              <a:t>2</a:t>
            </a:r>
            <a:r>
              <a:rPr lang="en-US" sz="2300" b="1" dirty="0">
                <a:effectLst>
                  <a:outerShdw blurRad="38100" dist="38100" dir="2700000" algn="tl">
                    <a:srgbClr val="000000"/>
                  </a:outerShdw>
                </a:effectLst>
              </a:rPr>
              <a:t>S</a:t>
            </a:r>
          </a:p>
          <a:p>
            <a:r>
              <a:rPr lang="en-US" sz="2300" b="1" dirty="0">
                <a:effectLst>
                  <a:outerShdw blurRad="38100" dist="38100" dir="2700000" algn="tl">
                    <a:srgbClr val="000000"/>
                  </a:outerShdw>
                </a:effectLst>
              </a:rPr>
              <a:t>H</a:t>
            </a:r>
            <a:r>
              <a:rPr lang="en-US" sz="2300" b="1" baseline="-25000" dirty="0">
                <a:effectLst>
                  <a:outerShdw blurRad="38100" dist="38100" dir="2700000" algn="tl">
                    <a:srgbClr val="000000"/>
                  </a:outerShdw>
                </a:effectLst>
              </a:rPr>
              <a:t>2</a:t>
            </a:r>
            <a:r>
              <a:rPr lang="en-US" sz="2300" b="1" dirty="0">
                <a:effectLst>
                  <a:outerShdw blurRad="38100" dist="38100" dir="2700000" algn="tl">
                    <a:srgbClr val="000000"/>
                  </a:outerShdw>
                </a:effectLst>
              </a:rPr>
              <a:t>SiO</a:t>
            </a:r>
            <a:r>
              <a:rPr lang="en-US" sz="2300" b="1" baseline="-25000" dirty="0">
                <a:effectLst>
                  <a:outerShdw blurRad="38100" dist="38100" dir="2700000" algn="tl">
                    <a:srgbClr val="000000"/>
                  </a:outerShdw>
                </a:effectLst>
              </a:rPr>
              <a:t>3</a:t>
            </a:r>
            <a:endParaRPr lang="en-US" sz="2300" b="1" dirty="0">
              <a:effectLst>
                <a:outerShdw blurRad="38100" dist="38100" dir="2700000" algn="tl">
                  <a:srgbClr val="000000"/>
                </a:outerShdw>
              </a:effectLst>
            </a:endParaRPr>
          </a:p>
          <a:p>
            <a:r>
              <a:rPr lang="en-US" sz="2300" b="1" dirty="0">
                <a:effectLst>
                  <a:outerShdw blurRad="38100" dist="38100" dir="2700000" algn="tl">
                    <a:srgbClr val="000000"/>
                  </a:outerShdw>
                </a:effectLst>
              </a:rPr>
              <a:t>H</a:t>
            </a:r>
            <a:r>
              <a:rPr lang="en-US" sz="2300" b="1" baseline="-25000" dirty="0">
                <a:effectLst>
                  <a:outerShdw blurRad="38100" dist="38100" dir="2700000" algn="tl">
                    <a:srgbClr val="000000"/>
                  </a:outerShdw>
                </a:effectLst>
              </a:rPr>
              <a:t>2</a:t>
            </a:r>
            <a:r>
              <a:rPr lang="en-US" sz="2300" b="1" dirty="0">
                <a:effectLst>
                  <a:outerShdw blurRad="38100" dist="38100" dir="2700000" algn="tl">
                    <a:srgbClr val="000000"/>
                  </a:outerShdw>
                </a:effectLst>
              </a:rPr>
              <a:t>CO</a:t>
            </a:r>
            <a:r>
              <a:rPr lang="en-US" sz="2300" b="1" baseline="-25000" dirty="0">
                <a:effectLst>
                  <a:outerShdw blurRad="38100" dist="38100" dir="2700000" algn="tl">
                    <a:srgbClr val="000000"/>
                  </a:outerShdw>
                </a:effectLst>
              </a:rPr>
              <a:t>3</a:t>
            </a:r>
          </a:p>
          <a:p>
            <a:r>
              <a:rPr lang="en-US" sz="2300" b="1" dirty="0">
                <a:effectLst>
                  <a:outerShdw blurRad="38100" dist="38100" dir="2700000" algn="tl">
                    <a:srgbClr val="000000"/>
                  </a:outerShdw>
                </a:effectLst>
              </a:rPr>
              <a:t>HCN</a:t>
            </a:r>
            <a:endParaRPr lang="ru-RU" sz="2300" b="1" dirty="0">
              <a:effectLst>
                <a:outerShdw blurRad="38100" dist="38100" dir="2700000" algn="tl">
                  <a:srgbClr val="000000"/>
                </a:outerShdw>
              </a:effectLst>
            </a:endParaRPr>
          </a:p>
        </p:txBody>
      </p:sp>
      <p:pic>
        <p:nvPicPr>
          <p:cNvPr id="3" name="Рисунок 2"/>
          <p:cNvPicPr>
            <a:picLocks noChangeAspect="1"/>
          </p:cNvPicPr>
          <p:nvPr/>
        </p:nvPicPr>
        <p:blipFill>
          <a:blip r:embed="rId3"/>
          <a:stretch>
            <a:fillRect/>
          </a:stretch>
        </p:blipFill>
        <p:spPr>
          <a:xfrm>
            <a:off x="164205" y="2198171"/>
            <a:ext cx="1593157" cy="9757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48" y="0"/>
            <a:ext cx="8229600" cy="1176024"/>
          </a:xfrm>
        </p:spPr>
        <p:txBody>
          <a:bodyPr>
            <a:normAutofit fontScale="90000"/>
          </a:bodyPr>
          <a:lstStyle/>
          <a:p>
            <a:r>
              <a:rPr lang="tk-TM" sz="3600" dirty="0">
                <a:solidFill>
                  <a:schemeClr val="tx1"/>
                </a:solidFill>
              </a:rPr>
              <a:t>Elektrolitleriň </a:t>
            </a:r>
            <a:r>
              <a:rPr lang="tk-TM" sz="3600" dirty="0">
                <a:solidFill>
                  <a:srgbClr val="FF0000"/>
                </a:solidFill>
              </a:rPr>
              <a:t>basgançakly</a:t>
            </a:r>
            <a:r>
              <a:rPr lang="tk-TM" sz="3600" dirty="0">
                <a:solidFill>
                  <a:schemeClr val="tx1"/>
                </a:solidFill>
              </a:rPr>
              <a:t> dissosiasiýasy</a:t>
            </a:r>
            <a:br>
              <a:rPr lang="en-US" sz="3600" dirty="0">
                <a:solidFill>
                  <a:schemeClr val="tx1"/>
                </a:solidFill>
              </a:rPr>
            </a:br>
            <a:endParaRPr lang="ru-RU" sz="3600" dirty="0">
              <a:solidFill>
                <a:schemeClr val="tx1"/>
              </a:solidFill>
            </a:endParaRPr>
          </a:p>
        </p:txBody>
      </p:sp>
      <p:sp>
        <p:nvSpPr>
          <p:cNvPr id="5" name="Содержимое 4"/>
          <p:cNvSpPr>
            <a:spLocks noGrp="1"/>
          </p:cNvSpPr>
          <p:nvPr>
            <p:ph sz="quarter" idx="1"/>
          </p:nvPr>
        </p:nvSpPr>
        <p:spPr>
          <a:xfrm>
            <a:off x="214282" y="476672"/>
            <a:ext cx="8822214" cy="5162112"/>
          </a:xfrm>
        </p:spPr>
        <p:txBody>
          <a:bodyPr>
            <a:normAutofit/>
          </a:bodyPr>
          <a:lstStyle/>
          <a:p>
            <a:pPr marL="0" indent="0">
              <a:buNone/>
            </a:pPr>
            <a:r>
              <a:rPr lang="tk-TM" sz="3200" dirty="0">
                <a:solidFill>
                  <a:srgbClr val="FF0000"/>
                </a:solidFill>
              </a:rPr>
              <a:t>Kislotalar</a:t>
            </a:r>
            <a:r>
              <a:rPr lang="tk-TM" sz="3200" dirty="0"/>
              <a:t> – bular suw erginlerinde dissosirlenende kationlar hökmünde diňe wodorod ionlaryny emele getirýän çylşyrymly maddalardyr.</a:t>
            </a:r>
            <a:endParaRPr lang="ru-RU" sz="3200" dirty="0"/>
          </a:p>
        </p:txBody>
      </p:sp>
      <p:sp>
        <p:nvSpPr>
          <p:cNvPr id="6" name="TextBox 5"/>
          <p:cNvSpPr txBox="1"/>
          <p:nvPr/>
        </p:nvSpPr>
        <p:spPr>
          <a:xfrm>
            <a:off x="106778" y="2060848"/>
            <a:ext cx="8929718" cy="3785652"/>
          </a:xfrm>
          <a:prstGeom prst="rect">
            <a:avLst/>
          </a:prstGeom>
          <a:noFill/>
          <a:ln>
            <a:solidFill>
              <a:schemeClr val="tx1"/>
            </a:solidFill>
          </a:ln>
        </p:spPr>
        <p:txBody>
          <a:bodyPr wrap="square" rtlCol="0">
            <a:spAutoFit/>
          </a:bodyPr>
          <a:lstStyle/>
          <a:p>
            <a:endParaRPr lang="en-US" sz="1000" dirty="0"/>
          </a:p>
          <a:p>
            <a:r>
              <a:rPr lang="en-US" sz="1000" dirty="0"/>
              <a:t>                                 </a:t>
            </a:r>
            <a:r>
              <a:rPr lang="tk-TM" sz="1000" dirty="0"/>
              <a:t>                      </a:t>
            </a:r>
            <a:r>
              <a:rPr lang="en-US" sz="900" dirty="0"/>
              <a:t>                  </a:t>
            </a:r>
            <a:endParaRPr lang="en-US" sz="900" b="1" dirty="0"/>
          </a:p>
          <a:p>
            <a:r>
              <a:rPr lang="tk-TM" sz="3600" dirty="0"/>
              <a:t>           </a:t>
            </a:r>
            <a:r>
              <a:rPr lang="en-US" sz="3600" dirty="0" err="1"/>
              <a:t>HCl</a:t>
            </a:r>
            <a:r>
              <a:rPr lang="en-US" sz="3600" dirty="0" err="1">
                <a:latin typeface="Calibri"/>
                <a:cs typeface="Calibri"/>
              </a:rPr>
              <a:t>→</a:t>
            </a:r>
            <a:r>
              <a:rPr lang="en-US" sz="4400" dirty="0" err="1">
                <a:latin typeface="Calibri"/>
                <a:cs typeface="Calibri"/>
              </a:rPr>
              <a:t>H</a:t>
            </a:r>
            <a:r>
              <a:rPr lang="tk-TM" sz="4400" baseline="30000" dirty="0">
                <a:latin typeface="Calibri"/>
                <a:cs typeface="Calibri"/>
              </a:rPr>
              <a:t>+</a:t>
            </a:r>
            <a:r>
              <a:rPr lang="en-US" sz="4400" dirty="0">
                <a:latin typeface="Calibri"/>
                <a:cs typeface="Calibri"/>
              </a:rPr>
              <a:t> + Cl</a:t>
            </a:r>
            <a:r>
              <a:rPr lang="tk-TM" sz="4400" baseline="30000" dirty="0">
                <a:latin typeface="Calibri"/>
                <a:cs typeface="Calibri"/>
              </a:rPr>
              <a:t>-</a:t>
            </a:r>
            <a:endParaRPr lang="en-US" sz="3600" baseline="30000" dirty="0">
              <a:latin typeface="Calibri"/>
              <a:cs typeface="Calibri"/>
            </a:endParaRPr>
          </a:p>
          <a:p>
            <a:r>
              <a:rPr lang="en-US" dirty="0">
                <a:latin typeface="Calibri"/>
                <a:cs typeface="Calibri"/>
              </a:rPr>
              <a:t>                                   </a:t>
            </a:r>
            <a:r>
              <a:rPr lang="tk-TM" dirty="0">
                <a:latin typeface="Calibri"/>
                <a:cs typeface="Calibri"/>
              </a:rPr>
              <a:t>                                  </a:t>
            </a:r>
            <a:r>
              <a:rPr lang="en-US" dirty="0">
                <a:latin typeface="Calibri"/>
                <a:cs typeface="Calibri"/>
              </a:rPr>
              <a:t>                                </a:t>
            </a:r>
            <a:r>
              <a:rPr lang="en-US" sz="2000" b="1" dirty="0">
                <a:latin typeface="Calibri"/>
                <a:cs typeface="Calibri"/>
              </a:rPr>
              <a:t> </a:t>
            </a:r>
            <a:r>
              <a:rPr lang="en-US" dirty="0">
                <a:latin typeface="Calibri"/>
                <a:cs typeface="Calibri"/>
              </a:rPr>
              <a:t>                       </a:t>
            </a:r>
            <a:endParaRPr lang="en-US" sz="2000" b="1" dirty="0">
              <a:latin typeface="Calibri"/>
              <a:cs typeface="Calibri"/>
            </a:endParaRPr>
          </a:p>
          <a:p>
            <a:r>
              <a:rPr lang="tk-TM" sz="2400" dirty="0">
                <a:latin typeface="Calibri"/>
                <a:cs typeface="Calibri"/>
              </a:rPr>
              <a:t>(iki basgançakly dissosirleme</a:t>
            </a:r>
            <a:r>
              <a:rPr lang="tk-TM" sz="3200" dirty="0">
                <a:latin typeface="Calibri"/>
                <a:cs typeface="Calibri"/>
              </a:rPr>
              <a:t>)    </a:t>
            </a:r>
            <a:r>
              <a:rPr lang="tk-TM" sz="4800" dirty="0">
                <a:solidFill>
                  <a:srgbClr val="FF0000"/>
                </a:solidFill>
                <a:latin typeface="Calibri"/>
                <a:cs typeface="Calibri"/>
              </a:rPr>
              <a:t>1) </a:t>
            </a:r>
            <a:r>
              <a:rPr lang="en-US" sz="4000" dirty="0">
                <a:latin typeface="Calibri"/>
                <a:cs typeface="Calibri"/>
              </a:rPr>
              <a:t>H</a:t>
            </a:r>
            <a:r>
              <a:rPr lang="en-US" sz="3200" baseline="-25000" dirty="0">
                <a:latin typeface="Calibri"/>
                <a:cs typeface="Calibri"/>
              </a:rPr>
              <a:t>2</a:t>
            </a:r>
            <a:r>
              <a:rPr lang="en-US" sz="4000" dirty="0">
                <a:latin typeface="Calibri"/>
                <a:cs typeface="Calibri"/>
              </a:rPr>
              <a:t>SO</a:t>
            </a:r>
            <a:r>
              <a:rPr lang="en-US" sz="3200" baseline="-25000" dirty="0">
                <a:latin typeface="Calibri"/>
                <a:cs typeface="Calibri"/>
              </a:rPr>
              <a:t>4</a:t>
            </a:r>
            <a:r>
              <a:rPr lang="en-US" sz="4000" dirty="0">
                <a:latin typeface="Calibri"/>
                <a:cs typeface="Calibri"/>
              </a:rPr>
              <a:t>→H</a:t>
            </a:r>
            <a:r>
              <a:rPr lang="tk-TM" sz="4000" baseline="30000" dirty="0">
                <a:latin typeface="Calibri"/>
                <a:cs typeface="Calibri"/>
              </a:rPr>
              <a:t>+</a:t>
            </a:r>
            <a:r>
              <a:rPr lang="en-US" sz="4000" dirty="0">
                <a:latin typeface="Calibri"/>
                <a:cs typeface="Calibri"/>
              </a:rPr>
              <a:t> + HSO</a:t>
            </a:r>
            <a:r>
              <a:rPr lang="tk-TM" sz="4000" baseline="-25000" dirty="0">
                <a:latin typeface="Calibri"/>
                <a:cs typeface="Calibri"/>
              </a:rPr>
              <a:t>4</a:t>
            </a:r>
            <a:r>
              <a:rPr lang="tk-TM" sz="4000" baseline="30000" dirty="0">
                <a:latin typeface="Calibri"/>
                <a:cs typeface="Calibri"/>
              </a:rPr>
              <a:t>-</a:t>
            </a:r>
            <a:r>
              <a:rPr lang="en-US" dirty="0">
                <a:latin typeface="Calibri"/>
                <a:cs typeface="Calibri"/>
              </a:rPr>
              <a:t>  </a:t>
            </a:r>
            <a:r>
              <a:rPr lang="tk-TM" dirty="0">
                <a:latin typeface="Calibri"/>
                <a:cs typeface="Calibri"/>
              </a:rPr>
              <a:t>                 </a:t>
            </a:r>
            <a:r>
              <a:rPr lang="en-US" dirty="0">
                <a:latin typeface="Calibri"/>
                <a:cs typeface="Calibri"/>
              </a:rPr>
              <a:t> </a:t>
            </a:r>
            <a:endParaRPr lang="en-US" sz="4000" dirty="0">
              <a:latin typeface="Calibri"/>
              <a:cs typeface="Calibri"/>
            </a:endParaRPr>
          </a:p>
          <a:p>
            <a:r>
              <a:rPr lang="tk-TM" sz="4000" dirty="0">
                <a:latin typeface="Calibri"/>
                <a:cs typeface="Calibri"/>
              </a:rPr>
              <a:t>                                   </a:t>
            </a:r>
            <a:r>
              <a:rPr lang="tk-TM" sz="4000" dirty="0">
                <a:solidFill>
                  <a:srgbClr val="FF0000"/>
                </a:solidFill>
                <a:latin typeface="Calibri"/>
                <a:cs typeface="Calibri"/>
              </a:rPr>
              <a:t>2)  </a:t>
            </a:r>
            <a:r>
              <a:rPr lang="en-US" sz="4000" dirty="0">
                <a:latin typeface="Calibri"/>
                <a:cs typeface="Calibri"/>
              </a:rPr>
              <a:t>HSO</a:t>
            </a:r>
            <a:r>
              <a:rPr lang="tk-TM" sz="4000" baseline="-25000" dirty="0">
                <a:latin typeface="Calibri"/>
                <a:cs typeface="Calibri"/>
              </a:rPr>
              <a:t>4</a:t>
            </a:r>
            <a:r>
              <a:rPr lang="tk-TM" sz="4000" baseline="30000" dirty="0">
                <a:latin typeface="Calibri"/>
                <a:cs typeface="Calibri"/>
              </a:rPr>
              <a:t>-</a:t>
            </a:r>
            <a:r>
              <a:rPr lang="tk-TM" dirty="0">
                <a:latin typeface="Calibri"/>
                <a:cs typeface="Calibri"/>
              </a:rPr>
              <a:t> </a:t>
            </a:r>
            <a:r>
              <a:rPr lang="en-US" sz="4000" dirty="0">
                <a:latin typeface="Calibri"/>
                <a:cs typeface="Calibri"/>
              </a:rPr>
              <a:t>→H</a:t>
            </a:r>
            <a:r>
              <a:rPr lang="tk-TM" sz="4000" baseline="30000" dirty="0">
                <a:latin typeface="Calibri"/>
                <a:cs typeface="Calibri"/>
              </a:rPr>
              <a:t>+</a:t>
            </a:r>
            <a:r>
              <a:rPr lang="en-US" sz="4000" dirty="0">
                <a:latin typeface="Calibri"/>
                <a:cs typeface="Calibri"/>
              </a:rPr>
              <a:t>  + SO</a:t>
            </a:r>
            <a:r>
              <a:rPr lang="tk-TM" sz="4000" baseline="-25000" dirty="0">
                <a:latin typeface="Calibri"/>
                <a:cs typeface="Calibri"/>
              </a:rPr>
              <a:t>4</a:t>
            </a:r>
            <a:r>
              <a:rPr lang="tk-TM" sz="4000" baseline="30000" dirty="0">
                <a:latin typeface="Calibri"/>
                <a:cs typeface="Calibri"/>
              </a:rPr>
              <a:t>2-</a:t>
            </a:r>
            <a:endParaRPr lang="en-US" sz="800" baseline="30000" dirty="0">
              <a:latin typeface="Calibri"/>
              <a:cs typeface="Calibri"/>
            </a:endParaRPr>
          </a:p>
          <a:p>
            <a:r>
              <a:rPr lang="en-US" sz="1400" dirty="0">
                <a:latin typeface="Calibri"/>
                <a:cs typeface="Calibri"/>
              </a:rPr>
              <a:t>                                                   </a:t>
            </a:r>
            <a:r>
              <a:rPr lang="tk-TM" sz="1400" dirty="0">
                <a:latin typeface="Calibri"/>
                <a:cs typeface="Calibri"/>
              </a:rPr>
              <a:t>                                                  </a:t>
            </a:r>
            <a:r>
              <a:rPr lang="en-US" sz="1400" dirty="0">
                <a:latin typeface="Calibri"/>
                <a:cs typeface="Calibri"/>
              </a:rPr>
              <a:t>                                         </a:t>
            </a:r>
            <a:r>
              <a:rPr lang="en-US" dirty="0">
                <a:latin typeface="Calibri"/>
                <a:cs typeface="Calibri"/>
              </a:rPr>
              <a:t> </a:t>
            </a:r>
            <a:r>
              <a:rPr lang="en-US" sz="1400" dirty="0">
                <a:latin typeface="Calibri"/>
                <a:cs typeface="Calibri"/>
              </a:rPr>
              <a:t>                    </a:t>
            </a:r>
            <a:r>
              <a:rPr lang="en-US" b="1" dirty="0">
                <a:latin typeface="Calibri"/>
                <a:cs typeface="Calibri"/>
              </a:rPr>
              <a:t> </a:t>
            </a:r>
          </a:p>
          <a:p>
            <a:r>
              <a:rPr lang="tk-TM" sz="4000" dirty="0">
                <a:latin typeface="Calibri"/>
                <a:cs typeface="Calibri"/>
              </a:rPr>
              <a:t>               </a:t>
            </a:r>
            <a:r>
              <a:rPr lang="en-US" sz="4000" dirty="0">
                <a:latin typeface="Calibri"/>
                <a:cs typeface="Calibri"/>
              </a:rPr>
              <a:t>H</a:t>
            </a:r>
            <a:r>
              <a:rPr lang="en-US" dirty="0">
                <a:latin typeface="Calibri"/>
                <a:cs typeface="Calibri"/>
              </a:rPr>
              <a:t>2</a:t>
            </a:r>
            <a:r>
              <a:rPr lang="en-US" sz="4000" dirty="0">
                <a:latin typeface="Calibri"/>
                <a:cs typeface="Calibri"/>
              </a:rPr>
              <a:t>SO</a:t>
            </a:r>
            <a:r>
              <a:rPr lang="en-US" dirty="0">
                <a:latin typeface="Calibri"/>
                <a:cs typeface="Calibri"/>
              </a:rPr>
              <a:t>4</a:t>
            </a:r>
            <a:r>
              <a:rPr lang="en-US" sz="4000" dirty="0">
                <a:latin typeface="Calibri"/>
                <a:cs typeface="Calibri"/>
              </a:rPr>
              <a:t>→2H</a:t>
            </a:r>
            <a:r>
              <a:rPr lang="tk-TM" sz="4000" baseline="30000" dirty="0">
                <a:latin typeface="Calibri"/>
                <a:cs typeface="Calibri"/>
              </a:rPr>
              <a:t>+</a:t>
            </a:r>
            <a:r>
              <a:rPr lang="en-US" sz="4000" dirty="0">
                <a:latin typeface="Calibri"/>
                <a:cs typeface="Calibri"/>
              </a:rPr>
              <a:t> + SO</a:t>
            </a:r>
            <a:r>
              <a:rPr lang="tk-TM" sz="4000" baseline="-25000" dirty="0">
                <a:latin typeface="Calibri"/>
                <a:cs typeface="Calibri"/>
              </a:rPr>
              <a:t>4</a:t>
            </a:r>
            <a:r>
              <a:rPr lang="tk-TM" sz="4000" baseline="30000" dirty="0">
                <a:latin typeface="Calibri"/>
                <a:cs typeface="Calibri"/>
              </a:rPr>
              <a:t>2-</a:t>
            </a:r>
            <a:endParaRPr lang="en-US" dirty="0">
              <a:latin typeface="Calibri"/>
              <a:cs typeface="Calibri"/>
            </a:endParaRPr>
          </a:p>
          <a:p>
            <a:r>
              <a:rPr lang="en-US" sz="1000" dirty="0"/>
              <a:t>    </a:t>
            </a:r>
            <a:endParaRPr lang="ru-RU" dirty="0"/>
          </a:p>
        </p:txBody>
      </p:sp>
    </p:spTree>
    <p:extLst>
      <p:ext uri="{BB962C8B-B14F-4D97-AF65-F5344CB8AC3E}">
        <p14:creationId xmlns:p14="http://schemas.microsoft.com/office/powerpoint/2010/main" val="782593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285720" y="142852"/>
            <a:ext cx="8572560" cy="1752600"/>
          </a:xfrm>
        </p:spPr>
        <p:txBody>
          <a:bodyPr>
            <a:noAutofit/>
          </a:bodyPr>
          <a:lstStyle/>
          <a:p>
            <a:r>
              <a:rPr lang="tk-TM" sz="2000" dirty="0">
                <a:solidFill>
                  <a:srgbClr val="FF0000"/>
                </a:solidFill>
              </a:rPr>
              <a:t>Esaslar</a:t>
            </a:r>
            <a:r>
              <a:rPr lang="tk-TM" sz="2000" dirty="0">
                <a:solidFill>
                  <a:schemeClr val="tx1"/>
                </a:solidFill>
              </a:rPr>
              <a:t>- bular suw erginlerinde dissosirlenenlerinde </a:t>
            </a:r>
            <a:r>
              <a:rPr lang="tk-TM" sz="2000" dirty="0">
                <a:solidFill>
                  <a:srgbClr val="C00000"/>
                </a:solidFill>
              </a:rPr>
              <a:t>anionlar</a:t>
            </a:r>
            <a:r>
              <a:rPr lang="tk-TM" sz="2000" dirty="0">
                <a:solidFill>
                  <a:schemeClr val="tx1"/>
                </a:solidFill>
              </a:rPr>
              <a:t> hökmünde diňe gidroksid-ionlar</a:t>
            </a:r>
            <a:r>
              <a:rPr lang="en-US" sz="2000" dirty="0">
                <a:solidFill>
                  <a:schemeClr val="tx1"/>
                </a:solidFill>
              </a:rPr>
              <a:t>a</a:t>
            </a:r>
            <a:r>
              <a:rPr lang="tk-TM" sz="2000" dirty="0">
                <a:solidFill>
                  <a:schemeClr val="tx1"/>
                </a:solidFill>
              </a:rPr>
              <a:t> bölünip aýrylýan çylşyrymly maddalardyr.</a:t>
            </a:r>
            <a:endParaRPr lang="ru-RU" sz="2000" dirty="0">
              <a:solidFill>
                <a:schemeClr val="tx1"/>
              </a:solidFill>
            </a:endParaRPr>
          </a:p>
        </p:txBody>
      </p:sp>
      <p:sp>
        <p:nvSpPr>
          <p:cNvPr id="2" name="Заголовок 1"/>
          <p:cNvSpPr>
            <a:spLocks noGrp="1"/>
          </p:cNvSpPr>
          <p:nvPr>
            <p:ph type="ctrTitle"/>
          </p:nvPr>
        </p:nvSpPr>
        <p:spPr>
          <a:xfrm>
            <a:off x="179512" y="1785926"/>
            <a:ext cx="8750206" cy="3875322"/>
          </a:xfrm>
        </p:spPr>
        <p:txBody>
          <a:bodyPr>
            <a:noAutofit/>
          </a:bodyPr>
          <a:lstStyle/>
          <a:p>
            <a:r>
              <a:rPr lang="en-US" sz="2400" dirty="0"/>
              <a:t> </a:t>
            </a:r>
            <a:r>
              <a:rPr lang="tk-TM" sz="2400" dirty="0"/>
              <a:t> </a:t>
            </a:r>
            <a:r>
              <a:rPr lang="en-US" sz="2400" dirty="0"/>
              <a:t> </a:t>
            </a:r>
            <a:r>
              <a:rPr lang="tk-TM" sz="2400" dirty="0"/>
              <a:t> </a:t>
            </a:r>
            <a:r>
              <a:rPr lang="tk-TM" sz="2400" dirty="0">
                <a:solidFill>
                  <a:srgbClr val="C00000"/>
                </a:solidFill>
              </a:rPr>
              <a:t>                       </a:t>
            </a:r>
            <a:r>
              <a:rPr lang="tk-TM" sz="2400" dirty="0"/>
              <a:t>    </a:t>
            </a:r>
            <a:br>
              <a:rPr lang="tk-TM" sz="2400" dirty="0"/>
            </a:br>
            <a:br>
              <a:rPr lang="tk-TM" sz="2400" dirty="0"/>
            </a:br>
            <a:r>
              <a:rPr lang="tk-TM" sz="3200" dirty="0">
                <a:solidFill>
                  <a:schemeClr val="tx1"/>
                </a:solidFill>
              </a:rPr>
              <a:t>                    </a:t>
            </a:r>
            <a:r>
              <a:rPr lang="en-US" sz="3200" dirty="0">
                <a:solidFill>
                  <a:schemeClr val="tx1"/>
                </a:solidFill>
              </a:rPr>
              <a:t>  </a:t>
            </a:r>
            <a:br>
              <a:rPr lang="en-US" sz="3200" dirty="0">
                <a:solidFill>
                  <a:schemeClr val="tx1"/>
                </a:solidFill>
              </a:rPr>
            </a:br>
            <a:r>
              <a:rPr lang="en-US" sz="3200" dirty="0" err="1">
                <a:solidFill>
                  <a:schemeClr val="tx1"/>
                </a:solidFill>
              </a:rPr>
              <a:t>NaOH</a:t>
            </a:r>
            <a:r>
              <a:rPr lang="en-US" sz="3200" dirty="0">
                <a:solidFill>
                  <a:schemeClr val="tx1"/>
                </a:solidFill>
              </a:rPr>
              <a:t> </a:t>
            </a:r>
            <a:r>
              <a:rPr lang="en-US" sz="3200" dirty="0">
                <a:solidFill>
                  <a:schemeClr val="tx1"/>
                </a:solidFill>
                <a:latin typeface="Calibri"/>
                <a:cs typeface="Calibri"/>
              </a:rPr>
              <a:t>→ </a:t>
            </a:r>
            <a:r>
              <a:rPr lang="en-US" sz="3600" dirty="0">
                <a:solidFill>
                  <a:schemeClr val="tx1"/>
                </a:solidFill>
                <a:latin typeface="Calibri"/>
                <a:cs typeface="Calibri"/>
              </a:rPr>
              <a:t>Na</a:t>
            </a:r>
            <a:r>
              <a:rPr lang="tk-TM" sz="3600" baseline="30000" dirty="0">
                <a:solidFill>
                  <a:schemeClr val="tx1"/>
                </a:solidFill>
                <a:latin typeface="Calibri"/>
                <a:cs typeface="Calibri"/>
              </a:rPr>
              <a:t>+</a:t>
            </a:r>
            <a:r>
              <a:rPr lang="en-US" sz="3600" dirty="0">
                <a:solidFill>
                  <a:schemeClr val="tx1"/>
                </a:solidFill>
                <a:latin typeface="Calibri"/>
                <a:cs typeface="Calibri"/>
              </a:rPr>
              <a:t> +</a:t>
            </a:r>
            <a:r>
              <a:rPr lang="en-US" sz="3600" dirty="0">
                <a:solidFill>
                  <a:srgbClr val="C00000"/>
                </a:solidFill>
                <a:latin typeface="Calibri"/>
                <a:cs typeface="Calibri"/>
              </a:rPr>
              <a:t>OH</a:t>
            </a:r>
            <a:r>
              <a:rPr lang="tk-TM" sz="3200" baseline="30000" dirty="0">
                <a:solidFill>
                  <a:schemeClr val="tx1"/>
                </a:solidFill>
                <a:latin typeface="Calibri"/>
                <a:cs typeface="Calibri"/>
              </a:rPr>
              <a:t>-</a:t>
            </a:r>
            <a:br>
              <a:rPr lang="en-US" sz="3200" dirty="0">
                <a:solidFill>
                  <a:schemeClr val="tx1"/>
                </a:solidFill>
                <a:latin typeface="Calibri"/>
                <a:cs typeface="Calibri"/>
              </a:rPr>
            </a:br>
            <a:br>
              <a:rPr lang="en-US" sz="3200" dirty="0">
                <a:solidFill>
                  <a:schemeClr val="tx1"/>
                </a:solidFill>
                <a:latin typeface="Calibri"/>
                <a:cs typeface="Calibri"/>
              </a:rPr>
            </a:br>
            <a:br>
              <a:rPr lang="en-US" sz="3200" dirty="0">
                <a:solidFill>
                  <a:schemeClr val="tx1"/>
                </a:solidFill>
                <a:latin typeface="Calibri"/>
                <a:cs typeface="Calibri"/>
              </a:rPr>
            </a:br>
            <a:r>
              <a:rPr lang="en-US" sz="3200" dirty="0">
                <a:solidFill>
                  <a:schemeClr val="tx1"/>
                </a:solidFill>
                <a:latin typeface="Calibri"/>
                <a:cs typeface="Calibri"/>
              </a:rPr>
              <a:t>Ba(OH)</a:t>
            </a:r>
            <a:r>
              <a:rPr lang="en-US" sz="3200" baseline="-25000" dirty="0">
                <a:solidFill>
                  <a:schemeClr val="tx1"/>
                </a:solidFill>
                <a:latin typeface="Calibri"/>
                <a:cs typeface="Calibri"/>
              </a:rPr>
              <a:t>2</a:t>
            </a:r>
            <a:r>
              <a:rPr lang="en-US" sz="3200" dirty="0">
                <a:solidFill>
                  <a:schemeClr val="tx1"/>
                </a:solidFill>
                <a:latin typeface="Calibri"/>
                <a:cs typeface="Calibri"/>
              </a:rPr>
              <a:t>→BaOH</a:t>
            </a:r>
            <a:r>
              <a:rPr lang="tk-TM" sz="3200" baseline="30000" dirty="0">
                <a:solidFill>
                  <a:schemeClr val="tx1"/>
                </a:solidFill>
                <a:latin typeface="Calibri"/>
                <a:cs typeface="Calibri"/>
              </a:rPr>
              <a:t>+</a:t>
            </a:r>
            <a:r>
              <a:rPr lang="en-US" sz="3200" dirty="0">
                <a:solidFill>
                  <a:schemeClr val="tx1"/>
                </a:solidFill>
                <a:latin typeface="Calibri"/>
                <a:cs typeface="Calibri"/>
              </a:rPr>
              <a:t>+OH</a:t>
            </a:r>
            <a:r>
              <a:rPr lang="tk-TM" sz="3200" baseline="30000" dirty="0">
                <a:solidFill>
                  <a:schemeClr val="tx1"/>
                </a:solidFill>
                <a:latin typeface="Calibri"/>
                <a:cs typeface="Calibri"/>
              </a:rPr>
              <a:t>-</a:t>
            </a:r>
            <a:r>
              <a:rPr lang="en-US" sz="3200" baseline="30000" dirty="0">
                <a:solidFill>
                  <a:schemeClr val="tx1"/>
                </a:solidFill>
                <a:latin typeface="Calibri"/>
                <a:cs typeface="Calibri"/>
              </a:rPr>
              <a:t> </a:t>
            </a:r>
            <a:br>
              <a:rPr lang="en-US" sz="3200" dirty="0">
                <a:solidFill>
                  <a:schemeClr val="tx1"/>
                </a:solidFill>
                <a:latin typeface="Calibri"/>
                <a:cs typeface="Calibri"/>
              </a:rPr>
            </a:br>
            <a:r>
              <a:rPr lang="en-US" sz="3200" dirty="0">
                <a:solidFill>
                  <a:schemeClr val="tx1"/>
                </a:solidFill>
                <a:latin typeface="Calibri"/>
                <a:cs typeface="Calibri"/>
              </a:rPr>
              <a:t>        </a:t>
            </a:r>
            <a:r>
              <a:rPr lang="tk-TM" sz="3200" dirty="0">
                <a:solidFill>
                  <a:schemeClr val="tx1"/>
                </a:solidFill>
                <a:latin typeface="Calibri"/>
                <a:cs typeface="Calibri"/>
              </a:rPr>
              <a:t>       </a:t>
            </a:r>
            <a:r>
              <a:rPr lang="en-US" sz="3200" dirty="0">
                <a:solidFill>
                  <a:schemeClr val="tx1"/>
                </a:solidFill>
                <a:latin typeface="Calibri"/>
                <a:cs typeface="Calibri"/>
              </a:rPr>
              <a:t>   </a:t>
            </a:r>
            <a:r>
              <a:rPr lang="tk-TM" sz="3200" dirty="0">
                <a:solidFill>
                  <a:schemeClr val="tx1"/>
                </a:solidFill>
                <a:latin typeface="Calibri"/>
                <a:cs typeface="Calibri"/>
              </a:rPr>
              <a:t> </a:t>
            </a:r>
            <a:r>
              <a:rPr lang="en-US" sz="3200" dirty="0">
                <a:solidFill>
                  <a:schemeClr val="tx1"/>
                </a:solidFill>
                <a:latin typeface="Calibri"/>
                <a:cs typeface="Calibri"/>
              </a:rPr>
              <a:t>  </a:t>
            </a:r>
            <a:br>
              <a:rPr lang="en-US" sz="3200" dirty="0">
                <a:solidFill>
                  <a:schemeClr val="tx1"/>
                </a:solidFill>
                <a:latin typeface="Calibri"/>
                <a:cs typeface="Calibri"/>
              </a:rPr>
            </a:br>
            <a:r>
              <a:rPr lang="en-US" sz="3200" dirty="0" err="1">
                <a:solidFill>
                  <a:schemeClr val="tx1"/>
                </a:solidFill>
                <a:latin typeface="Calibri"/>
                <a:cs typeface="Calibri"/>
              </a:rPr>
              <a:t>BaOH</a:t>
            </a:r>
            <a:r>
              <a:rPr lang="tk-TM" sz="3200" baseline="30000" dirty="0">
                <a:solidFill>
                  <a:schemeClr val="tx1"/>
                </a:solidFill>
                <a:latin typeface="Calibri"/>
                <a:cs typeface="Calibri"/>
              </a:rPr>
              <a:t>+</a:t>
            </a:r>
            <a:r>
              <a:rPr lang="en-US" sz="3200" dirty="0">
                <a:solidFill>
                  <a:schemeClr val="tx1"/>
                </a:solidFill>
                <a:latin typeface="Calibri"/>
                <a:cs typeface="Calibri"/>
              </a:rPr>
              <a:t> →Ba</a:t>
            </a:r>
            <a:r>
              <a:rPr lang="tk-TM" sz="3200" baseline="30000" dirty="0">
                <a:solidFill>
                  <a:schemeClr val="tx1"/>
                </a:solidFill>
                <a:latin typeface="Calibri"/>
                <a:cs typeface="Calibri"/>
              </a:rPr>
              <a:t>2+</a:t>
            </a:r>
            <a:r>
              <a:rPr lang="en-US" sz="3200" dirty="0">
                <a:solidFill>
                  <a:schemeClr val="tx1"/>
                </a:solidFill>
                <a:latin typeface="Calibri"/>
                <a:cs typeface="Calibri"/>
              </a:rPr>
              <a:t> +OH</a:t>
            </a:r>
            <a:r>
              <a:rPr lang="tk-TM" sz="3200" baseline="30000" dirty="0">
                <a:solidFill>
                  <a:schemeClr val="tx1"/>
                </a:solidFill>
                <a:latin typeface="Calibri"/>
                <a:cs typeface="Calibri"/>
              </a:rPr>
              <a:t>-</a:t>
            </a:r>
            <a:r>
              <a:rPr lang="en-US" sz="3200" dirty="0">
                <a:solidFill>
                  <a:schemeClr val="tx1"/>
                </a:solidFill>
                <a:latin typeface="Calibri"/>
                <a:cs typeface="Calibri"/>
              </a:rPr>
              <a:t>  </a:t>
            </a:r>
            <a:br>
              <a:rPr lang="en-US" sz="3200" dirty="0">
                <a:solidFill>
                  <a:schemeClr val="tx1"/>
                </a:solidFill>
                <a:latin typeface="Calibri"/>
                <a:cs typeface="Calibri"/>
              </a:rPr>
            </a:br>
            <a:r>
              <a:rPr lang="tk-TM" sz="3200" dirty="0">
                <a:solidFill>
                  <a:schemeClr val="tx1"/>
                </a:solidFill>
                <a:latin typeface="Calibri"/>
                <a:cs typeface="Calibri"/>
              </a:rPr>
              <a:t>                  </a:t>
            </a:r>
            <a:r>
              <a:rPr lang="en-US" sz="3200" dirty="0">
                <a:solidFill>
                  <a:schemeClr val="tx1"/>
                </a:solidFill>
                <a:latin typeface="Calibri"/>
                <a:cs typeface="Calibri"/>
              </a:rPr>
              <a:t> </a:t>
            </a:r>
            <a:r>
              <a:rPr lang="tk-TM" sz="3200" dirty="0">
                <a:solidFill>
                  <a:schemeClr val="tx1"/>
                </a:solidFill>
                <a:latin typeface="Calibri"/>
                <a:cs typeface="Calibri"/>
              </a:rPr>
              <a:t>           </a:t>
            </a:r>
            <a:r>
              <a:rPr lang="en-US" sz="3200" dirty="0">
                <a:solidFill>
                  <a:schemeClr val="tx1"/>
                </a:solidFill>
                <a:latin typeface="Calibri"/>
                <a:cs typeface="Calibri"/>
              </a:rPr>
              <a:t>                                                                                </a:t>
            </a:r>
            <a:r>
              <a:rPr lang="tk-TM" sz="3200" dirty="0">
                <a:solidFill>
                  <a:schemeClr val="tx1"/>
                </a:solidFill>
                <a:latin typeface="Calibri"/>
                <a:cs typeface="Calibri"/>
              </a:rPr>
              <a:t>                                                  </a:t>
            </a:r>
            <a:br>
              <a:rPr lang="en-US" sz="3200" dirty="0">
                <a:solidFill>
                  <a:schemeClr val="tx1"/>
                </a:solidFill>
                <a:latin typeface="Calibri"/>
                <a:cs typeface="Calibri"/>
              </a:rPr>
            </a:br>
            <a:r>
              <a:rPr lang="tk-TM" sz="3200" dirty="0">
                <a:solidFill>
                  <a:schemeClr val="tx1"/>
                </a:solidFill>
                <a:latin typeface="Calibri"/>
                <a:cs typeface="Calibri"/>
              </a:rPr>
              <a:t>   </a:t>
            </a:r>
            <a:r>
              <a:rPr lang="en-US" sz="3200" dirty="0">
                <a:solidFill>
                  <a:schemeClr val="tx1"/>
                </a:solidFill>
                <a:latin typeface="Calibri"/>
                <a:cs typeface="Calibri"/>
              </a:rPr>
              <a:t>Ba(OH)</a:t>
            </a:r>
            <a:r>
              <a:rPr lang="en-US" sz="3200" baseline="-25000" dirty="0">
                <a:solidFill>
                  <a:schemeClr val="tx1"/>
                </a:solidFill>
                <a:latin typeface="Calibri"/>
                <a:cs typeface="Calibri"/>
              </a:rPr>
              <a:t>2</a:t>
            </a:r>
            <a:r>
              <a:rPr lang="en-US" sz="3200" dirty="0">
                <a:solidFill>
                  <a:schemeClr val="tx1"/>
                </a:solidFill>
                <a:latin typeface="Calibri"/>
                <a:cs typeface="Calibri"/>
              </a:rPr>
              <a:t>→ Ba</a:t>
            </a:r>
            <a:r>
              <a:rPr lang="tk-TM" sz="3200" baseline="30000" dirty="0">
                <a:solidFill>
                  <a:schemeClr val="tx1"/>
                </a:solidFill>
                <a:latin typeface="Calibri"/>
                <a:cs typeface="Calibri"/>
              </a:rPr>
              <a:t>2+</a:t>
            </a:r>
            <a:r>
              <a:rPr lang="en-US" sz="3200" dirty="0">
                <a:solidFill>
                  <a:schemeClr val="tx1"/>
                </a:solidFill>
                <a:latin typeface="Calibri"/>
                <a:cs typeface="Calibri"/>
              </a:rPr>
              <a:t> +</a:t>
            </a:r>
            <a:r>
              <a:rPr lang="tk-TM" sz="3200" dirty="0">
                <a:solidFill>
                  <a:schemeClr val="tx1"/>
                </a:solidFill>
                <a:latin typeface="Calibri"/>
                <a:cs typeface="Calibri"/>
              </a:rPr>
              <a:t>2</a:t>
            </a:r>
            <a:r>
              <a:rPr lang="en-US" sz="3200" dirty="0">
                <a:solidFill>
                  <a:schemeClr val="tx1"/>
                </a:solidFill>
                <a:latin typeface="Calibri"/>
                <a:cs typeface="Calibri"/>
              </a:rPr>
              <a:t>OH</a:t>
            </a:r>
            <a:r>
              <a:rPr lang="tk-TM" sz="3200" baseline="30000" dirty="0">
                <a:solidFill>
                  <a:schemeClr val="tx1"/>
                </a:solidFill>
                <a:latin typeface="Calibri"/>
                <a:cs typeface="Calibri"/>
              </a:rPr>
              <a:t>-</a:t>
            </a:r>
            <a:endParaRPr lang="ru-RU" sz="3200" dirty="0">
              <a:solidFill>
                <a:schemeClr val="tx1"/>
              </a:solidFill>
            </a:endParaRPr>
          </a:p>
        </p:txBody>
      </p:sp>
    </p:spTree>
    <p:extLst>
      <p:ext uri="{BB962C8B-B14F-4D97-AF65-F5344CB8AC3E}">
        <p14:creationId xmlns:p14="http://schemas.microsoft.com/office/powerpoint/2010/main" val="3359660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619850" cy="2790642"/>
          </a:xfrm>
        </p:spPr>
        <p:txBody>
          <a:bodyPr>
            <a:normAutofit fontScale="90000"/>
          </a:bodyPr>
          <a:lstStyle/>
          <a:p>
            <a:r>
              <a:rPr lang="en-US" b="1" dirty="0"/>
              <a:t>                         </a:t>
            </a:r>
            <a:r>
              <a:rPr lang="en-US" sz="2400" b="1" dirty="0">
                <a:solidFill>
                  <a:schemeClr val="tx1"/>
                </a:solidFill>
              </a:rPr>
              <a:t>+               _</a:t>
            </a:r>
            <a:br>
              <a:rPr lang="en-US" b="1" dirty="0"/>
            </a:br>
            <a:r>
              <a:rPr lang="en-US" b="1" dirty="0">
                <a:solidFill>
                  <a:schemeClr val="tx1"/>
                </a:solidFill>
              </a:rPr>
              <a:t>NaHCO</a:t>
            </a:r>
            <a:r>
              <a:rPr lang="en-US" sz="1800" b="1" dirty="0">
                <a:solidFill>
                  <a:schemeClr val="tx1"/>
                </a:solidFill>
              </a:rPr>
              <a:t>3          </a:t>
            </a:r>
            <a:r>
              <a:rPr lang="en-US" b="1" dirty="0">
                <a:solidFill>
                  <a:schemeClr val="tx1"/>
                </a:solidFill>
              </a:rPr>
              <a:t>Na+HCO</a:t>
            </a:r>
            <a:r>
              <a:rPr lang="en-US" sz="1800" b="1" dirty="0">
                <a:solidFill>
                  <a:schemeClr val="tx1"/>
                </a:solidFill>
              </a:rPr>
              <a:t>3</a:t>
            </a:r>
            <a:br>
              <a:rPr lang="en-US" sz="1800" b="1" dirty="0">
                <a:solidFill>
                  <a:schemeClr val="tx1"/>
                </a:solidFill>
              </a:rPr>
            </a:br>
            <a:r>
              <a:rPr lang="en-US" sz="1800" b="1" dirty="0">
                <a:solidFill>
                  <a:schemeClr val="tx1"/>
                </a:solidFill>
              </a:rPr>
              <a:t>                  _                  +                   2-</a:t>
            </a:r>
            <a:br>
              <a:rPr lang="en-US" sz="1800" b="1" dirty="0">
                <a:solidFill>
                  <a:schemeClr val="tx1"/>
                </a:solidFill>
              </a:rPr>
            </a:br>
            <a:r>
              <a:rPr lang="en-US" sz="1800" b="1" dirty="0">
                <a:solidFill>
                  <a:schemeClr val="tx1"/>
                </a:solidFill>
              </a:rPr>
              <a:t>      </a:t>
            </a:r>
            <a:r>
              <a:rPr lang="en-US" b="1" dirty="0">
                <a:solidFill>
                  <a:schemeClr val="tx1"/>
                </a:solidFill>
              </a:rPr>
              <a:t>HCO</a:t>
            </a:r>
            <a:r>
              <a:rPr lang="en-US" sz="1800" b="1" dirty="0">
                <a:solidFill>
                  <a:schemeClr val="tx1"/>
                </a:solidFill>
              </a:rPr>
              <a:t>3          </a:t>
            </a:r>
            <a:r>
              <a:rPr lang="en-US" b="1" dirty="0">
                <a:solidFill>
                  <a:schemeClr val="tx1"/>
                </a:solidFill>
              </a:rPr>
              <a:t>H + CO</a:t>
            </a:r>
            <a:r>
              <a:rPr lang="en-US" sz="1800" b="1" dirty="0">
                <a:solidFill>
                  <a:schemeClr val="tx1"/>
                </a:solidFill>
              </a:rPr>
              <a:t>3</a:t>
            </a:r>
            <a:br>
              <a:rPr lang="ru-RU" sz="1800" b="1" dirty="0">
                <a:solidFill>
                  <a:schemeClr val="tx1"/>
                </a:solidFill>
              </a:rPr>
            </a:br>
            <a:r>
              <a:rPr lang="ru-RU" sz="1800" b="1" dirty="0">
                <a:solidFill>
                  <a:schemeClr val="tx1"/>
                </a:solidFill>
              </a:rPr>
              <a:t>                                         </a:t>
            </a:r>
            <a:r>
              <a:rPr lang="en-US" sz="1800" b="1" dirty="0">
                <a:solidFill>
                  <a:schemeClr val="tx1"/>
                </a:solidFill>
              </a:rPr>
              <a:t>          </a:t>
            </a:r>
            <a:r>
              <a:rPr lang="ru-RU" sz="1800" b="1" dirty="0">
                <a:solidFill>
                  <a:schemeClr val="tx1"/>
                </a:solidFill>
              </a:rPr>
              <a:t> +             +          </a:t>
            </a:r>
            <a:r>
              <a:rPr lang="en-US" sz="1800" b="1" dirty="0">
                <a:solidFill>
                  <a:schemeClr val="tx1"/>
                </a:solidFill>
              </a:rPr>
              <a:t>  </a:t>
            </a:r>
            <a:r>
              <a:rPr lang="ru-RU" sz="1800" b="1" dirty="0">
                <a:solidFill>
                  <a:schemeClr val="tx1"/>
                </a:solidFill>
              </a:rPr>
              <a:t>   2-</a:t>
            </a:r>
            <a:br>
              <a:rPr lang="ru-RU" sz="1800" b="1" dirty="0">
                <a:solidFill>
                  <a:schemeClr val="tx1"/>
                </a:solidFill>
              </a:rPr>
            </a:br>
            <a:r>
              <a:rPr lang="en-US" sz="3600" b="1" dirty="0" err="1">
                <a:solidFill>
                  <a:schemeClr val="tx1"/>
                </a:solidFill>
              </a:rPr>
              <a:t>NaHCO</a:t>
            </a:r>
            <a:r>
              <a:rPr lang="ru-RU" sz="1800" b="1" dirty="0">
                <a:solidFill>
                  <a:schemeClr val="tx1"/>
                </a:solidFill>
              </a:rPr>
              <a:t>3      </a:t>
            </a:r>
            <a:r>
              <a:rPr lang="ru-RU" sz="3600" b="1" dirty="0">
                <a:solidFill>
                  <a:schemeClr val="tx1"/>
                </a:solidFill>
              </a:rPr>
              <a:t> </a:t>
            </a:r>
            <a:r>
              <a:rPr lang="en-US" sz="3600" b="1" dirty="0">
                <a:solidFill>
                  <a:schemeClr val="tx1"/>
                </a:solidFill>
              </a:rPr>
              <a:t> </a:t>
            </a:r>
            <a:r>
              <a:rPr lang="en-US" sz="3600" b="1" dirty="0" err="1">
                <a:solidFill>
                  <a:schemeClr val="tx1"/>
                </a:solidFill>
              </a:rPr>
              <a:t>Na+H</a:t>
            </a:r>
            <a:r>
              <a:rPr lang="ru-RU" sz="3600" b="1" dirty="0">
                <a:solidFill>
                  <a:schemeClr val="tx1"/>
                </a:solidFill>
              </a:rPr>
              <a:t>+</a:t>
            </a:r>
            <a:r>
              <a:rPr lang="en-US" sz="3600" b="1" dirty="0">
                <a:solidFill>
                  <a:schemeClr val="tx1"/>
                </a:solidFill>
              </a:rPr>
              <a:t>CO</a:t>
            </a:r>
            <a:r>
              <a:rPr lang="ru-RU" sz="1800" b="1" dirty="0">
                <a:solidFill>
                  <a:schemeClr val="tx1"/>
                </a:solidFill>
              </a:rPr>
              <a:t>3</a:t>
            </a:r>
            <a:br>
              <a:rPr lang="en-US" sz="3600" b="1" dirty="0">
                <a:solidFill>
                  <a:schemeClr val="tx1"/>
                </a:solidFill>
              </a:rPr>
            </a:br>
            <a:br>
              <a:rPr lang="ru-RU" sz="800" b="1" dirty="0">
                <a:solidFill>
                  <a:schemeClr val="tx1"/>
                </a:solidFill>
              </a:rPr>
            </a:br>
            <a:endParaRPr lang="ru-RU" sz="1800" b="1" dirty="0">
              <a:solidFill>
                <a:schemeClr val="tx1"/>
              </a:solidFill>
            </a:endParaRPr>
          </a:p>
        </p:txBody>
      </p:sp>
      <p:sp>
        <p:nvSpPr>
          <p:cNvPr id="7" name="Содержимое 6"/>
          <p:cNvSpPr>
            <a:spLocks noGrp="1"/>
          </p:cNvSpPr>
          <p:nvPr>
            <p:ph sz="quarter" idx="1"/>
          </p:nvPr>
        </p:nvSpPr>
        <p:spPr>
          <a:xfrm>
            <a:off x="457200" y="285728"/>
            <a:ext cx="8229600" cy="2428892"/>
          </a:xfrm>
        </p:spPr>
        <p:txBody>
          <a:bodyPr>
            <a:normAutofit lnSpcReduction="10000"/>
          </a:bodyPr>
          <a:lstStyle/>
          <a:p>
            <a:r>
              <a:rPr lang="tk-TM" sz="3200" b="1" dirty="0">
                <a:solidFill>
                  <a:srgbClr val="FF0000"/>
                </a:solidFill>
              </a:rPr>
              <a:t>Turşy duzlar- </a:t>
            </a:r>
            <a:r>
              <a:rPr lang="tk-TM" sz="3200" dirty="0"/>
              <a:t>bular suw erginlerinde </a:t>
            </a:r>
            <a:r>
              <a:rPr lang="tk-TM" sz="3200" dirty="0">
                <a:solidFill>
                  <a:srgbClr val="FF0000"/>
                </a:solidFill>
              </a:rPr>
              <a:t>metallaryň</a:t>
            </a:r>
            <a:r>
              <a:rPr lang="tk-TM" sz="3200" dirty="0"/>
              <a:t> we </a:t>
            </a:r>
            <a:r>
              <a:rPr lang="tk-TM" sz="3200" dirty="0">
                <a:solidFill>
                  <a:srgbClr val="FF0000"/>
                </a:solidFill>
              </a:rPr>
              <a:t>wodorodyň položitel </a:t>
            </a:r>
            <a:r>
              <a:rPr lang="tk-TM" sz="3200" dirty="0"/>
              <a:t>zarýadlanan ionlaryna we </a:t>
            </a:r>
            <a:r>
              <a:rPr lang="tk-TM" sz="3200" dirty="0">
                <a:solidFill>
                  <a:srgbClr val="FF0000"/>
                </a:solidFill>
              </a:rPr>
              <a:t>otrisatel</a:t>
            </a:r>
            <a:r>
              <a:rPr lang="en-US" sz="3200" dirty="0">
                <a:solidFill>
                  <a:srgbClr val="FF0000"/>
                </a:solidFill>
              </a:rPr>
              <a:t> </a:t>
            </a:r>
            <a:r>
              <a:rPr lang="tk-TM" sz="3200" dirty="0"/>
              <a:t>kislota galyndylarynyň ionlaryna dissosirlenýän çylşyrymly maddalardyr</a:t>
            </a:r>
            <a:r>
              <a:rPr lang="tk-TM" dirty="0"/>
              <a:t>.</a:t>
            </a:r>
            <a:endParaRPr lang="ru-RU" dirty="0"/>
          </a:p>
        </p:txBody>
      </p:sp>
      <p:cxnSp>
        <p:nvCxnSpPr>
          <p:cNvPr id="10" name="Прямая со стрелкой 9"/>
          <p:cNvCxnSpPr/>
          <p:nvPr/>
        </p:nvCxnSpPr>
        <p:spPr>
          <a:xfrm>
            <a:off x="4426857" y="3571876"/>
            <a:ext cx="3240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429124" y="421481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4249104" y="492919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11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608112"/>
          </a:xfrm>
        </p:spPr>
        <p:txBody>
          <a:bodyPr/>
          <a:lstStyle/>
          <a:p>
            <a:r>
              <a:rPr lang="en-US" b="1" dirty="0">
                <a:solidFill>
                  <a:schemeClr val="tx1"/>
                </a:solidFill>
              </a:rPr>
              <a:t>IZOTONIKI KOEFFISI</a:t>
            </a:r>
            <a:r>
              <a:rPr lang="tk-TM" b="1" dirty="0">
                <a:solidFill>
                  <a:schemeClr val="tx1"/>
                </a:solidFill>
              </a:rPr>
              <a:t>ÝENTI</a:t>
            </a:r>
            <a:endParaRPr lang="ru-RU" b="1" dirty="0">
              <a:solidFill>
                <a:schemeClr val="tx1"/>
              </a:solidFill>
            </a:endParaRPr>
          </a:p>
        </p:txBody>
      </p:sp>
      <p:sp>
        <p:nvSpPr>
          <p:cNvPr id="3" name="Объект 2"/>
          <p:cNvSpPr>
            <a:spLocks noGrp="1"/>
          </p:cNvSpPr>
          <p:nvPr>
            <p:ph sz="quarter" idx="1"/>
          </p:nvPr>
        </p:nvSpPr>
        <p:spPr>
          <a:xfrm>
            <a:off x="0" y="1412776"/>
            <a:ext cx="8964488" cy="5256584"/>
          </a:xfrm>
        </p:spPr>
        <p:txBody>
          <a:bodyPr/>
          <a:lstStyle/>
          <a:p>
            <a:r>
              <a:rPr lang="tk-TM" b="1" dirty="0"/>
              <a:t>Eelektrolitleriň ergininde bölejikleriň sany dissosiasiýa görä köp</a:t>
            </a:r>
            <a:r>
              <a:rPr lang="en-US" b="1" dirty="0"/>
              <a:t>, d</a:t>
            </a:r>
            <a:r>
              <a:rPr lang="tk-TM" b="1" dirty="0"/>
              <a:t>ü</a:t>
            </a:r>
            <a:r>
              <a:rPr lang="en-US" b="1" dirty="0" err="1"/>
              <a:t>rli</a:t>
            </a:r>
            <a:r>
              <a:rPr lang="en-US" b="1" dirty="0"/>
              <a:t> </a:t>
            </a:r>
            <a:r>
              <a:rPr lang="tk-TM" b="1" dirty="0"/>
              <a:t> şonuň üçin </a:t>
            </a:r>
            <a:r>
              <a:rPr lang="tk-TM" b="1" dirty="0">
                <a:solidFill>
                  <a:srgbClr val="FF0000"/>
                </a:solidFill>
              </a:rPr>
              <a:t>Want-Goff </a:t>
            </a:r>
            <a:r>
              <a:rPr lang="tk-TM" b="1" dirty="0"/>
              <a:t>elektrolitleriň dissosiýasiýasyny nazara alýan düzediş girizipdir, oňa izotoniki koeffisiýenti diýilýär.         </a:t>
            </a:r>
            <a:r>
              <a:rPr lang="tk-TM" b="1" dirty="0">
                <a:solidFill>
                  <a:srgbClr val="FF0000"/>
                </a:solidFill>
              </a:rPr>
              <a:t>i=1+</a:t>
            </a:r>
            <a:r>
              <a:rPr lang="el-GR" b="1" dirty="0">
                <a:solidFill>
                  <a:srgbClr val="FF0000"/>
                </a:solidFill>
              </a:rPr>
              <a:t>α</a:t>
            </a:r>
            <a:r>
              <a:rPr lang="tk-TM" b="1" dirty="0">
                <a:solidFill>
                  <a:srgbClr val="FF0000"/>
                </a:solidFill>
              </a:rPr>
              <a:t>(n-1);</a:t>
            </a:r>
          </a:p>
          <a:p>
            <a:r>
              <a:rPr lang="el-GR" sz="2400" b="1" dirty="0">
                <a:solidFill>
                  <a:srgbClr val="FF0000"/>
                </a:solidFill>
              </a:rPr>
              <a:t>α</a:t>
            </a:r>
            <a:r>
              <a:rPr lang="tk-TM" sz="2400" b="1" dirty="0">
                <a:solidFill>
                  <a:srgbClr val="FF0000"/>
                </a:solidFill>
              </a:rPr>
              <a:t>- dissosiýasiýa derejesi</a:t>
            </a:r>
            <a:r>
              <a:rPr lang="tk-TM" sz="2400" b="1" dirty="0"/>
              <a:t>; n-molekula-da bölejikleriň sany.			                                                                          	Elektrolitleriň gaýnama ýa-da doňma temperaturasy üýtgände hasaplamasynda izotoniki koeffisiýenti hasaba alynýar.  </a:t>
            </a:r>
          </a:p>
          <a:p>
            <a:r>
              <a:rPr lang="en-US" sz="2400" b="1" dirty="0"/>
              <a:t>                                      </a:t>
            </a:r>
            <a:r>
              <a:rPr lang="tk-TM" sz="2400" b="1" dirty="0">
                <a:solidFill>
                  <a:srgbClr val="FF0000"/>
                </a:solidFill>
              </a:rPr>
              <a:t>∆T</a:t>
            </a:r>
            <a:r>
              <a:rPr lang="tk-TM" sz="2400" b="1" baseline="-25000" dirty="0">
                <a:solidFill>
                  <a:srgbClr val="FF0000"/>
                </a:solidFill>
              </a:rPr>
              <a:t>gaýn </a:t>
            </a:r>
            <a:r>
              <a:rPr lang="tk-TM" sz="2400" b="1" dirty="0">
                <a:solidFill>
                  <a:srgbClr val="FF0000"/>
                </a:solidFill>
              </a:rPr>
              <a:t>=</a:t>
            </a:r>
            <a:r>
              <a:rPr lang="en-US" sz="2400" b="1" dirty="0">
                <a:solidFill>
                  <a:srgbClr val="FF0000"/>
                </a:solidFill>
              </a:rPr>
              <a:t> </a:t>
            </a:r>
            <a:r>
              <a:rPr lang="tk-TM" sz="2400" b="1" dirty="0">
                <a:solidFill>
                  <a:srgbClr val="FF0000"/>
                </a:solidFill>
              </a:rPr>
              <a:t>i·E</a:t>
            </a:r>
            <a:r>
              <a:rPr lang="tk-TM" sz="2400" b="1" baseline="-25000" dirty="0">
                <a:solidFill>
                  <a:srgbClr val="FF0000"/>
                </a:solidFill>
              </a:rPr>
              <a:t>eb</a:t>
            </a:r>
            <a:r>
              <a:rPr lang="tk-TM" sz="2400" b="1" dirty="0">
                <a:solidFill>
                  <a:srgbClr val="FF0000"/>
                </a:solidFill>
              </a:rPr>
              <a:t>·m</a:t>
            </a:r>
            <a:r>
              <a:rPr lang="en-US" sz="2400" b="1" baseline="-25000" dirty="0">
                <a:solidFill>
                  <a:srgbClr val="FF0000"/>
                </a:solidFill>
              </a:rPr>
              <a:t>c</a:t>
            </a:r>
            <a:endParaRPr lang="tk-TM" sz="2400" b="1" baseline="-25000" dirty="0">
              <a:solidFill>
                <a:srgbClr val="FF0000"/>
              </a:solidFill>
            </a:endParaRPr>
          </a:p>
          <a:p>
            <a:r>
              <a:rPr lang="en-US" sz="2400" b="1" dirty="0">
                <a:solidFill>
                  <a:srgbClr val="FF0000"/>
                </a:solidFill>
              </a:rPr>
              <a:t>                                      </a:t>
            </a:r>
            <a:r>
              <a:rPr lang="tk-TM" sz="2400" b="1" dirty="0">
                <a:solidFill>
                  <a:srgbClr val="FF0000"/>
                </a:solidFill>
              </a:rPr>
              <a:t>∆T</a:t>
            </a:r>
            <a:r>
              <a:rPr lang="tk-TM" sz="2400" b="1" baseline="-25000" dirty="0">
                <a:solidFill>
                  <a:srgbClr val="FF0000"/>
                </a:solidFill>
              </a:rPr>
              <a:t>doňma</a:t>
            </a:r>
            <a:r>
              <a:rPr lang="tk-TM" sz="2400" b="1" dirty="0">
                <a:solidFill>
                  <a:srgbClr val="FF0000"/>
                </a:solidFill>
              </a:rPr>
              <a:t> =i·K</a:t>
            </a:r>
            <a:r>
              <a:rPr lang="en-US" sz="2400" b="1" baseline="-25000" dirty="0" err="1">
                <a:solidFill>
                  <a:srgbClr val="FF0000"/>
                </a:solidFill>
              </a:rPr>
              <a:t>krio</a:t>
            </a:r>
            <a:r>
              <a:rPr lang="tk-TM" sz="2400" b="1" dirty="0">
                <a:solidFill>
                  <a:srgbClr val="FF0000"/>
                </a:solidFill>
              </a:rPr>
              <a:t>·m</a:t>
            </a:r>
            <a:r>
              <a:rPr lang="en-US" sz="2400" b="1" baseline="-25000" dirty="0">
                <a:solidFill>
                  <a:srgbClr val="FF0000"/>
                </a:solidFill>
              </a:rPr>
              <a:t>c</a:t>
            </a:r>
            <a:endParaRPr lang="tk-TM" sz="2400" b="1" baseline="-25000" dirty="0">
              <a:solidFill>
                <a:srgbClr val="FF0000"/>
              </a:solidFill>
            </a:endParaRPr>
          </a:p>
          <a:p>
            <a:endParaRPr lang="ru-RU" sz="2400" b="1" baseline="-25000" dirty="0"/>
          </a:p>
        </p:txBody>
      </p:sp>
    </p:spTree>
    <p:extLst>
      <p:ext uri="{BB962C8B-B14F-4D97-AF65-F5344CB8AC3E}">
        <p14:creationId xmlns:p14="http://schemas.microsoft.com/office/powerpoint/2010/main" val="292810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FF0000"/>
                </a:solidFill>
              </a:rPr>
              <a:t>OSTWALDY</a:t>
            </a:r>
            <a:r>
              <a:rPr lang="tk-TM" b="1" dirty="0">
                <a:solidFill>
                  <a:srgbClr val="FF0000"/>
                </a:solidFill>
              </a:rPr>
              <a:t>Ň GOWŞAMA KANUNY</a:t>
            </a:r>
            <a:endParaRPr lang="ru-RU" b="1" dirty="0">
              <a:solidFill>
                <a:srgbClr val="FF0000"/>
              </a:solidFill>
            </a:endParaRPr>
          </a:p>
        </p:txBody>
      </p:sp>
      <p:pic>
        <p:nvPicPr>
          <p:cNvPr id="4" name="Picture 2" descr="http://www.alhimik.ru/rastvory/fig4+.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3568" y="3895313"/>
            <a:ext cx="7776864" cy="1384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1340768"/>
            <a:ext cx="8856984" cy="2554545"/>
          </a:xfrm>
          <a:prstGeom prst="rect">
            <a:avLst/>
          </a:prstGeom>
          <a:noFill/>
        </p:spPr>
        <p:txBody>
          <a:bodyPr wrap="square" rtlCol="0">
            <a:spAutoFit/>
          </a:bodyPr>
          <a:lstStyle/>
          <a:p>
            <a:r>
              <a:rPr lang="tk-TM" sz="3200" b="1" dirty="0">
                <a:latin typeface="Times New Roman" panose="02020603050405020304" pitchFamily="18" charset="0"/>
                <a:cs typeface="Times New Roman" panose="02020603050405020304" pitchFamily="18" charset="0"/>
              </a:rPr>
              <a:t>Nemes fiziohimigi W. Ostwald tarapyndan bu kanun 1888-nji ýylda açyldy.</a:t>
            </a:r>
          </a:p>
          <a:p>
            <a:r>
              <a:rPr lang="tk-TM" sz="3200" b="1" dirty="0">
                <a:latin typeface="Times New Roman" panose="02020603050405020304" pitchFamily="18" charset="0"/>
                <a:cs typeface="Times New Roman" panose="02020603050405020304" pitchFamily="18" charset="0"/>
              </a:rPr>
              <a:t>      </a:t>
            </a:r>
            <a:r>
              <a:rPr lang="tk-TM" sz="3200" b="1" i="1" dirty="0">
                <a:solidFill>
                  <a:srgbClr val="FF0000"/>
                </a:solidFill>
                <a:latin typeface="Times New Roman" panose="02020603050405020304" pitchFamily="18" charset="0"/>
                <a:cs typeface="Times New Roman" panose="02020603050405020304" pitchFamily="18" charset="0"/>
              </a:rPr>
              <a:t>Berilen gowşak elektrolitiň </a:t>
            </a:r>
            <a:r>
              <a:rPr lang="tk-TM" sz="3200" b="1" i="1" dirty="0">
                <a:latin typeface="Times New Roman" panose="02020603050405020304" pitchFamily="18" charset="0"/>
                <a:cs typeface="Times New Roman" panose="02020603050405020304" pitchFamily="18" charset="0"/>
              </a:rPr>
              <a:t>dissosiýasiýa derejesi </a:t>
            </a:r>
            <a:r>
              <a:rPr lang="tk-TM" sz="3200" b="1" i="1" dirty="0">
                <a:solidFill>
                  <a:srgbClr val="FF0000"/>
                </a:solidFill>
                <a:latin typeface="Times New Roman" panose="02020603050405020304" pitchFamily="18" charset="0"/>
                <a:cs typeface="Times New Roman" panose="02020603050405020304" pitchFamily="18" charset="0"/>
              </a:rPr>
              <a:t>onuň konsentrasiýasyna we dissosiýasiýa  konstantasyna bagly bolýar</a:t>
            </a:r>
            <a:endParaRPr lang="ru-RU" sz="3200" b="1" i="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301752" y="3895313"/>
            <a:ext cx="8534400" cy="1714500"/>
          </a:xfrm>
          <a:prstGeom prst="rect">
            <a:avLst/>
          </a:prstGeom>
        </p:spPr>
      </p:pic>
    </p:spTree>
    <p:extLst>
      <p:ext uri="{BB962C8B-B14F-4D97-AF65-F5344CB8AC3E}">
        <p14:creationId xmlns:p14="http://schemas.microsoft.com/office/powerpoint/2010/main" val="107745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0" y="0"/>
            <a:ext cx="9144000" cy="6858000"/>
          </a:xfrm>
          <a:solidFill>
            <a:schemeClr val="accent4">
              <a:lumMod val="20000"/>
              <a:lumOff val="80000"/>
            </a:schemeClr>
          </a:solidFill>
        </p:spPr>
        <p:txBody>
          <a:bodyPr>
            <a:normAutofit lnSpcReduction="10000"/>
          </a:bodyPr>
          <a:lstStyle/>
          <a:p>
            <a:pPr marL="0" indent="0">
              <a:buNone/>
            </a:pPr>
            <a:r>
              <a:rPr lang="tk-TM" sz="4000" b="1" dirty="0">
                <a:solidFill>
                  <a:srgbClr val="FF0000"/>
                </a:solidFill>
              </a:rPr>
              <a:t>Elektrolitler </a:t>
            </a:r>
            <a:r>
              <a:rPr lang="tk-TM" sz="3600" b="1" dirty="0">
                <a:solidFill>
                  <a:srgbClr val="FF0000"/>
                </a:solidFill>
              </a:rPr>
              <a:t>– </a:t>
            </a:r>
            <a:r>
              <a:rPr lang="tk-TM" sz="3600" b="1" i="1" u="sng" dirty="0"/>
              <a:t>erginlerde we rasplawlarda ionlara dissosirlenmegi ýa-da gaty elektrolitleriň kristalliki gözeneklerinde ionlaryň hereketi netijesinde togy geçirýän maddalara diýilýär.</a:t>
            </a:r>
            <a:r>
              <a:rPr lang="tk-TM" sz="3600" b="1" i="1" dirty="0"/>
              <a:t> </a:t>
            </a:r>
            <a:r>
              <a:rPr lang="en-US" sz="3600" b="1" i="1" dirty="0"/>
              <a:t>         </a:t>
            </a:r>
            <a:r>
              <a:rPr lang="tk-TM" sz="3200" b="1" dirty="0"/>
              <a:t>Elektrolitlere mysal: kislotalar, duzlar, we esaslar we käbi</a:t>
            </a:r>
            <a:r>
              <a:rPr lang="en-US" sz="3200" b="1" dirty="0"/>
              <a:t>r </a:t>
            </a:r>
            <a:r>
              <a:rPr lang="tk-TM" sz="3200" b="1" dirty="0"/>
              <a:t>kristallar</a:t>
            </a:r>
          </a:p>
          <a:p>
            <a:pPr marL="0" indent="0">
              <a:buNone/>
            </a:pPr>
            <a:r>
              <a:rPr lang="tk-TM" sz="3200" b="1" dirty="0"/>
              <a:t>   ( </a:t>
            </a:r>
            <a:r>
              <a:rPr lang="en-US" sz="3200" b="1" dirty="0">
                <a:solidFill>
                  <a:srgbClr val="FF0000"/>
                </a:solidFill>
              </a:rPr>
              <a:t>r</a:t>
            </a:r>
            <a:r>
              <a:rPr lang="tk-TM" sz="3200" b="1">
                <a:solidFill>
                  <a:srgbClr val="FF0000"/>
                </a:solidFill>
              </a:rPr>
              <a:t>asplaw </a:t>
            </a:r>
            <a:r>
              <a:rPr lang="tk-TM" sz="3200" b="1"/>
              <a:t>- bu kristalliki maddalaryň suwsyz eredilende </a:t>
            </a:r>
            <a:r>
              <a:rPr lang="tk-TM" sz="3200" b="1" dirty="0"/>
              <a:t>ereme temperaturasyndan ýokary temperatura ertilen ýagadaýy, strukturasy</a:t>
            </a:r>
            <a:r>
              <a:rPr lang="tk-TM" sz="3600" b="1" dirty="0"/>
              <a:t>) </a:t>
            </a:r>
            <a:endParaRPr lang="ru-RU" sz="3600" b="1" dirty="0"/>
          </a:p>
        </p:txBody>
      </p:sp>
    </p:spTree>
    <p:extLst>
      <p:ext uri="{BB962C8B-B14F-4D97-AF65-F5344CB8AC3E}">
        <p14:creationId xmlns:p14="http://schemas.microsoft.com/office/powerpoint/2010/main" val="236980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a:stretch>
            <a:fillRect/>
          </a:stretch>
        </p:blipFill>
        <p:spPr>
          <a:xfrm>
            <a:off x="0" y="0"/>
            <a:ext cx="9144000" cy="6453336"/>
          </a:xfrm>
          <a:prstGeom prst="rect">
            <a:avLst/>
          </a:prstGeom>
        </p:spPr>
      </p:pic>
    </p:spTree>
    <p:extLst>
      <p:ext uri="{BB962C8B-B14F-4D97-AF65-F5344CB8AC3E}">
        <p14:creationId xmlns:p14="http://schemas.microsoft.com/office/powerpoint/2010/main" val="102309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a:stretch>
            <a:fillRect/>
          </a:stretch>
        </p:blipFill>
        <p:spPr>
          <a:xfrm>
            <a:off x="107504" y="228600"/>
            <a:ext cx="8856983" cy="6512768"/>
          </a:xfrm>
          <a:prstGeom prst="rect">
            <a:avLst/>
          </a:prstGeom>
        </p:spPr>
      </p:pic>
    </p:spTree>
    <p:extLst>
      <p:ext uri="{BB962C8B-B14F-4D97-AF65-F5344CB8AC3E}">
        <p14:creationId xmlns:p14="http://schemas.microsoft.com/office/powerpoint/2010/main" val="1258890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098097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r>
              <a:rPr lang="ru-RU" b="1" dirty="0" err="1"/>
              <a:t>Elektrolitleriň</a:t>
            </a:r>
            <a:r>
              <a:rPr lang="ru-RU" b="1" dirty="0"/>
              <a:t> </a:t>
            </a:r>
            <a:r>
              <a:rPr lang="tk-TM" b="1" dirty="0"/>
              <a:t>suwdaky </a:t>
            </a:r>
            <a:r>
              <a:rPr lang="ru-RU" b="1" dirty="0" err="1"/>
              <a:t>dissosiasiýasy</a:t>
            </a:r>
            <a:r>
              <a:rPr lang="ru-RU" b="1" dirty="0"/>
              <a:t> </a:t>
            </a:r>
            <a:r>
              <a:rPr lang="ru-RU" b="1" dirty="0" err="1"/>
              <a:t>olaryň</a:t>
            </a:r>
            <a:r>
              <a:rPr lang="ru-RU" b="1" dirty="0"/>
              <a:t> </a:t>
            </a:r>
            <a:r>
              <a:rPr lang="ru-RU" b="1" dirty="0" err="1"/>
              <a:t>suwuň</a:t>
            </a:r>
            <a:r>
              <a:rPr lang="ru-RU" b="1" dirty="0"/>
              <a:t> </a:t>
            </a:r>
            <a:r>
              <a:rPr lang="ru-RU" b="1" dirty="0" err="1"/>
              <a:t>molekulalary</a:t>
            </a:r>
            <a:r>
              <a:rPr lang="ru-RU" b="1" dirty="0"/>
              <a:t> </a:t>
            </a:r>
            <a:r>
              <a:rPr lang="ru-RU" b="1" dirty="0" err="1"/>
              <a:t>bilen</a:t>
            </a:r>
            <a:r>
              <a:rPr lang="ru-RU" b="1" dirty="0"/>
              <a:t> </a:t>
            </a:r>
            <a:r>
              <a:rPr lang="ru-RU" b="1" dirty="0" err="1"/>
              <a:t>täsirleşmesi</a:t>
            </a:r>
            <a:r>
              <a:rPr lang="ru-RU" b="1" dirty="0"/>
              <a:t> </a:t>
            </a:r>
            <a:r>
              <a:rPr lang="ru-RU" b="1" dirty="0" err="1"/>
              <a:t>netijesinde</a:t>
            </a:r>
            <a:r>
              <a:rPr lang="ru-RU" b="1" dirty="0"/>
              <a:t> </a:t>
            </a:r>
            <a:r>
              <a:rPr lang="ru-RU" b="1" dirty="0" err="1"/>
              <a:t>bolýar</a:t>
            </a:r>
            <a:r>
              <a:rPr lang="tk-TM" b="1" dirty="0"/>
              <a:t> oňa </a:t>
            </a:r>
            <a:r>
              <a:rPr lang="ru-RU" b="1" dirty="0"/>
              <a:t> </a:t>
            </a:r>
            <a:r>
              <a:rPr lang="ru-RU" b="1" dirty="0" err="1">
                <a:solidFill>
                  <a:srgbClr val="FF0000"/>
                </a:solidFill>
              </a:rPr>
              <a:t>gidrotasiýa</a:t>
            </a:r>
            <a:r>
              <a:rPr lang="tk-TM" b="1" dirty="0">
                <a:solidFill>
                  <a:srgbClr val="FF0000"/>
                </a:solidFill>
              </a:rPr>
              <a:t> diýilýär.</a:t>
            </a:r>
            <a:endParaRPr lang="ru-RU" b="1" dirty="0"/>
          </a:p>
          <a:p>
            <a:endParaRPr lang="ru-RU" dirty="0"/>
          </a:p>
        </p:txBody>
      </p:sp>
      <p:pic>
        <p:nvPicPr>
          <p:cNvPr id="4" name="Рисунок 3"/>
          <p:cNvPicPr>
            <a:picLocks noChangeAspect="1"/>
          </p:cNvPicPr>
          <p:nvPr/>
        </p:nvPicPr>
        <p:blipFill>
          <a:blip r:embed="rId2"/>
          <a:stretch>
            <a:fillRect/>
          </a:stretch>
        </p:blipFill>
        <p:spPr>
          <a:xfrm>
            <a:off x="2555776" y="2924944"/>
            <a:ext cx="3711262" cy="3240637"/>
          </a:xfrm>
          <a:prstGeom prst="rect">
            <a:avLst/>
          </a:prstGeom>
        </p:spPr>
      </p:pic>
    </p:spTree>
    <p:extLst>
      <p:ext uri="{BB962C8B-B14F-4D97-AF65-F5344CB8AC3E}">
        <p14:creationId xmlns:p14="http://schemas.microsoft.com/office/powerpoint/2010/main" val="55610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07504" y="836712"/>
            <a:ext cx="8928992" cy="5521246"/>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tk-TM" sz="2400" dirty="0">
                <a:solidFill>
                  <a:schemeClr val="tx1"/>
                </a:solidFill>
              </a:rPr>
              <a:t>Eger-de täsirleşme netijesinde ionlaryň zarýady üýtgemese, onda şeýle täsirleşmelere </a:t>
            </a:r>
            <a:r>
              <a:rPr lang="tk-TM" sz="2400" dirty="0">
                <a:solidFill>
                  <a:srgbClr val="FF0000"/>
                </a:solidFill>
              </a:rPr>
              <a:t>ion çalyşma täsirleşmeleri </a:t>
            </a:r>
            <a:r>
              <a:rPr lang="tk-TM" sz="2400" dirty="0">
                <a:solidFill>
                  <a:schemeClr val="tx1"/>
                </a:solidFill>
              </a:rPr>
              <a:t>diýilýär, bu reaksiýalaryň deňlemelerine </a:t>
            </a:r>
            <a:r>
              <a:rPr lang="tk-TM" sz="2400" dirty="0">
                <a:solidFill>
                  <a:srgbClr val="FF0000"/>
                </a:solidFill>
              </a:rPr>
              <a:t>ion deňlemeleri</a:t>
            </a:r>
            <a:r>
              <a:rPr lang="tk-TM" sz="2400" dirty="0">
                <a:solidFill>
                  <a:schemeClr val="tx1"/>
                </a:solidFill>
              </a:rPr>
              <a:t> diýilýär.</a:t>
            </a:r>
            <a:endParaRPr lang="ru-RU" sz="2400" dirty="0">
              <a:solidFill>
                <a:schemeClr val="tx1"/>
              </a:solidFill>
            </a:endParaRPr>
          </a:p>
          <a:p>
            <a:r>
              <a:rPr lang="ru-RU" sz="2400" dirty="0" err="1">
                <a:solidFill>
                  <a:schemeClr val="tx1"/>
                </a:solidFill>
              </a:rPr>
              <a:t>Ion</a:t>
            </a:r>
            <a:r>
              <a:rPr lang="ru-RU" sz="2400" dirty="0">
                <a:solidFill>
                  <a:schemeClr val="tx1"/>
                </a:solidFill>
              </a:rPr>
              <a:t> </a:t>
            </a:r>
            <a:r>
              <a:rPr lang="ru-RU" sz="2400" dirty="0" err="1">
                <a:solidFill>
                  <a:schemeClr val="tx1"/>
                </a:solidFill>
              </a:rPr>
              <a:t>çalyşma</a:t>
            </a:r>
            <a:r>
              <a:rPr lang="ru-RU" sz="2400" dirty="0">
                <a:solidFill>
                  <a:schemeClr val="tx1"/>
                </a:solidFill>
              </a:rPr>
              <a:t> </a:t>
            </a:r>
            <a:r>
              <a:rPr lang="ru-RU" sz="2400" dirty="0" err="1">
                <a:solidFill>
                  <a:schemeClr val="tx1"/>
                </a:solidFill>
              </a:rPr>
              <a:t>reaksiýalaryň</a:t>
            </a:r>
            <a:r>
              <a:rPr lang="ru-RU" sz="2400" dirty="0">
                <a:solidFill>
                  <a:schemeClr val="tx1"/>
                </a:solidFill>
              </a:rPr>
              <a:t> </a:t>
            </a:r>
            <a:r>
              <a:rPr lang="ru-RU" sz="2400" dirty="0" err="1">
                <a:solidFill>
                  <a:schemeClr val="tx1"/>
                </a:solidFill>
              </a:rPr>
              <a:t>aşakdaky</a:t>
            </a:r>
            <a:r>
              <a:rPr lang="ru-RU" sz="2400" dirty="0">
                <a:solidFill>
                  <a:schemeClr val="tx1"/>
                </a:solidFill>
              </a:rPr>
              <a:t> </a:t>
            </a:r>
            <a:r>
              <a:rPr lang="ru-RU" sz="2400" dirty="0" err="1">
                <a:solidFill>
                  <a:schemeClr val="tx1"/>
                </a:solidFill>
              </a:rPr>
              <a:t>hallarda</a:t>
            </a:r>
            <a:r>
              <a:rPr lang="ru-RU" sz="2400" dirty="0">
                <a:solidFill>
                  <a:schemeClr val="tx1"/>
                </a:solidFill>
              </a:rPr>
              <a:t> </a:t>
            </a:r>
            <a:r>
              <a:rPr lang="ru-RU" sz="2400" dirty="0" err="1">
                <a:solidFill>
                  <a:schemeClr val="tx1"/>
                </a:solidFill>
              </a:rPr>
              <a:t>ahyryna</a:t>
            </a:r>
            <a:r>
              <a:rPr lang="ru-RU" sz="2400" dirty="0">
                <a:solidFill>
                  <a:schemeClr val="tx1"/>
                </a:solidFill>
              </a:rPr>
              <a:t> </a:t>
            </a:r>
            <a:r>
              <a:rPr lang="ru-RU" sz="2400" dirty="0" err="1">
                <a:solidFill>
                  <a:schemeClr val="tx1"/>
                </a:solidFill>
              </a:rPr>
              <a:t>çenli</a:t>
            </a:r>
            <a:r>
              <a:rPr lang="ru-RU" sz="2400" dirty="0">
                <a:solidFill>
                  <a:schemeClr val="tx1"/>
                </a:solidFill>
              </a:rPr>
              <a:t> </a:t>
            </a:r>
            <a:r>
              <a:rPr lang="ru-RU" sz="2400" dirty="0" err="1">
                <a:solidFill>
                  <a:schemeClr val="tx1"/>
                </a:solidFill>
              </a:rPr>
              <a:t>geçýändigi</a:t>
            </a:r>
            <a:r>
              <a:rPr lang="ru-RU" sz="2400" dirty="0">
                <a:solidFill>
                  <a:schemeClr val="tx1"/>
                </a:solidFill>
              </a:rPr>
              <a:t> </a:t>
            </a:r>
            <a:r>
              <a:rPr lang="ru-RU" sz="2400" dirty="0" err="1">
                <a:solidFill>
                  <a:schemeClr val="tx1"/>
                </a:solidFill>
              </a:rPr>
              <a:t>aýdyňlaşdyryldy</a:t>
            </a:r>
            <a:r>
              <a:rPr lang="ru-RU" sz="2400" dirty="0">
                <a:solidFill>
                  <a:schemeClr val="tx1"/>
                </a:solidFill>
              </a:rPr>
              <a:t>:</a:t>
            </a:r>
          </a:p>
          <a:p>
            <a:r>
              <a:rPr lang="tk-TM" sz="2400" dirty="0">
                <a:solidFill>
                  <a:srgbClr val="FF0000"/>
                </a:solidFill>
              </a:rPr>
              <a:t>1. </a:t>
            </a:r>
            <a:r>
              <a:rPr lang="ru-RU" sz="2400" dirty="0" err="1">
                <a:solidFill>
                  <a:schemeClr val="tx1"/>
                </a:solidFill>
              </a:rPr>
              <a:t>Eger</a:t>
            </a:r>
            <a:r>
              <a:rPr lang="ru-RU" sz="2400" dirty="0">
                <a:solidFill>
                  <a:schemeClr val="tx1"/>
                </a:solidFill>
              </a:rPr>
              <a:t> </a:t>
            </a:r>
            <a:r>
              <a:rPr lang="ru-RU" sz="2400" dirty="0" err="1">
                <a:solidFill>
                  <a:schemeClr val="tx1"/>
                </a:solidFill>
              </a:rPr>
              <a:t>çökündi</a:t>
            </a:r>
            <a:r>
              <a:rPr lang="ru-RU" sz="2400" dirty="0">
                <a:solidFill>
                  <a:schemeClr val="tx1"/>
                </a:solidFill>
              </a:rPr>
              <a:t> </a:t>
            </a:r>
            <a:r>
              <a:rPr lang="ru-RU" sz="2400" dirty="0" err="1">
                <a:solidFill>
                  <a:schemeClr val="tx1"/>
                </a:solidFill>
              </a:rPr>
              <a:t>emele</a:t>
            </a:r>
            <a:r>
              <a:rPr lang="ru-RU" sz="2400" dirty="0">
                <a:solidFill>
                  <a:schemeClr val="tx1"/>
                </a:solidFill>
              </a:rPr>
              <a:t> </a:t>
            </a:r>
            <a:r>
              <a:rPr lang="ru-RU" sz="2400" dirty="0" err="1">
                <a:solidFill>
                  <a:schemeClr val="tx1"/>
                </a:solidFill>
              </a:rPr>
              <a:t>gelýän</a:t>
            </a:r>
            <a:r>
              <a:rPr lang="ru-RU" sz="2400" dirty="0">
                <a:solidFill>
                  <a:schemeClr val="tx1"/>
                </a:solidFill>
              </a:rPr>
              <a:t> </a:t>
            </a:r>
            <a:r>
              <a:rPr lang="ru-RU" sz="2400" dirty="0" err="1">
                <a:solidFill>
                  <a:schemeClr val="tx1"/>
                </a:solidFill>
              </a:rPr>
              <a:t>bolsa</a:t>
            </a:r>
            <a:r>
              <a:rPr lang="ru-RU" sz="2400" dirty="0">
                <a:solidFill>
                  <a:schemeClr val="tx1"/>
                </a:solidFill>
              </a:rPr>
              <a:t>;</a:t>
            </a:r>
          </a:p>
          <a:p>
            <a:r>
              <a:rPr lang="tk-TM" sz="2400" dirty="0">
                <a:solidFill>
                  <a:srgbClr val="FF0000"/>
                </a:solidFill>
              </a:rPr>
              <a:t>2. </a:t>
            </a:r>
            <a:r>
              <a:rPr lang="ru-RU" sz="2400" dirty="0" err="1">
                <a:solidFill>
                  <a:schemeClr val="tx1"/>
                </a:solidFill>
              </a:rPr>
              <a:t>Eger</a:t>
            </a:r>
            <a:r>
              <a:rPr lang="ru-RU" sz="2400" dirty="0">
                <a:solidFill>
                  <a:schemeClr val="tx1"/>
                </a:solidFill>
              </a:rPr>
              <a:t> </a:t>
            </a:r>
            <a:r>
              <a:rPr lang="ru-RU" sz="2400" dirty="0" err="1">
                <a:solidFill>
                  <a:schemeClr val="tx1"/>
                </a:solidFill>
              </a:rPr>
              <a:t>gaz</a:t>
            </a:r>
            <a:r>
              <a:rPr lang="ru-RU" sz="2400" dirty="0">
                <a:solidFill>
                  <a:schemeClr val="tx1"/>
                </a:solidFill>
              </a:rPr>
              <a:t> </a:t>
            </a:r>
            <a:r>
              <a:rPr lang="ru-RU" sz="2400" dirty="0" err="1">
                <a:solidFill>
                  <a:schemeClr val="tx1"/>
                </a:solidFill>
              </a:rPr>
              <a:t>bölünip</a:t>
            </a:r>
            <a:r>
              <a:rPr lang="ru-RU" sz="2400" dirty="0">
                <a:solidFill>
                  <a:schemeClr val="tx1"/>
                </a:solidFill>
              </a:rPr>
              <a:t> </a:t>
            </a:r>
            <a:r>
              <a:rPr lang="ru-RU" sz="2400" dirty="0" err="1">
                <a:solidFill>
                  <a:schemeClr val="tx1"/>
                </a:solidFill>
              </a:rPr>
              <a:t>çykýan</a:t>
            </a:r>
            <a:r>
              <a:rPr lang="ru-RU" sz="2400" dirty="0">
                <a:solidFill>
                  <a:schemeClr val="tx1"/>
                </a:solidFill>
              </a:rPr>
              <a:t> </a:t>
            </a:r>
            <a:r>
              <a:rPr lang="ru-RU" sz="2400" dirty="0" err="1">
                <a:solidFill>
                  <a:schemeClr val="tx1"/>
                </a:solidFill>
              </a:rPr>
              <a:t>bolsa</a:t>
            </a:r>
            <a:r>
              <a:rPr lang="ru-RU" sz="2400" dirty="0">
                <a:solidFill>
                  <a:schemeClr val="tx1"/>
                </a:solidFill>
              </a:rPr>
              <a:t>;</a:t>
            </a:r>
          </a:p>
          <a:p>
            <a:r>
              <a:rPr lang="tk-TM" sz="2400" dirty="0">
                <a:solidFill>
                  <a:srgbClr val="FF0000"/>
                </a:solidFill>
              </a:rPr>
              <a:t>3. </a:t>
            </a:r>
            <a:r>
              <a:rPr lang="ru-RU" sz="2400" dirty="0" err="1">
                <a:solidFill>
                  <a:schemeClr val="tx1"/>
                </a:solidFill>
              </a:rPr>
              <a:t>Eger</a:t>
            </a:r>
            <a:r>
              <a:rPr lang="ru-RU" sz="2400" dirty="0">
                <a:solidFill>
                  <a:schemeClr val="tx1"/>
                </a:solidFill>
              </a:rPr>
              <a:t> </a:t>
            </a:r>
            <a:r>
              <a:rPr lang="ru-RU" sz="2400" dirty="0" err="1">
                <a:solidFill>
                  <a:schemeClr val="tx1"/>
                </a:solidFill>
              </a:rPr>
              <a:t>az</a:t>
            </a:r>
            <a:r>
              <a:rPr lang="ru-RU" sz="2400" dirty="0">
                <a:solidFill>
                  <a:schemeClr val="tx1"/>
                </a:solidFill>
              </a:rPr>
              <a:t> </a:t>
            </a:r>
            <a:r>
              <a:rPr lang="ru-RU" sz="2400" dirty="0" err="1">
                <a:solidFill>
                  <a:schemeClr val="tx1"/>
                </a:solidFill>
              </a:rPr>
              <a:t>dissosirlenýän</a:t>
            </a:r>
            <a:r>
              <a:rPr lang="ru-RU" sz="2400" dirty="0">
                <a:solidFill>
                  <a:schemeClr val="tx1"/>
                </a:solidFill>
              </a:rPr>
              <a:t> </a:t>
            </a:r>
            <a:r>
              <a:rPr lang="ru-RU" sz="2400" dirty="0" err="1">
                <a:solidFill>
                  <a:schemeClr val="tx1"/>
                </a:solidFill>
              </a:rPr>
              <a:t>madda</a:t>
            </a:r>
            <a:r>
              <a:rPr lang="ru-RU" sz="2400" dirty="0">
                <a:solidFill>
                  <a:schemeClr val="tx1"/>
                </a:solidFill>
              </a:rPr>
              <a:t> </a:t>
            </a:r>
            <a:r>
              <a:rPr lang="tk-TM" sz="2400" dirty="0">
                <a:solidFill>
                  <a:schemeClr val="tx1"/>
                </a:solidFill>
              </a:rPr>
              <a:t>ýagdaýynda </a:t>
            </a:r>
            <a:r>
              <a:rPr lang="ru-RU" sz="2400" dirty="0">
                <a:solidFill>
                  <a:schemeClr val="tx1"/>
                </a:solidFill>
              </a:rPr>
              <a:t>(</a:t>
            </a:r>
            <a:r>
              <a:rPr lang="ru-RU" sz="2400" dirty="0" err="1">
                <a:solidFill>
                  <a:schemeClr val="tx1"/>
                </a:solidFill>
              </a:rPr>
              <a:t>suw</a:t>
            </a:r>
            <a:r>
              <a:rPr lang="ru-RU" sz="2400" dirty="0">
                <a:solidFill>
                  <a:schemeClr val="tx1"/>
                </a:solidFill>
              </a:rPr>
              <a:t>) </a:t>
            </a:r>
            <a:r>
              <a:rPr lang="ru-RU" sz="2400" dirty="0" err="1">
                <a:solidFill>
                  <a:schemeClr val="tx1"/>
                </a:solidFill>
              </a:rPr>
              <a:t>emele</a:t>
            </a:r>
            <a:r>
              <a:rPr lang="ru-RU" sz="2400" dirty="0">
                <a:solidFill>
                  <a:schemeClr val="tx1"/>
                </a:solidFill>
              </a:rPr>
              <a:t> </a:t>
            </a:r>
            <a:r>
              <a:rPr lang="ru-RU" sz="2400" dirty="0" err="1">
                <a:solidFill>
                  <a:schemeClr val="tx1"/>
                </a:solidFill>
              </a:rPr>
              <a:t>gelýän</a:t>
            </a:r>
            <a:r>
              <a:rPr lang="ru-RU" sz="2400" dirty="0">
                <a:solidFill>
                  <a:schemeClr val="tx1"/>
                </a:solidFill>
              </a:rPr>
              <a:t> </a:t>
            </a:r>
            <a:r>
              <a:rPr lang="ru-RU" sz="2400" dirty="0" err="1">
                <a:solidFill>
                  <a:schemeClr val="tx1"/>
                </a:solidFill>
              </a:rPr>
              <a:t>bolsa</a:t>
            </a:r>
            <a:r>
              <a:rPr lang="ru-RU" sz="2400" dirty="0">
                <a:solidFill>
                  <a:schemeClr val="tx1"/>
                </a:solidFill>
              </a:rPr>
              <a:t>. </a:t>
            </a:r>
            <a:r>
              <a:rPr lang="ru-RU" sz="2400" dirty="0" err="1">
                <a:solidFill>
                  <a:schemeClr val="tx1"/>
                </a:solidFill>
              </a:rPr>
              <a:t>Eger</a:t>
            </a:r>
            <a:r>
              <a:rPr lang="ru-RU" sz="2400" dirty="0">
                <a:solidFill>
                  <a:schemeClr val="tx1"/>
                </a:solidFill>
              </a:rPr>
              <a:t> </a:t>
            </a:r>
            <a:r>
              <a:rPr lang="ru-RU" sz="2400" dirty="0" err="1">
                <a:solidFill>
                  <a:schemeClr val="tx1"/>
                </a:solidFill>
              </a:rPr>
              <a:t>erginde</a:t>
            </a:r>
            <a:r>
              <a:rPr lang="ru-RU" sz="2400" dirty="0">
                <a:solidFill>
                  <a:schemeClr val="tx1"/>
                </a:solidFill>
              </a:rPr>
              <a:t> </a:t>
            </a:r>
            <a:r>
              <a:rPr lang="ru-RU" sz="2400" dirty="0" err="1">
                <a:solidFill>
                  <a:schemeClr val="tx1"/>
                </a:solidFill>
              </a:rPr>
              <a:t>özara</a:t>
            </a:r>
            <a:r>
              <a:rPr lang="ru-RU" sz="2400" dirty="0">
                <a:solidFill>
                  <a:schemeClr val="tx1"/>
                </a:solidFill>
              </a:rPr>
              <a:t> </a:t>
            </a:r>
            <a:r>
              <a:rPr lang="ru-RU" sz="2400" dirty="0" err="1">
                <a:solidFill>
                  <a:schemeClr val="tx1"/>
                </a:solidFill>
              </a:rPr>
              <a:t>baglanyşyp</a:t>
            </a:r>
            <a:r>
              <a:rPr lang="ru-RU" sz="2400" dirty="0">
                <a:solidFill>
                  <a:schemeClr val="tx1"/>
                </a:solidFill>
              </a:rPr>
              <a:t> </a:t>
            </a:r>
            <a:r>
              <a:rPr lang="ru-RU" sz="2400" dirty="0" err="1">
                <a:solidFill>
                  <a:schemeClr val="tx1"/>
                </a:solidFill>
              </a:rPr>
              <a:t>biljek</a:t>
            </a:r>
            <a:r>
              <a:rPr lang="ru-RU" sz="2400" dirty="0">
                <a:solidFill>
                  <a:schemeClr val="tx1"/>
                </a:solidFill>
              </a:rPr>
              <a:t> </a:t>
            </a:r>
            <a:r>
              <a:rPr lang="ru-RU" sz="2400" dirty="0" err="1">
                <a:solidFill>
                  <a:schemeClr val="tx1"/>
                </a:solidFill>
              </a:rPr>
              <a:t>ionlar</a:t>
            </a:r>
            <a:r>
              <a:rPr lang="ru-RU" sz="2400" dirty="0">
                <a:solidFill>
                  <a:schemeClr val="tx1"/>
                </a:solidFill>
              </a:rPr>
              <a:t> </a:t>
            </a:r>
            <a:r>
              <a:rPr lang="ru-RU" sz="2400" dirty="0" err="1">
                <a:solidFill>
                  <a:schemeClr val="tx1"/>
                </a:solidFill>
              </a:rPr>
              <a:t>bolmasa</a:t>
            </a:r>
            <a:r>
              <a:rPr lang="ru-RU" sz="2400" dirty="0">
                <a:solidFill>
                  <a:schemeClr val="tx1"/>
                </a:solidFill>
              </a:rPr>
              <a:t>, </a:t>
            </a:r>
            <a:r>
              <a:rPr lang="ru-RU" sz="2400" dirty="0" err="1">
                <a:solidFill>
                  <a:schemeClr val="tx1"/>
                </a:solidFill>
              </a:rPr>
              <a:t>onda</a:t>
            </a:r>
            <a:r>
              <a:rPr lang="tk-TM" sz="2400" dirty="0">
                <a:solidFill>
                  <a:schemeClr val="tx1"/>
                </a:solidFill>
              </a:rPr>
              <a:t> ion</a:t>
            </a:r>
            <a:r>
              <a:rPr lang="ru-RU" sz="2400" dirty="0">
                <a:solidFill>
                  <a:schemeClr val="tx1"/>
                </a:solidFill>
              </a:rPr>
              <a:t> </a:t>
            </a:r>
            <a:r>
              <a:rPr lang="ru-RU" sz="2400" dirty="0" err="1">
                <a:solidFill>
                  <a:schemeClr val="tx1"/>
                </a:solidFill>
              </a:rPr>
              <a:t>çalyşma</a:t>
            </a:r>
            <a:r>
              <a:rPr lang="ru-RU" sz="2400" dirty="0">
                <a:solidFill>
                  <a:schemeClr val="tx1"/>
                </a:solidFill>
              </a:rPr>
              <a:t> </a:t>
            </a:r>
            <a:r>
              <a:rPr lang="ru-RU" sz="2400" dirty="0" err="1">
                <a:solidFill>
                  <a:schemeClr val="tx1"/>
                </a:solidFill>
              </a:rPr>
              <a:t>reaksiýasy</a:t>
            </a:r>
            <a:r>
              <a:rPr lang="ru-RU" sz="2400" dirty="0">
                <a:solidFill>
                  <a:schemeClr val="tx1"/>
                </a:solidFill>
              </a:rPr>
              <a:t> </a:t>
            </a:r>
            <a:r>
              <a:rPr lang="ru-RU" sz="2400" dirty="0" err="1">
                <a:solidFill>
                  <a:schemeClr val="tx1"/>
                </a:solidFill>
              </a:rPr>
              <a:t>ahyryna</a:t>
            </a:r>
            <a:r>
              <a:rPr lang="ru-RU" sz="2400" dirty="0">
                <a:solidFill>
                  <a:schemeClr val="tx1"/>
                </a:solidFill>
              </a:rPr>
              <a:t> </a:t>
            </a:r>
            <a:r>
              <a:rPr lang="ru-RU" sz="2400" dirty="0" err="1">
                <a:solidFill>
                  <a:schemeClr val="tx1"/>
                </a:solidFill>
              </a:rPr>
              <a:t>çenli</a:t>
            </a:r>
            <a:r>
              <a:rPr lang="ru-RU" sz="2400" dirty="0">
                <a:solidFill>
                  <a:schemeClr val="tx1"/>
                </a:solidFill>
              </a:rPr>
              <a:t> </a:t>
            </a:r>
            <a:r>
              <a:rPr lang="ru-RU" sz="2400" dirty="0" err="1">
                <a:solidFill>
                  <a:schemeClr val="tx1"/>
                </a:solidFill>
              </a:rPr>
              <a:t>geçmeýär,ýagny</a:t>
            </a:r>
            <a:r>
              <a:rPr lang="ru-RU" sz="2400" dirty="0">
                <a:solidFill>
                  <a:schemeClr val="tx1"/>
                </a:solidFill>
              </a:rPr>
              <a:t> </a:t>
            </a:r>
            <a:r>
              <a:rPr lang="ru-RU" sz="2400" dirty="0" err="1">
                <a:solidFill>
                  <a:schemeClr val="tx1"/>
                </a:solidFill>
              </a:rPr>
              <a:t>ol</a:t>
            </a:r>
            <a:r>
              <a:rPr lang="ru-RU" sz="2400" dirty="0">
                <a:solidFill>
                  <a:schemeClr val="tx1"/>
                </a:solidFill>
              </a:rPr>
              <a:t> </a:t>
            </a:r>
            <a:r>
              <a:rPr lang="ru-RU" sz="2400" dirty="0" err="1">
                <a:solidFill>
                  <a:schemeClr val="tx1"/>
                </a:solidFill>
              </a:rPr>
              <a:t>öwrülişikli</a:t>
            </a:r>
            <a:r>
              <a:rPr lang="ru-RU" sz="2400" dirty="0">
                <a:solidFill>
                  <a:schemeClr val="tx1"/>
                </a:solidFill>
              </a:rPr>
              <a:t> </a:t>
            </a:r>
            <a:r>
              <a:rPr lang="ru-RU" sz="2400" dirty="0" err="1">
                <a:solidFill>
                  <a:schemeClr val="tx1"/>
                </a:solidFill>
              </a:rPr>
              <a:t>reaksiýadyr</a:t>
            </a:r>
            <a:r>
              <a:rPr lang="ru-RU" sz="2400" dirty="0">
                <a:solidFill>
                  <a:schemeClr val="tx1"/>
                </a:solidFill>
              </a:rPr>
              <a:t>. </a:t>
            </a:r>
          </a:p>
        </p:txBody>
      </p:sp>
      <p:sp>
        <p:nvSpPr>
          <p:cNvPr id="3" name="Заголовок 2"/>
          <p:cNvSpPr>
            <a:spLocks noGrp="1"/>
          </p:cNvSpPr>
          <p:nvPr>
            <p:ph type="ctrTitle"/>
          </p:nvPr>
        </p:nvSpPr>
        <p:spPr>
          <a:xfrm>
            <a:off x="685800" y="226260"/>
            <a:ext cx="7772400" cy="610452"/>
          </a:xfrm>
        </p:spPr>
        <p:txBody>
          <a:bodyPr>
            <a:normAutofit fontScale="90000"/>
          </a:bodyPr>
          <a:lstStyle/>
          <a:p>
            <a:r>
              <a:rPr lang="tk-TM" dirty="0">
                <a:solidFill>
                  <a:srgbClr val="C00000"/>
                </a:solidFill>
              </a:rPr>
              <a:t>Ion çalyşma täsirleşmeleri</a:t>
            </a:r>
            <a:endParaRPr lang="ru-RU" dirty="0">
              <a:solidFill>
                <a:srgbClr val="C00000"/>
              </a:solidFill>
            </a:endParaRPr>
          </a:p>
        </p:txBody>
      </p:sp>
    </p:spTree>
    <p:extLst>
      <p:ext uri="{BB962C8B-B14F-4D97-AF65-F5344CB8AC3E}">
        <p14:creationId xmlns:p14="http://schemas.microsoft.com/office/powerpoint/2010/main" val="8885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 name="Rectangle 0"/>
          <p:cNvSpPr>
            <a:spLocks noGrp="1" noChangeArrowheads="1"/>
          </p:cNvSpPr>
          <p:nvPr>
            <p:ph type="title"/>
          </p:nvPr>
        </p:nvSpPr>
        <p:spPr>
          <a:xfrm>
            <a:off x="457200" y="0"/>
            <a:ext cx="8229600" cy="1417638"/>
          </a:xfrm>
        </p:spPr>
        <p:txBody>
          <a:bodyPr>
            <a:normAutofit/>
          </a:bodyPr>
          <a:lstStyle/>
          <a:p>
            <a:r>
              <a:rPr lang="tk-TM" sz="4000" dirty="0">
                <a:solidFill>
                  <a:schemeClr val="tx1"/>
                </a:solidFill>
              </a:rPr>
              <a:t>Ion çalyşma täsirleşmeleriniň geçiş şertleri </a:t>
            </a:r>
            <a:endParaRPr lang="ru-RU" sz="4000" dirty="0">
              <a:solidFill>
                <a:schemeClr val="tx1"/>
              </a:solidFill>
            </a:endParaRPr>
          </a:p>
        </p:txBody>
      </p:sp>
      <p:pic>
        <p:nvPicPr>
          <p:cNvPr id="20484" name="Picture 4" descr="ел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28596" y="1331913"/>
            <a:ext cx="8229600" cy="5526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Прямоугольник 5"/>
          <p:cNvSpPr/>
          <p:nvPr/>
        </p:nvSpPr>
        <p:spPr>
          <a:xfrm>
            <a:off x="4572000" y="3357562"/>
            <a:ext cx="2357454" cy="1428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1400" dirty="0"/>
              <a:t>Ionlaryň baglanyşygy</a:t>
            </a:r>
            <a:endParaRPr lang="ru-RU" sz="1400" dirty="0"/>
          </a:p>
        </p:txBody>
      </p:sp>
      <p:sp>
        <p:nvSpPr>
          <p:cNvPr id="7" name="Прямоугольник 6"/>
          <p:cNvSpPr/>
          <p:nvPr/>
        </p:nvSpPr>
        <p:spPr>
          <a:xfrm>
            <a:off x="1071538" y="3500438"/>
            <a:ext cx="1285884"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1200" dirty="0"/>
              <a:t>Geçmeýär</a:t>
            </a:r>
            <a:endParaRPr lang="ru-RU" sz="1200" dirty="0"/>
          </a:p>
        </p:txBody>
      </p:sp>
      <p:sp>
        <p:nvSpPr>
          <p:cNvPr id="9" name="Прямоугольник 8"/>
          <p:cNvSpPr/>
          <p:nvPr/>
        </p:nvSpPr>
        <p:spPr>
          <a:xfrm>
            <a:off x="3529111" y="3607595"/>
            <a:ext cx="107157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1200" dirty="0"/>
              <a:t>Soňuna çenli</a:t>
            </a:r>
            <a:endParaRPr lang="ru-RU" sz="1200" dirty="0"/>
          </a:p>
        </p:txBody>
      </p:sp>
      <p:sp>
        <p:nvSpPr>
          <p:cNvPr id="10" name="Прямоугольник 9"/>
          <p:cNvSpPr/>
          <p:nvPr/>
        </p:nvSpPr>
        <p:spPr>
          <a:xfrm>
            <a:off x="6000760" y="3629671"/>
            <a:ext cx="928694"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1200" dirty="0"/>
              <a:t>Geçýär</a:t>
            </a:r>
            <a:endParaRPr lang="ru-RU" sz="1200" dirty="0"/>
          </a:p>
        </p:txBody>
      </p:sp>
      <p:sp>
        <p:nvSpPr>
          <p:cNvPr id="12" name="Прямоугольник 11"/>
          <p:cNvSpPr/>
          <p:nvPr/>
        </p:nvSpPr>
        <p:spPr>
          <a:xfrm>
            <a:off x="3857620" y="4143380"/>
            <a:ext cx="178595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000" dirty="0"/>
              <a:t>Deňleme</a:t>
            </a:r>
            <a:endParaRPr lang="ru-RU" sz="2000" dirty="0"/>
          </a:p>
        </p:txBody>
      </p:sp>
      <p:sp>
        <p:nvSpPr>
          <p:cNvPr id="13" name="Прямоугольник 12"/>
          <p:cNvSpPr/>
          <p:nvPr/>
        </p:nvSpPr>
        <p:spPr>
          <a:xfrm>
            <a:off x="6143636" y="4357694"/>
            <a:ext cx="1571636"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dirty="0"/>
              <a:t>molekulýar</a:t>
            </a:r>
            <a:endParaRPr lang="ru-RU" dirty="0"/>
          </a:p>
        </p:txBody>
      </p:sp>
      <p:sp>
        <p:nvSpPr>
          <p:cNvPr id="14" name="Прямоугольник 13"/>
          <p:cNvSpPr/>
          <p:nvPr/>
        </p:nvSpPr>
        <p:spPr>
          <a:xfrm>
            <a:off x="6643702" y="4786322"/>
            <a:ext cx="785818"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dirty="0"/>
              <a:t>doly</a:t>
            </a:r>
            <a:endParaRPr lang="ru-RU" dirty="0"/>
          </a:p>
        </p:txBody>
      </p:sp>
      <p:sp>
        <p:nvSpPr>
          <p:cNvPr id="15" name="Прямоугольник 14"/>
          <p:cNvSpPr/>
          <p:nvPr/>
        </p:nvSpPr>
        <p:spPr>
          <a:xfrm>
            <a:off x="6500826" y="5143512"/>
            <a:ext cx="1000132"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1200" dirty="0"/>
              <a:t>gysgaldylan</a:t>
            </a:r>
            <a:endParaRPr lang="ru-RU" sz="1200" dirty="0"/>
          </a:p>
        </p:txBody>
      </p:sp>
      <p:sp>
        <p:nvSpPr>
          <p:cNvPr id="16" name="Прямоугольник 15"/>
          <p:cNvSpPr/>
          <p:nvPr/>
        </p:nvSpPr>
        <p:spPr>
          <a:xfrm>
            <a:off x="7715272" y="4929198"/>
            <a:ext cx="714380"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dirty="0"/>
              <a:t>Ion</a:t>
            </a:r>
            <a:endParaRPr lang="ru-RU" dirty="0"/>
          </a:p>
        </p:txBody>
      </p:sp>
      <p:sp>
        <p:nvSpPr>
          <p:cNvPr id="17" name="Прямоугольник 16"/>
          <p:cNvSpPr/>
          <p:nvPr/>
        </p:nvSpPr>
        <p:spPr>
          <a:xfrm>
            <a:off x="1643042" y="5572140"/>
            <a:ext cx="150019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dirty="0"/>
              <a:t>Diňe ion görnüşinde</a:t>
            </a:r>
            <a:endParaRPr lang="ru-RU" dirty="0"/>
          </a:p>
        </p:txBody>
      </p:sp>
      <p:sp>
        <p:nvSpPr>
          <p:cNvPr id="18" name="Прямоугольник 17"/>
          <p:cNvSpPr/>
          <p:nvPr/>
        </p:nvSpPr>
        <p:spPr>
          <a:xfrm>
            <a:off x="5572132" y="5715016"/>
            <a:ext cx="1857388"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1300" dirty="0"/>
              <a:t>Molekula görnüşinde</a:t>
            </a:r>
            <a:endParaRPr lang="ru-RU" sz="13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subTitle" idx="1"/>
          </p:nvPr>
        </p:nvSpPr>
        <p:spPr>
          <a:xfrm>
            <a:off x="1371600" y="5013325"/>
            <a:ext cx="6400800" cy="647923"/>
          </a:xfrm>
        </p:spPr>
        <p:txBody>
          <a:bodyPr/>
          <a:lstStyle/>
          <a:p>
            <a:endParaRPr lang="ru-RU" dirty="0">
              <a:solidFill>
                <a:srgbClr val="000000"/>
              </a:solidFill>
              <a:effectLst>
                <a:outerShdw blurRad="38100" dist="38100" dir="2700000" algn="tl">
                  <a:srgbClr val="C0C0C0"/>
                </a:outerShdw>
              </a:effectLst>
            </a:endParaRPr>
          </a:p>
        </p:txBody>
      </p:sp>
      <p:sp>
        <p:nvSpPr>
          <p:cNvPr id="145411" name="Text Box 3"/>
          <p:cNvSpPr txBox="1">
            <a:spLocks noChangeArrowheads="1"/>
          </p:cNvSpPr>
          <p:nvPr/>
        </p:nvSpPr>
        <p:spPr bwMode="auto">
          <a:xfrm>
            <a:off x="2411413" y="5949950"/>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atin typeface="Arial" charset="0"/>
            </a:endParaRPr>
          </a:p>
        </p:txBody>
      </p:sp>
      <p:pic>
        <p:nvPicPr>
          <p:cNvPr id="145413"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1773237"/>
            <a:ext cx="8607029" cy="4752107"/>
          </a:xfrm>
          <a:prstGeom prst="rect">
            <a:avLst/>
          </a:prstGeom>
          <a:noFill/>
          <a:extLst>
            <a:ext uri="{909E8E84-426E-40DD-AFC4-6F175D3DCCD1}">
              <a14:hiddenFill xmlns:a14="http://schemas.microsoft.com/office/drawing/2010/main">
                <a:solidFill>
                  <a:srgbClr val="FFFFFF"/>
                </a:solidFill>
              </a14:hiddenFill>
            </a:ext>
          </a:extLst>
        </p:spPr>
      </p:pic>
      <p:sp>
        <p:nvSpPr>
          <p:cNvPr id="145414" name="WordArt 6"/>
          <p:cNvSpPr>
            <a:spLocks noChangeArrowheads="1" noChangeShapeType="1" noTextEdit="1"/>
          </p:cNvSpPr>
          <p:nvPr/>
        </p:nvSpPr>
        <p:spPr bwMode="auto">
          <a:xfrm>
            <a:off x="323850" y="333375"/>
            <a:ext cx="8569325" cy="1079500"/>
          </a:xfrm>
          <a:prstGeom prst="rect">
            <a:avLst/>
          </a:prstGeom>
        </p:spPr>
        <p:txBody>
          <a:bodyPr wrap="none" fromWordArt="1">
            <a:prstTxWarp prst="textPlain">
              <a:avLst>
                <a:gd name="adj" fmla="val 50000"/>
              </a:avLst>
            </a:prstTxWarp>
          </a:bodyPr>
          <a:lstStyle/>
          <a:p>
            <a:pPr algn="ctr"/>
            <a:r>
              <a:rPr lang="ru-RU" sz="2000" kern="10" dirty="0">
                <a:ln w="19050">
                  <a:solidFill>
                    <a:srgbClr val="FF9900"/>
                  </a:solidFill>
                  <a:round/>
                  <a:headEnd/>
                  <a:tailEnd/>
                </a:ln>
                <a:solidFill>
                  <a:srgbClr val="FF6600"/>
                </a:solidFill>
                <a:effectLst>
                  <a:outerShdw dist="35921" dir="2700000" algn="ctr" rotWithShape="0">
                    <a:srgbClr val="990000"/>
                  </a:outerShdw>
                </a:effectLst>
                <a:latin typeface="Impact"/>
              </a:rPr>
              <a:t>Условия протекания реакций ионного</a:t>
            </a:r>
          </a:p>
        </p:txBody>
      </p:sp>
      <p:sp>
        <p:nvSpPr>
          <p:cNvPr id="6" name="Прямоугольник 5"/>
          <p:cNvSpPr/>
          <p:nvPr/>
        </p:nvSpPr>
        <p:spPr>
          <a:xfrm>
            <a:off x="214282" y="214290"/>
            <a:ext cx="8715436" cy="1357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3200" dirty="0"/>
              <a:t>Ion çalyşma täsirleşmeleriniň geçiş şertleri</a:t>
            </a:r>
            <a:endParaRPr lang="ru-RU"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sp>
        <p:nvSpPr>
          <p:cNvPr id="146434" name="WordArt 2"/>
          <p:cNvSpPr>
            <a:spLocks noChangeArrowheads="1" noChangeShapeType="1" noTextEdit="1"/>
          </p:cNvSpPr>
          <p:nvPr/>
        </p:nvSpPr>
        <p:spPr bwMode="auto">
          <a:xfrm>
            <a:off x="323850" y="1773238"/>
            <a:ext cx="8424863" cy="3527425"/>
          </a:xfrm>
          <a:prstGeom prst="rect">
            <a:avLst/>
          </a:prstGeom>
        </p:spPr>
        <p:txBody>
          <a:bodyPr wrap="none" fromWordArt="1">
            <a:prstTxWarp prst="textPlain">
              <a:avLst>
                <a:gd name="adj" fmla="val 50000"/>
              </a:avLst>
            </a:prstTxWarp>
          </a:bodyPr>
          <a:lstStyle/>
          <a:p>
            <a:pPr algn="ctr"/>
            <a:r>
              <a:rPr lang="ru-RU" sz="2000" kern="10" dirty="0">
                <a:ln w="19050">
                  <a:solidFill>
                    <a:srgbClr val="FF9900"/>
                  </a:solidFill>
                  <a:round/>
                  <a:headEnd/>
                  <a:tailEnd/>
                </a:ln>
                <a:solidFill>
                  <a:srgbClr val="FF0000"/>
                </a:solidFill>
                <a:effectLst>
                  <a:outerShdw dist="35921" dir="2700000" algn="ctr" rotWithShape="0">
                    <a:srgbClr val="990000"/>
                  </a:outerShdw>
                </a:effectLst>
                <a:latin typeface="Impact"/>
              </a:rPr>
              <a:t>Реакции ионного обмена,</a:t>
            </a:r>
          </a:p>
          <a:p>
            <a:pPr algn="ctr"/>
            <a:r>
              <a:rPr lang="ru-RU" sz="2000" kern="10" dirty="0">
                <a:ln w="19050">
                  <a:solidFill>
                    <a:srgbClr val="FF9900"/>
                  </a:solidFill>
                  <a:round/>
                  <a:headEnd/>
                  <a:tailEnd/>
                </a:ln>
                <a:solidFill>
                  <a:srgbClr val="FF0000"/>
                </a:solidFill>
                <a:effectLst>
                  <a:outerShdw dist="35921" dir="2700000" algn="ctr" rotWithShape="0">
                    <a:srgbClr val="990000"/>
                  </a:outerShdw>
                </a:effectLst>
                <a:latin typeface="Impact"/>
              </a:rPr>
              <a:t>протекающие </a:t>
            </a:r>
            <a:r>
              <a:rPr lang="ru-RU" sz="2000" kern="10" dirty="0" err="1">
                <a:ln w="19050">
                  <a:solidFill>
                    <a:srgbClr val="FF9900"/>
                  </a:solidFill>
                  <a:round/>
                  <a:headEnd/>
                  <a:tailEnd/>
                </a:ln>
                <a:solidFill>
                  <a:srgbClr val="FF0000"/>
                </a:solidFill>
                <a:effectLst>
                  <a:outerShdw dist="35921" dir="2700000" algn="ctr" rotWithShape="0">
                    <a:srgbClr val="990000"/>
                  </a:outerShdw>
                </a:effectLst>
                <a:latin typeface="Impact"/>
              </a:rPr>
              <a:t>c</a:t>
            </a:r>
            <a:r>
              <a:rPr lang="ru-RU" sz="2000" kern="10" dirty="0">
                <a:ln w="19050">
                  <a:solidFill>
                    <a:srgbClr val="FF9900"/>
                  </a:solidFill>
                  <a:round/>
                  <a:headEnd/>
                  <a:tailEnd/>
                </a:ln>
                <a:solidFill>
                  <a:srgbClr val="FF0000"/>
                </a:solidFill>
                <a:effectLst>
                  <a:outerShdw dist="35921" dir="2700000" algn="ctr" rotWithShape="0">
                    <a:srgbClr val="990000"/>
                  </a:outerShdw>
                </a:effectLst>
                <a:latin typeface="Impact"/>
              </a:rPr>
              <a:t> образованием</a:t>
            </a:r>
          </a:p>
          <a:p>
            <a:pPr algn="ctr"/>
            <a:r>
              <a:rPr lang="ru-RU" sz="2000" kern="10" dirty="0">
                <a:ln w="19050">
                  <a:solidFill>
                    <a:srgbClr val="FF9900"/>
                  </a:solidFill>
                  <a:round/>
                  <a:headEnd/>
                  <a:tailEnd/>
                </a:ln>
                <a:solidFill>
                  <a:srgbClr val="FF0000"/>
                </a:solidFill>
                <a:effectLst>
                  <a:outerShdw dist="35921" dir="2700000" algn="ctr" rotWithShape="0">
                    <a:srgbClr val="990000"/>
                  </a:outerShdw>
                </a:effectLst>
                <a:latin typeface="Impact"/>
              </a:rPr>
              <a:t>малорастворимого вещества</a:t>
            </a:r>
          </a:p>
          <a:p>
            <a:pPr algn="ctr"/>
            <a:r>
              <a:rPr lang="ru-RU" sz="2000" kern="10" dirty="0">
                <a:ln w="19050">
                  <a:solidFill>
                    <a:srgbClr val="FF9900"/>
                  </a:solidFill>
                  <a:round/>
                  <a:headEnd/>
                  <a:tailEnd/>
                </a:ln>
                <a:solidFill>
                  <a:srgbClr val="FF0000"/>
                </a:solidFill>
                <a:effectLst>
                  <a:outerShdw dist="35921" dir="2700000" algn="ctr" rotWithShape="0">
                    <a:srgbClr val="990000"/>
                  </a:outerShdw>
                </a:effectLst>
                <a:latin typeface="Impact"/>
              </a:rPr>
              <a:t>(выпадение осадка)</a:t>
            </a:r>
          </a:p>
        </p:txBody>
      </p:sp>
      <p:sp>
        <p:nvSpPr>
          <p:cNvPr id="3" name="Прямоугольник 2"/>
          <p:cNvSpPr/>
          <p:nvPr/>
        </p:nvSpPr>
        <p:spPr>
          <a:xfrm>
            <a:off x="334479" y="1500174"/>
            <a:ext cx="8501122" cy="38576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4000" b="1" dirty="0">
                <a:solidFill>
                  <a:schemeClr val="tx1"/>
                </a:solidFill>
              </a:rPr>
              <a:t>Az dissosirlenýän maddanyň emele gelmegi bilen geçýän ion çalyşma täsirleşmeleri </a:t>
            </a:r>
          </a:p>
          <a:p>
            <a:pPr algn="ctr"/>
            <a:r>
              <a:rPr lang="tk-TM" sz="4000" b="1" dirty="0">
                <a:solidFill>
                  <a:schemeClr val="tx1"/>
                </a:solidFill>
              </a:rPr>
              <a:t>(çökündiniň emele gelmegi)</a:t>
            </a:r>
            <a:endParaRPr lang="ru-RU" sz="4000" b="1"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14745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32316" y="3695766"/>
            <a:ext cx="1688367" cy="3046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7459" name="Picture 3" descr="P100094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116013" y="1843088"/>
            <a:ext cx="2287587"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7462" name="Picture 6" descr="P100094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03800" y="1914525"/>
            <a:ext cx="2187575"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7460" name="Text Box 4"/>
          <p:cNvSpPr txBox="1">
            <a:spLocks noChangeArrowheads="1"/>
          </p:cNvSpPr>
          <p:nvPr/>
        </p:nvSpPr>
        <p:spPr bwMode="auto">
          <a:xfrm>
            <a:off x="1619250" y="692150"/>
            <a:ext cx="25923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dirty="0">
                <a:solidFill>
                  <a:srgbClr val="000000"/>
                </a:solidFill>
                <a:latin typeface="Arial" charset="0"/>
              </a:rPr>
              <a:t>  </a:t>
            </a:r>
            <a:r>
              <a:rPr lang="tk-TM" sz="4800" dirty="0">
                <a:solidFill>
                  <a:srgbClr val="000000"/>
                </a:solidFill>
                <a:latin typeface="Arial" charset="0"/>
              </a:rPr>
              <a:t>öň</a:t>
            </a:r>
            <a:endParaRPr lang="ru-RU" sz="4800" dirty="0">
              <a:solidFill>
                <a:srgbClr val="000000"/>
              </a:solidFill>
              <a:latin typeface="Arial" charset="0"/>
            </a:endParaRPr>
          </a:p>
        </p:txBody>
      </p:sp>
      <p:sp>
        <p:nvSpPr>
          <p:cNvPr id="147461" name="Text Box 5"/>
          <p:cNvSpPr txBox="1">
            <a:spLocks noChangeArrowheads="1"/>
          </p:cNvSpPr>
          <p:nvPr/>
        </p:nvSpPr>
        <p:spPr bwMode="auto">
          <a:xfrm>
            <a:off x="5076825" y="692150"/>
            <a:ext cx="25923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k-TM" sz="4400" dirty="0">
                <a:solidFill>
                  <a:srgbClr val="000000"/>
                </a:solidFill>
                <a:latin typeface="Arial" charset="0"/>
              </a:rPr>
              <a:t>  soň</a:t>
            </a:r>
            <a:endParaRPr lang="ru-RU" sz="4400" dirty="0">
              <a:solidFill>
                <a:srgbClr val="000000"/>
              </a:solidFill>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252" y="908720"/>
            <a:ext cx="8485590" cy="5112568"/>
          </a:xfrm>
        </p:spPr>
      </p:pic>
      <p:sp>
        <p:nvSpPr>
          <p:cNvPr id="3" name="Прямоугольник 2"/>
          <p:cNvSpPr/>
          <p:nvPr/>
        </p:nvSpPr>
        <p:spPr>
          <a:xfrm>
            <a:off x="3071802" y="2285992"/>
            <a:ext cx="3929090" cy="428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Molekulýar deňlemesi</a:t>
            </a:r>
            <a:endParaRPr lang="ru-RU" sz="2400" dirty="0"/>
          </a:p>
        </p:txBody>
      </p:sp>
      <p:sp>
        <p:nvSpPr>
          <p:cNvPr id="6" name="Прямоугольник 5"/>
          <p:cNvSpPr/>
          <p:nvPr/>
        </p:nvSpPr>
        <p:spPr>
          <a:xfrm>
            <a:off x="2786050" y="3929066"/>
            <a:ext cx="3929090" cy="428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Doly ion deňlemesi</a:t>
            </a:r>
            <a:endParaRPr lang="ru-RU" sz="2400" dirty="0"/>
          </a:p>
        </p:txBody>
      </p:sp>
      <p:sp>
        <p:nvSpPr>
          <p:cNvPr id="9" name="Прямоугольник 8"/>
          <p:cNvSpPr/>
          <p:nvPr/>
        </p:nvSpPr>
        <p:spPr>
          <a:xfrm>
            <a:off x="2214546" y="5286388"/>
            <a:ext cx="4786346" cy="428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Gysgaldylan ion deňlemesi</a:t>
            </a:r>
            <a:endParaRPr lang="ru-RU" sz="2400" dirty="0"/>
          </a:p>
        </p:txBody>
      </p:sp>
    </p:spTree>
    <p:extLst>
      <p:ext uri="{BB962C8B-B14F-4D97-AF65-F5344CB8AC3E}">
        <p14:creationId xmlns:p14="http://schemas.microsoft.com/office/powerpoint/2010/main" val="128994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Grp="1" noChangeArrowheads="1"/>
          </p:cNvSpPr>
          <p:nvPr>
            <p:ph type="title"/>
          </p:nvPr>
        </p:nvSpPr>
        <p:spPr>
          <a:xfrm>
            <a:off x="1310812" y="449744"/>
            <a:ext cx="7848872" cy="758952"/>
          </a:xfrm>
          <a:noFill/>
          <a:ln>
            <a:solidFill>
              <a:schemeClr val="bg2"/>
            </a:solidFill>
            <a:miter lim="800000"/>
            <a:headEnd/>
            <a:tailEnd/>
          </a:ln>
        </p:spPr>
        <p:txBody>
          <a:bodyPr>
            <a:normAutofit fontScale="90000"/>
          </a:bodyPr>
          <a:lstStyle/>
          <a:p>
            <a:r>
              <a:rPr lang="tk-TM" sz="4000" b="1" dirty="0">
                <a:solidFill>
                  <a:schemeClr val="accent1">
                    <a:lumMod val="75000"/>
                  </a:schemeClr>
                </a:solidFill>
              </a:rPr>
              <a:t>     Elektrolitiki dissosiasiýa taglymaty</a:t>
            </a:r>
            <a:endParaRPr lang="ru-RU" sz="4000" b="1" dirty="0">
              <a:solidFill>
                <a:schemeClr val="accent1">
                  <a:lumMod val="75000"/>
                </a:schemeClr>
              </a:solidFill>
            </a:endParaRPr>
          </a:p>
        </p:txBody>
      </p:sp>
      <p:pic>
        <p:nvPicPr>
          <p:cNvPr id="8197" name="Picture 5" descr="arrhenius-por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99" y="182809"/>
            <a:ext cx="2038226" cy="238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291699" y="2552629"/>
            <a:ext cx="18385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tk-TM" dirty="0">
                <a:effectLst>
                  <a:outerShdw blurRad="38100" dist="38100" dir="2700000" algn="tl">
                    <a:srgbClr val="000000"/>
                  </a:outerShdw>
                </a:effectLst>
              </a:rPr>
              <a:t>Swante Arrenius</a:t>
            </a:r>
            <a:endParaRPr lang="ru-RU" dirty="0">
              <a:effectLst>
                <a:outerShdw blurRad="38100" dist="38100" dir="2700000" algn="tl">
                  <a:srgbClr val="000000"/>
                </a:outerShdw>
              </a:effectLst>
            </a:endParaRPr>
          </a:p>
          <a:p>
            <a:pPr algn="r"/>
            <a:r>
              <a:rPr lang="ru-RU" dirty="0">
                <a:effectLst>
                  <a:outerShdw blurRad="38100" dist="38100" dir="2700000" algn="tl">
                    <a:srgbClr val="000000"/>
                  </a:outerShdw>
                </a:effectLst>
              </a:rPr>
              <a:t>   (1859-1927)</a:t>
            </a:r>
          </a:p>
        </p:txBody>
      </p:sp>
      <p:sp>
        <p:nvSpPr>
          <p:cNvPr id="8199" name="Text Box 7"/>
          <p:cNvSpPr txBox="1">
            <a:spLocks noChangeArrowheads="1"/>
          </p:cNvSpPr>
          <p:nvPr/>
        </p:nvSpPr>
        <p:spPr bwMode="auto">
          <a:xfrm>
            <a:off x="2493521" y="1306134"/>
            <a:ext cx="68407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err="1"/>
              <a:t>Swante</a:t>
            </a:r>
            <a:r>
              <a:rPr lang="en-US" sz="2400" b="1" dirty="0"/>
              <a:t> </a:t>
            </a:r>
            <a:r>
              <a:rPr lang="en-US" sz="2400" b="1" dirty="0" err="1"/>
              <a:t>Arrenius</a:t>
            </a:r>
            <a:r>
              <a:rPr lang="en-US" sz="2400" b="1" dirty="0"/>
              <a:t> </a:t>
            </a:r>
            <a:r>
              <a:rPr lang="ru-RU" sz="2400" b="1" dirty="0"/>
              <a:t>1883ý «</a:t>
            </a:r>
            <a:r>
              <a:rPr lang="ru-RU" sz="2400" b="1" dirty="0" err="1"/>
              <a:t>Elektrolitleriň</a:t>
            </a:r>
            <a:r>
              <a:rPr lang="ru-RU" sz="2400" b="1" dirty="0"/>
              <a:t> </a:t>
            </a:r>
            <a:r>
              <a:rPr lang="ru-RU" sz="2400" b="1" dirty="0" err="1"/>
              <a:t>himiki</a:t>
            </a:r>
            <a:r>
              <a:rPr lang="tk-TM" sz="2400" b="1" dirty="0"/>
              <a:t> </a:t>
            </a:r>
            <a:r>
              <a:rPr lang="ru-RU" sz="2400" b="1" dirty="0" err="1"/>
              <a:t>taglymaty</a:t>
            </a:r>
            <a:r>
              <a:rPr lang="ru-RU" sz="2400" b="1" dirty="0"/>
              <a:t>»</a:t>
            </a:r>
            <a:r>
              <a:rPr lang="tk-TM" sz="2400" b="1" dirty="0"/>
              <a:t>atly doktorlyk dissertasiýasyny gora</a:t>
            </a:r>
            <a:r>
              <a:rPr lang="en-US" sz="2400" b="1" dirty="0" err="1"/>
              <a:t>pd</a:t>
            </a:r>
            <a:r>
              <a:rPr lang="tk-TM" sz="2400" b="1" dirty="0"/>
              <a:t>y</a:t>
            </a:r>
            <a:r>
              <a:rPr lang="en-US" sz="2400" b="1" dirty="0"/>
              <a:t>r</a:t>
            </a:r>
            <a:r>
              <a:rPr lang="tk-TM" sz="2400" b="1" dirty="0"/>
              <a:t>. </a:t>
            </a:r>
            <a:endParaRPr lang="ru-RU" sz="2400" b="1" dirty="0"/>
          </a:p>
          <a:p>
            <a:r>
              <a:rPr lang="ru-RU" sz="2400" dirty="0"/>
              <a:t> </a:t>
            </a:r>
          </a:p>
        </p:txBody>
      </p:sp>
      <p:sp>
        <p:nvSpPr>
          <p:cNvPr id="8200" name="Text Box 8"/>
          <p:cNvSpPr txBox="1">
            <a:spLocks noChangeArrowheads="1"/>
          </p:cNvSpPr>
          <p:nvPr/>
        </p:nvSpPr>
        <p:spPr bwMode="auto">
          <a:xfrm>
            <a:off x="2313931" y="2439477"/>
            <a:ext cx="6671924" cy="1384995"/>
          </a:xfrm>
          <a:prstGeom prst="rect">
            <a:avLst/>
          </a:prstGeom>
          <a:noFill/>
          <a:ln>
            <a:noFill/>
          </a:ln>
          <a:effectLst/>
          <a:extLst>
            <a:ext uri="{909E8E84-426E-40DD-AFC4-6F175D3DCCD1}">
              <a14:hiddenFill xmlns:a14="http://schemas.microsoft.com/office/drawing/2010/main">
                <a:solidFill>
                  <a:srgbClr val="516A1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tk-TM" sz="2800" b="1" i="1" dirty="0">
                <a:solidFill>
                  <a:schemeClr val="accent1">
                    <a:lumMod val="75000"/>
                  </a:schemeClr>
                </a:solidFill>
                <a:latin typeface="Tahoma" pitchFamily="34" charset="0"/>
              </a:rPr>
              <a:t>Elektrolitik dissosiasiýa- </a:t>
            </a:r>
            <a:r>
              <a:rPr lang="tk-TM" sz="2800" b="1" i="1" dirty="0">
                <a:latin typeface="Tahoma" pitchFamily="34" charset="0"/>
              </a:rPr>
              <a:t>bu polýar </a:t>
            </a:r>
            <a:endParaRPr lang="en-US" sz="2800" b="1" i="1" dirty="0">
              <a:latin typeface="Tahoma" pitchFamily="34" charset="0"/>
            </a:endParaRPr>
          </a:p>
          <a:p>
            <a:r>
              <a:rPr lang="tk-TM" sz="2800" b="1" i="1" dirty="0">
                <a:latin typeface="Tahoma" pitchFamily="34" charset="0"/>
              </a:rPr>
              <a:t>eredijiniň täsirinde elektrolitleriň </a:t>
            </a:r>
            <a:endParaRPr lang="en-US" sz="2800" b="1" i="1" dirty="0">
              <a:latin typeface="Tahoma" pitchFamily="34" charset="0"/>
            </a:endParaRPr>
          </a:p>
          <a:p>
            <a:r>
              <a:rPr lang="tk-TM" sz="2800" b="1" i="1" dirty="0">
                <a:latin typeface="Tahoma" pitchFamily="34" charset="0"/>
              </a:rPr>
              <a:t>erginde </a:t>
            </a:r>
            <a:r>
              <a:rPr lang="tk-TM" sz="2800" b="1" i="1" dirty="0">
                <a:solidFill>
                  <a:srgbClr val="FF0000"/>
                </a:solidFill>
                <a:latin typeface="Tahoma" pitchFamily="34" charset="0"/>
              </a:rPr>
              <a:t>ionlara</a:t>
            </a:r>
            <a:r>
              <a:rPr lang="tk-TM" sz="2800" b="1" i="1" dirty="0">
                <a:latin typeface="Tahoma" pitchFamily="34" charset="0"/>
              </a:rPr>
              <a:t> dargamagy. </a:t>
            </a:r>
            <a:endParaRPr lang="ru-RU" sz="2800" b="1" i="1" dirty="0">
              <a:latin typeface="Tahoma" pitchFamily="34" charset="0"/>
            </a:endParaRPr>
          </a:p>
        </p:txBody>
      </p:sp>
      <p:sp>
        <p:nvSpPr>
          <p:cNvPr id="8201" name="Text Box 9"/>
          <p:cNvSpPr txBox="1">
            <a:spLocks noChangeArrowheads="1"/>
          </p:cNvSpPr>
          <p:nvPr/>
        </p:nvSpPr>
        <p:spPr bwMode="auto">
          <a:xfrm>
            <a:off x="275705" y="3707169"/>
            <a:ext cx="8710150" cy="954107"/>
          </a:xfrm>
          <a:prstGeom prst="rect">
            <a:avLst/>
          </a:prstGeom>
          <a:noFill/>
          <a:ln>
            <a:noFill/>
          </a:ln>
          <a:effectLst/>
          <a:extLst>
            <a:ext uri="{909E8E84-426E-40DD-AFC4-6F175D3DCCD1}">
              <a14:hiddenFill xmlns:a14="http://schemas.microsoft.com/office/drawing/2010/main">
                <a:solidFill>
                  <a:srgbClr val="516A1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tk-TM" sz="2800" b="1" i="1" dirty="0">
                <a:solidFill>
                  <a:srgbClr val="FF0000"/>
                </a:solidFill>
                <a:latin typeface="Tahoma" pitchFamily="34" charset="0"/>
              </a:rPr>
              <a:t>Ionlar atomlardan </a:t>
            </a:r>
            <a:r>
              <a:rPr lang="tk-TM" sz="2800" b="1" i="1" dirty="0">
                <a:latin typeface="Tahoma" pitchFamily="34" charset="0"/>
              </a:rPr>
              <a:t>düýpgöter tapawutlanýar. </a:t>
            </a:r>
            <a:endParaRPr lang="en-US" sz="2800" b="1" i="1" dirty="0">
              <a:latin typeface="Tahoma" pitchFamily="34" charset="0"/>
            </a:endParaRPr>
          </a:p>
          <a:p>
            <a:r>
              <a:rPr lang="tk-TM" sz="2800" b="1" i="1" dirty="0">
                <a:latin typeface="Tahoma" pitchFamily="34" charset="0"/>
              </a:rPr>
              <a:t>Ionlar erginde</a:t>
            </a:r>
            <a:r>
              <a:rPr lang="en-US" sz="2800" b="1" i="1" dirty="0">
                <a:latin typeface="Tahoma" pitchFamily="34" charset="0"/>
              </a:rPr>
              <a:t> </a:t>
            </a:r>
            <a:r>
              <a:rPr lang="tk-TM" sz="2800" b="1" i="1" dirty="0">
                <a:latin typeface="Tahoma" pitchFamily="34" charset="0"/>
              </a:rPr>
              <a:t>tertipsiz hereket edýärler.</a:t>
            </a:r>
            <a:r>
              <a:rPr lang="tk-TM" sz="2400" b="1" i="1" dirty="0">
                <a:latin typeface="Tahoma" pitchFamily="34" charset="0"/>
              </a:rPr>
              <a:t>	</a:t>
            </a:r>
            <a:r>
              <a:rPr lang="tk-TM" sz="2400" i="1" dirty="0">
                <a:latin typeface="Tahoma" pitchFamily="34" charset="0"/>
              </a:rPr>
              <a:t> </a:t>
            </a:r>
            <a:endParaRPr lang="ru-RU" sz="2400" i="1" dirty="0">
              <a:latin typeface="Tahoma" pitchFamily="34" charset="0"/>
            </a:endParaRPr>
          </a:p>
        </p:txBody>
      </p:sp>
      <p:sp>
        <p:nvSpPr>
          <p:cNvPr id="8202" name="Text Box 10"/>
          <p:cNvSpPr txBox="1">
            <a:spLocks noChangeArrowheads="1"/>
          </p:cNvSpPr>
          <p:nvPr/>
        </p:nvSpPr>
        <p:spPr bwMode="auto">
          <a:xfrm>
            <a:off x="433850" y="4606326"/>
            <a:ext cx="8710150" cy="1569660"/>
          </a:xfrm>
          <a:prstGeom prst="rect">
            <a:avLst/>
          </a:prstGeom>
          <a:noFill/>
          <a:ln>
            <a:noFill/>
          </a:ln>
          <a:effectLst/>
          <a:extLst>
            <a:ext uri="{909E8E84-426E-40DD-AFC4-6F175D3DCCD1}">
              <a14:hiddenFill xmlns:a14="http://schemas.microsoft.com/office/drawing/2010/main">
                <a:solidFill>
                  <a:srgbClr val="516A1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ru-RU" sz="2400" b="1" dirty="0" err="1">
                <a:latin typeface="Tahoma" pitchFamily="34" charset="0"/>
              </a:rPr>
              <a:t>Elektrolit</a:t>
            </a:r>
            <a:r>
              <a:rPr lang="ru-RU" sz="2400" b="1" dirty="0">
                <a:latin typeface="Tahoma" pitchFamily="34" charset="0"/>
              </a:rPr>
              <a:t> </a:t>
            </a:r>
            <a:r>
              <a:rPr lang="ru-RU" sz="2400" b="1" dirty="0" err="1">
                <a:latin typeface="Tahoma" pitchFamily="34" charset="0"/>
              </a:rPr>
              <a:t>ergininden</a:t>
            </a:r>
            <a:r>
              <a:rPr lang="ru-RU" sz="2400" b="1" dirty="0">
                <a:latin typeface="Tahoma" pitchFamily="34" charset="0"/>
              </a:rPr>
              <a:t> </a:t>
            </a:r>
            <a:r>
              <a:rPr lang="ru-RU" sz="2400" b="1" dirty="0" err="1">
                <a:latin typeface="Tahoma" pitchFamily="34" charset="0"/>
              </a:rPr>
              <a:t>hemişelik</a:t>
            </a:r>
            <a:r>
              <a:rPr lang="ru-RU" sz="2400" b="1" dirty="0">
                <a:latin typeface="Tahoma" pitchFamily="34" charset="0"/>
              </a:rPr>
              <a:t> </a:t>
            </a:r>
            <a:r>
              <a:rPr lang="ru-RU" sz="2400" b="1" dirty="0" err="1">
                <a:latin typeface="Tahoma" pitchFamily="34" charset="0"/>
              </a:rPr>
              <a:t>elektrik</a:t>
            </a:r>
            <a:r>
              <a:rPr lang="ru-RU" sz="2400" b="1" dirty="0">
                <a:latin typeface="Tahoma" pitchFamily="34" charset="0"/>
              </a:rPr>
              <a:t> </a:t>
            </a:r>
            <a:r>
              <a:rPr lang="ru-RU" sz="2400" b="1" dirty="0" err="1">
                <a:latin typeface="Tahoma" pitchFamily="34" charset="0"/>
              </a:rPr>
              <a:t>togy</a:t>
            </a:r>
            <a:r>
              <a:rPr lang="ru-RU" sz="2400" b="1" dirty="0">
                <a:latin typeface="Tahoma" pitchFamily="34" charset="0"/>
              </a:rPr>
              <a:t> </a:t>
            </a:r>
            <a:r>
              <a:rPr lang="ru-RU" sz="2400" b="1" dirty="0" err="1">
                <a:latin typeface="Tahoma" pitchFamily="34" charset="0"/>
              </a:rPr>
              <a:t>goýberilende</a:t>
            </a:r>
            <a:r>
              <a:rPr lang="ru-RU" sz="2400" b="1" dirty="0">
                <a:latin typeface="Tahoma" pitchFamily="34" charset="0"/>
              </a:rPr>
              <a:t> </a:t>
            </a:r>
            <a:r>
              <a:rPr lang="tk-TM" sz="2400" b="1" dirty="0">
                <a:solidFill>
                  <a:srgbClr val="FF0000"/>
                </a:solidFill>
                <a:latin typeface="Tahoma" pitchFamily="34" charset="0"/>
              </a:rPr>
              <a:t>i</a:t>
            </a:r>
            <a:r>
              <a:rPr lang="ru-RU" sz="2400" b="1" dirty="0" err="1">
                <a:solidFill>
                  <a:srgbClr val="FF0000"/>
                </a:solidFill>
                <a:latin typeface="Tahoma" pitchFamily="34" charset="0"/>
              </a:rPr>
              <a:t>onlar</a:t>
            </a:r>
            <a:r>
              <a:rPr lang="ru-RU" sz="2400" b="1" dirty="0">
                <a:solidFill>
                  <a:srgbClr val="FF0000"/>
                </a:solidFill>
                <a:latin typeface="Tahoma" pitchFamily="34" charset="0"/>
              </a:rPr>
              <a:t> </a:t>
            </a:r>
            <a:r>
              <a:rPr lang="ru-RU" sz="2400" b="1" dirty="0" err="1">
                <a:latin typeface="Tahoma" pitchFamily="34" charset="0"/>
              </a:rPr>
              <a:t>belli</a:t>
            </a:r>
            <a:r>
              <a:rPr lang="ru-RU" sz="2400" b="1" dirty="0">
                <a:latin typeface="Tahoma" pitchFamily="34" charset="0"/>
              </a:rPr>
              <a:t> </a:t>
            </a:r>
            <a:r>
              <a:rPr lang="ru-RU" sz="2400" b="1" dirty="0" err="1">
                <a:latin typeface="Tahoma" pitchFamily="34" charset="0"/>
              </a:rPr>
              <a:t>bir</a:t>
            </a:r>
            <a:r>
              <a:rPr lang="ru-RU" sz="2400" b="1" dirty="0">
                <a:latin typeface="Tahoma" pitchFamily="34" charset="0"/>
              </a:rPr>
              <a:t> </a:t>
            </a:r>
            <a:r>
              <a:rPr lang="ru-RU" sz="2400" b="1" dirty="0" err="1">
                <a:latin typeface="Tahoma" pitchFamily="34" charset="0"/>
              </a:rPr>
              <a:t>ugur</a:t>
            </a:r>
            <a:r>
              <a:rPr lang="ru-RU" sz="2400" b="1" dirty="0">
                <a:latin typeface="Tahoma" pitchFamily="34" charset="0"/>
              </a:rPr>
              <a:t> </a:t>
            </a:r>
            <a:r>
              <a:rPr lang="ru-RU" sz="2400" b="1" dirty="0" err="1">
                <a:latin typeface="Tahoma" pitchFamily="34" charset="0"/>
              </a:rPr>
              <a:t>boýunça</a:t>
            </a:r>
            <a:r>
              <a:rPr lang="ru-RU" sz="2400" b="1" dirty="0">
                <a:latin typeface="Tahoma" pitchFamily="34" charset="0"/>
              </a:rPr>
              <a:t> </a:t>
            </a:r>
            <a:r>
              <a:rPr lang="ru-RU" sz="2400" b="1" dirty="0" err="1">
                <a:latin typeface="Tahoma" pitchFamily="34" charset="0"/>
              </a:rPr>
              <a:t>hereket</a:t>
            </a:r>
            <a:r>
              <a:rPr lang="ru-RU" sz="2400" b="1" dirty="0">
                <a:latin typeface="Tahoma" pitchFamily="34" charset="0"/>
              </a:rPr>
              <a:t> </a:t>
            </a:r>
            <a:r>
              <a:rPr lang="ru-RU" sz="2400" b="1" dirty="0" err="1">
                <a:latin typeface="Tahoma" pitchFamily="34" charset="0"/>
              </a:rPr>
              <a:t>edýärler</a:t>
            </a:r>
            <a:r>
              <a:rPr lang="ru-RU" sz="2400" b="1" dirty="0">
                <a:latin typeface="Tahoma" pitchFamily="34" charset="0"/>
              </a:rPr>
              <a:t>, </a:t>
            </a:r>
            <a:r>
              <a:rPr lang="ru-RU" sz="2400" b="1" dirty="0" err="1">
                <a:latin typeface="Tahoma" pitchFamily="34" charset="0"/>
              </a:rPr>
              <a:t>ýagny</a:t>
            </a:r>
            <a:r>
              <a:rPr lang="ru-RU" sz="2400" b="1" dirty="0">
                <a:latin typeface="Tahoma" pitchFamily="34" charset="0"/>
              </a:rPr>
              <a:t>, </a:t>
            </a:r>
            <a:r>
              <a:rPr lang="ru-RU" sz="2400" b="1" dirty="0" err="1">
                <a:solidFill>
                  <a:srgbClr val="FF0000"/>
                </a:solidFill>
                <a:latin typeface="Tahoma" pitchFamily="34" charset="0"/>
              </a:rPr>
              <a:t>kationlar</a:t>
            </a:r>
            <a:r>
              <a:rPr lang="en-US" sz="2400" b="1" dirty="0">
                <a:solidFill>
                  <a:srgbClr val="FF0000"/>
                </a:solidFill>
                <a:latin typeface="Tahoma" pitchFamily="34" charset="0"/>
              </a:rPr>
              <a:t> </a:t>
            </a:r>
            <a:r>
              <a:rPr lang="tk-TM" sz="2400" b="1" dirty="0">
                <a:solidFill>
                  <a:srgbClr val="FF0000"/>
                </a:solidFill>
                <a:latin typeface="Tahoma" pitchFamily="34" charset="0"/>
              </a:rPr>
              <a:t>k</a:t>
            </a:r>
            <a:r>
              <a:rPr lang="ru-RU" sz="2400" b="1" dirty="0" err="1">
                <a:solidFill>
                  <a:srgbClr val="FF0000"/>
                </a:solidFill>
                <a:latin typeface="Tahoma" pitchFamily="34" charset="0"/>
              </a:rPr>
              <a:t>atoda</a:t>
            </a:r>
            <a:r>
              <a:rPr lang="ru-RU" sz="2400" b="1" dirty="0">
                <a:latin typeface="Tahoma" pitchFamily="34" charset="0"/>
              </a:rPr>
              <a:t>, </a:t>
            </a:r>
            <a:r>
              <a:rPr lang="ru-RU" sz="2400" b="1" dirty="0" err="1">
                <a:solidFill>
                  <a:srgbClr val="0070C0"/>
                </a:solidFill>
                <a:latin typeface="Tahoma" pitchFamily="34" charset="0"/>
              </a:rPr>
              <a:t>anionlar</a:t>
            </a:r>
            <a:r>
              <a:rPr lang="ru-RU" sz="2400" b="1" dirty="0">
                <a:solidFill>
                  <a:srgbClr val="0070C0"/>
                </a:solidFill>
                <a:latin typeface="Tahoma" pitchFamily="34" charset="0"/>
              </a:rPr>
              <a:t> </a:t>
            </a:r>
            <a:r>
              <a:rPr lang="ru-RU" sz="2400" b="1" dirty="0" err="1">
                <a:solidFill>
                  <a:srgbClr val="0070C0"/>
                </a:solidFill>
                <a:latin typeface="Tahoma" pitchFamily="34" charset="0"/>
              </a:rPr>
              <a:t>anoda</a:t>
            </a:r>
            <a:r>
              <a:rPr lang="ru-RU" sz="2400" b="1" dirty="0">
                <a:latin typeface="Tahoma" pitchFamily="34" charset="0"/>
              </a:rPr>
              <a:t> </a:t>
            </a:r>
            <a:r>
              <a:rPr lang="ru-RU" sz="2400" b="1" dirty="0" err="1">
                <a:latin typeface="Tahoma" pitchFamily="34" charset="0"/>
              </a:rPr>
              <a:t>tarap</a:t>
            </a:r>
            <a:r>
              <a:rPr lang="ru-RU" sz="2400" b="1" dirty="0">
                <a:latin typeface="Tahoma" pitchFamily="34" charset="0"/>
              </a:rPr>
              <a:t> </a:t>
            </a:r>
            <a:r>
              <a:rPr lang="ru-RU" sz="2400" b="1" dirty="0" err="1">
                <a:latin typeface="Tahoma" pitchFamily="34" charset="0"/>
              </a:rPr>
              <a:t>hereket</a:t>
            </a:r>
            <a:r>
              <a:rPr lang="ru-RU" sz="2400" b="1" dirty="0">
                <a:latin typeface="Tahoma" pitchFamily="34" charset="0"/>
              </a:rPr>
              <a:t> </a:t>
            </a:r>
            <a:r>
              <a:rPr lang="ru-RU" sz="2400" b="1" dirty="0" err="1">
                <a:latin typeface="Tahoma" pitchFamily="34" charset="0"/>
              </a:rPr>
              <a:t>edýärler</a:t>
            </a:r>
            <a:r>
              <a:rPr lang="ru-RU" sz="2400" b="1" dirty="0">
                <a:latin typeface="Tahoma" pitchFamily="34" charset="0"/>
              </a:rPr>
              <a:t>.</a:t>
            </a:r>
            <a:endParaRPr lang="ru-RU" sz="2400" b="1" dirty="0">
              <a:effectLst>
                <a:outerShdw blurRad="38100" dist="38100" dir="2700000" algn="tl">
                  <a:srgbClr val="000000"/>
                </a:outerShdw>
              </a:effectLst>
              <a:latin typeface="Palatino Linotype"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9793" y="980728"/>
            <a:ext cx="8490679" cy="5194719"/>
          </a:xfrm>
        </p:spPr>
      </p:pic>
      <p:sp>
        <p:nvSpPr>
          <p:cNvPr id="6" name="Прямоугольник 5"/>
          <p:cNvSpPr/>
          <p:nvPr/>
        </p:nvSpPr>
        <p:spPr>
          <a:xfrm>
            <a:off x="642910" y="5357826"/>
            <a:ext cx="7429552"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Mis sulfatynyň (II) natriý gidroksidi bilen özara täsiri</a:t>
            </a:r>
            <a:endParaRPr lang="ru-RU" sz="2400" dirty="0"/>
          </a:p>
        </p:txBody>
      </p:sp>
    </p:spTree>
    <p:extLst>
      <p:ext uri="{BB962C8B-B14F-4D97-AF65-F5344CB8AC3E}">
        <p14:creationId xmlns:p14="http://schemas.microsoft.com/office/powerpoint/2010/main" val="410113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2844" y="928670"/>
            <a:ext cx="8858279" cy="4804585"/>
          </a:xfrm>
        </p:spPr>
      </p:pic>
      <p:sp>
        <p:nvSpPr>
          <p:cNvPr id="3" name="Прямоугольник 2"/>
          <p:cNvSpPr/>
          <p:nvPr/>
        </p:nvSpPr>
        <p:spPr>
          <a:xfrm>
            <a:off x="2428860" y="1857364"/>
            <a:ext cx="3929090"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Molekulýar deňlemesi</a:t>
            </a:r>
            <a:endParaRPr lang="ru-RU" sz="2400" dirty="0"/>
          </a:p>
        </p:txBody>
      </p:sp>
      <p:sp>
        <p:nvSpPr>
          <p:cNvPr id="6" name="Прямоугольник 5"/>
          <p:cNvSpPr/>
          <p:nvPr/>
        </p:nvSpPr>
        <p:spPr>
          <a:xfrm>
            <a:off x="2500298" y="3500438"/>
            <a:ext cx="3786214"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Doly ion deňlemesi</a:t>
            </a:r>
            <a:endParaRPr lang="ru-RU" sz="2400" dirty="0"/>
          </a:p>
        </p:txBody>
      </p:sp>
      <p:sp>
        <p:nvSpPr>
          <p:cNvPr id="7" name="Прямоугольник 6"/>
          <p:cNvSpPr/>
          <p:nvPr/>
        </p:nvSpPr>
        <p:spPr>
          <a:xfrm>
            <a:off x="2000232" y="5214950"/>
            <a:ext cx="4714908" cy="428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Gysgaldylan ion deňlemesi</a:t>
            </a:r>
            <a:endParaRPr lang="ru-RU" sz="2400" dirty="0"/>
          </a:p>
        </p:txBody>
      </p:sp>
    </p:spTree>
    <p:extLst>
      <p:ext uri="{BB962C8B-B14F-4D97-AF65-F5344CB8AC3E}">
        <p14:creationId xmlns:p14="http://schemas.microsoft.com/office/powerpoint/2010/main" val="2388010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sp>
        <p:nvSpPr>
          <p:cNvPr id="148482" name="WordArt 2"/>
          <p:cNvSpPr>
            <a:spLocks noChangeArrowheads="1" noChangeShapeType="1" noTextEdit="1"/>
          </p:cNvSpPr>
          <p:nvPr/>
        </p:nvSpPr>
        <p:spPr bwMode="auto">
          <a:xfrm>
            <a:off x="430213" y="1700213"/>
            <a:ext cx="8389937" cy="3260725"/>
          </a:xfrm>
          <a:prstGeom prst="rect">
            <a:avLst/>
          </a:prstGeom>
        </p:spPr>
        <p:txBody>
          <a:bodyPr wrap="none" fromWordArt="1">
            <a:prstTxWarp prst="textPlain">
              <a:avLst>
                <a:gd name="adj" fmla="val 50000"/>
              </a:avLst>
            </a:prstTxWarp>
          </a:bodyPr>
          <a:lstStyle/>
          <a:p>
            <a:pPr algn="ctr"/>
            <a:r>
              <a:rPr lang="ru-RU" sz="2400" kern="10" dirty="0">
                <a:ln w="19050">
                  <a:solidFill>
                    <a:srgbClr val="99CCFF"/>
                  </a:solidFill>
                  <a:round/>
                  <a:headEnd/>
                  <a:tailEnd/>
                </a:ln>
                <a:solidFill>
                  <a:srgbClr val="FE1800"/>
                </a:solidFill>
                <a:effectLst>
                  <a:outerShdw dist="35921" dir="2700000" algn="ctr" rotWithShape="0">
                    <a:srgbClr val="990000"/>
                  </a:outerShdw>
                </a:effectLst>
                <a:latin typeface="Impact"/>
              </a:rPr>
              <a:t>Реакции  ионного обмена</a:t>
            </a:r>
          </a:p>
          <a:p>
            <a:pPr algn="ctr"/>
            <a:r>
              <a:rPr lang="ru-RU" sz="2400" kern="10" dirty="0">
                <a:ln w="19050">
                  <a:solidFill>
                    <a:srgbClr val="99CCFF"/>
                  </a:solidFill>
                  <a:round/>
                  <a:headEnd/>
                  <a:tailEnd/>
                </a:ln>
                <a:solidFill>
                  <a:srgbClr val="FE1800"/>
                </a:solidFill>
                <a:effectLst>
                  <a:outerShdw dist="35921" dir="2700000" algn="ctr" rotWithShape="0">
                    <a:srgbClr val="990000"/>
                  </a:outerShdw>
                </a:effectLst>
                <a:latin typeface="Impact"/>
              </a:rPr>
              <a:t>протекающие, с образованием</a:t>
            </a:r>
          </a:p>
          <a:p>
            <a:pPr algn="ctr"/>
            <a:r>
              <a:rPr lang="ru-RU" sz="2400" kern="10" dirty="0" err="1">
                <a:ln w="19050">
                  <a:solidFill>
                    <a:srgbClr val="99CCFF"/>
                  </a:solidFill>
                  <a:round/>
                  <a:headEnd/>
                  <a:tailEnd/>
                </a:ln>
                <a:solidFill>
                  <a:srgbClr val="FE1800"/>
                </a:solidFill>
                <a:effectLst>
                  <a:outerShdw dist="35921" dir="2700000" algn="ctr" rotWithShape="0">
                    <a:srgbClr val="990000"/>
                  </a:outerShdw>
                </a:effectLst>
                <a:latin typeface="Impact"/>
              </a:rPr>
              <a:t>малодиссоциированного</a:t>
            </a:r>
            <a:endParaRPr lang="ru-RU" sz="2400" kern="10" dirty="0">
              <a:ln w="19050">
                <a:solidFill>
                  <a:srgbClr val="99CCFF"/>
                </a:solidFill>
                <a:round/>
                <a:headEnd/>
                <a:tailEnd/>
              </a:ln>
              <a:solidFill>
                <a:srgbClr val="FE1800"/>
              </a:solidFill>
              <a:effectLst>
                <a:outerShdw dist="35921" dir="2700000" algn="ctr" rotWithShape="0">
                  <a:srgbClr val="990000"/>
                </a:outerShdw>
              </a:effectLst>
              <a:latin typeface="Impact"/>
            </a:endParaRPr>
          </a:p>
          <a:p>
            <a:pPr algn="ctr"/>
            <a:r>
              <a:rPr lang="ru-RU" sz="2400" kern="10" dirty="0">
                <a:ln w="19050">
                  <a:solidFill>
                    <a:srgbClr val="99CCFF"/>
                  </a:solidFill>
                  <a:round/>
                  <a:headEnd/>
                  <a:tailEnd/>
                </a:ln>
                <a:solidFill>
                  <a:srgbClr val="FE1800"/>
                </a:solidFill>
                <a:effectLst>
                  <a:outerShdw dist="35921" dir="2700000" algn="ctr" rotWithShape="0">
                    <a:srgbClr val="990000"/>
                  </a:outerShdw>
                </a:effectLst>
                <a:latin typeface="Impact"/>
              </a:rPr>
              <a:t>вещества</a:t>
            </a:r>
          </a:p>
          <a:p>
            <a:pPr algn="ctr"/>
            <a:r>
              <a:rPr lang="ru-RU" sz="2400" kern="10" dirty="0">
                <a:ln w="19050">
                  <a:solidFill>
                    <a:srgbClr val="99CCFF"/>
                  </a:solidFill>
                  <a:round/>
                  <a:headEnd/>
                  <a:tailEnd/>
                </a:ln>
                <a:solidFill>
                  <a:srgbClr val="FE1800"/>
                </a:solidFill>
                <a:effectLst>
                  <a:outerShdw dist="35921" dir="2700000" algn="ctr" rotWithShape="0">
                    <a:srgbClr val="990000"/>
                  </a:outerShdw>
                </a:effectLst>
                <a:latin typeface="Impact"/>
              </a:rPr>
              <a:t>(воды)</a:t>
            </a:r>
          </a:p>
        </p:txBody>
      </p:sp>
      <p:sp>
        <p:nvSpPr>
          <p:cNvPr id="4" name="Прямоугольник 3"/>
          <p:cNvSpPr/>
          <p:nvPr/>
        </p:nvSpPr>
        <p:spPr>
          <a:xfrm>
            <a:off x="428596" y="1714488"/>
            <a:ext cx="8429684" cy="34290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4000" dirty="0"/>
              <a:t>Az dissosirlenýän maddanyň (suwuň) emele gelmegi bilen geçýän ion çalyşma täsirleşmeleri</a:t>
            </a:r>
            <a:endParaRPr lang="ru-RU"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14950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92553" y="3695766"/>
            <a:ext cx="1167893" cy="3046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9507" name="Picture 3" descr="P100095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258888" y="1985963"/>
            <a:ext cx="2071687" cy="2744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9510" name="Picture 6" descr="P100095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92725" y="1985963"/>
            <a:ext cx="2132013" cy="2824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9508" name="Text Box 4"/>
          <p:cNvSpPr txBox="1">
            <a:spLocks noChangeArrowheads="1"/>
          </p:cNvSpPr>
          <p:nvPr/>
        </p:nvSpPr>
        <p:spPr bwMode="auto">
          <a:xfrm>
            <a:off x="1979613" y="836613"/>
            <a:ext cx="2808287"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k-TM" sz="4400" dirty="0">
                <a:solidFill>
                  <a:srgbClr val="000000"/>
                </a:solidFill>
                <a:latin typeface="Arial" charset="0"/>
              </a:rPr>
              <a:t>öň</a:t>
            </a:r>
            <a:endParaRPr lang="ru-RU" sz="4400" dirty="0">
              <a:solidFill>
                <a:srgbClr val="000000"/>
              </a:solidFill>
              <a:latin typeface="Arial" charset="0"/>
            </a:endParaRPr>
          </a:p>
          <a:p>
            <a:pPr>
              <a:spcBef>
                <a:spcPct val="50000"/>
              </a:spcBef>
            </a:pPr>
            <a:endParaRPr lang="ru-RU" dirty="0">
              <a:solidFill>
                <a:srgbClr val="000000"/>
              </a:solidFill>
              <a:latin typeface="Arial" charset="0"/>
            </a:endParaRPr>
          </a:p>
        </p:txBody>
      </p:sp>
      <p:sp>
        <p:nvSpPr>
          <p:cNvPr id="149509" name="Text Box 5"/>
          <p:cNvSpPr txBox="1">
            <a:spLocks noChangeArrowheads="1"/>
          </p:cNvSpPr>
          <p:nvPr/>
        </p:nvSpPr>
        <p:spPr bwMode="auto">
          <a:xfrm>
            <a:off x="5219700" y="908050"/>
            <a:ext cx="25923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k-TM" sz="4400" dirty="0">
                <a:solidFill>
                  <a:srgbClr val="000000"/>
                </a:solidFill>
                <a:latin typeface="Arial" charset="0"/>
              </a:rPr>
              <a:t>  soň</a:t>
            </a:r>
            <a:endParaRPr lang="ru-RU" sz="4400" dirty="0">
              <a:solidFill>
                <a:srgbClr val="000000"/>
              </a:solidFill>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28992" y="4572008"/>
            <a:ext cx="171451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2000" dirty="0"/>
              <a:t>fenolftalein</a:t>
            </a:r>
            <a:endParaRPr lang="ru-RU" sz="2000" dirty="0"/>
          </a:p>
        </p:txBody>
      </p:sp>
      <p:pic>
        <p:nvPicPr>
          <p:cNvPr id="144385" name="Picture 1" descr="C:\Users\Toshiba\Desktop\turkmençe\täsirl.azot.natr.gidr..jpg"/>
          <p:cNvPicPr>
            <a:picLocks noGrp="1" noChangeAspect="1" noChangeArrowheads="1"/>
          </p:cNvPicPr>
          <p:nvPr>
            <p:ph sz="quarter" idx="1"/>
          </p:nvPr>
        </p:nvPicPr>
        <p:blipFill>
          <a:blip r:embed="rId2"/>
          <a:srcRect/>
          <a:stretch>
            <a:fillRect/>
          </a:stretch>
        </p:blipFill>
        <p:spPr bwMode="auto">
          <a:xfrm>
            <a:off x="142844" y="571480"/>
            <a:ext cx="8830711" cy="5000660"/>
          </a:xfrm>
          <a:prstGeom prst="rect">
            <a:avLst/>
          </a:prstGeom>
          <a:noFill/>
        </p:spPr>
      </p:pic>
    </p:spTree>
    <p:extLst>
      <p:ext uri="{BB962C8B-B14F-4D97-AF65-F5344CB8AC3E}">
        <p14:creationId xmlns:p14="http://schemas.microsoft.com/office/powerpoint/2010/main" val="3191077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908720"/>
            <a:ext cx="8540716" cy="5112568"/>
          </a:xfrm>
        </p:spPr>
      </p:pic>
      <p:sp>
        <p:nvSpPr>
          <p:cNvPr id="3" name="Прямоугольник 2"/>
          <p:cNvSpPr/>
          <p:nvPr/>
        </p:nvSpPr>
        <p:spPr>
          <a:xfrm>
            <a:off x="2571736" y="2071678"/>
            <a:ext cx="4429156" cy="428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Molekulýar deňlemesi</a:t>
            </a:r>
            <a:endParaRPr lang="ru-RU" sz="2400" dirty="0"/>
          </a:p>
        </p:txBody>
      </p:sp>
      <p:sp>
        <p:nvSpPr>
          <p:cNvPr id="5" name="Прямоугольник 4"/>
          <p:cNvSpPr/>
          <p:nvPr/>
        </p:nvSpPr>
        <p:spPr>
          <a:xfrm>
            <a:off x="2428860" y="3429000"/>
            <a:ext cx="4357718" cy="3571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Doly ion deňlemesi</a:t>
            </a:r>
            <a:endParaRPr lang="ru-RU" sz="2400" dirty="0"/>
          </a:p>
        </p:txBody>
      </p:sp>
      <p:sp>
        <p:nvSpPr>
          <p:cNvPr id="6" name="Прямоугольник 5"/>
          <p:cNvSpPr/>
          <p:nvPr/>
        </p:nvSpPr>
        <p:spPr>
          <a:xfrm>
            <a:off x="1785918" y="5000636"/>
            <a:ext cx="5429288" cy="428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Gysgaldylan ion deňlemesi</a:t>
            </a:r>
            <a:endParaRPr lang="ru-RU" sz="2400" dirty="0"/>
          </a:p>
        </p:txBody>
      </p:sp>
    </p:spTree>
    <p:extLst>
      <p:ext uri="{BB962C8B-B14F-4D97-AF65-F5344CB8AC3E}">
        <p14:creationId xmlns:p14="http://schemas.microsoft.com/office/powerpoint/2010/main" val="1935517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sp>
        <p:nvSpPr>
          <p:cNvPr id="150530" name="WordArt 2"/>
          <p:cNvSpPr>
            <a:spLocks noChangeArrowheads="1" noChangeShapeType="1" noTextEdit="1"/>
          </p:cNvSpPr>
          <p:nvPr/>
        </p:nvSpPr>
        <p:spPr bwMode="auto">
          <a:xfrm>
            <a:off x="250825" y="2205038"/>
            <a:ext cx="8642350" cy="2160587"/>
          </a:xfrm>
          <a:prstGeom prst="rect">
            <a:avLst/>
          </a:prstGeom>
        </p:spPr>
        <p:txBody>
          <a:bodyPr wrap="none" fromWordArt="1">
            <a:prstTxWarp prst="textPlain">
              <a:avLst>
                <a:gd name="adj" fmla="val 50000"/>
              </a:avLst>
            </a:prstTxWarp>
          </a:bodyPr>
          <a:lstStyle/>
          <a:p>
            <a:pPr algn="ctr"/>
            <a:r>
              <a:rPr lang="ru-RU" sz="2400" kern="10" dirty="0">
                <a:ln w="25400">
                  <a:solidFill>
                    <a:srgbClr val="FF9900"/>
                  </a:solidFill>
                  <a:round/>
                  <a:headEnd/>
                  <a:tailEnd/>
                </a:ln>
                <a:solidFill>
                  <a:srgbClr val="FF0000"/>
                </a:solidFill>
                <a:effectLst>
                  <a:outerShdw dist="35921" dir="2700000" algn="ctr" rotWithShape="0">
                    <a:srgbClr val="990000"/>
                  </a:outerShdw>
                </a:effectLst>
                <a:latin typeface="Impact"/>
              </a:rPr>
              <a:t>Реакции ионного обмена,</a:t>
            </a:r>
          </a:p>
          <a:p>
            <a:pPr algn="ctr"/>
            <a:r>
              <a:rPr lang="ru-RU" sz="2400" kern="10" dirty="0">
                <a:ln w="25400">
                  <a:solidFill>
                    <a:srgbClr val="FF9900"/>
                  </a:solidFill>
                  <a:round/>
                  <a:headEnd/>
                  <a:tailEnd/>
                </a:ln>
                <a:solidFill>
                  <a:srgbClr val="FF0000"/>
                </a:solidFill>
                <a:effectLst>
                  <a:outerShdw dist="35921" dir="2700000" algn="ctr" rotWithShape="0">
                    <a:srgbClr val="990000"/>
                  </a:outerShdw>
                </a:effectLst>
                <a:latin typeface="Impact"/>
              </a:rPr>
              <a:t>протекающие с образованием </a:t>
            </a:r>
          </a:p>
          <a:p>
            <a:pPr algn="ctr"/>
            <a:r>
              <a:rPr lang="ru-RU" sz="2400" kern="10" dirty="0">
                <a:ln w="25400">
                  <a:solidFill>
                    <a:srgbClr val="FF9900"/>
                  </a:solidFill>
                  <a:round/>
                  <a:headEnd/>
                  <a:tailEnd/>
                </a:ln>
                <a:solidFill>
                  <a:srgbClr val="FF0000"/>
                </a:solidFill>
                <a:effectLst>
                  <a:outerShdw dist="35921" dir="2700000" algn="ctr" rotWithShape="0">
                    <a:srgbClr val="990000"/>
                  </a:outerShdw>
                </a:effectLst>
                <a:latin typeface="Impact"/>
              </a:rPr>
              <a:t>газообразного вещества</a:t>
            </a:r>
          </a:p>
        </p:txBody>
      </p:sp>
      <p:sp>
        <p:nvSpPr>
          <p:cNvPr id="5" name="Прямоугольник 4"/>
          <p:cNvSpPr/>
          <p:nvPr/>
        </p:nvSpPr>
        <p:spPr>
          <a:xfrm>
            <a:off x="0" y="2000240"/>
            <a:ext cx="9144000" cy="27860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err="1"/>
              <a:t>Gaz</a:t>
            </a:r>
            <a:r>
              <a:rPr lang="en-US" sz="4800" dirty="0"/>
              <a:t> </a:t>
            </a:r>
            <a:r>
              <a:rPr lang="tk-TM" sz="4800" dirty="0"/>
              <a:t>şekilli maddalaryň emele gelmegi bilen geçýän ion çalyşma täsirleşmeleri</a:t>
            </a:r>
            <a:endParaRPr lang="ru-RU" sz="4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549275"/>
            <a:ext cx="4608513" cy="1143000"/>
          </a:xfrm>
        </p:spPr>
        <p:txBody>
          <a:bodyPr>
            <a:normAutofit/>
          </a:bodyPr>
          <a:lstStyle/>
          <a:p>
            <a:r>
              <a:rPr lang="tk-TM" sz="4000" dirty="0">
                <a:solidFill>
                  <a:srgbClr val="000000"/>
                </a:solidFill>
                <a:effectLst>
                  <a:outerShdw blurRad="38100" dist="38100" dir="2700000" algn="tl">
                    <a:srgbClr val="C0C0C0"/>
                  </a:outerShdw>
                </a:effectLst>
              </a:rPr>
              <a:t>öň</a:t>
            </a:r>
            <a:endParaRPr lang="ru-RU" sz="4000" dirty="0">
              <a:solidFill>
                <a:srgbClr val="000000"/>
              </a:solidFill>
              <a:effectLst>
                <a:outerShdw blurRad="38100" dist="38100" dir="2700000" algn="tl">
                  <a:srgbClr val="C0C0C0"/>
                </a:outerShdw>
              </a:effectLst>
            </a:endParaRPr>
          </a:p>
        </p:txBody>
      </p:sp>
      <p:pic>
        <p:nvPicPr>
          <p:cNvPr id="151555"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93850" y="3727450"/>
            <a:ext cx="1765300" cy="241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56" name="Picture 4" descr="P100095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116013" y="1843088"/>
            <a:ext cx="2287587"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58" name="Picture 6" descr="P100095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51500" y="1843088"/>
            <a:ext cx="2241550" cy="2967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1557" name="Text Box 5"/>
          <p:cNvSpPr txBox="1">
            <a:spLocks noChangeArrowheads="1"/>
          </p:cNvSpPr>
          <p:nvPr/>
        </p:nvSpPr>
        <p:spPr bwMode="auto">
          <a:xfrm>
            <a:off x="5795963" y="836613"/>
            <a:ext cx="14093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k-TM" sz="4400" dirty="0">
                <a:solidFill>
                  <a:srgbClr val="000000"/>
                </a:solidFill>
                <a:latin typeface="Arial" charset="0"/>
              </a:rPr>
              <a:t>  soň</a:t>
            </a:r>
            <a:endParaRPr lang="ru-RU" sz="4400" dirty="0">
              <a:solidFill>
                <a:srgbClr val="000000"/>
              </a:solidFill>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83568" y="332656"/>
            <a:ext cx="7704856" cy="6153769"/>
          </a:xfrm>
        </p:spPr>
      </p:pic>
      <p:sp>
        <p:nvSpPr>
          <p:cNvPr id="3" name="Прямоугольник 2"/>
          <p:cNvSpPr/>
          <p:nvPr/>
        </p:nvSpPr>
        <p:spPr>
          <a:xfrm>
            <a:off x="785786" y="5643578"/>
            <a:ext cx="7572428"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Ereýän karbonatlaryň täsirleşmegi </a:t>
            </a:r>
          </a:p>
          <a:p>
            <a:pPr algn="ctr"/>
            <a:r>
              <a:rPr lang="tk-TM" sz="2400" dirty="0"/>
              <a:t>a – duz kislotasy bilen, b – azot kislotasy bilen </a:t>
            </a:r>
            <a:endParaRPr lang="ru-RU" sz="2400" dirty="0"/>
          </a:p>
        </p:txBody>
      </p:sp>
    </p:spTree>
    <p:extLst>
      <p:ext uri="{BB962C8B-B14F-4D97-AF65-F5344CB8AC3E}">
        <p14:creationId xmlns:p14="http://schemas.microsoft.com/office/powerpoint/2010/main" val="2498788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742" y="548680"/>
            <a:ext cx="9130246" cy="5112568"/>
          </a:xfrm>
        </p:spPr>
        <p:style>
          <a:lnRef idx="1">
            <a:schemeClr val="accent3"/>
          </a:lnRef>
          <a:fillRef idx="2">
            <a:schemeClr val="accent3"/>
          </a:fillRef>
          <a:effectRef idx="1">
            <a:schemeClr val="accent3"/>
          </a:effectRef>
          <a:fontRef idx="minor">
            <a:schemeClr val="dk1"/>
          </a:fontRef>
        </p:style>
      </p:pic>
      <p:sp>
        <p:nvSpPr>
          <p:cNvPr id="3" name="Прямоугольник 2"/>
          <p:cNvSpPr/>
          <p:nvPr/>
        </p:nvSpPr>
        <p:spPr>
          <a:xfrm>
            <a:off x="2773091" y="1916832"/>
            <a:ext cx="3643338" cy="6009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000" dirty="0"/>
              <a:t>Molekulýar deňlemesi</a:t>
            </a:r>
            <a:endParaRPr lang="ru-RU" sz="2000" dirty="0"/>
          </a:p>
        </p:txBody>
      </p:sp>
      <p:sp>
        <p:nvSpPr>
          <p:cNvPr id="4" name="Прямоугольник 3"/>
          <p:cNvSpPr/>
          <p:nvPr/>
        </p:nvSpPr>
        <p:spPr>
          <a:xfrm>
            <a:off x="2786748" y="3264578"/>
            <a:ext cx="3786214" cy="5046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Doly ion deňlemesi</a:t>
            </a:r>
            <a:endParaRPr lang="ru-RU" sz="2400" dirty="0"/>
          </a:p>
        </p:txBody>
      </p:sp>
      <p:sp>
        <p:nvSpPr>
          <p:cNvPr id="5" name="Прямоугольник 4"/>
          <p:cNvSpPr/>
          <p:nvPr/>
        </p:nvSpPr>
        <p:spPr>
          <a:xfrm>
            <a:off x="2358120" y="4780936"/>
            <a:ext cx="4643470" cy="6372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k-TM" sz="2400" dirty="0"/>
              <a:t>Gysgaldylan ion deňlemesi</a:t>
            </a:r>
            <a:endParaRPr lang="ru-RU" sz="2400" dirty="0"/>
          </a:p>
        </p:txBody>
      </p:sp>
    </p:spTree>
    <p:extLst>
      <p:ext uri="{BB962C8B-B14F-4D97-AF65-F5344CB8AC3E}">
        <p14:creationId xmlns:p14="http://schemas.microsoft.com/office/powerpoint/2010/main" val="138496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7781" y="581577"/>
            <a:ext cx="9001000" cy="470920"/>
          </a:xfrm>
        </p:spPr>
        <p:txBody>
          <a:bodyPr>
            <a:normAutofit fontScale="90000"/>
          </a:bodyPr>
          <a:lstStyle/>
          <a:p>
            <a:pPr algn="l" eaLnBrk="1" hangingPunct="1"/>
            <a:r>
              <a:rPr lang="ru-RU" sz="3600" b="1" u="sng" dirty="0">
                <a:solidFill>
                  <a:srgbClr val="FF0000"/>
                </a:solidFill>
              </a:rPr>
              <a:t>1. </a:t>
            </a:r>
            <a:r>
              <a:rPr lang="ru-RU" sz="3600" b="1" u="sng" dirty="0">
                <a:solidFill>
                  <a:srgbClr val="0070C0"/>
                </a:solidFill>
              </a:rPr>
              <a:t>EDT.</a:t>
            </a:r>
            <a:r>
              <a:rPr lang="ru-RU" sz="3600" b="1" u="sng" dirty="0">
                <a:solidFill>
                  <a:schemeClr val="accent2"/>
                </a:solidFill>
              </a:rPr>
              <a:t> </a:t>
            </a:r>
            <a:r>
              <a:rPr lang="ru-RU" sz="3600" b="1" u="sng" dirty="0" err="1">
                <a:solidFill>
                  <a:schemeClr val="accent2"/>
                </a:solidFill>
              </a:rPr>
              <a:t>Elektrolitik</a:t>
            </a:r>
            <a:r>
              <a:rPr lang="ru-RU" sz="3600" b="1" u="sng" dirty="0">
                <a:solidFill>
                  <a:schemeClr val="accent2"/>
                </a:solidFill>
              </a:rPr>
              <a:t> </a:t>
            </a:r>
            <a:r>
              <a:rPr lang="ru-RU" sz="3600" b="1" u="sng" dirty="0" err="1">
                <a:solidFill>
                  <a:schemeClr val="accent2"/>
                </a:solidFill>
              </a:rPr>
              <a:t>dissosiasiýa</a:t>
            </a:r>
            <a:r>
              <a:rPr lang="ru-RU" sz="3600" b="1" u="sng" dirty="0">
                <a:solidFill>
                  <a:schemeClr val="accent2"/>
                </a:solidFill>
              </a:rPr>
              <a:t> </a:t>
            </a:r>
            <a:r>
              <a:rPr lang="ru-RU" sz="3600" b="1" u="sng" dirty="0" err="1">
                <a:solidFill>
                  <a:schemeClr val="accent2"/>
                </a:solidFill>
              </a:rPr>
              <a:t>taglymaty</a:t>
            </a:r>
            <a:endParaRPr lang="ru-RU" sz="3600" b="1" u="sng" dirty="0">
              <a:solidFill>
                <a:schemeClr val="accent2"/>
              </a:solidFill>
            </a:endParaRPr>
          </a:p>
        </p:txBody>
      </p:sp>
      <p:sp>
        <p:nvSpPr>
          <p:cNvPr id="4100" name="Rectangle 6"/>
          <p:cNvSpPr>
            <a:spLocks noGrp="1" noChangeArrowheads="1"/>
          </p:cNvSpPr>
          <p:nvPr>
            <p:ph sz="half" idx="2"/>
          </p:nvPr>
        </p:nvSpPr>
        <p:spPr>
          <a:xfrm>
            <a:off x="229967" y="1196752"/>
            <a:ext cx="8784976" cy="3807376"/>
          </a:xfrm>
        </p:spPr>
        <p:txBody>
          <a:bodyPr>
            <a:normAutofit fontScale="25000" lnSpcReduction="20000"/>
          </a:bodyPr>
          <a:lstStyle/>
          <a:p>
            <a:pPr algn="just" eaLnBrk="1" hangingPunct="1">
              <a:buFontTx/>
              <a:buNone/>
            </a:pPr>
            <a:r>
              <a:rPr lang="ru-RU" sz="7200" b="1" dirty="0">
                <a:latin typeface="Times New Roman" pitchFamily="18" charset="0"/>
              </a:rPr>
              <a:t> </a:t>
            </a:r>
            <a:r>
              <a:rPr lang="ru-RU" sz="12800" b="1" dirty="0" err="1">
                <a:latin typeface="Times New Roman" pitchFamily="18" charset="0"/>
              </a:rPr>
              <a:t>Elektrolitik</a:t>
            </a:r>
            <a:r>
              <a:rPr lang="ru-RU" sz="12800" b="1" dirty="0">
                <a:latin typeface="Times New Roman" pitchFamily="18" charset="0"/>
              </a:rPr>
              <a:t> </a:t>
            </a:r>
            <a:r>
              <a:rPr lang="ru-RU" sz="12800" b="1" dirty="0" err="1">
                <a:latin typeface="Times New Roman" pitchFamily="18" charset="0"/>
              </a:rPr>
              <a:t>dissosiasiýasy</a:t>
            </a:r>
            <a:r>
              <a:rPr lang="ru-RU" sz="12800" b="1" dirty="0">
                <a:latin typeface="Times New Roman" pitchFamily="18" charset="0"/>
              </a:rPr>
              <a:t> </a:t>
            </a:r>
            <a:r>
              <a:rPr lang="ru-RU" sz="12800" b="1" dirty="0" err="1">
                <a:latin typeface="Times New Roman" pitchFamily="18" charset="0"/>
              </a:rPr>
              <a:t>baradaky</a:t>
            </a:r>
            <a:r>
              <a:rPr lang="ru-RU" sz="12800" b="1" dirty="0">
                <a:latin typeface="Times New Roman" pitchFamily="18" charset="0"/>
              </a:rPr>
              <a:t> </a:t>
            </a:r>
            <a:r>
              <a:rPr lang="ru-RU" sz="12800" b="1" dirty="0" err="1">
                <a:latin typeface="Times New Roman" pitchFamily="18" charset="0"/>
              </a:rPr>
              <a:t>taglymat</a:t>
            </a:r>
            <a:r>
              <a:rPr lang="ru-RU" sz="12800" b="1" dirty="0">
                <a:latin typeface="Times New Roman" pitchFamily="18" charset="0"/>
              </a:rPr>
              <a:t> 1887-nji </a:t>
            </a:r>
            <a:r>
              <a:rPr lang="ru-RU" sz="12800" b="1" dirty="0" err="1">
                <a:latin typeface="Times New Roman" pitchFamily="18" charset="0"/>
              </a:rPr>
              <a:t>ýylda</a:t>
            </a:r>
            <a:r>
              <a:rPr lang="ru-RU" sz="12800" b="1" dirty="0">
                <a:latin typeface="Times New Roman" pitchFamily="18" charset="0"/>
              </a:rPr>
              <a:t> </a:t>
            </a:r>
            <a:r>
              <a:rPr lang="tk-TM" sz="12800" b="1" dirty="0">
                <a:latin typeface="Times New Roman" pitchFamily="18" charset="0"/>
              </a:rPr>
              <a:t>ş</a:t>
            </a:r>
            <a:r>
              <a:rPr lang="ru-RU" sz="12800" b="1" dirty="0" err="1">
                <a:latin typeface="Times New Roman" pitchFamily="18" charset="0"/>
              </a:rPr>
              <a:t>wed</a:t>
            </a:r>
            <a:r>
              <a:rPr lang="ru-RU" sz="12800" b="1" dirty="0">
                <a:latin typeface="Times New Roman" pitchFamily="18" charset="0"/>
              </a:rPr>
              <a:t> </a:t>
            </a:r>
            <a:r>
              <a:rPr lang="ru-RU" sz="12800" b="1" dirty="0" err="1">
                <a:latin typeface="Times New Roman" pitchFamily="18" charset="0"/>
              </a:rPr>
              <a:t>alymy</a:t>
            </a:r>
            <a:r>
              <a:rPr lang="ru-RU" sz="12800" b="1" dirty="0">
                <a:latin typeface="Times New Roman" pitchFamily="18" charset="0"/>
              </a:rPr>
              <a:t> </a:t>
            </a:r>
            <a:r>
              <a:rPr lang="ru-RU" sz="12800" b="1" dirty="0" err="1">
                <a:latin typeface="Times New Roman" pitchFamily="18" charset="0"/>
              </a:rPr>
              <a:t>S.Arrenius</a:t>
            </a:r>
            <a:r>
              <a:rPr lang="tk-TM" sz="12800" b="1" dirty="0">
                <a:latin typeface="Times New Roman" pitchFamily="18" charset="0"/>
              </a:rPr>
              <a:t> </a:t>
            </a:r>
            <a:r>
              <a:rPr lang="ru-RU" sz="12800" b="1" dirty="0" err="1">
                <a:latin typeface="Times New Roman" pitchFamily="18" charset="0"/>
              </a:rPr>
              <a:t>tarapyndan</a:t>
            </a:r>
            <a:r>
              <a:rPr lang="ru-RU" sz="12800" b="1" dirty="0">
                <a:latin typeface="Times New Roman" pitchFamily="18" charset="0"/>
              </a:rPr>
              <a:t> </a:t>
            </a:r>
            <a:r>
              <a:rPr lang="ru-RU" sz="12800" b="1" dirty="0" err="1">
                <a:latin typeface="Times New Roman" pitchFamily="18" charset="0"/>
              </a:rPr>
              <a:t>esaslandyryl</a:t>
            </a:r>
            <a:r>
              <a:rPr lang="tk-TM" sz="12800" b="1" dirty="0">
                <a:latin typeface="Times New Roman" pitchFamily="18" charset="0"/>
              </a:rPr>
              <a:t>yp,</a:t>
            </a:r>
            <a:r>
              <a:rPr lang="ru-RU" sz="12800" b="1" dirty="0">
                <a:latin typeface="Times New Roman" pitchFamily="18" charset="0"/>
              </a:rPr>
              <a:t> </a:t>
            </a:r>
            <a:r>
              <a:rPr lang="tk-TM" sz="12800" b="1" dirty="0" err="1">
                <a:latin typeface="Times New Roman" pitchFamily="18" charset="0"/>
              </a:rPr>
              <a:t>s</a:t>
            </a:r>
            <a:r>
              <a:rPr lang="ru-RU" sz="12800" b="1" dirty="0" err="1">
                <a:latin typeface="Times New Roman" pitchFamily="18" charset="0"/>
              </a:rPr>
              <a:t>oňra</a:t>
            </a:r>
            <a:r>
              <a:rPr lang="ru-RU" sz="12800" b="1" dirty="0">
                <a:latin typeface="Times New Roman" pitchFamily="18" charset="0"/>
              </a:rPr>
              <a:t> </a:t>
            </a:r>
            <a:r>
              <a:rPr lang="ru-RU" sz="12800" b="1" dirty="0" err="1">
                <a:latin typeface="Times New Roman" pitchFamily="18" charset="0"/>
              </a:rPr>
              <a:t>bu</a:t>
            </a:r>
            <a:r>
              <a:rPr lang="ru-RU" sz="12800" b="1" dirty="0">
                <a:latin typeface="Times New Roman" pitchFamily="18" charset="0"/>
              </a:rPr>
              <a:t> </a:t>
            </a:r>
            <a:r>
              <a:rPr lang="ru-RU" sz="12800" b="1" dirty="0" err="1">
                <a:latin typeface="Times New Roman" pitchFamily="18" charset="0"/>
              </a:rPr>
              <a:t>taglymat</a:t>
            </a:r>
            <a:r>
              <a:rPr lang="ru-RU" sz="12800" b="1" dirty="0">
                <a:latin typeface="Times New Roman" pitchFamily="18" charset="0"/>
              </a:rPr>
              <a:t> </a:t>
            </a:r>
            <a:r>
              <a:rPr lang="ru-RU" sz="12800" b="1" dirty="0" err="1">
                <a:latin typeface="Times New Roman" pitchFamily="18" charset="0"/>
              </a:rPr>
              <a:t>rus</a:t>
            </a:r>
            <a:r>
              <a:rPr lang="ru-RU" sz="12800" b="1" dirty="0">
                <a:latin typeface="Times New Roman" pitchFamily="18" charset="0"/>
              </a:rPr>
              <a:t> </a:t>
            </a:r>
            <a:r>
              <a:rPr lang="ru-RU" sz="12800" b="1" dirty="0" err="1">
                <a:latin typeface="Times New Roman" pitchFamily="18" charset="0"/>
              </a:rPr>
              <a:t>alymlary</a:t>
            </a:r>
            <a:r>
              <a:rPr lang="ru-RU" sz="12800" b="1" dirty="0">
                <a:latin typeface="Times New Roman" pitchFamily="18" charset="0"/>
              </a:rPr>
              <a:t> </a:t>
            </a:r>
            <a:r>
              <a:rPr lang="tk-TM" sz="12800" b="1" dirty="0">
                <a:latin typeface="Times New Roman" pitchFamily="18" charset="0"/>
              </a:rPr>
              <a:t>I.A.Kablukowyň we B.A. Kistýakowyň işlerinde öz beýanyny tapdy.</a:t>
            </a:r>
            <a:endParaRPr lang="ru-RU" sz="12800" b="1" dirty="0">
              <a:latin typeface="Times New Roman" pitchFamily="18" charset="0"/>
            </a:endParaRPr>
          </a:p>
          <a:p>
            <a:pPr marL="0" algn="just">
              <a:buNone/>
            </a:pPr>
            <a:r>
              <a:rPr lang="ru-RU" sz="12800" b="1" dirty="0" err="1">
                <a:latin typeface="Times New Roman" panose="02020603050405020304" pitchFamily="18" charset="0"/>
                <a:cs typeface="Times New Roman" panose="02020603050405020304" pitchFamily="18" charset="0"/>
              </a:rPr>
              <a:t>Elektrolitiki</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disssosiasiýa</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taglymaty</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maddalaryň</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suwly</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erginleriniň</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käbiriniň</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tok</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geçirýänini</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käbiriniň</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bolsa</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tok</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geriçirmeýänini</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elektrolitleriň</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erginleriniň</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elektrik</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togyny</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geçirijilik</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we</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ionlaryň</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täsirleşme</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işjeňligi</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ýaly</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hadysalaryň</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arasyndaky</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aragatnaşygy</a:t>
            </a:r>
            <a:r>
              <a:rPr lang="ru-RU" sz="12800" b="1" dirty="0">
                <a:latin typeface="Times New Roman" panose="02020603050405020304" pitchFamily="18" charset="0"/>
                <a:cs typeface="Times New Roman" panose="02020603050405020304" pitchFamily="18" charset="0"/>
              </a:rPr>
              <a:t> </a:t>
            </a:r>
            <a:r>
              <a:rPr lang="ru-RU" sz="12800" b="1" dirty="0" err="1">
                <a:latin typeface="Times New Roman" panose="02020603050405020304" pitchFamily="18" charset="0"/>
                <a:cs typeface="Times New Roman" panose="02020603050405020304" pitchFamily="18" charset="0"/>
              </a:rPr>
              <a:t>düşündirdi</a:t>
            </a:r>
            <a:r>
              <a:rPr lang="ru-RU" sz="12800" b="1" dirty="0">
                <a:latin typeface="Times New Roman" panose="02020603050405020304" pitchFamily="18" charset="0"/>
                <a:cs typeface="Times New Roman" panose="02020603050405020304" pitchFamily="18" charset="0"/>
              </a:rPr>
              <a:t>. </a:t>
            </a:r>
          </a:p>
          <a:p>
            <a:pPr marL="0" algn="just">
              <a:buNone/>
            </a:pPr>
            <a:endParaRPr lang="ru-RU" sz="3000" b="1" dirty="0">
              <a:latin typeface="Times New Roman" pitchFamily="18" charset="0"/>
            </a:endParaRPr>
          </a:p>
          <a:p>
            <a:pPr eaLnBrk="1" hangingPunct="1">
              <a:buFontTx/>
              <a:buNone/>
            </a:pPr>
            <a:r>
              <a:rPr lang="ru-RU" sz="2400" dirty="0"/>
              <a:t>.</a:t>
            </a:r>
            <a:endParaRPr lang="ru-RU" sz="3000" b="1" dirty="0">
              <a:latin typeface="Times New Roman" pitchFamily="18" charset="0"/>
            </a:endParaRPr>
          </a:p>
        </p:txBody>
      </p:sp>
    </p:spTree>
    <p:extLst>
      <p:ext uri="{BB962C8B-B14F-4D97-AF65-F5344CB8AC3E}">
        <p14:creationId xmlns:p14="http://schemas.microsoft.com/office/powerpoint/2010/main" val="1189705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1" descr="C:\Users\Toshiba\Desktop\turkmençe\ereýjilik tablisasy.jpg"/>
          <p:cNvPicPr>
            <a:picLocks noGrp="1" noChangeAspect="1" noChangeArrowheads="1"/>
          </p:cNvPicPr>
          <p:nvPr>
            <p:ph sz="quarter" idx="1"/>
          </p:nvPr>
        </p:nvPicPr>
        <p:blipFill>
          <a:blip r:embed="rId2"/>
          <a:srcRect/>
          <a:stretch>
            <a:fillRect/>
          </a:stretch>
        </p:blipFill>
        <p:spPr bwMode="auto">
          <a:xfrm rot="10800000" flipH="1" flipV="1">
            <a:off x="107348" y="244070"/>
            <a:ext cx="8965246" cy="6256763"/>
          </a:xfrm>
          <a:prstGeom prst="rect">
            <a:avLst/>
          </a:prstGeom>
          <a:noFill/>
        </p:spPr>
      </p:pic>
    </p:spTree>
    <p:extLst>
      <p:ext uri="{BB962C8B-B14F-4D97-AF65-F5344CB8AC3E}">
        <p14:creationId xmlns:p14="http://schemas.microsoft.com/office/powerpoint/2010/main" val="913140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4" name="Text Box 0"/>
          <p:cNvSpPr txBox="1">
            <a:spLocks noGrp="1" noChangeArrowheads="1"/>
          </p:cNvSpPr>
          <p:nvPr>
            <p:ph type="title"/>
          </p:nvPr>
        </p:nvSpPr>
        <p:spPr>
          <a:xfrm>
            <a:off x="-142908" y="225405"/>
            <a:ext cx="9143999" cy="417513"/>
          </a:xfrm>
          <a:noFill/>
          <a:ln>
            <a:solidFill>
              <a:schemeClr val="bg2"/>
            </a:solidFill>
            <a:miter lim="800000"/>
            <a:headEnd/>
            <a:tailEnd/>
          </a:ln>
        </p:spPr>
        <p:txBody>
          <a:bodyPr>
            <a:noAutofit/>
          </a:bodyPr>
          <a:lstStyle/>
          <a:p>
            <a:r>
              <a:rPr lang="tk-TM" sz="3600" b="1" dirty="0"/>
              <a:t>Bilimiňi barla</a:t>
            </a:r>
            <a:endParaRPr lang="ru-RU" sz="3600" b="1" dirty="0"/>
          </a:p>
        </p:txBody>
      </p:sp>
      <p:sp>
        <p:nvSpPr>
          <p:cNvPr id="113665" name="Line 1"/>
          <p:cNvSpPr>
            <a:spLocks noChangeShapeType="1"/>
          </p:cNvSpPr>
          <p:nvPr/>
        </p:nvSpPr>
        <p:spPr bwMode="auto">
          <a:xfrm>
            <a:off x="2843213" y="692150"/>
            <a:ext cx="0" cy="56165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dirty="0"/>
          </a:p>
        </p:txBody>
      </p:sp>
      <p:sp>
        <p:nvSpPr>
          <p:cNvPr id="113666" name="Text Box 2"/>
          <p:cNvSpPr txBox="1">
            <a:spLocks noChangeArrowheads="1"/>
          </p:cNvSpPr>
          <p:nvPr/>
        </p:nvSpPr>
        <p:spPr bwMode="auto">
          <a:xfrm>
            <a:off x="2916238" y="765175"/>
            <a:ext cx="540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tk-TM" dirty="0">
                <a:latin typeface="Tahoma" pitchFamily="34" charset="0"/>
              </a:rPr>
              <a:t>Zarýadly bölejikler</a:t>
            </a:r>
            <a:endParaRPr lang="ru-RU" dirty="0">
              <a:latin typeface="Tahoma" pitchFamily="34" charset="0"/>
            </a:endParaRPr>
          </a:p>
        </p:txBody>
      </p:sp>
      <p:sp>
        <p:nvSpPr>
          <p:cNvPr id="113667" name="Text Box 3"/>
          <p:cNvSpPr txBox="1">
            <a:spLocks noChangeArrowheads="1"/>
          </p:cNvSpPr>
          <p:nvPr/>
        </p:nvSpPr>
        <p:spPr bwMode="auto">
          <a:xfrm>
            <a:off x="0" y="765175"/>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tk-TM" dirty="0">
                <a:latin typeface="Tahoma" pitchFamily="34" charset="0"/>
              </a:rPr>
              <a:t>Ionlar</a:t>
            </a:r>
            <a:endParaRPr lang="ru-RU" dirty="0">
              <a:latin typeface="Tahoma" pitchFamily="34" charset="0"/>
            </a:endParaRPr>
          </a:p>
        </p:txBody>
      </p:sp>
      <p:sp>
        <p:nvSpPr>
          <p:cNvPr id="113668" name="Text Box 4"/>
          <p:cNvSpPr txBox="1">
            <a:spLocks noChangeArrowheads="1"/>
          </p:cNvSpPr>
          <p:nvPr/>
        </p:nvSpPr>
        <p:spPr bwMode="auto">
          <a:xfrm>
            <a:off x="2916238" y="1196975"/>
            <a:ext cx="5580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2. </a:t>
            </a:r>
            <a:r>
              <a:rPr lang="ru-RU" dirty="0" err="1"/>
              <a:t>Polo</a:t>
            </a:r>
            <a:r>
              <a:rPr lang="en-US" dirty="0"/>
              <a:t>ž</a:t>
            </a:r>
            <a:r>
              <a:rPr lang="tk-TM" dirty="0"/>
              <a:t>itel zarýadly ionlar</a:t>
            </a:r>
            <a:endParaRPr lang="ru-RU" dirty="0"/>
          </a:p>
        </p:txBody>
      </p:sp>
      <p:sp>
        <p:nvSpPr>
          <p:cNvPr id="113669" name="Text Box 5"/>
          <p:cNvSpPr txBox="1">
            <a:spLocks noChangeArrowheads="1"/>
          </p:cNvSpPr>
          <p:nvPr/>
        </p:nvSpPr>
        <p:spPr bwMode="auto">
          <a:xfrm>
            <a:off x="0" y="1270000"/>
            <a:ext cx="165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2. </a:t>
            </a:r>
            <a:r>
              <a:rPr lang="ru-RU" dirty="0" err="1"/>
              <a:t>Кationlar</a:t>
            </a:r>
            <a:endParaRPr lang="ru-RU" dirty="0"/>
          </a:p>
        </p:txBody>
      </p:sp>
      <p:sp>
        <p:nvSpPr>
          <p:cNvPr id="113670" name="Text Box 6"/>
          <p:cNvSpPr txBox="1">
            <a:spLocks noChangeArrowheads="1"/>
          </p:cNvSpPr>
          <p:nvPr/>
        </p:nvSpPr>
        <p:spPr bwMode="auto">
          <a:xfrm>
            <a:off x="2916238" y="1700213"/>
            <a:ext cx="5184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3. </a:t>
            </a:r>
            <a:r>
              <a:rPr lang="ru-RU" dirty="0" err="1"/>
              <a:t>Otrisatel</a:t>
            </a:r>
            <a:r>
              <a:rPr lang="ru-RU" dirty="0"/>
              <a:t> </a:t>
            </a:r>
            <a:r>
              <a:rPr lang="ru-RU" dirty="0" err="1"/>
              <a:t>zarýadly</a:t>
            </a:r>
            <a:r>
              <a:rPr lang="ru-RU" dirty="0"/>
              <a:t> </a:t>
            </a:r>
            <a:r>
              <a:rPr lang="ru-RU" dirty="0" err="1"/>
              <a:t>ionlar</a:t>
            </a:r>
            <a:endParaRPr lang="ru-RU" dirty="0"/>
          </a:p>
        </p:txBody>
      </p:sp>
      <p:sp>
        <p:nvSpPr>
          <p:cNvPr id="113671" name="Text Box 7"/>
          <p:cNvSpPr txBox="1">
            <a:spLocks noChangeArrowheads="1"/>
          </p:cNvSpPr>
          <p:nvPr/>
        </p:nvSpPr>
        <p:spPr bwMode="auto">
          <a:xfrm>
            <a:off x="0" y="1773238"/>
            <a:ext cx="1944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3. </a:t>
            </a:r>
            <a:r>
              <a:rPr lang="ru-RU" dirty="0" err="1"/>
              <a:t>Аnionlar</a:t>
            </a:r>
            <a:endParaRPr lang="ru-RU" dirty="0"/>
          </a:p>
        </p:txBody>
      </p:sp>
      <p:sp>
        <p:nvSpPr>
          <p:cNvPr id="113672" name="Text Box 8"/>
          <p:cNvSpPr txBox="1">
            <a:spLocks noChangeArrowheads="1"/>
          </p:cNvSpPr>
          <p:nvPr/>
        </p:nvSpPr>
        <p:spPr bwMode="auto">
          <a:xfrm>
            <a:off x="2916238" y="2276475"/>
            <a:ext cx="62277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4. </a:t>
            </a:r>
            <a:r>
              <a:rPr lang="ru-RU" dirty="0" err="1"/>
              <a:t>Suwdaky</a:t>
            </a:r>
            <a:r>
              <a:rPr lang="ru-RU" dirty="0"/>
              <a:t> </a:t>
            </a:r>
            <a:r>
              <a:rPr lang="ru-RU" dirty="0" err="1"/>
              <a:t>erginleri</a:t>
            </a:r>
            <a:r>
              <a:rPr lang="ru-RU" dirty="0"/>
              <a:t> </a:t>
            </a:r>
            <a:r>
              <a:rPr lang="ru-RU" dirty="0" err="1"/>
              <a:t>we</a:t>
            </a:r>
            <a:r>
              <a:rPr lang="ru-RU" dirty="0"/>
              <a:t> </a:t>
            </a:r>
            <a:r>
              <a:rPr lang="ru-RU" dirty="0" err="1"/>
              <a:t>gyzdyrylan</a:t>
            </a:r>
            <a:r>
              <a:rPr lang="ru-RU" dirty="0"/>
              <a:t> </a:t>
            </a:r>
            <a:r>
              <a:rPr lang="ru-RU" dirty="0" err="1"/>
              <a:t>erginleri</a:t>
            </a:r>
            <a:r>
              <a:rPr lang="ru-RU" dirty="0"/>
              <a:t> </a:t>
            </a:r>
            <a:r>
              <a:rPr lang="ru-RU" dirty="0" err="1"/>
              <a:t>elektrik</a:t>
            </a:r>
            <a:r>
              <a:rPr lang="ru-RU" dirty="0"/>
              <a:t> </a:t>
            </a:r>
            <a:r>
              <a:rPr lang="ru-RU" dirty="0" err="1"/>
              <a:t>toguny</a:t>
            </a:r>
            <a:r>
              <a:rPr lang="ru-RU" dirty="0"/>
              <a:t> </a:t>
            </a:r>
            <a:r>
              <a:rPr lang="ru-RU" dirty="0" err="1"/>
              <a:t>geçirýän</a:t>
            </a:r>
            <a:r>
              <a:rPr lang="ru-RU" dirty="0"/>
              <a:t> </a:t>
            </a:r>
            <a:r>
              <a:rPr lang="ru-RU" dirty="0" err="1"/>
              <a:t>maddalar</a:t>
            </a:r>
            <a:endParaRPr lang="ru-RU" dirty="0"/>
          </a:p>
        </p:txBody>
      </p:sp>
      <p:sp>
        <p:nvSpPr>
          <p:cNvPr id="113673" name="Text Box 9"/>
          <p:cNvSpPr txBox="1">
            <a:spLocks noChangeArrowheads="1"/>
          </p:cNvSpPr>
          <p:nvPr/>
        </p:nvSpPr>
        <p:spPr bwMode="auto">
          <a:xfrm>
            <a:off x="0" y="2422525"/>
            <a:ext cx="2449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4. </a:t>
            </a:r>
            <a:r>
              <a:rPr lang="ru-RU" dirty="0" err="1"/>
              <a:t>Ekektrolitler</a:t>
            </a:r>
            <a:endParaRPr lang="ru-RU" dirty="0"/>
          </a:p>
        </p:txBody>
      </p:sp>
      <p:sp>
        <p:nvSpPr>
          <p:cNvPr id="113674" name="Text Box 10"/>
          <p:cNvSpPr txBox="1">
            <a:spLocks noChangeArrowheads="1"/>
          </p:cNvSpPr>
          <p:nvPr/>
        </p:nvSpPr>
        <p:spPr bwMode="auto">
          <a:xfrm>
            <a:off x="2916238" y="3068638"/>
            <a:ext cx="51847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5. </a:t>
            </a:r>
            <a:r>
              <a:rPr lang="ru-RU" dirty="0" err="1"/>
              <a:t>Suwdaky</a:t>
            </a:r>
            <a:r>
              <a:rPr lang="ru-RU" dirty="0"/>
              <a:t> </a:t>
            </a:r>
            <a:r>
              <a:rPr lang="ru-RU" dirty="0" err="1"/>
              <a:t>erginleri</a:t>
            </a:r>
            <a:r>
              <a:rPr lang="ru-RU" dirty="0"/>
              <a:t> </a:t>
            </a:r>
            <a:r>
              <a:rPr lang="ru-RU" dirty="0" err="1"/>
              <a:t>we</a:t>
            </a:r>
            <a:r>
              <a:rPr lang="ru-RU" dirty="0"/>
              <a:t> </a:t>
            </a:r>
            <a:r>
              <a:rPr lang="ru-RU" dirty="0" err="1"/>
              <a:t>gyzdyrylan</a:t>
            </a:r>
            <a:r>
              <a:rPr lang="ru-RU" dirty="0"/>
              <a:t> </a:t>
            </a:r>
            <a:r>
              <a:rPr lang="ru-RU" dirty="0" err="1"/>
              <a:t>erginleri</a:t>
            </a:r>
            <a:r>
              <a:rPr lang="ru-RU" dirty="0"/>
              <a:t> </a:t>
            </a:r>
            <a:r>
              <a:rPr lang="ru-RU" dirty="0" err="1"/>
              <a:t>elektrik</a:t>
            </a:r>
            <a:r>
              <a:rPr lang="ru-RU" dirty="0"/>
              <a:t> </a:t>
            </a:r>
            <a:r>
              <a:rPr lang="ru-RU" dirty="0" err="1"/>
              <a:t>toguny</a:t>
            </a:r>
            <a:r>
              <a:rPr lang="ru-RU" dirty="0"/>
              <a:t> </a:t>
            </a:r>
            <a:r>
              <a:rPr lang="ru-RU" dirty="0" err="1"/>
              <a:t>geçirmeýän</a:t>
            </a:r>
            <a:r>
              <a:rPr lang="ru-RU" dirty="0"/>
              <a:t> </a:t>
            </a:r>
            <a:r>
              <a:rPr lang="ru-RU" dirty="0" err="1"/>
              <a:t>maddalar</a:t>
            </a:r>
            <a:r>
              <a:rPr lang="ru-RU" dirty="0"/>
              <a:t> </a:t>
            </a:r>
          </a:p>
        </p:txBody>
      </p:sp>
      <p:sp>
        <p:nvSpPr>
          <p:cNvPr id="113675" name="Text Box 11"/>
          <p:cNvSpPr txBox="1">
            <a:spLocks noChangeArrowheads="1"/>
          </p:cNvSpPr>
          <p:nvPr/>
        </p:nvSpPr>
        <p:spPr bwMode="auto">
          <a:xfrm>
            <a:off x="0" y="3214688"/>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5. </a:t>
            </a:r>
            <a:r>
              <a:rPr lang="ru-RU" dirty="0" err="1"/>
              <a:t>Elektrolit</a:t>
            </a:r>
            <a:r>
              <a:rPr lang="ru-RU" dirty="0"/>
              <a:t> </a:t>
            </a:r>
            <a:r>
              <a:rPr lang="ru-RU" dirty="0" err="1"/>
              <a:t>däller</a:t>
            </a:r>
            <a:r>
              <a:rPr lang="ru-RU" dirty="0"/>
              <a:t> </a:t>
            </a:r>
          </a:p>
        </p:txBody>
      </p:sp>
      <p:sp>
        <p:nvSpPr>
          <p:cNvPr id="113676" name="Text Box 12"/>
          <p:cNvSpPr txBox="1">
            <a:spLocks noChangeArrowheads="1"/>
          </p:cNvSpPr>
          <p:nvPr/>
        </p:nvSpPr>
        <p:spPr bwMode="auto">
          <a:xfrm>
            <a:off x="2916238" y="3933825"/>
            <a:ext cx="62277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6.Bular </a:t>
            </a:r>
            <a:r>
              <a:rPr lang="ru-RU" dirty="0" err="1"/>
              <a:t>suwda</a:t>
            </a:r>
            <a:r>
              <a:rPr lang="ru-RU" dirty="0"/>
              <a:t> </a:t>
            </a:r>
            <a:r>
              <a:rPr lang="ru-RU" dirty="0" err="1"/>
              <a:t>eredilende</a:t>
            </a:r>
            <a:r>
              <a:rPr lang="ru-RU" dirty="0"/>
              <a:t> </a:t>
            </a:r>
            <a:r>
              <a:rPr lang="ru-RU" dirty="0" err="1"/>
              <a:t>ionlara</a:t>
            </a:r>
            <a:r>
              <a:rPr lang="ru-RU" dirty="0"/>
              <a:t> </a:t>
            </a:r>
            <a:r>
              <a:rPr lang="ru-RU" dirty="0" err="1"/>
              <a:t>doly</a:t>
            </a:r>
            <a:r>
              <a:rPr lang="ru-RU" dirty="0"/>
              <a:t> </a:t>
            </a:r>
            <a:r>
              <a:rPr lang="ru-RU" dirty="0" err="1"/>
              <a:t>dargaýan</a:t>
            </a:r>
            <a:r>
              <a:rPr lang="ru-RU" dirty="0"/>
              <a:t> </a:t>
            </a:r>
            <a:r>
              <a:rPr lang="ru-RU" dirty="0" err="1"/>
              <a:t>himiki</a:t>
            </a:r>
            <a:r>
              <a:rPr lang="ru-RU" dirty="0"/>
              <a:t> </a:t>
            </a:r>
            <a:r>
              <a:rPr lang="ru-RU" dirty="0" err="1"/>
              <a:t>birleşmelerdir</a:t>
            </a:r>
            <a:r>
              <a:rPr lang="ru-RU" dirty="0"/>
              <a:t>  </a:t>
            </a:r>
          </a:p>
        </p:txBody>
      </p:sp>
      <p:sp>
        <p:nvSpPr>
          <p:cNvPr id="113677" name="Text Box 13"/>
          <p:cNvSpPr txBox="1">
            <a:spLocks noChangeArrowheads="1"/>
          </p:cNvSpPr>
          <p:nvPr/>
        </p:nvSpPr>
        <p:spPr bwMode="auto">
          <a:xfrm>
            <a:off x="0" y="4078288"/>
            <a:ext cx="2916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6. </a:t>
            </a:r>
            <a:r>
              <a:rPr lang="ru-RU" dirty="0" err="1"/>
              <a:t>Güýçli</a:t>
            </a:r>
            <a:r>
              <a:rPr lang="ru-RU" dirty="0"/>
              <a:t> </a:t>
            </a:r>
            <a:r>
              <a:rPr lang="ru-RU" dirty="0" err="1"/>
              <a:t>elektrolitler</a:t>
            </a:r>
            <a:endParaRPr lang="ru-RU" dirty="0"/>
          </a:p>
        </p:txBody>
      </p:sp>
      <p:sp>
        <p:nvSpPr>
          <p:cNvPr id="113679" name="Text Box 15"/>
          <p:cNvSpPr txBox="1">
            <a:spLocks noChangeArrowheads="1"/>
          </p:cNvSpPr>
          <p:nvPr/>
        </p:nvSpPr>
        <p:spPr bwMode="auto">
          <a:xfrm>
            <a:off x="2843213" y="4941888"/>
            <a:ext cx="6156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7. </a:t>
            </a:r>
            <a:r>
              <a:rPr lang="ru-RU" dirty="0" err="1"/>
              <a:t>Bular</a:t>
            </a:r>
            <a:r>
              <a:rPr lang="ru-RU" dirty="0"/>
              <a:t> </a:t>
            </a:r>
            <a:r>
              <a:rPr lang="ru-RU" dirty="0" err="1"/>
              <a:t>ionlara</a:t>
            </a:r>
            <a:r>
              <a:rPr lang="ru-RU" dirty="0"/>
              <a:t> </a:t>
            </a:r>
            <a:r>
              <a:rPr lang="ru-RU" dirty="0" err="1"/>
              <a:t>az-kem</a:t>
            </a:r>
            <a:r>
              <a:rPr lang="ru-RU" dirty="0"/>
              <a:t> </a:t>
            </a:r>
            <a:r>
              <a:rPr lang="ru-RU" dirty="0" err="1"/>
              <a:t>dissosirlenýän</a:t>
            </a:r>
            <a:r>
              <a:rPr lang="ru-RU" dirty="0"/>
              <a:t>  </a:t>
            </a:r>
            <a:r>
              <a:rPr lang="ru-RU" dirty="0" err="1"/>
              <a:t>birleşmelerdir</a:t>
            </a:r>
            <a:endParaRPr lang="ru-RU" dirty="0"/>
          </a:p>
        </p:txBody>
      </p:sp>
      <p:sp>
        <p:nvSpPr>
          <p:cNvPr id="113680" name="Text Box 16"/>
          <p:cNvSpPr txBox="1">
            <a:spLocks noChangeArrowheads="1"/>
          </p:cNvSpPr>
          <p:nvPr/>
        </p:nvSpPr>
        <p:spPr bwMode="auto">
          <a:xfrm>
            <a:off x="0" y="4941888"/>
            <a:ext cx="2843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7. </a:t>
            </a:r>
            <a:r>
              <a:rPr lang="ru-RU" dirty="0" err="1"/>
              <a:t>Gowşak</a:t>
            </a:r>
            <a:r>
              <a:rPr lang="ru-RU" dirty="0"/>
              <a:t> </a:t>
            </a:r>
            <a:r>
              <a:rPr lang="ru-RU" dirty="0" err="1"/>
              <a:t>elektrolitler</a:t>
            </a:r>
            <a:endParaRPr lang="ru-RU" dirty="0"/>
          </a:p>
        </p:txBody>
      </p:sp>
      <p:sp>
        <p:nvSpPr>
          <p:cNvPr id="113681" name="Text Box 17"/>
          <p:cNvSpPr txBox="1">
            <a:spLocks noChangeArrowheads="1"/>
          </p:cNvSpPr>
          <p:nvPr/>
        </p:nvSpPr>
        <p:spPr bwMode="auto">
          <a:xfrm>
            <a:off x="2843213" y="5589588"/>
            <a:ext cx="59404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8.Elektrolitiň </a:t>
            </a:r>
            <a:r>
              <a:rPr lang="ru-RU" dirty="0" err="1"/>
              <a:t>suwda</a:t>
            </a:r>
            <a:r>
              <a:rPr lang="ru-RU" dirty="0"/>
              <a:t> </a:t>
            </a:r>
            <a:r>
              <a:rPr lang="ru-RU" dirty="0" err="1"/>
              <a:t>eredilende</a:t>
            </a:r>
            <a:r>
              <a:rPr lang="ru-RU" dirty="0"/>
              <a:t> </a:t>
            </a:r>
            <a:r>
              <a:rPr lang="ru-RU" dirty="0" err="1"/>
              <a:t>ya-da</a:t>
            </a:r>
            <a:r>
              <a:rPr lang="ru-RU" dirty="0"/>
              <a:t> </a:t>
            </a:r>
            <a:r>
              <a:rPr lang="ru-RU" dirty="0" err="1"/>
              <a:t>gyzdyrylyp</a:t>
            </a:r>
            <a:r>
              <a:rPr lang="ru-RU" dirty="0"/>
              <a:t> </a:t>
            </a:r>
            <a:r>
              <a:rPr lang="ru-RU" dirty="0" err="1"/>
              <a:t>eredilende</a:t>
            </a:r>
            <a:r>
              <a:rPr lang="ru-RU" dirty="0"/>
              <a:t> </a:t>
            </a:r>
            <a:r>
              <a:rPr lang="ru-RU" dirty="0" err="1"/>
              <a:t>ionlara</a:t>
            </a:r>
            <a:r>
              <a:rPr lang="ru-RU" dirty="0"/>
              <a:t> </a:t>
            </a:r>
            <a:r>
              <a:rPr lang="ru-RU" dirty="0" err="1"/>
              <a:t>dargamagyna</a:t>
            </a:r>
            <a:r>
              <a:rPr lang="ru-RU" dirty="0"/>
              <a:t> </a:t>
            </a:r>
            <a:r>
              <a:rPr lang="ru-RU" dirty="0" err="1"/>
              <a:t>elektrolitik</a:t>
            </a:r>
            <a:r>
              <a:rPr lang="ru-RU" dirty="0"/>
              <a:t> </a:t>
            </a:r>
            <a:r>
              <a:rPr lang="ru-RU" dirty="0" err="1"/>
              <a:t>dissosiasiýa</a:t>
            </a:r>
            <a:r>
              <a:rPr lang="ru-RU" dirty="0"/>
              <a:t> </a:t>
            </a:r>
            <a:r>
              <a:rPr lang="ru-RU" dirty="0" err="1"/>
              <a:t>diýilýär</a:t>
            </a:r>
            <a:r>
              <a:rPr lang="ru-RU" dirty="0"/>
              <a:t>. </a:t>
            </a:r>
          </a:p>
        </p:txBody>
      </p:sp>
      <p:sp>
        <p:nvSpPr>
          <p:cNvPr id="113682" name="Text Box 18"/>
          <p:cNvSpPr txBox="1">
            <a:spLocks noChangeArrowheads="1"/>
          </p:cNvSpPr>
          <p:nvPr/>
        </p:nvSpPr>
        <p:spPr bwMode="auto">
          <a:xfrm>
            <a:off x="0" y="5589588"/>
            <a:ext cx="259238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dirty="0"/>
              <a:t>8. </a:t>
            </a:r>
            <a:r>
              <a:rPr lang="ru-RU" dirty="0" err="1"/>
              <a:t>Elektrolitik</a:t>
            </a:r>
            <a:r>
              <a:rPr lang="ru-RU" dirty="0"/>
              <a:t>  </a:t>
            </a:r>
          </a:p>
          <a:p>
            <a:pPr>
              <a:spcBef>
                <a:spcPct val="50000"/>
              </a:spcBef>
            </a:pPr>
            <a:r>
              <a:rPr lang="ru-RU" dirty="0"/>
              <a:t>   </a:t>
            </a:r>
            <a:r>
              <a:rPr lang="ru-RU" dirty="0" err="1"/>
              <a:t>dissosiasiýa</a:t>
            </a:r>
            <a:endParaRPr lang="ru-RU" dirty="0"/>
          </a:p>
        </p:txBody>
      </p:sp>
      <p:sp>
        <p:nvSpPr>
          <p:cNvPr id="113683" name="Line 19"/>
          <p:cNvSpPr>
            <a:spLocks noChangeShapeType="1"/>
          </p:cNvSpPr>
          <p:nvPr/>
        </p:nvSpPr>
        <p:spPr bwMode="auto">
          <a:xfrm>
            <a:off x="0" y="1125538"/>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684" name="Line 20"/>
          <p:cNvSpPr>
            <a:spLocks noChangeShapeType="1"/>
          </p:cNvSpPr>
          <p:nvPr/>
        </p:nvSpPr>
        <p:spPr bwMode="auto">
          <a:xfrm>
            <a:off x="0" y="1628775"/>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685" name="Line 21"/>
          <p:cNvSpPr>
            <a:spLocks noChangeShapeType="1"/>
          </p:cNvSpPr>
          <p:nvPr/>
        </p:nvSpPr>
        <p:spPr bwMode="auto">
          <a:xfrm>
            <a:off x="0" y="2276475"/>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686" name="Line 22"/>
          <p:cNvSpPr>
            <a:spLocks noChangeShapeType="1"/>
          </p:cNvSpPr>
          <p:nvPr/>
        </p:nvSpPr>
        <p:spPr bwMode="auto">
          <a:xfrm>
            <a:off x="0" y="2997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687" name="Line 23"/>
          <p:cNvSpPr>
            <a:spLocks noChangeShapeType="1"/>
          </p:cNvSpPr>
          <p:nvPr/>
        </p:nvSpPr>
        <p:spPr bwMode="auto">
          <a:xfrm>
            <a:off x="0" y="3860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688" name="Line 24"/>
          <p:cNvSpPr>
            <a:spLocks noChangeShapeType="1"/>
          </p:cNvSpPr>
          <p:nvPr/>
        </p:nvSpPr>
        <p:spPr bwMode="auto">
          <a:xfrm>
            <a:off x="0" y="4724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689" name="Line 25"/>
          <p:cNvSpPr>
            <a:spLocks noChangeShapeType="1"/>
          </p:cNvSpPr>
          <p:nvPr/>
        </p:nvSpPr>
        <p:spPr bwMode="auto">
          <a:xfrm>
            <a:off x="0" y="551656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690" name="Line 26"/>
          <p:cNvSpPr>
            <a:spLocks noChangeShapeType="1"/>
          </p:cNvSpPr>
          <p:nvPr/>
        </p:nvSpPr>
        <p:spPr bwMode="auto">
          <a:xfrm flipV="1">
            <a:off x="0" y="6572272"/>
            <a:ext cx="9144000" cy="457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691" name="Line 27"/>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3664"/>
                                        </p:tgtEl>
                                        <p:attrNameLst>
                                          <p:attrName>style.visibility</p:attrName>
                                        </p:attrNameLst>
                                      </p:cBhvr>
                                      <p:to>
                                        <p:strVal val="visible"/>
                                      </p:to>
                                    </p:set>
                                    <p:animEffect transition="in" filter="randombar(horizontal)">
                                      <p:cBhvr>
                                        <p:cTn id="7" dur="500"/>
                                        <p:tgtEl>
                                          <p:spTgt spid="113664"/>
                                        </p:tgtEl>
                                      </p:cBhvr>
                                    </p:animEffect>
                                  </p:childTnLst>
                                </p:cTn>
                              </p:par>
                            </p:childTnLst>
                          </p:cTn>
                        </p:par>
                        <p:par>
                          <p:cTn id="8" fill="hold" nodeType="afterGroup">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113665"/>
                                        </p:tgtEl>
                                        <p:attrNameLst>
                                          <p:attrName>style.visibility</p:attrName>
                                        </p:attrNameLst>
                                      </p:cBhvr>
                                      <p:to>
                                        <p:strVal val="visible"/>
                                      </p:to>
                                    </p:set>
                                    <p:animEffect transition="in" filter="plus(in)">
                                      <p:cBhvr>
                                        <p:cTn id="11" dur="500"/>
                                        <p:tgtEl>
                                          <p:spTgt spid="113665"/>
                                        </p:tgtEl>
                                      </p:cBhvr>
                                    </p:animEffect>
                                  </p:childTnLst>
                                </p:cTn>
                              </p:par>
                            </p:childTnLst>
                          </p:cTn>
                        </p:par>
                        <p:par>
                          <p:cTn id="12" fill="hold" nodeType="afterGroup">
                            <p:stCondLst>
                              <p:cond delay="1000"/>
                            </p:stCondLst>
                            <p:childTnLst>
                              <p:par>
                                <p:cTn id="13" presetID="13" presetClass="entr" presetSubtype="16" fill="hold" grpId="0" nodeType="afterEffect">
                                  <p:stCondLst>
                                    <p:cond delay="0"/>
                                  </p:stCondLst>
                                  <p:childTnLst>
                                    <p:set>
                                      <p:cBhvr>
                                        <p:cTn id="14" dur="1" fill="hold">
                                          <p:stCondLst>
                                            <p:cond delay="0"/>
                                          </p:stCondLst>
                                        </p:cTn>
                                        <p:tgtEl>
                                          <p:spTgt spid="113691"/>
                                        </p:tgtEl>
                                        <p:attrNameLst>
                                          <p:attrName>style.visibility</p:attrName>
                                        </p:attrNameLst>
                                      </p:cBhvr>
                                      <p:to>
                                        <p:strVal val="visible"/>
                                      </p:to>
                                    </p:set>
                                    <p:animEffect transition="in" filter="plus(in)">
                                      <p:cBhvr>
                                        <p:cTn id="15" dur="500"/>
                                        <p:tgtEl>
                                          <p:spTgt spid="113691"/>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113690"/>
                                        </p:tgtEl>
                                        <p:attrNameLst>
                                          <p:attrName>style.visibility</p:attrName>
                                        </p:attrNameLst>
                                      </p:cBhvr>
                                      <p:to>
                                        <p:strVal val="visible"/>
                                      </p:to>
                                    </p:set>
                                    <p:animEffect transition="in" filter="plus(in)">
                                      <p:cBhvr>
                                        <p:cTn id="18" dur="500"/>
                                        <p:tgtEl>
                                          <p:spTgt spid="113690"/>
                                        </p:tgtEl>
                                      </p:cBhvr>
                                    </p:animEffect>
                                  </p:childTnLst>
                                </p:cTn>
                              </p:par>
                            </p:childTnLst>
                          </p:cTn>
                        </p:par>
                        <p:par>
                          <p:cTn id="19" fill="hold" nodeType="afterGroup">
                            <p:stCondLst>
                              <p:cond delay="1500"/>
                            </p:stCondLst>
                            <p:childTnLst>
                              <p:par>
                                <p:cTn id="20" presetID="13" presetClass="entr" presetSubtype="16" fill="hold" grpId="0" nodeType="afterEffect">
                                  <p:stCondLst>
                                    <p:cond delay="0"/>
                                  </p:stCondLst>
                                  <p:childTnLst>
                                    <p:set>
                                      <p:cBhvr>
                                        <p:cTn id="21" dur="1" fill="hold">
                                          <p:stCondLst>
                                            <p:cond delay="0"/>
                                          </p:stCondLst>
                                        </p:cTn>
                                        <p:tgtEl>
                                          <p:spTgt spid="113689"/>
                                        </p:tgtEl>
                                        <p:attrNameLst>
                                          <p:attrName>style.visibility</p:attrName>
                                        </p:attrNameLst>
                                      </p:cBhvr>
                                      <p:to>
                                        <p:strVal val="visible"/>
                                      </p:to>
                                    </p:set>
                                    <p:animEffect transition="in" filter="plus(in)">
                                      <p:cBhvr>
                                        <p:cTn id="22" dur="500"/>
                                        <p:tgtEl>
                                          <p:spTgt spid="113689"/>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113683"/>
                                        </p:tgtEl>
                                        <p:attrNameLst>
                                          <p:attrName>style.visibility</p:attrName>
                                        </p:attrNameLst>
                                      </p:cBhvr>
                                      <p:to>
                                        <p:strVal val="visible"/>
                                      </p:to>
                                    </p:set>
                                    <p:animEffect transition="in" filter="plus(in)">
                                      <p:cBhvr>
                                        <p:cTn id="25" dur="500"/>
                                        <p:tgtEl>
                                          <p:spTgt spid="113683"/>
                                        </p:tgtEl>
                                      </p:cBhvr>
                                    </p:animEffect>
                                  </p:childTnLst>
                                </p:cTn>
                              </p:par>
                            </p:childTnLst>
                          </p:cTn>
                        </p:par>
                        <p:par>
                          <p:cTn id="26" fill="hold" nodeType="afterGroup">
                            <p:stCondLst>
                              <p:cond delay="2000"/>
                            </p:stCondLst>
                            <p:childTnLst>
                              <p:par>
                                <p:cTn id="27" presetID="13" presetClass="entr" presetSubtype="16" fill="hold" grpId="0" nodeType="afterEffect">
                                  <p:stCondLst>
                                    <p:cond delay="0"/>
                                  </p:stCondLst>
                                  <p:childTnLst>
                                    <p:set>
                                      <p:cBhvr>
                                        <p:cTn id="28" dur="1" fill="hold">
                                          <p:stCondLst>
                                            <p:cond delay="0"/>
                                          </p:stCondLst>
                                        </p:cTn>
                                        <p:tgtEl>
                                          <p:spTgt spid="113684"/>
                                        </p:tgtEl>
                                        <p:attrNameLst>
                                          <p:attrName>style.visibility</p:attrName>
                                        </p:attrNameLst>
                                      </p:cBhvr>
                                      <p:to>
                                        <p:strVal val="visible"/>
                                      </p:to>
                                    </p:set>
                                    <p:animEffect transition="in" filter="plus(in)">
                                      <p:cBhvr>
                                        <p:cTn id="29" dur="500"/>
                                        <p:tgtEl>
                                          <p:spTgt spid="113684"/>
                                        </p:tgtEl>
                                      </p:cBhvr>
                                    </p:animEffect>
                                  </p:childTnLst>
                                </p:cTn>
                              </p:par>
                              <p:par>
                                <p:cTn id="30" presetID="13" presetClass="entr" presetSubtype="16" fill="hold" grpId="0" nodeType="withEffect">
                                  <p:stCondLst>
                                    <p:cond delay="0"/>
                                  </p:stCondLst>
                                  <p:childTnLst>
                                    <p:set>
                                      <p:cBhvr>
                                        <p:cTn id="31" dur="1" fill="hold">
                                          <p:stCondLst>
                                            <p:cond delay="0"/>
                                          </p:stCondLst>
                                        </p:cTn>
                                        <p:tgtEl>
                                          <p:spTgt spid="113688"/>
                                        </p:tgtEl>
                                        <p:attrNameLst>
                                          <p:attrName>style.visibility</p:attrName>
                                        </p:attrNameLst>
                                      </p:cBhvr>
                                      <p:to>
                                        <p:strVal val="visible"/>
                                      </p:to>
                                    </p:set>
                                    <p:animEffect transition="in" filter="plus(in)">
                                      <p:cBhvr>
                                        <p:cTn id="32" dur="500"/>
                                        <p:tgtEl>
                                          <p:spTgt spid="113688"/>
                                        </p:tgtEl>
                                      </p:cBhvr>
                                    </p:animEffect>
                                  </p:childTnLst>
                                </p:cTn>
                              </p:par>
                            </p:childTnLst>
                          </p:cTn>
                        </p:par>
                        <p:par>
                          <p:cTn id="33" fill="hold" nodeType="afterGroup">
                            <p:stCondLst>
                              <p:cond delay="2500"/>
                            </p:stCondLst>
                            <p:childTnLst>
                              <p:par>
                                <p:cTn id="34" presetID="13" presetClass="entr" presetSubtype="16" fill="hold" grpId="0" nodeType="afterEffect">
                                  <p:stCondLst>
                                    <p:cond delay="0"/>
                                  </p:stCondLst>
                                  <p:childTnLst>
                                    <p:set>
                                      <p:cBhvr>
                                        <p:cTn id="35" dur="1" fill="hold">
                                          <p:stCondLst>
                                            <p:cond delay="0"/>
                                          </p:stCondLst>
                                        </p:cTn>
                                        <p:tgtEl>
                                          <p:spTgt spid="113685"/>
                                        </p:tgtEl>
                                        <p:attrNameLst>
                                          <p:attrName>style.visibility</p:attrName>
                                        </p:attrNameLst>
                                      </p:cBhvr>
                                      <p:to>
                                        <p:strVal val="visible"/>
                                      </p:to>
                                    </p:set>
                                    <p:animEffect transition="in" filter="plus(in)">
                                      <p:cBhvr>
                                        <p:cTn id="36" dur="500"/>
                                        <p:tgtEl>
                                          <p:spTgt spid="113685"/>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113686"/>
                                        </p:tgtEl>
                                        <p:attrNameLst>
                                          <p:attrName>style.visibility</p:attrName>
                                        </p:attrNameLst>
                                      </p:cBhvr>
                                      <p:to>
                                        <p:strVal val="visible"/>
                                      </p:to>
                                    </p:set>
                                    <p:animEffect transition="in" filter="plus(in)">
                                      <p:cBhvr>
                                        <p:cTn id="39" dur="500"/>
                                        <p:tgtEl>
                                          <p:spTgt spid="113686"/>
                                        </p:tgtEl>
                                      </p:cBhvr>
                                    </p:animEffect>
                                  </p:childTnLst>
                                </p:cTn>
                              </p:par>
                              <p:par>
                                <p:cTn id="40" presetID="13" presetClass="entr" presetSubtype="16" fill="hold" grpId="0" nodeType="withEffect">
                                  <p:stCondLst>
                                    <p:cond delay="0"/>
                                  </p:stCondLst>
                                  <p:childTnLst>
                                    <p:set>
                                      <p:cBhvr>
                                        <p:cTn id="41" dur="1" fill="hold">
                                          <p:stCondLst>
                                            <p:cond delay="0"/>
                                          </p:stCondLst>
                                        </p:cTn>
                                        <p:tgtEl>
                                          <p:spTgt spid="113687"/>
                                        </p:tgtEl>
                                        <p:attrNameLst>
                                          <p:attrName>style.visibility</p:attrName>
                                        </p:attrNameLst>
                                      </p:cBhvr>
                                      <p:to>
                                        <p:strVal val="visible"/>
                                      </p:to>
                                    </p:set>
                                    <p:animEffect transition="in" filter="plus(in)">
                                      <p:cBhvr>
                                        <p:cTn id="42" dur="500"/>
                                        <p:tgtEl>
                                          <p:spTgt spid="11368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13667"/>
                                        </p:tgtEl>
                                        <p:attrNameLst>
                                          <p:attrName>style.visibility</p:attrName>
                                        </p:attrNameLst>
                                      </p:cBhvr>
                                      <p:to>
                                        <p:strVal val="visible"/>
                                      </p:to>
                                    </p:set>
                                    <p:anim calcmode="lin" valueType="num">
                                      <p:cBhvr>
                                        <p:cTn id="47" dur="500" decel="50000" fill="hold">
                                          <p:stCondLst>
                                            <p:cond delay="0"/>
                                          </p:stCondLst>
                                        </p:cTn>
                                        <p:tgtEl>
                                          <p:spTgt spid="113667"/>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3667"/>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3667"/>
                                        </p:tgtEl>
                                        <p:attrNameLst>
                                          <p:attrName>ppt_w</p:attrName>
                                        </p:attrNameLst>
                                      </p:cBhvr>
                                      <p:tavLst>
                                        <p:tav tm="0">
                                          <p:val>
                                            <p:strVal val="#ppt_w*.05"/>
                                          </p:val>
                                        </p:tav>
                                        <p:tav tm="100000">
                                          <p:val>
                                            <p:strVal val="#ppt_w"/>
                                          </p:val>
                                        </p:tav>
                                      </p:tavLst>
                                    </p:anim>
                                    <p:anim calcmode="lin" valueType="num">
                                      <p:cBhvr>
                                        <p:cTn id="50" dur="1000" fill="hold"/>
                                        <p:tgtEl>
                                          <p:spTgt spid="113667"/>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3667"/>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3667"/>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3667"/>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366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113666"/>
                                        </p:tgtEl>
                                        <p:attrNameLst>
                                          <p:attrName>style.visibility</p:attrName>
                                        </p:attrNameLst>
                                      </p:cBhvr>
                                      <p:to>
                                        <p:strVal val="visible"/>
                                      </p:to>
                                    </p:set>
                                    <p:anim calcmode="lin" valueType="num">
                                      <p:cBhvr>
                                        <p:cTn id="59" dur="500" decel="50000" fill="hold">
                                          <p:stCondLst>
                                            <p:cond delay="0"/>
                                          </p:stCondLst>
                                        </p:cTn>
                                        <p:tgtEl>
                                          <p:spTgt spid="113666"/>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13666"/>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13666"/>
                                        </p:tgtEl>
                                        <p:attrNameLst>
                                          <p:attrName>ppt_w</p:attrName>
                                        </p:attrNameLst>
                                      </p:cBhvr>
                                      <p:tavLst>
                                        <p:tav tm="0">
                                          <p:val>
                                            <p:strVal val="#ppt_w*.05"/>
                                          </p:val>
                                        </p:tav>
                                        <p:tav tm="100000">
                                          <p:val>
                                            <p:strVal val="#ppt_w"/>
                                          </p:val>
                                        </p:tav>
                                      </p:tavLst>
                                    </p:anim>
                                    <p:anim calcmode="lin" valueType="num">
                                      <p:cBhvr>
                                        <p:cTn id="62" dur="1000" fill="hold"/>
                                        <p:tgtEl>
                                          <p:spTgt spid="113666"/>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13666"/>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13666"/>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13666"/>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1366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113669"/>
                                        </p:tgtEl>
                                        <p:attrNameLst>
                                          <p:attrName>style.visibility</p:attrName>
                                        </p:attrNameLst>
                                      </p:cBhvr>
                                      <p:to>
                                        <p:strVal val="visible"/>
                                      </p:to>
                                    </p:set>
                                    <p:animEffect transition="in" filter="fade">
                                      <p:cBhvr>
                                        <p:cTn id="71" dur="2000"/>
                                        <p:tgtEl>
                                          <p:spTgt spid="113669"/>
                                        </p:tgtEl>
                                      </p:cBhvr>
                                    </p:animEffect>
                                    <p:anim calcmode="lin" valueType="num">
                                      <p:cBhvr>
                                        <p:cTn id="72" dur="2000" fill="hold"/>
                                        <p:tgtEl>
                                          <p:spTgt spid="113669"/>
                                        </p:tgtEl>
                                        <p:attrNameLst>
                                          <p:attrName>style.rotation</p:attrName>
                                        </p:attrNameLst>
                                      </p:cBhvr>
                                      <p:tavLst>
                                        <p:tav tm="0">
                                          <p:val>
                                            <p:fltVal val="720"/>
                                          </p:val>
                                        </p:tav>
                                        <p:tav tm="100000">
                                          <p:val>
                                            <p:fltVal val="0"/>
                                          </p:val>
                                        </p:tav>
                                      </p:tavLst>
                                    </p:anim>
                                    <p:anim calcmode="lin" valueType="num">
                                      <p:cBhvr>
                                        <p:cTn id="73" dur="2000" fill="hold"/>
                                        <p:tgtEl>
                                          <p:spTgt spid="113669"/>
                                        </p:tgtEl>
                                        <p:attrNameLst>
                                          <p:attrName>ppt_h</p:attrName>
                                        </p:attrNameLst>
                                      </p:cBhvr>
                                      <p:tavLst>
                                        <p:tav tm="0">
                                          <p:val>
                                            <p:fltVal val="0"/>
                                          </p:val>
                                        </p:tav>
                                        <p:tav tm="100000">
                                          <p:val>
                                            <p:strVal val="#ppt_h"/>
                                          </p:val>
                                        </p:tav>
                                      </p:tavLst>
                                    </p:anim>
                                    <p:anim calcmode="lin" valueType="num">
                                      <p:cBhvr>
                                        <p:cTn id="74" dur="2000" fill="hold"/>
                                        <p:tgtEl>
                                          <p:spTgt spid="113669"/>
                                        </p:tgtEl>
                                        <p:attrNameLst>
                                          <p:attrName>ppt_w</p:attrName>
                                        </p:attrNameLst>
                                      </p:cBhvr>
                                      <p:tavLst>
                                        <p:tav tm="0">
                                          <p:val>
                                            <p:fltVal val="0"/>
                                          </p:val>
                                        </p:tav>
                                        <p:tav tm="100000">
                                          <p:val>
                                            <p:strVal val="#ppt_w"/>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5" presetClass="entr" presetSubtype="0" fill="hold" grpId="0" nodeType="clickEffect">
                                  <p:stCondLst>
                                    <p:cond delay="0"/>
                                  </p:stCondLst>
                                  <p:childTnLst>
                                    <p:set>
                                      <p:cBhvr>
                                        <p:cTn id="78" dur="1" fill="hold">
                                          <p:stCondLst>
                                            <p:cond delay="0"/>
                                          </p:stCondLst>
                                        </p:cTn>
                                        <p:tgtEl>
                                          <p:spTgt spid="113668"/>
                                        </p:tgtEl>
                                        <p:attrNameLst>
                                          <p:attrName>style.visibility</p:attrName>
                                        </p:attrNameLst>
                                      </p:cBhvr>
                                      <p:to>
                                        <p:strVal val="visible"/>
                                      </p:to>
                                    </p:set>
                                    <p:animEffect transition="in" filter="fade">
                                      <p:cBhvr>
                                        <p:cTn id="79" dur="2000"/>
                                        <p:tgtEl>
                                          <p:spTgt spid="113668"/>
                                        </p:tgtEl>
                                      </p:cBhvr>
                                    </p:animEffect>
                                    <p:anim calcmode="lin" valueType="num">
                                      <p:cBhvr>
                                        <p:cTn id="80" dur="2000" fill="hold"/>
                                        <p:tgtEl>
                                          <p:spTgt spid="113668"/>
                                        </p:tgtEl>
                                        <p:attrNameLst>
                                          <p:attrName>style.rotation</p:attrName>
                                        </p:attrNameLst>
                                      </p:cBhvr>
                                      <p:tavLst>
                                        <p:tav tm="0">
                                          <p:val>
                                            <p:fltVal val="720"/>
                                          </p:val>
                                        </p:tav>
                                        <p:tav tm="100000">
                                          <p:val>
                                            <p:fltVal val="0"/>
                                          </p:val>
                                        </p:tav>
                                      </p:tavLst>
                                    </p:anim>
                                    <p:anim calcmode="lin" valueType="num">
                                      <p:cBhvr>
                                        <p:cTn id="81" dur="2000" fill="hold"/>
                                        <p:tgtEl>
                                          <p:spTgt spid="113668"/>
                                        </p:tgtEl>
                                        <p:attrNameLst>
                                          <p:attrName>ppt_h</p:attrName>
                                        </p:attrNameLst>
                                      </p:cBhvr>
                                      <p:tavLst>
                                        <p:tav tm="0">
                                          <p:val>
                                            <p:fltVal val="0"/>
                                          </p:val>
                                        </p:tav>
                                        <p:tav tm="100000">
                                          <p:val>
                                            <p:strVal val="#ppt_h"/>
                                          </p:val>
                                        </p:tav>
                                      </p:tavLst>
                                    </p:anim>
                                    <p:anim calcmode="lin" valueType="num">
                                      <p:cBhvr>
                                        <p:cTn id="82" dur="2000" fill="hold"/>
                                        <p:tgtEl>
                                          <p:spTgt spid="113668"/>
                                        </p:tgtEl>
                                        <p:attrNameLst>
                                          <p:attrName>ppt_w</p:attrName>
                                        </p:attrNameLst>
                                      </p:cBhvr>
                                      <p:tavLst>
                                        <p:tav tm="0">
                                          <p:val>
                                            <p:fltVal val="0"/>
                                          </p:val>
                                        </p:tav>
                                        <p:tav tm="100000">
                                          <p:val>
                                            <p:strVal val="#ppt_w"/>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13671"/>
                                        </p:tgtEl>
                                        <p:attrNameLst>
                                          <p:attrName>style.visibility</p:attrName>
                                        </p:attrNameLst>
                                      </p:cBhvr>
                                      <p:to>
                                        <p:strVal val="visible"/>
                                      </p:to>
                                    </p:set>
                                    <p:anim calcmode="lin" valueType="num">
                                      <p:cBhvr>
                                        <p:cTn id="87" dur="1000" fill="hold"/>
                                        <p:tgtEl>
                                          <p:spTgt spid="113671"/>
                                        </p:tgtEl>
                                        <p:attrNameLst>
                                          <p:attrName>ppt_w</p:attrName>
                                        </p:attrNameLst>
                                      </p:cBhvr>
                                      <p:tavLst>
                                        <p:tav tm="0">
                                          <p:val>
                                            <p:fltVal val="0"/>
                                          </p:val>
                                        </p:tav>
                                        <p:tav tm="100000">
                                          <p:val>
                                            <p:strVal val="#ppt_w"/>
                                          </p:val>
                                        </p:tav>
                                      </p:tavLst>
                                    </p:anim>
                                    <p:anim calcmode="lin" valueType="num">
                                      <p:cBhvr>
                                        <p:cTn id="88" dur="1000" fill="hold"/>
                                        <p:tgtEl>
                                          <p:spTgt spid="113671"/>
                                        </p:tgtEl>
                                        <p:attrNameLst>
                                          <p:attrName>ppt_h</p:attrName>
                                        </p:attrNameLst>
                                      </p:cBhvr>
                                      <p:tavLst>
                                        <p:tav tm="0">
                                          <p:val>
                                            <p:fltVal val="0"/>
                                          </p:val>
                                        </p:tav>
                                        <p:tav tm="100000">
                                          <p:val>
                                            <p:strVal val="#ppt_h"/>
                                          </p:val>
                                        </p:tav>
                                      </p:tavLst>
                                    </p:anim>
                                    <p:anim calcmode="lin" valueType="num">
                                      <p:cBhvr>
                                        <p:cTn id="89" dur="1000" fill="hold"/>
                                        <p:tgtEl>
                                          <p:spTgt spid="113671"/>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136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13670"/>
                                        </p:tgtEl>
                                        <p:attrNameLst>
                                          <p:attrName>style.visibility</p:attrName>
                                        </p:attrNameLst>
                                      </p:cBhvr>
                                      <p:to>
                                        <p:strVal val="visible"/>
                                      </p:to>
                                    </p:set>
                                    <p:anim calcmode="lin" valueType="num">
                                      <p:cBhvr>
                                        <p:cTn id="95" dur="1000" fill="hold"/>
                                        <p:tgtEl>
                                          <p:spTgt spid="113670"/>
                                        </p:tgtEl>
                                        <p:attrNameLst>
                                          <p:attrName>ppt_w</p:attrName>
                                        </p:attrNameLst>
                                      </p:cBhvr>
                                      <p:tavLst>
                                        <p:tav tm="0">
                                          <p:val>
                                            <p:fltVal val="0"/>
                                          </p:val>
                                        </p:tav>
                                        <p:tav tm="100000">
                                          <p:val>
                                            <p:strVal val="#ppt_w"/>
                                          </p:val>
                                        </p:tav>
                                      </p:tavLst>
                                    </p:anim>
                                    <p:anim calcmode="lin" valueType="num">
                                      <p:cBhvr>
                                        <p:cTn id="96" dur="1000" fill="hold"/>
                                        <p:tgtEl>
                                          <p:spTgt spid="113670"/>
                                        </p:tgtEl>
                                        <p:attrNameLst>
                                          <p:attrName>ppt_h</p:attrName>
                                        </p:attrNameLst>
                                      </p:cBhvr>
                                      <p:tavLst>
                                        <p:tav tm="0">
                                          <p:val>
                                            <p:fltVal val="0"/>
                                          </p:val>
                                        </p:tav>
                                        <p:tav tm="100000">
                                          <p:val>
                                            <p:strVal val="#ppt_h"/>
                                          </p:val>
                                        </p:tav>
                                      </p:tavLst>
                                    </p:anim>
                                    <p:anim calcmode="lin" valueType="num">
                                      <p:cBhvr>
                                        <p:cTn id="97" dur="1000" fill="hold"/>
                                        <p:tgtEl>
                                          <p:spTgt spid="113670"/>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136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113673"/>
                                        </p:tgtEl>
                                        <p:attrNameLst>
                                          <p:attrName>style.visibility</p:attrName>
                                        </p:attrNameLst>
                                      </p:cBhvr>
                                      <p:to>
                                        <p:strVal val="visible"/>
                                      </p:to>
                                    </p:set>
                                    <p:animEffect transition="in" filter="randombar(horizontal)">
                                      <p:cBhvr>
                                        <p:cTn id="103" dur="500"/>
                                        <p:tgtEl>
                                          <p:spTgt spid="113673"/>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113672"/>
                                        </p:tgtEl>
                                        <p:attrNameLst>
                                          <p:attrName>style.visibility</p:attrName>
                                        </p:attrNameLst>
                                      </p:cBhvr>
                                      <p:to>
                                        <p:strVal val="visible"/>
                                      </p:to>
                                    </p:set>
                                    <p:animEffect transition="in" filter="randombar(horizontal)">
                                      <p:cBhvr>
                                        <p:cTn id="108" dur="500"/>
                                        <p:tgtEl>
                                          <p:spTgt spid="11367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ntr" presetSubtype="10" fill="hold" nodeType="clickEffect">
                                  <p:stCondLst>
                                    <p:cond delay="0"/>
                                  </p:stCondLst>
                                  <p:childTnLst>
                                    <p:set>
                                      <p:cBhvr>
                                        <p:cTn id="112" dur="1" fill="hold">
                                          <p:stCondLst>
                                            <p:cond delay="0"/>
                                          </p:stCondLst>
                                        </p:cTn>
                                        <p:tgtEl>
                                          <p:spTgt spid="113675">
                                            <p:txEl>
                                              <p:pRg st="0" end="0"/>
                                            </p:txEl>
                                          </p:spTgt>
                                        </p:tgtEl>
                                        <p:attrNameLst>
                                          <p:attrName>style.visibility</p:attrName>
                                        </p:attrNameLst>
                                      </p:cBhvr>
                                      <p:to>
                                        <p:strVal val="visible"/>
                                      </p:to>
                                    </p:set>
                                    <p:animEffect transition="in" filter="checkerboard(across)">
                                      <p:cBhvr>
                                        <p:cTn id="113" dur="500"/>
                                        <p:tgtEl>
                                          <p:spTgt spid="113675">
                                            <p:txEl>
                                              <p:pRg st="0" end="0"/>
                                            </p:txEl>
                                          </p:spTgt>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113674"/>
                                        </p:tgtEl>
                                        <p:attrNameLst>
                                          <p:attrName>style.visibility</p:attrName>
                                        </p:attrNameLst>
                                      </p:cBhvr>
                                      <p:to>
                                        <p:strVal val="visible"/>
                                      </p:to>
                                    </p:set>
                                    <p:animEffect transition="in" filter="checkerboard(across)">
                                      <p:cBhvr>
                                        <p:cTn id="118" dur="500"/>
                                        <p:tgtEl>
                                          <p:spTgt spid="113674"/>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7" presetClass="entr" presetSubtype="0" fill="hold" grpId="0" nodeType="clickEffect">
                                  <p:stCondLst>
                                    <p:cond delay="0"/>
                                  </p:stCondLst>
                                  <p:iterate type="lt">
                                    <p:tmPct val="50000"/>
                                  </p:iterate>
                                  <p:childTnLst>
                                    <p:set>
                                      <p:cBhvr>
                                        <p:cTn id="122" dur="1" fill="hold">
                                          <p:stCondLst>
                                            <p:cond delay="0"/>
                                          </p:stCondLst>
                                        </p:cTn>
                                        <p:tgtEl>
                                          <p:spTgt spid="113677"/>
                                        </p:tgtEl>
                                        <p:attrNameLst>
                                          <p:attrName>style.visibility</p:attrName>
                                        </p:attrNameLst>
                                      </p:cBhvr>
                                      <p:to>
                                        <p:strVal val="visible"/>
                                      </p:to>
                                    </p:set>
                                    <p:anim calcmode="discrete" valueType="clr">
                                      <p:cBhvr override="childStyle">
                                        <p:cTn id="123" dur="80"/>
                                        <p:tgtEl>
                                          <p:spTgt spid="113677"/>
                                        </p:tgtEl>
                                        <p:attrNameLst>
                                          <p:attrName>style.color</p:attrName>
                                        </p:attrNameLst>
                                      </p:cBhvr>
                                      <p:tavLst>
                                        <p:tav tm="0">
                                          <p:val>
                                            <p:clrVal>
                                              <a:schemeClr val="accent2"/>
                                            </p:clrVal>
                                          </p:val>
                                        </p:tav>
                                        <p:tav tm="50000">
                                          <p:val>
                                            <p:clrVal>
                                              <a:schemeClr val="hlink"/>
                                            </p:clrVal>
                                          </p:val>
                                        </p:tav>
                                      </p:tavLst>
                                    </p:anim>
                                    <p:anim calcmode="discrete" valueType="clr">
                                      <p:cBhvr>
                                        <p:cTn id="124" dur="80"/>
                                        <p:tgtEl>
                                          <p:spTgt spid="113677"/>
                                        </p:tgtEl>
                                        <p:attrNameLst>
                                          <p:attrName>fillcolor</p:attrName>
                                        </p:attrNameLst>
                                      </p:cBhvr>
                                      <p:tavLst>
                                        <p:tav tm="0">
                                          <p:val>
                                            <p:clrVal>
                                              <a:schemeClr val="accent2"/>
                                            </p:clrVal>
                                          </p:val>
                                        </p:tav>
                                        <p:tav tm="50000">
                                          <p:val>
                                            <p:clrVal>
                                              <a:schemeClr val="hlink"/>
                                            </p:clrVal>
                                          </p:val>
                                        </p:tav>
                                      </p:tavLst>
                                    </p:anim>
                                    <p:set>
                                      <p:cBhvr>
                                        <p:cTn id="125" dur="80"/>
                                        <p:tgtEl>
                                          <p:spTgt spid="113677"/>
                                        </p:tgtEl>
                                        <p:attrNameLst>
                                          <p:attrName>fill.type</p:attrName>
                                        </p:attrNameLst>
                                      </p:cBhvr>
                                      <p:to>
                                        <p:strVal val="solid"/>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7" presetClass="entr" presetSubtype="0" fill="hold" grpId="0" nodeType="clickEffect">
                                  <p:stCondLst>
                                    <p:cond delay="0"/>
                                  </p:stCondLst>
                                  <p:iterate type="lt">
                                    <p:tmPct val="50000"/>
                                  </p:iterate>
                                  <p:childTnLst>
                                    <p:set>
                                      <p:cBhvr>
                                        <p:cTn id="129" dur="1" fill="hold">
                                          <p:stCondLst>
                                            <p:cond delay="0"/>
                                          </p:stCondLst>
                                        </p:cTn>
                                        <p:tgtEl>
                                          <p:spTgt spid="113676"/>
                                        </p:tgtEl>
                                        <p:attrNameLst>
                                          <p:attrName>style.visibility</p:attrName>
                                        </p:attrNameLst>
                                      </p:cBhvr>
                                      <p:to>
                                        <p:strVal val="visible"/>
                                      </p:to>
                                    </p:set>
                                    <p:anim calcmode="discrete" valueType="clr">
                                      <p:cBhvr override="childStyle">
                                        <p:cTn id="130" dur="80"/>
                                        <p:tgtEl>
                                          <p:spTgt spid="113676"/>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113676"/>
                                        </p:tgtEl>
                                        <p:attrNameLst>
                                          <p:attrName>fillcolor</p:attrName>
                                        </p:attrNameLst>
                                      </p:cBhvr>
                                      <p:tavLst>
                                        <p:tav tm="0">
                                          <p:val>
                                            <p:clrVal>
                                              <a:schemeClr val="accent2"/>
                                            </p:clrVal>
                                          </p:val>
                                        </p:tav>
                                        <p:tav tm="50000">
                                          <p:val>
                                            <p:clrVal>
                                              <a:schemeClr val="hlink"/>
                                            </p:clrVal>
                                          </p:val>
                                        </p:tav>
                                      </p:tavLst>
                                    </p:anim>
                                    <p:set>
                                      <p:cBhvr>
                                        <p:cTn id="132" dur="80"/>
                                        <p:tgtEl>
                                          <p:spTgt spid="113676"/>
                                        </p:tgtEl>
                                        <p:attrNameLst>
                                          <p:attrName>fill.type</p:attrName>
                                        </p:attrNameLst>
                                      </p:cBhvr>
                                      <p:to>
                                        <p:strVal val="solid"/>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3" presetClass="entr" presetSubtype="16" fill="hold" grpId="0" nodeType="clickEffect">
                                  <p:stCondLst>
                                    <p:cond delay="0"/>
                                  </p:stCondLst>
                                  <p:childTnLst>
                                    <p:set>
                                      <p:cBhvr>
                                        <p:cTn id="136" dur="1" fill="hold">
                                          <p:stCondLst>
                                            <p:cond delay="0"/>
                                          </p:stCondLst>
                                        </p:cTn>
                                        <p:tgtEl>
                                          <p:spTgt spid="113680"/>
                                        </p:tgtEl>
                                        <p:attrNameLst>
                                          <p:attrName>style.visibility</p:attrName>
                                        </p:attrNameLst>
                                      </p:cBhvr>
                                      <p:to>
                                        <p:strVal val="visible"/>
                                      </p:to>
                                    </p:set>
                                    <p:animEffect transition="in" filter="plus(in)">
                                      <p:cBhvr>
                                        <p:cTn id="137" dur="2000"/>
                                        <p:tgtEl>
                                          <p:spTgt spid="113680"/>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3" presetClass="entr" presetSubtype="16" fill="hold" grpId="0" nodeType="clickEffect">
                                  <p:stCondLst>
                                    <p:cond delay="0"/>
                                  </p:stCondLst>
                                  <p:childTnLst>
                                    <p:set>
                                      <p:cBhvr>
                                        <p:cTn id="141" dur="1" fill="hold">
                                          <p:stCondLst>
                                            <p:cond delay="0"/>
                                          </p:stCondLst>
                                        </p:cTn>
                                        <p:tgtEl>
                                          <p:spTgt spid="113679"/>
                                        </p:tgtEl>
                                        <p:attrNameLst>
                                          <p:attrName>style.visibility</p:attrName>
                                        </p:attrNameLst>
                                      </p:cBhvr>
                                      <p:to>
                                        <p:strVal val="visible"/>
                                      </p:to>
                                    </p:set>
                                    <p:animEffect transition="in" filter="plus(in)">
                                      <p:cBhvr>
                                        <p:cTn id="142" dur="2000"/>
                                        <p:tgtEl>
                                          <p:spTgt spid="113679"/>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5" presetClass="entr" presetSubtype="0" fill="hold" grpId="0" nodeType="clickEffect">
                                  <p:stCondLst>
                                    <p:cond delay="0"/>
                                  </p:stCondLst>
                                  <p:childTnLst>
                                    <p:set>
                                      <p:cBhvr>
                                        <p:cTn id="146" dur="1" fill="hold">
                                          <p:stCondLst>
                                            <p:cond delay="0"/>
                                          </p:stCondLst>
                                        </p:cTn>
                                        <p:tgtEl>
                                          <p:spTgt spid="113682"/>
                                        </p:tgtEl>
                                        <p:attrNameLst>
                                          <p:attrName>style.visibility</p:attrName>
                                        </p:attrNameLst>
                                      </p:cBhvr>
                                      <p:to>
                                        <p:strVal val="visible"/>
                                      </p:to>
                                    </p:set>
                                    <p:anim calcmode="lin" valueType="num">
                                      <p:cBhvr>
                                        <p:cTn id="147" dur="500" decel="50000" fill="hold">
                                          <p:stCondLst>
                                            <p:cond delay="0"/>
                                          </p:stCondLst>
                                        </p:cTn>
                                        <p:tgtEl>
                                          <p:spTgt spid="113682"/>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113682"/>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113682"/>
                                        </p:tgtEl>
                                        <p:attrNameLst>
                                          <p:attrName>ppt_w</p:attrName>
                                        </p:attrNameLst>
                                      </p:cBhvr>
                                      <p:tavLst>
                                        <p:tav tm="0">
                                          <p:val>
                                            <p:strVal val="#ppt_w*.05"/>
                                          </p:val>
                                        </p:tav>
                                        <p:tav tm="100000">
                                          <p:val>
                                            <p:strVal val="#ppt_w"/>
                                          </p:val>
                                        </p:tav>
                                      </p:tavLst>
                                    </p:anim>
                                    <p:anim calcmode="lin" valueType="num">
                                      <p:cBhvr>
                                        <p:cTn id="150" dur="1000" fill="hold"/>
                                        <p:tgtEl>
                                          <p:spTgt spid="113682"/>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113682"/>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113682"/>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113682"/>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113682"/>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5" presetClass="entr" presetSubtype="0" fill="hold" grpId="0" nodeType="clickEffect">
                                  <p:stCondLst>
                                    <p:cond delay="0"/>
                                  </p:stCondLst>
                                  <p:childTnLst>
                                    <p:set>
                                      <p:cBhvr>
                                        <p:cTn id="158" dur="1" fill="hold">
                                          <p:stCondLst>
                                            <p:cond delay="0"/>
                                          </p:stCondLst>
                                        </p:cTn>
                                        <p:tgtEl>
                                          <p:spTgt spid="113681"/>
                                        </p:tgtEl>
                                        <p:attrNameLst>
                                          <p:attrName>style.visibility</p:attrName>
                                        </p:attrNameLst>
                                      </p:cBhvr>
                                      <p:to>
                                        <p:strVal val="visible"/>
                                      </p:to>
                                    </p:set>
                                    <p:anim calcmode="lin" valueType="num">
                                      <p:cBhvr>
                                        <p:cTn id="159" dur="500" decel="50000" fill="hold">
                                          <p:stCondLst>
                                            <p:cond delay="0"/>
                                          </p:stCondLst>
                                        </p:cTn>
                                        <p:tgtEl>
                                          <p:spTgt spid="113681"/>
                                        </p:tgtEl>
                                        <p:attrNameLst>
                                          <p:attrName>style.rotation</p:attrName>
                                        </p:attrNameLst>
                                      </p:cBhvr>
                                      <p:tavLst>
                                        <p:tav tm="0">
                                          <p:val>
                                            <p:fltVal val="-90"/>
                                          </p:val>
                                        </p:tav>
                                        <p:tav tm="100000">
                                          <p:val>
                                            <p:fltVal val="0"/>
                                          </p:val>
                                        </p:tav>
                                      </p:tavLst>
                                    </p:anim>
                                    <p:anim calcmode="lin" valueType="num">
                                      <p:cBhvr>
                                        <p:cTn id="160" dur="500" decel="50000" fill="hold">
                                          <p:stCondLst>
                                            <p:cond delay="0"/>
                                          </p:stCondLst>
                                        </p:cTn>
                                        <p:tgtEl>
                                          <p:spTgt spid="113681"/>
                                        </p:tgtEl>
                                        <p:attrNameLst>
                                          <p:attrName>ppt_w</p:attrName>
                                        </p:attrNameLst>
                                      </p:cBhvr>
                                      <p:tavLst>
                                        <p:tav tm="0">
                                          <p:val>
                                            <p:strVal val="#ppt_w"/>
                                          </p:val>
                                        </p:tav>
                                        <p:tav tm="100000">
                                          <p:val>
                                            <p:strVal val="#ppt_w*.05"/>
                                          </p:val>
                                        </p:tav>
                                      </p:tavLst>
                                    </p:anim>
                                    <p:anim calcmode="lin" valueType="num">
                                      <p:cBhvr>
                                        <p:cTn id="161" dur="500" accel="50000" fill="hold">
                                          <p:stCondLst>
                                            <p:cond delay="500"/>
                                          </p:stCondLst>
                                        </p:cTn>
                                        <p:tgtEl>
                                          <p:spTgt spid="113681"/>
                                        </p:tgtEl>
                                        <p:attrNameLst>
                                          <p:attrName>ppt_w</p:attrName>
                                        </p:attrNameLst>
                                      </p:cBhvr>
                                      <p:tavLst>
                                        <p:tav tm="0">
                                          <p:val>
                                            <p:strVal val="#ppt_w*.05"/>
                                          </p:val>
                                        </p:tav>
                                        <p:tav tm="100000">
                                          <p:val>
                                            <p:strVal val="#ppt_w"/>
                                          </p:val>
                                        </p:tav>
                                      </p:tavLst>
                                    </p:anim>
                                    <p:anim calcmode="lin" valueType="num">
                                      <p:cBhvr>
                                        <p:cTn id="162" dur="1000" fill="hold"/>
                                        <p:tgtEl>
                                          <p:spTgt spid="113681"/>
                                        </p:tgtEl>
                                        <p:attrNameLst>
                                          <p:attrName>ppt_h</p:attrName>
                                        </p:attrNameLst>
                                      </p:cBhvr>
                                      <p:tavLst>
                                        <p:tav tm="0">
                                          <p:val>
                                            <p:strVal val="#ppt_h"/>
                                          </p:val>
                                        </p:tav>
                                        <p:tav tm="100000">
                                          <p:val>
                                            <p:strVal val="#ppt_h"/>
                                          </p:val>
                                        </p:tav>
                                      </p:tavLst>
                                    </p:anim>
                                    <p:anim calcmode="lin" valueType="num">
                                      <p:cBhvr>
                                        <p:cTn id="163" dur="500" decel="50000" fill="hold">
                                          <p:stCondLst>
                                            <p:cond delay="0"/>
                                          </p:stCondLst>
                                        </p:cTn>
                                        <p:tgtEl>
                                          <p:spTgt spid="113681"/>
                                        </p:tgtEl>
                                        <p:attrNameLst>
                                          <p:attrName>ppt_x</p:attrName>
                                        </p:attrNameLst>
                                      </p:cBhvr>
                                      <p:tavLst>
                                        <p:tav tm="0">
                                          <p:val>
                                            <p:strVal val="#ppt_x+.4"/>
                                          </p:val>
                                        </p:tav>
                                        <p:tav tm="100000">
                                          <p:val>
                                            <p:strVal val="#ppt_x"/>
                                          </p:val>
                                        </p:tav>
                                      </p:tavLst>
                                    </p:anim>
                                    <p:anim calcmode="lin" valueType="num">
                                      <p:cBhvr>
                                        <p:cTn id="164" dur="500" decel="50000" fill="hold">
                                          <p:stCondLst>
                                            <p:cond delay="0"/>
                                          </p:stCondLst>
                                        </p:cTn>
                                        <p:tgtEl>
                                          <p:spTgt spid="113681"/>
                                        </p:tgtEl>
                                        <p:attrNameLst>
                                          <p:attrName>ppt_y</p:attrName>
                                        </p:attrNameLst>
                                      </p:cBhvr>
                                      <p:tavLst>
                                        <p:tav tm="0">
                                          <p:val>
                                            <p:strVal val="#ppt_y-.2"/>
                                          </p:val>
                                        </p:tav>
                                        <p:tav tm="100000">
                                          <p:val>
                                            <p:strVal val="#ppt_y+.1"/>
                                          </p:val>
                                        </p:tav>
                                      </p:tavLst>
                                    </p:anim>
                                    <p:anim calcmode="lin" valueType="num">
                                      <p:cBhvr>
                                        <p:cTn id="165" dur="500" accel="50000" fill="hold">
                                          <p:stCondLst>
                                            <p:cond delay="500"/>
                                          </p:stCondLst>
                                        </p:cTn>
                                        <p:tgtEl>
                                          <p:spTgt spid="113681"/>
                                        </p:tgtEl>
                                        <p:attrNameLst>
                                          <p:attrName>ppt_y</p:attrName>
                                        </p:attrNameLst>
                                      </p:cBhvr>
                                      <p:tavLst>
                                        <p:tav tm="0">
                                          <p:val>
                                            <p:strVal val="#ppt_y+.1"/>
                                          </p:val>
                                        </p:tav>
                                        <p:tav tm="100000">
                                          <p:val>
                                            <p:strVal val="#ppt_y"/>
                                          </p:val>
                                        </p:tav>
                                      </p:tavLst>
                                    </p:anim>
                                    <p:animEffect transition="in" filter="fade">
                                      <p:cBhvr>
                                        <p:cTn id="166" dur="1000" decel="50000">
                                          <p:stCondLst>
                                            <p:cond delay="0"/>
                                          </p:stCondLst>
                                        </p:cTn>
                                        <p:tgtEl>
                                          <p:spTgt spid="113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 grpId="0" animBg="1"/>
      <p:bldP spid="113665" grpId="0" animBg="1"/>
      <p:bldP spid="113666" grpId="0"/>
      <p:bldP spid="113667" grpId="0"/>
      <p:bldP spid="113668" grpId="0"/>
      <p:bldP spid="113669" grpId="0"/>
      <p:bldP spid="113670" grpId="0"/>
      <p:bldP spid="113671" grpId="0"/>
      <p:bldP spid="113672" grpId="0"/>
      <p:bldP spid="113673" grpId="0"/>
      <p:bldP spid="113674" grpId="0"/>
      <p:bldP spid="113676" grpId="0"/>
      <p:bldP spid="113677" grpId="0"/>
      <p:bldP spid="113679" grpId="0"/>
      <p:bldP spid="113680" grpId="0"/>
      <p:bldP spid="113681" grpId="0"/>
      <p:bldP spid="113682" grpId="0"/>
      <p:bldP spid="113683" grpId="0" animBg="1"/>
      <p:bldP spid="113684" grpId="0" animBg="1"/>
      <p:bldP spid="113685" grpId="0" animBg="1"/>
      <p:bldP spid="113686" grpId="0" animBg="1"/>
      <p:bldP spid="113687" grpId="0" animBg="1"/>
      <p:bldP spid="113688" grpId="0" animBg="1"/>
      <p:bldP spid="113689" grpId="0" animBg="1"/>
      <p:bldP spid="113690" grpId="0" animBg="1"/>
      <p:bldP spid="1136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251520" y="188640"/>
            <a:ext cx="8731696" cy="5905864"/>
          </a:xfrm>
        </p:spPr>
        <p:txBody>
          <a:bodyPr>
            <a:normAutofit fontScale="92500" lnSpcReduction="10000"/>
          </a:bodyPr>
          <a:lstStyle/>
          <a:p>
            <a:pPr indent="179705" algn="just">
              <a:spcAft>
                <a:spcPts val="0"/>
              </a:spcAft>
            </a:pPr>
            <a:r>
              <a:rPr lang="en-US" sz="3600" b="1" i="1" dirty="0" err="1">
                <a:latin typeface="Times New Roman" pitchFamily="18" charset="0"/>
                <a:ea typeface="Calibri"/>
                <a:cs typeface="Times New Roman" pitchFamily="18" charset="0"/>
              </a:rPr>
              <a:t>Madda</a:t>
            </a:r>
            <a:r>
              <a:rPr lang="tk-TM" sz="3600" b="1" i="1" dirty="0">
                <a:latin typeface="Times New Roman" pitchFamily="18" charset="0"/>
                <a:ea typeface="Calibri"/>
                <a:cs typeface="Times New Roman" pitchFamily="18" charset="0"/>
              </a:rPr>
              <a:t>,</a:t>
            </a:r>
            <a:r>
              <a:rPr lang="en-US" sz="3600" b="1" i="1" dirty="0">
                <a:latin typeface="Times New Roman" pitchFamily="18" charset="0"/>
                <a:ea typeface="Calibri"/>
                <a:cs typeface="Times New Roman" pitchFamily="18" charset="0"/>
              </a:rPr>
              <a:t> </a:t>
            </a:r>
            <a:r>
              <a:rPr lang="en-US" sz="3600" b="1" i="1" dirty="0" err="1">
                <a:solidFill>
                  <a:srgbClr val="FF0000"/>
                </a:solidFill>
                <a:latin typeface="Times New Roman" pitchFamily="18" charset="0"/>
                <a:ea typeface="Calibri"/>
                <a:cs typeface="Times New Roman" pitchFamily="18" charset="0"/>
              </a:rPr>
              <a:t>eredijiniň</a:t>
            </a:r>
            <a:r>
              <a:rPr lang="en-US" sz="3600" b="1" i="1" dirty="0">
                <a:latin typeface="Times New Roman" pitchFamily="18" charset="0"/>
                <a:ea typeface="Calibri"/>
                <a:cs typeface="Times New Roman" pitchFamily="18" charset="0"/>
              </a:rPr>
              <a:t> </a:t>
            </a:r>
            <a:r>
              <a:rPr lang="en-US" sz="3600" b="1" i="1" dirty="0" err="1">
                <a:latin typeface="Times New Roman" pitchFamily="18" charset="0"/>
                <a:ea typeface="Calibri"/>
                <a:cs typeface="Times New Roman" pitchFamily="18" charset="0"/>
              </a:rPr>
              <a:t>molekulalarynyň</a:t>
            </a:r>
            <a:r>
              <a:rPr lang="en-US" sz="3600" b="1" i="1" dirty="0">
                <a:latin typeface="Times New Roman" pitchFamily="18" charset="0"/>
                <a:ea typeface="Calibri"/>
                <a:cs typeface="Times New Roman" pitchFamily="18" charset="0"/>
              </a:rPr>
              <a:t> </a:t>
            </a:r>
            <a:r>
              <a:rPr lang="en-US" sz="3600" b="1" i="1" dirty="0" err="1">
                <a:latin typeface="Times New Roman" pitchFamily="18" charset="0"/>
                <a:ea typeface="Calibri"/>
                <a:cs typeface="Times New Roman" pitchFamily="18" charset="0"/>
              </a:rPr>
              <a:t>täsiri</a:t>
            </a:r>
            <a:r>
              <a:rPr lang="en-US" sz="3600" b="1" i="1" dirty="0">
                <a:latin typeface="Times New Roman" pitchFamily="18" charset="0"/>
                <a:ea typeface="Calibri"/>
                <a:cs typeface="Times New Roman" pitchFamily="18" charset="0"/>
              </a:rPr>
              <a:t> </a:t>
            </a:r>
            <a:r>
              <a:rPr lang="en-US" sz="3600" b="1" i="1" dirty="0" err="1">
                <a:latin typeface="Times New Roman" pitchFamily="18" charset="0"/>
                <a:ea typeface="Calibri"/>
                <a:cs typeface="Times New Roman" pitchFamily="18" charset="0"/>
              </a:rPr>
              <a:t>astynda</a:t>
            </a:r>
            <a:r>
              <a:rPr lang="en-US" sz="3600" b="1" i="1" dirty="0">
                <a:latin typeface="Times New Roman" pitchFamily="18" charset="0"/>
                <a:ea typeface="Calibri"/>
                <a:cs typeface="Times New Roman" pitchFamily="18" charset="0"/>
              </a:rPr>
              <a:t> </a:t>
            </a:r>
            <a:r>
              <a:rPr lang="en-US" sz="3600" b="1" i="1" dirty="0" err="1">
                <a:latin typeface="Times New Roman" pitchFamily="18" charset="0"/>
                <a:ea typeface="Calibri"/>
                <a:cs typeface="Times New Roman" pitchFamily="18" charset="0"/>
              </a:rPr>
              <a:t>solwatirlenmegi</a:t>
            </a:r>
            <a:r>
              <a:rPr lang="en-US" sz="3600" b="1" i="1" dirty="0">
                <a:latin typeface="Times New Roman" pitchFamily="18" charset="0"/>
                <a:ea typeface="Calibri"/>
                <a:cs typeface="Times New Roman" pitchFamily="18" charset="0"/>
              </a:rPr>
              <a:t> </a:t>
            </a:r>
            <a:r>
              <a:rPr lang="tk-TM" sz="3600" b="1" i="1" dirty="0">
                <a:latin typeface="Times New Roman" pitchFamily="18" charset="0"/>
                <a:ea typeface="Calibri"/>
                <a:cs typeface="Times New Roman" pitchFamily="18" charset="0"/>
              </a:rPr>
              <a:t>ý</a:t>
            </a:r>
            <a:r>
              <a:rPr lang="en-US" sz="3600" b="1" i="1" dirty="0">
                <a:latin typeface="Times New Roman" pitchFamily="18" charset="0"/>
                <a:ea typeface="Calibri"/>
                <a:cs typeface="Times New Roman" pitchFamily="18" charset="0"/>
              </a:rPr>
              <a:t>a-da  (</a:t>
            </a:r>
            <a:r>
              <a:rPr lang="tk-TM" sz="3200" b="1" i="1" dirty="0">
                <a:solidFill>
                  <a:srgbClr val="C00000"/>
                </a:solidFill>
                <a:latin typeface="Times New Roman" pitchFamily="18" charset="0"/>
                <a:ea typeface="Calibri"/>
                <a:cs typeface="Times New Roman" pitchFamily="18" charset="0"/>
              </a:rPr>
              <a:t>sol</a:t>
            </a:r>
            <a:r>
              <a:rPr lang="en-GB" sz="3200" b="1" i="1" dirty="0" err="1">
                <a:solidFill>
                  <a:srgbClr val="C00000"/>
                </a:solidFill>
                <a:latin typeface="Times New Roman" pitchFamily="18" charset="0"/>
                <a:ea typeface="Calibri"/>
                <a:cs typeface="Times New Roman" pitchFamily="18" charset="0"/>
              </a:rPr>
              <a:t>vo-ered</a:t>
            </a:r>
            <a:r>
              <a:rPr lang="ru-RU" sz="3200" b="1" i="1" dirty="0" err="1">
                <a:solidFill>
                  <a:srgbClr val="C00000"/>
                </a:solidFill>
                <a:latin typeface="Times New Roman" pitchFamily="18" charset="0"/>
                <a:ea typeface="Calibri"/>
                <a:cs typeface="Times New Roman" pitchFamily="18" charset="0"/>
              </a:rPr>
              <a:t>ýän</a:t>
            </a:r>
            <a:r>
              <a:rPr lang="en-US" sz="3600" b="1" i="1" dirty="0">
                <a:latin typeface="Times New Roman" pitchFamily="18" charset="0"/>
                <a:ea typeface="Calibri"/>
                <a:cs typeface="Times New Roman" pitchFamily="18" charset="0"/>
              </a:rPr>
              <a:t>) </a:t>
            </a:r>
            <a:r>
              <a:rPr lang="en-US" sz="3600" b="1" i="1" dirty="0" err="1">
                <a:latin typeface="Times New Roman" pitchFamily="18" charset="0"/>
                <a:ea typeface="Calibri"/>
                <a:cs typeface="Times New Roman" pitchFamily="18" charset="0"/>
              </a:rPr>
              <a:t>ionlara</a:t>
            </a:r>
            <a:r>
              <a:rPr lang="en-US" sz="3600" b="1" i="1" dirty="0">
                <a:latin typeface="Times New Roman" pitchFamily="18" charset="0"/>
                <a:ea typeface="Calibri"/>
                <a:cs typeface="Times New Roman" pitchFamily="18" charset="0"/>
              </a:rPr>
              <a:t> </a:t>
            </a:r>
            <a:r>
              <a:rPr lang="en-US" sz="3600" b="1" i="1" dirty="0" err="1">
                <a:latin typeface="Times New Roman" pitchFamily="18" charset="0"/>
                <a:ea typeface="Calibri"/>
                <a:cs typeface="Times New Roman" pitchFamily="18" charset="0"/>
              </a:rPr>
              <a:t>dargamagyna</a:t>
            </a:r>
            <a:r>
              <a:rPr lang="en-US" sz="3600" b="1" i="1" dirty="0">
                <a:latin typeface="Times New Roman" pitchFamily="18" charset="0"/>
                <a:ea typeface="Calibri"/>
                <a:cs typeface="Times New Roman" pitchFamily="18" charset="0"/>
              </a:rPr>
              <a:t> </a:t>
            </a:r>
            <a:r>
              <a:rPr lang="en-US" sz="3600" b="1" i="1" dirty="0" err="1">
                <a:solidFill>
                  <a:srgbClr val="FF0000"/>
                </a:solidFill>
                <a:latin typeface="Times New Roman" pitchFamily="18" charset="0"/>
                <a:ea typeface="Calibri"/>
                <a:cs typeface="Times New Roman" pitchFamily="18" charset="0"/>
              </a:rPr>
              <a:t>maddanyň</a:t>
            </a:r>
            <a:r>
              <a:rPr lang="en-US" sz="3600" b="1" i="1" dirty="0">
                <a:solidFill>
                  <a:srgbClr val="FF0000"/>
                </a:solidFill>
                <a:latin typeface="Times New Roman" pitchFamily="18" charset="0"/>
                <a:ea typeface="Calibri"/>
                <a:cs typeface="Times New Roman" pitchFamily="18" charset="0"/>
              </a:rPr>
              <a:t> </a:t>
            </a:r>
            <a:r>
              <a:rPr lang="en-US" sz="3600" b="1" i="1" dirty="0" err="1">
                <a:solidFill>
                  <a:srgbClr val="FF0000"/>
                </a:solidFill>
                <a:latin typeface="Times New Roman" pitchFamily="18" charset="0"/>
                <a:ea typeface="Calibri"/>
                <a:cs typeface="Times New Roman" pitchFamily="18" charset="0"/>
              </a:rPr>
              <a:t>erginlerde</a:t>
            </a:r>
            <a:r>
              <a:rPr lang="en-US" sz="3600" b="1" i="1" dirty="0">
                <a:solidFill>
                  <a:srgbClr val="FF0000"/>
                </a:solidFill>
                <a:latin typeface="Times New Roman" pitchFamily="18" charset="0"/>
                <a:ea typeface="Calibri"/>
                <a:cs typeface="Times New Roman" pitchFamily="18" charset="0"/>
              </a:rPr>
              <a:t> </a:t>
            </a:r>
            <a:r>
              <a:rPr lang="en-US" sz="3600" b="1" i="1" dirty="0" err="1">
                <a:solidFill>
                  <a:srgbClr val="FF0000"/>
                </a:solidFill>
                <a:latin typeface="Times New Roman" pitchFamily="18" charset="0"/>
                <a:ea typeface="Calibri"/>
                <a:cs typeface="Times New Roman" pitchFamily="18" charset="0"/>
              </a:rPr>
              <a:t>ionlaşmagy</a:t>
            </a:r>
            <a:r>
              <a:rPr lang="en-US" sz="3600" b="1" i="1" dirty="0">
                <a:latin typeface="Times New Roman" pitchFamily="18" charset="0"/>
                <a:ea typeface="Calibri"/>
                <a:cs typeface="Times New Roman" pitchFamily="18" charset="0"/>
              </a:rPr>
              <a:t> </a:t>
            </a:r>
            <a:r>
              <a:rPr lang="en-US" sz="3600" b="1" i="1" dirty="0" err="1">
                <a:latin typeface="Times New Roman" pitchFamily="18" charset="0"/>
                <a:ea typeface="Calibri"/>
                <a:cs typeface="Times New Roman" pitchFamily="18" charset="0"/>
              </a:rPr>
              <a:t>ýa</a:t>
            </a:r>
            <a:r>
              <a:rPr lang="en-US" sz="3600" b="1" i="1" dirty="0">
                <a:latin typeface="Times New Roman" pitchFamily="18" charset="0"/>
                <a:ea typeface="Calibri"/>
                <a:cs typeface="Times New Roman" pitchFamily="18" charset="0"/>
              </a:rPr>
              <a:t>-da </a:t>
            </a:r>
            <a:r>
              <a:rPr lang="en-US" sz="3600" b="1" i="1" dirty="0" err="1">
                <a:solidFill>
                  <a:srgbClr val="FF0000"/>
                </a:solidFill>
                <a:latin typeface="Times New Roman" pitchFamily="18" charset="0"/>
                <a:ea typeface="Calibri"/>
                <a:cs typeface="Times New Roman" pitchFamily="18" charset="0"/>
              </a:rPr>
              <a:t>elektrolitiki</a:t>
            </a:r>
            <a:r>
              <a:rPr lang="en-US" sz="3600" b="1" i="1" dirty="0">
                <a:solidFill>
                  <a:srgbClr val="FF0000"/>
                </a:solidFill>
                <a:latin typeface="Times New Roman" pitchFamily="18" charset="0"/>
                <a:ea typeface="Calibri"/>
                <a:cs typeface="Times New Roman" pitchFamily="18" charset="0"/>
              </a:rPr>
              <a:t> </a:t>
            </a:r>
            <a:r>
              <a:rPr lang="en-US" sz="3600" b="1" i="1" dirty="0" err="1">
                <a:solidFill>
                  <a:srgbClr val="FF0000"/>
                </a:solidFill>
                <a:latin typeface="Times New Roman" pitchFamily="18" charset="0"/>
                <a:ea typeface="Calibri"/>
                <a:cs typeface="Times New Roman" pitchFamily="18" charset="0"/>
              </a:rPr>
              <a:t>dissosiasiýa</a:t>
            </a:r>
            <a:r>
              <a:rPr lang="tk-TM" sz="3600" b="1" i="1" dirty="0">
                <a:solidFill>
                  <a:srgbClr val="FF0000"/>
                </a:solidFill>
                <a:latin typeface="Times New Roman" pitchFamily="18" charset="0"/>
                <a:ea typeface="Calibri"/>
                <a:cs typeface="Times New Roman" pitchFamily="18" charset="0"/>
              </a:rPr>
              <a:t>sy</a:t>
            </a:r>
            <a:r>
              <a:rPr lang="en-US" sz="3600" b="1" i="1" dirty="0">
                <a:solidFill>
                  <a:srgbClr val="FF0000"/>
                </a:solidFill>
                <a:latin typeface="Times New Roman" pitchFamily="18" charset="0"/>
                <a:ea typeface="Calibri"/>
                <a:cs typeface="Times New Roman" pitchFamily="18" charset="0"/>
              </a:rPr>
              <a:t> </a:t>
            </a:r>
            <a:r>
              <a:rPr lang="en-US" sz="3600" b="1" i="1" dirty="0" err="1">
                <a:solidFill>
                  <a:srgbClr val="FF0000"/>
                </a:solidFill>
                <a:latin typeface="Times New Roman" pitchFamily="18" charset="0"/>
                <a:ea typeface="Calibri"/>
                <a:cs typeface="Times New Roman" pitchFamily="18" charset="0"/>
              </a:rPr>
              <a:t>diýilýär</a:t>
            </a:r>
            <a:r>
              <a:rPr lang="en-US" sz="3600" b="1" i="1" dirty="0">
                <a:solidFill>
                  <a:srgbClr val="FF0000"/>
                </a:solidFill>
                <a:latin typeface="Times New Roman" pitchFamily="18" charset="0"/>
                <a:ea typeface="Calibri"/>
                <a:cs typeface="Times New Roman" pitchFamily="18" charset="0"/>
              </a:rPr>
              <a:t>. </a:t>
            </a:r>
            <a:endParaRPr lang="tk-TM" sz="3600" b="1" i="1" dirty="0">
              <a:solidFill>
                <a:srgbClr val="FF0000"/>
              </a:solidFill>
              <a:latin typeface="Times New Roman" pitchFamily="18" charset="0"/>
              <a:ea typeface="Calibri"/>
              <a:cs typeface="Times New Roman" pitchFamily="18" charset="0"/>
            </a:endParaRPr>
          </a:p>
          <a:p>
            <a:pPr indent="179705" algn="just">
              <a:spcAft>
                <a:spcPts val="0"/>
              </a:spcAft>
            </a:pPr>
            <a:r>
              <a:rPr lang="en-US" sz="3600" b="1" dirty="0" err="1">
                <a:latin typeface="Times New Roman" pitchFamily="18" charset="0"/>
                <a:ea typeface="Calibri"/>
                <a:cs typeface="Times New Roman" pitchFamily="18" charset="0"/>
              </a:rPr>
              <a:t>Elektrik</a:t>
            </a:r>
            <a:r>
              <a:rPr lang="en-US" sz="3600" b="1" dirty="0">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togyna</a:t>
            </a:r>
            <a:r>
              <a:rPr lang="en-US" sz="3600" b="1" dirty="0">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bolan</a:t>
            </a:r>
            <a:r>
              <a:rPr lang="en-US" sz="3600" b="1" dirty="0">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gatnaşygyna</a:t>
            </a:r>
            <a:r>
              <a:rPr lang="en-US" sz="3600" b="1" dirty="0">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görä</a:t>
            </a:r>
            <a:r>
              <a:rPr lang="en-US" sz="3600" b="1" dirty="0">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erginler</a:t>
            </a:r>
            <a:r>
              <a:rPr lang="en-US" sz="3600" b="1" dirty="0">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iki</a:t>
            </a:r>
            <a:r>
              <a:rPr lang="en-US" sz="3600" b="1" dirty="0">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topara</a:t>
            </a:r>
            <a:r>
              <a:rPr lang="en-US" sz="3600" b="1" dirty="0">
                <a:latin typeface="Times New Roman" pitchFamily="18" charset="0"/>
                <a:ea typeface="Calibri"/>
                <a:cs typeface="Times New Roman" pitchFamily="18" charset="0"/>
              </a:rPr>
              <a:t> b</a:t>
            </a:r>
            <a:r>
              <a:rPr lang="tk-TM" sz="3600" b="1" dirty="0">
                <a:latin typeface="Times New Roman" pitchFamily="18" charset="0"/>
                <a:ea typeface="Calibri"/>
                <a:cs typeface="Times New Roman" pitchFamily="18" charset="0"/>
              </a:rPr>
              <a:t>ölünýär</a:t>
            </a:r>
            <a:r>
              <a:rPr lang="en-US" sz="3600" b="1" dirty="0">
                <a:latin typeface="Times New Roman" pitchFamily="18" charset="0"/>
                <a:ea typeface="Calibri"/>
                <a:cs typeface="Times New Roman" pitchFamily="18" charset="0"/>
              </a:rPr>
              <a:t>: </a:t>
            </a:r>
            <a:endParaRPr lang="tk-TM" sz="3600" b="1" dirty="0">
              <a:latin typeface="Times New Roman" pitchFamily="18" charset="0"/>
              <a:ea typeface="Calibri"/>
              <a:cs typeface="Times New Roman" pitchFamily="18" charset="0"/>
            </a:endParaRPr>
          </a:p>
          <a:p>
            <a:pPr indent="179705" algn="just">
              <a:spcAft>
                <a:spcPts val="0"/>
              </a:spcAft>
            </a:pPr>
            <a:r>
              <a:rPr lang="en-US" sz="3600" b="1" dirty="0">
                <a:solidFill>
                  <a:srgbClr val="0070C0"/>
                </a:solidFill>
                <a:latin typeface="Times New Roman" pitchFamily="18" charset="0"/>
                <a:ea typeface="Calibri"/>
                <a:cs typeface="Times New Roman" pitchFamily="18" charset="0"/>
              </a:rPr>
              <a:t>a) </a:t>
            </a:r>
            <a:r>
              <a:rPr lang="en-US" sz="3600" b="1" dirty="0" err="1">
                <a:latin typeface="Times New Roman" pitchFamily="18" charset="0"/>
                <a:ea typeface="Calibri"/>
                <a:cs typeface="Times New Roman" pitchFamily="18" charset="0"/>
              </a:rPr>
              <a:t>elektrik</a:t>
            </a:r>
            <a:r>
              <a:rPr lang="en-US" sz="3600" b="1" dirty="0">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togyny</a:t>
            </a:r>
            <a:r>
              <a:rPr lang="en-US" sz="3600" b="1" dirty="0">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geçirýänlere</a:t>
            </a:r>
            <a:r>
              <a:rPr lang="en-US" sz="3600" b="1" dirty="0">
                <a:latin typeface="Times New Roman" pitchFamily="18" charset="0"/>
                <a:ea typeface="Calibri"/>
                <a:cs typeface="Times New Roman" pitchFamily="18" charset="0"/>
              </a:rPr>
              <a:t> — </a:t>
            </a:r>
            <a:r>
              <a:rPr lang="tk-TM" sz="3600" b="1" dirty="0">
                <a:latin typeface="Times New Roman" pitchFamily="18" charset="0"/>
                <a:ea typeface="Calibri"/>
                <a:cs typeface="Times New Roman" pitchFamily="18" charset="0"/>
              </a:rPr>
              <a:t>      </a:t>
            </a:r>
          </a:p>
          <a:p>
            <a:pPr indent="0" algn="just">
              <a:buNone/>
            </a:pPr>
            <a:r>
              <a:rPr lang="tk-TM" sz="3600" b="1" i="1" dirty="0">
                <a:solidFill>
                  <a:srgbClr val="FF0000"/>
                </a:solidFill>
                <a:latin typeface="Times New Roman" pitchFamily="18" charset="0"/>
                <a:ea typeface="Calibri"/>
                <a:cs typeface="Times New Roman" pitchFamily="18" charset="0"/>
              </a:rPr>
              <a:t>     </a:t>
            </a:r>
            <a:r>
              <a:rPr lang="en-US" sz="3600" b="1" i="1" dirty="0">
                <a:solidFill>
                  <a:srgbClr val="FF0000"/>
                </a:solidFill>
                <a:latin typeface="Times New Roman" pitchFamily="18" charset="0"/>
                <a:ea typeface="Calibri"/>
                <a:cs typeface="Times New Roman" pitchFamily="18" charset="0"/>
              </a:rPr>
              <a:t> </a:t>
            </a:r>
            <a:r>
              <a:rPr lang="en-US" sz="3600" b="1" i="1" u="sng" dirty="0" err="1">
                <a:solidFill>
                  <a:srgbClr val="FF0000"/>
                </a:solidFill>
                <a:latin typeface="Times New Roman" pitchFamily="18" charset="0"/>
                <a:ea typeface="Calibri"/>
                <a:cs typeface="Times New Roman" pitchFamily="18" charset="0"/>
              </a:rPr>
              <a:t>elektrolitlere</a:t>
            </a:r>
            <a:r>
              <a:rPr lang="en-US" sz="3600" b="1" dirty="0">
                <a:latin typeface="Times New Roman" pitchFamily="18" charset="0"/>
                <a:ea typeface="Calibri"/>
                <a:cs typeface="Times New Roman" pitchFamily="18" charset="0"/>
              </a:rPr>
              <a:t>.</a:t>
            </a:r>
          </a:p>
          <a:p>
            <a:pPr indent="179705">
              <a:spcAft>
                <a:spcPts val="0"/>
              </a:spcAft>
            </a:pPr>
            <a:r>
              <a:rPr lang="en-US" sz="3600" b="1" dirty="0">
                <a:solidFill>
                  <a:srgbClr val="0070C0"/>
                </a:solidFill>
                <a:latin typeface="Times New Roman" pitchFamily="18" charset="0"/>
                <a:ea typeface="Calibri"/>
                <a:cs typeface="Times New Roman" pitchFamily="18" charset="0"/>
              </a:rPr>
              <a:t>b)</a:t>
            </a:r>
            <a:r>
              <a:rPr lang="tk-TM" sz="3600" b="1" dirty="0">
                <a:solidFill>
                  <a:srgbClr val="0070C0"/>
                </a:solidFill>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elektrik</a:t>
            </a:r>
            <a:r>
              <a:rPr lang="en-US" sz="3600" b="1" dirty="0">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toguny</a:t>
            </a:r>
            <a:r>
              <a:rPr lang="en-US" sz="3600" b="1" dirty="0">
                <a:latin typeface="Times New Roman" pitchFamily="18" charset="0"/>
                <a:ea typeface="Calibri"/>
                <a:cs typeface="Times New Roman" pitchFamily="18" charset="0"/>
              </a:rPr>
              <a:t> </a:t>
            </a:r>
            <a:r>
              <a:rPr lang="en-US" sz="3600" b="1" dirty="0" err="1">
                <a:latin typeface="Times New Roman" pitchFamily="18" charset="0"/>
                <a:ea typeface="Calibri"/>
                <a:cs typeface="Times New Roman" pitchFamily="18" charset="0"/>
              </a:rPr>
              <a:t>geçirmeýänlere</a:t>
            </a:r>
            <a:r>
              <a:rPr lang="en-US" sz="3600" b="1" dirty="0">
                <a:latin typeface="Times New Roman" pitchFamily="18" charset="0"/>
                <a:ea typeface="Calibri"/>
                <a:cs typeface="Times New Roman" pitchFamily="18" charset="0"/>
              </a:rPr>
              <a:t> — </a:t>
            </a:r>
            <a:r>
              <a:rPr lang="tk-TM" sz="3600" b="1" dirty="0">
                <a:latin typeface="Times New Roman" pitchFamily="18" charset="0"/>
                <a:ea typeface="Calibri"/>
                <a:cs typeface="Times New Roman" pitchFamily="18" charset="0"/>
              </a:rPr>
              <a:t>       </a:t>
            </a:r>
          </a:p>
          <a:p>
            <a:pPr indent="0">
              <a:spcAft>
                <a:spcPts val="0"/>
              </a:spcAft>
              <a:buNone/>
            </a:pPr>
            <a:r>
              <a:rPr lang="tk-TM" sz="3600" b="1" i="1" dirty="0">
                <a:solidFill>
                  <a:srgbClr val="FF0000"/>
                </a:solidFill>
                <a:latin typeface="Times New Roman" pitchFamily="18" charset="0"/>
                <a:ea typeface="Calibri"/>
                <a:cs typeface="Times New Roman" pitchFamily="18" charset="0"/>
              </a:rPr>
              <a:t>      </a:t>
            </a:r>
            <a:r>
              <a:rPr lang="en-US" sz="3600" b="1" i="1" u="sng" dirty="0" err="1">
                <a:solidFill>
                  <a:srgbClr val="FF0000"/>
                </a:solidFill>
                <a:latin typeface="Times New Roman" pitchFamily="18" charset="0"/>
                <a:ea typeface="Calibri"/>
                <a:cs typeface="Times New Roman" pitchFamily="18" charset="0"/>
              </a:rPr>
              <a:t>elektrolit</a:t>
            </a:r>
            <a:r>
              <a:rPr lang="en-US" sz="3600" b="1" i="1" u="sng" dirty="0">
                <a:solidFill>
                  <a:srgbClr val="FF0000"/>
                </a:solidFill>
                <a:latin typeface="Times New Roman" pitchFamily="18" charset="0"/>
                <a:ea typeface="Calibri"/>
                <a:cs typeface="Times New Roman" pitchFamily="18" charset="0"/>
              </a:rPr>
              <a:t> </a:t>
            </a:r>
            <a:r>
              <a:rPr lang="en-US" sz="3600" b="1" i="1" u="sng" dirty="0" err="1">
                <a:solidFill>
                  <a:srgbClr val="FF0000"/>
                </a:solidFill>
                <a:latin typeface="Times New Roman" pitchFamily="18" charset="0"/>
                <a:ea typeface="Calibri"/>
                <a:cs typeface="Times New Roman" pitchFamily="18" charset="0"/>
              </a:rPr>
              <a:t>dällere</a:t>
            </a:r>
            <a:r>
              <a:rPr lang="en-US" sz="3600" b="1" dirty="0">
                <a:solidFill>
                  <a:srgbClr val="FF0000"/>
                </a:solidFill>
                <a:latin typeface="Times New Roman" pitchFamily="18" charset="0"/>
                <a:ea typeface="Calibri"/>
                <a:cs typeface="Times New Roman" pitchFamily="18" charset="0"/>
              </a:rPr>
              <a:t>;</a:t>
            </a:r>
            <a:r>
              <a:rPr lang="en-US" sz="3600" b="1" dirty="0">
                <a:solidFill>
                  <a:srgbClr val="7030A0"/>
                </a:solidFill>
                <a:latin typeface="Times New Roman" pitchFamily="18" charset="0"/>
                <a:ea typeface="Calibri"/>
                <a:cs typeface="Times New Roman" pitchFamily="18" charset="0"/>
              </a:rPr>
              <a:t> </a:t>
            </a:r>
            <a:endParaRPr lang="tk-TM" sz="3600" b="1" dirty="0">
              <a:solidFill>
                <a:srgbClr val="7030A0"/>
              </a:solidFill>
              <a:latin typeface="Times New Roman" pitchFamily="18" charset="0"/>
              <a:ea typeface="Calibri"/>
              <a:cs typeface="Times New Roman" pitchFamily="18" charset="0"/>
            </a:endParaRPr>
          </a:p>
          <a:p>
            <a:pPr indent="179705" algn="just">
              <a:spcAft>
                <a:spcPts val="0"/>
              </a:spcAft>
            </a:pPr>
            <a:endParaRPr lang="en-US" sz="3600" dirty="0">
              <a:latin typeface="Calibri"/>
              <a:ea typeface="Calibri"/>
              <a:cs typeface="Times New Roman"/>
            </a:endParaRPr>
          </a:p>
          <a:p>
            <a:endParaRPr lang="en-US" sz="3600" dirty="0"/>
          </a:p>
        </p:txBody>
      </p:sp>
    </p:spTree>
    <p:extLst>
      <p:ext uri="{BB962C8B-B14F-4D97-AF65-F5344CB8AC3E}">
        <p14:creationId xmlns:p14="http://schemas.microsoft.com/office/powerpoint/2010/main" val="341777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94413" y="0"/>
            <a:ext cx="8229600" cy="981075"/>
          </a:xfrm>
        </p:spPr>
        <p:txBody>
          <a:bodyPr>
            <a:normAutofit/>
          </a:bodyPr>
          <a:lstStyle/>
          <a:p>
            <a:r>
              <a:rPr lang="tk-TM" b="1" dirty="0">
                <a:solidFill>
                  <a:srgbClr val="FF0000"/>
                </a:solidFill>
              </a:rPr>
              <a:t>Maddalaryň erginleri</a:t>
            </a:r>
            <a:endParaRPr lang="ru-RU" b="1" dirty="0">
              <a:solidFill>
                <a:srgbClr val="FF0000"/>
              </a:solidFill>
            </a:endParaRPr>
          </a:p>
        </p:txBody>
      </p:sp>
      <p:sp>
        <p:nvSpPr>
          <p:cNvPr id="6147" name="Rectangle 5"/>
          <p:cNvSpPr>
            <a:spLocks noGrp="1" noChangeArrowheads="1"/>
          </p:cNvSpPr>
          <p:nvPr>
            <p:ph sz="half" idx="1"/>
          </p:nvPr>
        </p:nvSpPr>
        <p:spPr>
          <a:xfrm>
            <a:off x="179388" y="1989138"/>
            <a:ext cx="4356100" cy="4535487"/>
          </a:xfrm>
        </p:spPr>
        <p:txBody>
          <a:bodyPr/>
          <a:lstStyle/>
          <a:p>
            <a:pPr eaLnBrk="1" hangingPunct="1">
              <a:buFontTx/>
              <a:buNone/>
            </a:pPr>
            <a:endParaRPr lang="ru-RU" dirty="0"/>
          </a:p>
        </p:txBody>
      </p:sp>
      <p:sp>
        <p:nvSpPr>
          <p:cNvPr id="6148" name="Rectangle 6"/>
          <p:cNvSpPr>
            <a:spLocks noGrp="1" noChangeArrowheads="1"/>
          </p:cNvSpPr>
          <p:nvPr>
            <p:ph sz="half" idx="2"/>
          </p:nvPr>
        </p:nvSpPr>
        <p:spPr>
          <a:xfrm>
            <a:off x="4787900" y="1989138"/>
            <a:ext cx="4356100" cy="4568825"/>
          </a:xfrm>
        </p:spPr>
        <p:txBody>
          <a:bodyPr/>
          <a:lstStyle/>
          <a:p>
            <a:pPr eaLnBrk="1" hangingPunct="1"/>
            <a:endParaRPr lang="ru-RU" dirty="0"/>
          </a:p>
        </p:txBody>
      </p:sp>
      <p:sp>
        <p:nvSpPr>
          <p:cNvPr id="6149" name="Line 7"/>
          <p:cNvSpPr>
            <a:spLocks noChangeShapeType="1"/>
          </p:cNvSpPr>
          <p:nvPr/>
        </p:nvSpPr>
        <p:spPr bwMode="auto">
          <a:xfrm flipH="1">
            <a:off x="2107389" y="874239"/>
            <a:ext cx="1008063" cy="9350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6150" name="Line 8"/>
          <p:cNvSpPr>
            <a:spLocks noChangeShapeType="1"/>
          </p:cNvSpPr>
          <p:nvPr/>
        </p:nvSpPr>
        <p:spPr bwMode="auto">
          <a:xfrm>
            <a:off x="6005412" y="858983"/>
            <a:ext cx="792163" cy="9350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6151" name="Rectangle 9"/>
          <p:cNvSpPr>
            <a:spLocks noChangeArrowheads="1"/>
          </p:cNvSpPr>
          <p:nvPr/>
        </p:nvSpPr>
        <p:spPr bwMode="auto">
          <a:xfrm>
            <a:off x="214282" y="1857364"/>
            <a:ext cx="3786214" cy="1857388"/>
          </a:xfrm>
          <a:prstGeom prst="rect">
            <a:avLst/>
          </a:prstGeom>
          <a:solidFill>
            <a:schemeClr val="bg1"/>
          </a:solidFill>
          <a:ln w="38100">
            <a:solidFill>
              <a:schemeClr val="tx1"/>
            </a:solidFill>
            <a:miter lim="800000"/>
            <a:headEnd/>
            <a:tailEnd/>
          </a:ln>
        </p:spPr>
        <p:txBody>
          <a:bodyPr wrap="none" anchor="ctr"/>
          <a:lstStyle/>
          <a:p>
            <a:pPr algn="ctr"/>
            <a:r>
              <a:rPr lang="tk-TM" sz="3200" b="1" dirty="0">
                <a:solidFill>
                  <a:srgbClr val="CC0000"/>
                </a:solidFill>
              </a:rPr>
              <a:t>Elektrolitler</a:t>
            </a:r>
            <a:endParaRPr lang="ru-RU" sz="3200" b="1" u="none" dirty="0">
              <a:solidFill>
                <a:srgbClr val="CC0000"/>
              </a:solidFill>
            </a:endParaRPr>
          </a:p>
          <a:p>
            <a:pPr algn="ctr"/>
            <a:r>
              <a:rPr lang="ru-RU" sz="2800" b="1" u="none" dirty="0"/>
              <a:t>(</a:t>
            </a:r>
            <a:r>
              <a:rPr lang="ru-RU" sz="2800" b="1" dirty="0" err="1"/>
              <a:t>s</a:t>
            </a:r>
            <a:r>
              <a:rPr lang="ru-RU" sz="2800" b="1" u="none" dirty="0" err="1"/>
              <a:t>uwly</a:t>
            </a:r>
            <a:r>
              <a:rPr lang="ru-RU" sz="2800" b="1" u="none" dirty="0"/>
              <a:t> </a:t>
            </a:r>
            <a:r>
              <a:rPr lang="ru-RU" sz="2800" b="1" u="none" dirty="0" err="1"/>
              <a:t>erginleri</a:t>
            </a:r>
            <a:r>
              <a:rPr lang="ru-RU" sz="2800" b="1" u="none" dirty="0"/>
              <a:t> </a:t>
            </a:r>
            <a:endParaRPr lang="ru-RU" sz="2800" b="1" dirty="0"/>
          </a:p>
          <a:p>
            <a:pPr algn="ctr"/>
            <a:r>
              <a:rPr lang="tk-TM" sz="2800" b="1" u="none" dirty="0"/>
              <a:t>elektrik toguny </a:t>
            </a:r>
          </a:p>
          <a:p>
            <a:pPr algn="ctr"/>
            <a:r>
              <a:rPr lang="tk-TM" sz="2800" b="1" dirty="0"/>
              <a:t>geçirýänler)</a:t>
            </a:r>
            <a:endParaRPr lang="ru-RU" sz="2800" b="1" u="none" dirty="0"/>
          </a:p>
        </p:txBody>
      </p:sp>
      <p:sp>
        <p:nvSpPr>
          <p:cNvPr id="6152" name="Rectangle 11"/>
          <p:cNvSpPr>
            <a:spLocks noChangeArrowheads="1"/>
          </p:cNvSpPr>
          <p:nvPr/>
        </p:nvSpPr>
        <p:spPr bwMode="auto">
          <a:xfrm>
            <a:off x="4354483" y="1868300"/>
            <a:ext cx="4214842" cy="1857388"/>
          </a:xfrm>
          <a:prstGeom prst="rect">
            <a:avLst/>
          </a:prstGeom>
          <a:solidFill>
            <a:schemeClr val="bg1"/>
          </a:solidFill>
          <a:ln w="38100">
            <a:solidFill>
              <a:schemeClr val="tx1"/>
            </a:solidFill>
            <a:miter lim="800000"/>
            <a:headEnd/>
            <a:tailEnd/>
          </a:ln>
        </p:spPr>
        <p:txBody>
          <a:bodyPr wrap="none" anchor="ctr"/>
          <a:lstStyle/>
          <a:p>
            <a:endParaRPr lang="ru-RU" dirty="0"/>
          </a:p>
        </p:txBody>
      </p:sp>
      <p:sp>
        <p:nvSpPr>
          <p:cNvPr id="6153" name="Text Box 12"/>
          <p:cNvSpPr txBox="1">
            <a:spLocks noChangeArrowheads="1"/>
          </p:cNvSpPr>
          <p:nvPr/>
        </p:nvSpPr>
        <p:spPr bwMode="auto">
          <a:xfrm>
            <a:off x="4479585" y="1829159"/>
            <a:ext cx="3889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ru-RU" sz="3200" b="1" u="none" dirty="0" err="1">
                <a:solidFill>
                  <a:schemeClr val="accent2"/>
                </a:solidFill>
              </a:rPr>
              <a:t>Elektrolit</a:t>
            </a:r>
            <a:r>
              <a:rPr lang="ru-RU" sz="3200" b="1" u="none" dirty="0">
                <a:solidFill>
                  <a:schemeClr val="accent2"/>
                </a:solidFill>
              </a:rPr>
              <a:t> </a:t>
            </a:r>
            <a:r>
              <a:rPr lang="ru-RU" sz="3200" b="1" u="none" dirty="0" err="1">
                <a:solidFill>
                  <a:schemeClr val="accent2"/>
                </a:solidFill>
              </a:rPr>
              <a:t>däller</a:t>
            </a:r>
            <a:r>
              <a:rPr lang="ru-RU" sz="3200" b="1" u="none" dirty="0">
                <a:solidFill>
                  <a:schemeClr val="accent2"/>
                </a:solidFill>
              </a:rPr>
              <a:t> </a:t>
            </a:r>
            <a:r>
              <a:rPr lang="ru-RU" sz="3200" b="1" u="none" dirty="0"/>
              <a:t>(</a:t>
            </a:r>
            <a:r>
              <a:rPr lang="ru-RU" sz="2800" b="1" u="none" dirty="0" err="1"/>
              <a:t>suwly</a:t>
            </a:r>
            <a:r>
              <a:rPr lang="ru-RU" sz="2800" b="1" u="none" dirty="0"/>
              <a:t> </a:t>
            </a:r>
            <a:r>
              <a:rPr lang="ru-RU" sz="2800" b="1" u="none" dirty="0" err="1"/>
              <a:t>erginleri</a:t>
            </a:r>
            <a:r>
              <a:rPr lang="ru-RU" sz="2800" b="1" u="none" dirty="0"/>
              <a:t> </a:t>
            </a:r>
            <a:r>
              <a:rPr lang="ru-RU" sz="2800" b="1" u="none" dirty="0" err="1"/>
              <a:t>elektrik</a:t>
            </a:r>
            <a:r>
              <a:rPr lang="ru-RU" sz="2800" b="1" u="none" dirty="0"/>
              <a:t> </a:t>
            </a:r>
            <a:r>
              <a:rPr lang="ru-RU" sz="2800" b="1" u="none" dirty="0" err="1"/>
              <a:t>toguny</a:t>
            </a:r>
            <a:r>
              <a:rPr lang="ru-RU" sz="2800" b="1" u="none" dirty="0"/>
              <a:t> </a:t>
            </a:r>
            <a:r>
              <a:rPr lang="ru-RU" sz="2800" b="1" u="none" dirty="0" err="1"/>
              <a:t>geçirmeýänler</a:t>
            </a:r>
            <a:r>
              <a:rPr lang="ru-RU" sz="2800" b="1" u="none" dirty="0"/>
              <a:t>)</a:t>
            </a:r>
          </a:p>
        </p:txBody>
      </p:sp>
      <p:sp>
        <p:nvSpPr>
          <p:cNvPr id="6154" name="Rectangle 14"/>
          <p:cNvSpPr>
            <a:spLocks noChangeArrowheads="1"/>
          </p:cNvSpPr>
          <p:nvPr/>
        </p:nvSpPr>
        <p:spPr bwMode="auto">
          <a:xfrm>
            <a:off x="394413" y="4021862"/>
            <a:ext cx="3816350" cy="1223963"/>
          </a:xfrm>
          <a:prstGeom prst="rect">
            <a:avLst/>
          </a:prstGeom>
          <a:solidFill>
            <a:schemeClr val="bg1"/>
          </a:solidFill>
          <a:ln w="38100">
            <a:solidFill>
              <a:schemeClr val="tx1"/>
            </a:solidFill>
            <a:miter lim="800000"/>
            <a:headEnd/>
            <a:tailEnd/>
          </a:ln>
        </p:spPr>
        <p:txBody>
          <a:bodyPr wrap="none" anchor="ctr"/>
          <a:lstStyle/>
          <a:p>
            <a:pPr algn="ctr"/>
            <a:r>
              <a:rPr lang="tk-TM" sz="2400" b="1" dirty="0"/>
              <a:t>Ion we kowalent polýar </a:t>
            </a:r>
          </a:p>
          <a:p>
            <a:pPr algn="ctr"/>
            <a:r>
              <a:rPr lang="tk-TM" sz="2400" b="1" dirty="0"/>
              <a:t>b</a:t>
            </a:r>
            <a:r>
              <a:rPr lang="tk-TM" sz="2400" b="1" u="none" dirty="0"/>
              <a:t>aglanyşykly maddalar </a:t>
            </a:r>
            <a:endParaRPr lang="ru-RU" sz="2400" b="1" u="none" dirty="0"/>
          </a:p>
        </p:txBody>
      </p:sp>
      <p:sp>
        <p:nvSpPr>
          <p:cNvPr id="6155" name="Rectangle 16"/>
          <p:cNvSpPr>
            <a:spLocks noChangeArrowheads="1"/>
          </p:cNvSpPr>
          <p:nvPr/>
        </p:nvSpPr>
        <p:spPr bwMode="auto">
          <a:xfrm>
            <a:off x="4349651" y="3986144"/>
            <a:ext cx="4103687" cy="1295400"/>
          </a:xfrm>
          <a:prstGeom prst="rect">
            <a:avLst/>
          </a:prstGeom>
          <a:solidFill>
            <a:schemeClr val="bg1"/>
          </a:solidFill>
          <a:ln w="38100">
            <a:solidFill>
              <a:schemeClr val="tx1"/>
            </a:solidFill>
            <a:miter lim="800000"/>
            <a:headEnd/>
            <a:tailEnd/>
          </a:ln>
        </p:spPr>
        <p:txBody>
          <a:bodyPr wrap="none" anchor="ctr"/>
          <a:lstStyle/>
          <a:p>
            <a:endParaRPr lang="ru-RU"/>
          </a:p>
        </p:txBody>
      </p:sp>
      <p:sp>
        <p:nvSpPr>
          <p:cNvPr id="6156" name="Text Box 17"/>
          <p:cNvSpPr txBox="1">
            <a:spLocks noChangeArrowheads="1"/>
          </p:cNvSpPr>
          <p:nvPr/>
        </p:nvSpPr>
        <p:spPr bwMode="auto">
          <a:xfrm>
            <a:off x="4438278" y="4053610"/>
            <a:ext cx="41036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tk-TM" sz="2400" b="1" u="none" dirty="0"/>
              <a:t>Kowalent polýar däl we gowşak polýar baglanyşykly maddalar </a:t>
            </a:r>
          </a:p>
          <a:p>
            <a:pPr eaLnBrk="1" hangingPunct="1">
              <a:spcBef>
                <a:spcPct val="50000"/>
              </a:spcBef>
            </a:pPr>
            <a:endParaRPr lang="ru-RU" sz="2400" b="1" u="none" dirty="0"/>
          </a:p>
        </p:txBody>
      </p:sp>
      <p:sp>
        <p:nvSpPr>
          <p:cNvPr id="6157" name="Rectangle 19"/>
          <p:cNvSpPr>
            <a:spLocks noChangeArrowheads="1"/>
          </p:cNvSpPr>
          <p:nvPr/>
        </p:nvSpPr>
        <p:spPr bwMode="auto">
          <a:xfrm>
            <a:off x="360929" y="5494129"/>
            <a:ext cx="3816350" cy="1196975"/>
          </a:xfrm>
          <a:prstGeom prst="rect">
            <a:avLst/>
          </a:prstGeom>
          <a:solidFill>
            <a:schemeClr val="bg1"/>
          </a:solidFill>
          <a:ln w="38100">
            <a:solidFill>
              <a:schemeClr val="tx1"/>
            </a:solidFill>
            <a:miter lim="800000"/>
            <a:headEnd/>
            <a:tailEnd/>
          </a:ln>
        </p:spPr>
        <p:txBody>
          <a:bodyPr wrap="none" anchor="ctr"/>
          <a:lstStyle/>
          <a:p>
            <a:endParaRPr lang="ru-RU" dirty="0"/>
          </a:p>
        </p:txBody>
      </p:sp>
      <p:sp>
        <p:nvSpPr>
          <p:cNvPr id="6158" name="Text Box 20"/>
          <p:cNvSpPr txBox="1">
            <a:spLocks noChangeArrowheads="1"/>
          </p:cNvSpPr>
          <p:nvPr/>
        </p:nvSpPr>
        <p:spPr bwMode="auto">
          <a:xfrm>
            <a:off x="727147" y="5490775"/>
            <a:ext cx="3384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tk-TM" sz="2400" b="1" u="none" dirty="0"/>
              <a:t>Ähli suwda ereýän kislotalar, esaslar (aşgarlar)</a:t>
            </a:r>
            <a:endParaRPr lang="ru-RU" sz="2400" b="1" u="none" dirty="0"/>
          </a:p>
        </p:txBody>
      </p:sp>
      <p:sp>
        <p:nvSpPr>
          <p:cNvPr id="6159" name="Rectangle 21"/>
          <p:cNvSpPr>
            <a:spLocks noChangeArrowheads="1"/>
          </p:cNvSpPr>
          <p:nvPr/>
        </p:nvSpPr>
        <p:spPr bwMode="auto">
          <a:xfrm>
            <a:off x="4360559" y="5494130"/>
            <a:ext cx="4176712" cy="1196975"/>
          </a:xfrm>
          <a:prstGeom prst="rect">
            <a:avLst/>
          </a:prstGeom>
          <a:solidFill>
            <a:schemeClr val="bg1"/>
          </a:solidFill>
          <a:ln w="38100">
            <a:solidFill>
              <a:schemeClr val="tx1"/>
            </a:solidFill>
            <a:miter lim="800000"/>
            <a:headEnd/>
            <a:tailEnd/>
          </a:ln>
        </p:spPr>
        <p:txBody>
          <a:bodyPr wrap="none" anchor="ctr"/>
          <a:lstStyle/>
          <a:p>
            <a:endParaRPr lang="ru-RU"/>
          </a:p>
        </p:txBody>
      </p:sp>
      <p:sp>
        <p:nvSpPr>
          <p:cNvPr id="6160" name="Text Box 22"/>
          <p:cNvSpPr txBox="1">
            <a:spLocks noChangeArrowheads="1"/>
          </p:cNvSpPr>
          <p:nvPr/>
        </p:nvSpPr>
        <p:spPr bwMode="auto">
          <a:xfrm>
            <a:off x="4364451" y="5490775"/>
            <a:ext cx="4356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tk-TM" sz="2400" b="1" u="none" dirty="0"/>
              <a:t>Ähli sada maddalar, oksidler,suwda eremeýän kislotalar, esaslar we duzlar</a:t>
            </a:r>
            <a:endParaRPr lang="ru-RU" sz="2400" b="1" u="none" dirty="0"/>
          </a:p>
        </p:txBody>
      </p:sp>
      <p:sp>
        <p:nvSpPr>
          <p:cNvPr id="6161" name="Line 23"/>
          <p:cNvSpPr>
            <a:spLocks noChangeShapeType="1"/>
          </p:cNvSpPr>
          <p:nvPr/>
        </p:nvSpPr>
        <p:spPr bwMode="auto">
          <a:xfrm flipH="1">
            <a:off x="1882404" y="3725688"/>
            <a:ext cx="0" cy="32792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6162" name="Line 24"/>
          <p:cNvSpPr>
            <a:spLocks noChangeShapeType="1"/>
          </p:cNvSpPr>
          <p:nvPr/>
        </p:nvSpPr>
        <p:spPr bwMode="auto">
          <a:xfrm>
            <a:off x="1979712" y="5245825"/>
            <a:ext cx="0" cy="30711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6163" name="Line 25"/>
          <p:cNvSpPr>
            <a:spLocks noChangeShapeType="1"/>
          </p:cNvSpPr>
          <p:nvPr/>
        </p:nvSpPr>
        <p:spPr bwMode="auto">
          <a:xfrm flipH="1">
            <a:off x="6588124" y="3714751"/>
            <a:ext cx="99" cy="29051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6164" name="Line 26"/>
          <p:cNvSpPr>
            <a:spLocks noChangeShapeType="1"/>
          </p:cNvSpPr>
          <p:nvPr/>
        </p:nvSpPr>
        <p:spPr bwMode="auto">
          <a:xfrm>
            <a:off x="6659562" y="5300663"/>
            <a:ext cx="669" cy="241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93627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116633"/>
            <a:ext cx="7570787" cy="576064"/>
          </a:xfrm>
        </p:spPr>
        <p:txBody>
          <a:bodyPr>
            <a:normAutofit fontScale="90000"/>
          </a:bodyPr>
          <a:lstStyle/>
          <a:p>
            <a:br>
              <a:rPr lang="en-US" sz="4000" b="1" u="sng" dirty="0">
                <a:solidFill>
                  <a:schemeClr val="accent2"/>
                </a:solidFill>
                <a:latin typeface="Times New Roman" pitchFamily="18" charset="0"/>
              </a:rPr>
            </a:br>
            <a:br>
              <a:rPr lang="en-US" sz="4000" b="1" u="sng" dirty="0">
                <a:solidFill>
                  <a:schemeClr val="accent2"/>
                </a:solidFill>
                <a:latin typeface="Times New Roman" pitchFamily="18" charset="0"/>
              </a:rPr>
            </a:br>
            <a:br>
              <a:rPr lang="en-US" sz="4000" b="1" u="sng" dirty="0">
                <a:solidFill>
                  <a:schemeClr val="accent2"/>
                </a:solidFill>
                <a:latin typeface="Times New Roman" pitchFamily="18" charset="0"/>
              </a:rPr>
            </a:br>
            <a:br>
              <a:rPr lang="en-US" sz="4000" b="1" u="sng" dirty="0">
                <a:solidFill>
                  <a:schemeClr val="accent2"/>
                </a:solidFill>
                <a:latin typeface="Times New Roman" pitchFamily="18" charset="0"/>
              </a:rPr>
            </a:br>
            <a:br>
              <a:rPr lang="en-US" sz="4000" b="1" u="sng" dirty="0">
                <a:solidFill>
                  <a:schemeClr val="accent2"/>
                </a:solidFill>
                <a:latin typeface="Times New Roman" pitchFamily="18" charset="0"/>
              </a:rPr>
            </a:br>
            <a:br>
              <a:rPr lang="en-US" sz="4000" b="1" u="sng" dirty="0">
                <a:solidFill>
                  <a:schemeClr val="accent2"/>
                </a:solidFill>
                <a:latin typeface="Times New Roman" pitchFamily="18" charset="0"/>
              </a:rPr>
            </a:br>
            <a:br>
              <a:rPr lang="en-US" sz="4000" b="1" u="sng" dirty="0">
                <a:solidFill>
                  <a:schemeClr val="accent2"/>
                </a:solidFill>
                <a:latin typeface="Times New Roman" pitchFamily="18" charset="0"/>
              </a:rPr>
            </a:br>
            <a:br>
              <a:rPr lang="en-US" sz="4000" b="1" u="sng" dirty="0">
                <a:solidFill>
                  <a:schemeClr val="accent2"/>
                </a:solidFill>
                <a:latin typeface="Times New Roman" pitchFamily="18" charset="0"/>
              </a:rPr>
            </a:br>
            <a:br>
              <a:rPr lang="en-US" sz="4000" b="1" u="sng" dirty="0">
                <a:solidFill>
                  <a:schemeClr val="accent2"/>
                </a:solidFill>
                <a:latin typeface="Times New Roman" pitchFamily="18" charset="0"/>
              </a:rPr>
            </a:br>
            <a:br>
              <a:rPr lang="en-US" sz="4000" b="1" u="sng" dirty="0">
                <a:solidFill>
                  <a:schemeClr val="accent2"/>
                </a:solidFill>
                <a:latin typeface="Times New Roman" pitchFamily="18" charset="0"/>
              </a:rPr>
            </a:br>
            <a:r>
              <a:rPr lang="ru-RU" sz="4000" b="1" dirty="0">
                <a:solidFill>
                  <a:srgbClr val="002060"/>
                </a:solidFill>
                <a:latin typeface="Times New Roman" pitchFamily="18" charset="0"/>
              </a:rPr>
              <a:t>  </a:t>
            </a:r>
            <a:r>
              <a:rPr lang="tk-TM" sz="4000" b="1" dirty="0">
                <a:solidFill>
                  <a:srgbClr val="002060"/>
                </a:solidFill>
                <a:latin typeface="Times New Roman" pitchFamily="18" charset="0"/>
              </a:rPr>
              <a:t>EDT</a:t>
            </a:r>
            <a:endParaRPr lang="ru-RU" sz="4000" b="1" dirty="0">
              <a:solidFill>
                <a:srgbClr val="002060"/>
              </a:solidFill>
              <a:latin typeface="Times New Roman" pitchFamily="18" charset="0"/>
            </a:endParaRPr>
          </a:p>
        </p:txBody>
      </p:sp>
      <p:sp>
        <p:nvSpPr>
          <p:cNvPr id="5123" name="Rectangle 3"/>
          <p:cNvSpPr>
            <a:spLocks noGrp="1" noChangeArrowheads="1"/>
          </p:cNvSpPr>
          <p:nvPr>
            <p:ph sz="quarter" idx="1"/>
          </p:nvPr>
        </p:nvSpPr>
        <p:spPr>
          <a:xfrm>
            <a:off x="0" y="476672"/>
            <a:ext cx="9144000" cy="5216649"/>
          </a:xfrm>
        </p:spPr>
        <p:txBody>
          <a:bodyPr>
            <a:normAutofit/>
          </a:bodyPr>
          <a:lstStyle/>
          <a:p>
            <a:pPr eaLnBrk="1" hangingPunct="1">
              <a:buFontTx/>
              <a:buNone/>
            </a:pPr>
            <a:r>
              <a:rPr lang="ru-RU" sz="3600" b="1" dirty="0">
                <a:latin typeface="Times New Roman" pitchFamily="18" charset="0"/>
              </a:rPr>
              <a:t>  </a:t>
            </a:r>
            <a:r>
              <a:rPr lang="ru-RU" sz="3600" b="1" dirty="0">
                <a:solidFill>
                  <a:srgbClr val="FF0000"/>
                </a:solidFill>
                <a:latin typeface="Times New Roman" pitchFamily="18" charset="0"/>
              </a:rPr>
              <a:t> </a:t>
            </a:r>
            <a:r>
              <a:rPr lang="ru-RU" sz="3200" b="1" dirty="0">
                <a:solidFill>
                  <a:srgbClr val="FF0000"/>
                </a:solidFill>
                <a:latin typeface="Times New Roman" pitchFamily="18" charset="0"/>
              </a:rPr>
              <a:t>EDT</a:t>
            </a:r>
            <a:r>
              <a:rPr lang="ru-RU" sz="3200" b="1" dirty="0">
                <a:latin typeface="Times New Roman" pitchFamily="18" charset="0"/>
              </a:rPr>
              <a:t>-</a:t>
            </a:r>
            <a:r>
              <a:rPr lang="ru-RU" sz="3200" b="1" dirty="0" err="1">
                <a:latin typeface="Times New Roman" pitchFamily="18" charset="0"/>
              </a:rPr>
              <a:t>nyň</a:t>
            </a:r>
            <a:r>
              <a:rPr lang="ru-RU" sz="3200" b="1" dirty="0">
                <a:latin typeface="Times New Roman" pitchFamily="18" charset="0"/>
              </a:rPr>
              <a:t> (</a:t>
            </a:r>
            <a:r>
              <a:rPr lang="ru-RU" sz="2800" b="1" dirty="0" err="1">
                <a:solidFill>
                  <a:srgbClr val="FF0000"/>
                </a:solidFill>
                <a:latin typeface="Times New Roman" pitchFamily="18" charset="0"/>
              </a:rPr>
              <a:t>e</a:t>
            </a:r>
            <a:r>
              <a:rPr lang="ru-RU" sz="2800" b="1" dirty="0" err="1">
                <a:latin typeface="Times New Roman" pitchFamily="18" charset="0"/>
              </a:rPr>
              <a:t>lektrolitiki</a:t>
            </a:r>
            <a:r>
              <a:rPr lang="ru-RU" sz="2800" b="1" dirty="0">
                <a:latin typeface="Times New Roman" pitchFamily="18" charset="0"/>
              </a:rPr>
              <a:t> </a:t>
            </a:r>
            <a:r>
              <a:rPr lang="ru-RU" sz="2800" b="1" dirty="0" err="1">
                <a:solidFill>
                  <a:srgbClr val="FF0000"/>
                </a:solidFill>
                <a:latin typeface="Times New Roman" pitchFamily="18" charset="0"/>
              </a:rPr>
              <a:t>d</a:t>
            </a:r>
            <a:r>
              <a:rPr lang="ru-RU" sz="2800" b="1" dirty="0" err="1">
                <a:latin typeface="Times New Roman" pitchFamily="18" charset="0"/>
              </a:rPr>
              <a:t>issos</a:t>
            </a:r>
            <a:r>
              <a:rPr lang="ru-RU" sz="2800" b="1" dirty="0">
                <a:latin typeface="Times New Roman" pitchFamily="18" charset="0"/>
              </a:rPr>
              <a:t>-ň </a:t>
            </a:r>
            <a:r>
              <a:rPr lang="ru-RU" sz="2800" b="1" dirty="0" err="1">
                <a:solidFill>
                  <a:srgbClr val="FF0000"/>
                </a:solidFill>
                <a:latin typeface="Times New Roman" pitchFamily="18" charset="0"/>
              </a:rPr>
              <a:t>t</a:t>
            </a:r>
            <a:r>
              <a:rPr lang="ru-RU" sz="2800" b="1" dirty="0" err="1">
                <a:latin typeface="Times New Roman" pitchFamily="18" charset="0"/>
              </a:rPr>
              <a:t>aglymaty</a:t>
            </a:r>
            <a:r>
              <a:rPr lang="ru-RU" sz="3200" b="1" dirty="0">
                <a:latin typeface="Times New Roman" pitchFamily="18" charset="0"/>
              </a:rPr>
              <a:t>) </a:t>
            </a:r>
            <a:r>
              <a:rPr lang="ru-RU" sz="3200" b="1" dirty="0" err="1">
                <a:latin typeface="Times New Roman" pitchFamily="18" charset="0"/>
              </a:rPr>
              <a:t>häzirki</a:t>
            </a:r>
            <a:r>
              <a:rPr lang="ru-RU" sz="3200" b="1" dirty="0">
                <a:latin typeface="Times New Roman" pitchFamily="18" charset="0"/>
              </a:rPr>
              <a:t> </a:t>
            </a:r>
            <a:r>
              <a:rPr lang="ru-RU" sz="3200" b="1" dirty="0" err="1">
                <a:latin typeface="Times New Roman" pitchFamily="18" charset="0"/>
              </a:rPr>
              <a:t>zaman</a:t>
            </a:r>
            <a:r>
              <a:rPr lang="ru-RU" sz="3200" b="1" dirty="0">
                <a:latin typeface="Times New Roman" pitchFamily="18" charset="0"/>
              </a:rPr>
              <a:t> </a:t>
            </a:r>
            <a:r>
              <a:rPr lang="ru-RU" sz="3200" b="1" dirty="0" err="1">
                <a:latin typeface="Times New Roman" pitchFamily="18" charset="0"/>
              </a:rPr>
              <a:t>mazmuny</a:t>
            </a:r>
            <a:r>
              <a:rPr lang="ru-RU" sz="3200" b="1" dirty="0">
                <a:latin typeface="Times New Roman" pitchFamily="18" charset="0"/>
              </a:rPr>
              <a:t> 4 </a:t>
            </a:r>
            <a:r>
              <a:rPr lang="ru-RU" sz="3200" b="1" dirty="0" err="1">
                <a:latin typeface="Times New Roman" pitchFamily="18" charset="0"/>
              </a:rPr>
              <a:t>sany</a:t>
            </a:r>
            <a:r>
              <a:rPr lang="ru-RU" sz="3200" b="1" dirty="0">
                <a:latin typeface="Times New Roman" pitchFamily="18" charset="0"/>
              </a:rPr>
              <a:t> </a:t>
            </a:r>
            <a:r>
              <a:rPr lang="ru-RU" sz="3200" b="1" dirty="0" err="1">
                <a:latin typeface="Times New Roman" pitchFamily="18" charset="0"/>
              </a:rPr>
              <a:t>esasy</a:t>
            </a:r>
            <a:r>
              <a:rPr lang="ru-RU" sz="3200" b="1" dirty="0">
                <a:latin typeface="Times New Roman" pitchFamily="18" charset="0"/>
              </a:rPr>
              <a:t> </a:t>
            </a:r>
            <a:r>
              <a:rPr lang="ru-RU" sz="3200" b="1" dirty="0" err="1">
                <a:latin typeface="Times New Roman" pitchFamily="18" charset="0"/>
              </a:rPr>
              <a:t>ýagdaý</a:t>
            </a:r>
            <a:r>
              <a:rPr lang="tk-TM" sz="3200" b="1" dirty="0">
                <a:latin typeface="Times New Roman" pitchFamily="18" charset="0"/>
              </a:rPr>
              <a:t>da</a:t>
            </a:r>
            <a:r>
              <a:rPr lang="ru-RU" sz="3200" b="1" dirty="0">
                <a:latin typeface="Times New Roman" pitchFamily="18" charset="0"/>
              </a:rPr>
              <a:t> </a:t>
            </a:r>
            <a:r>
              <a:rPr lang="ru-RU" sz="3200" b="1" dirty="0" err="1">
                <a:latin typeface="Times New Roman" pitchFamily="18" charset="0"/>
              </a:rPr>
              <a:t>bolup</a:t>
            </a:r>
            <a:r>
              <a:rPr lang="ru-RU" sz="3200" b="1" dirty="0">
                <a:latin typeface="Times New Roman" pitchFamily="18" charset="0"/>
              </a:rPr>
              <a:t> </a:t>
            </a:r>
            <a:r>
              <a:rPr lang="ru-RU" sz="3200" b="1" dirty="0" err="1">
                <a:latin typeface="Times New Roman" pitchFamily="18" charset="0"/>
              </a:rPr>
              <a:t>bilýär</a:t>
            </a:r>
            <a:r>
              <a:rPr lang="ru-RU" sz="3200" b="1" dirty="0">
                <a:latin typeface="Times New Roman" pitchFamily="18" charset="0"/>
              </a:rPr>
              <a:t>, </a:t>
            </a:r>
            <a:r>
              <a:rPr lang="tk-TM" sz="3200" b="1" dirty="0">
                <a:solidFill>
                  <a:srgbClr val="FF0000"/>
                </a:solidFill>
                <a:latin typeface="Times New Roman" pitchFamily="18" charset="0"/>
              </a:rPr>
              <a:t>1</a:t>
            </a:r>
            <a:r>
              <a:rPr lang="tk-TM" sz="3200" b="1" dirty="0">
                <a:latin typeface="Times New Roman" pitchFamily="18" charset="0"/>
              </a:rPr>
              <a:t>-nji ýagdaý</a:t>
            </a:r>
            <a:r>
              <a:rPr lang="ru-RU" sz="3200" b="1" dirty="0">
                <a:latin typeface="Times New Roman" pitchFamily="18" charset="0"/>
              </a:rPr>
              <a:t>:</a:t>
            </a:r>
            <a:r>
              <a:rPr lang="tk-TM" sz="3200" b="1" dirty="0">
                <a:latin typeface="Times New Roman" pitchFamily="18" charset="0"/>
              </a:rPr>
              <a:t> Elektrolitler</a:t>
            </a:r>
            <a:r>
              <a:rPr lang="ru-RU" sz="3200" b="1" dirty="0">
                <a:latin typeface="Times New Roman" pitchFamily="18" charset="0"/>
              </a:rPr>
              <a:t> </a:t>
            </a:r>
            <a:r>
              <a:rPr lang="tk-TM" sz="3200" b="1" dirty="0">
                <a:latin typeface="Times New Roman" pitchFamily="18" charset="0"/>
              </a:rPr>
              <a:t>suwuklyklarda ýa-da metallar eredilende (+) položitel hem-de (-) otrisatel ionlara dargaýarlar (</a:t>
            </a:r>
            <a:r>
              <a:rPr lang="tk-TM" sz="3200" b="1" dirty="0">
                <a:solidFill>
                  <a:srgbClr val="FF0000"/>
                </a:solidFill>
                <a:latin typeface="Times New Roman" pitchFamily="18" charset="0"/>
              </a:rPr>
              <a:t>dissosirlenýärler</a:t>
            </a:r>
            <a:r>
              <a:rPr lang="tk-TM" sz="3200" b="1" dirty="0">
                <a:latin typeface="Times New Roman" pitchFamily="18" charset="0"/>
              </a:rPr>
              <a:t>). </a:t>
            </a:r>
            <a:endParaRPr lang="en-US" sz="3200" b="1" dirty="0">
              <a:latin typeface="Times New Roman" pitchFamily="18" charset="0"/>
            </a:endParaRPr>
          </a:p>
          <a:p>
            <a:pPr eaLnBrk="1" hangingPunct="1">
              <a:buFontTx/>
              <a:buNone/>
            </a:pPr>
            <a:r>
              <a:rPr lang="tk-TM" sz="3600" b="1" dirty="0">
                <a:latin typeface="Times New Roman" pitchFamily="18" charset="0"/>
              </a:rPr>
              <a:t>    </a:t>
            </a:r>
            <a:endParaRPr lang="ru-RU" sz="3600" b="1" dirty="0">
              <a:solidFill>
                <a:srgbClr val="CC0000"/>
              </a:solidFill>
            </a:endParaRPr>
          </a:p>
        </p:txBody>
      </p:sp>
      <p:pic>
        <p:nvPicPr>
          <p:cNvPr id="5124" name="Picture 4" descr="bd0492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861048"/>
            <a:ext cx="3240360" cy="276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Рисунок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861048"/>
            <a:ext cx="4824535" cy="286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89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sz="3600" b="1" dirty="0">
                <a:solidFill>
                  <a:srgbClr val="002060"/>
                </a:solidFill>
                <a:latin typeface="Times New Roman" pitchFamily="18" charset="0"/>
                <a:cs typeface="Times New Roman" pitchFamily="18" charset="0"/>
              </a:rPr>
              <a:t> </a:t>
            </a:r>
            <a:r>
              <a:rPr lang="tk-TM" sz="3600" b="1" dirty="0">
                <a:solidFill>
                  <a:srgbClr val="002060"/>
                </a:solidFill>
                <a:latin typeface="Times New Roman" pitchFamily="18" charset="0"/>
                <a:cs typeface="Times New Roman" pitchFamily="18" charset="0"/>
              </a:rPr>
              <a:t>EDT-nyň 2-nji ýagdaýy:</a:t>
            </a:r>
            <a:endParaRPr lang="ru-RU" sz="3600" b="1" dirty="0">
              <a:solidFill>
                <a:srgbClr val="002060"/>
              </a:solidFill>
              <a:latin typeface="Times New Roman" pitchFamily="18" charset="0"/>
              <a:cs typeface="Times New Roman" pitchFamily="18" charset="0"/>
            </a:endParaRPr>
          </a:p>
        </p:txBody>
      </p:sp>
      <p:sp>
        <p:nvSpPr>
          <p:cNvPr id="8195" name="Rectangle 3"/>
          <p:cNvSpPr>
            <a:spLocks noGrp="1" noChangeArrowheads="1"/>
          </p:cNvSpPr>
          <p:nvPr>
            <p:ph sz="quarter" idx="1"/>
          </p:nvPr>
        </p:nvSpPr>
        <p:spPr>
          <a:xfrm>
            <a:off x="35496" y="1196975"/>
            <a:ext cx="9073008" cy="5472113"/>
          </a:xfrm>
        </p:spPr>
        <p:txBody>
          <a:bodyPr>
            <a:normAutofit lnSpcReduction="10000"/>
          </a:bodyPr>
          <a:lstStyle/>
          <a:p>
            <a:pPr eaLnBrk="1" hangingPunct="1">
              <a:buFontTx/>
              <a:buNone/>
            </a:pPr>
            <a:r>
              <a:rPr lang="en-US" b="1" dirty="0">
                <a:solidFill>
                  <a:srgbClr val="CC0000"/>
                </a:solidFill>
              </a:rPr>
              <a:t>   </a:t>
            </a:r>
            <a:endParaRPr lang="ru-RU" b="1" dirty="0">
              <a:solidFill>
                <a:srgbClr val="FF0000"/>
              </a:solidFill>
            </a:endParaRPr>
          </a:p>
          <a:p>
            <a:pPr eaLnBrk="1" hangingPunct="1">
              <a:buFontTx/>
              <a:buNone/>
            </a:pPr>
            <a:r>
              <a:rPr lang="en-US" b="1" dirty="0">
                <a:solidFill>
                  <a:srgbClr val="FF0000"/>
                </a:solidFill>
              </a:rPr>
              <a:t>   </a:t>
            </a:r>
            <a:r>
              <a:rPr lang="tk-TM" sz="3600" b="1" i="1" dirty="0">
                <a:solidFill>
                  <a:srgbClr val="FF0000"/>
                </a:solidFill>
              </a:rPr>
              <a:t>Elektrik togunyň täsiri astynda ionlar ugrukdyrylan herekete eýe bolýarlar, ýagny položitel zarýadly ionlar </a:t>
            </a:r>
            <a:r>
              <a:rPr lang="tk-TM" sz="3600" b="1" i="1" dirty="0"/>
              <a:t>katoda</a:t>
            </a:r>
            <a:r>
              <a:rPr lang="tk-TM" sz="3600" b="1" i="1" dirty="0">
                <a:solidFill>
                  <a:srgbClr val="FF0000"/>
                </a:solidFill>
              </a:rPr>
              <a:t> we otrisatel zarýadly ionlar bolsa </a:t>
            </a:r>
            <a:r>
              <a:rPr lang="tk-TM" sz="3600" b="1" i="1" dirty="0"/>
              <a:t>anoda</a:t>
            </a:r>
            <a:r>
              <a:rPr lang="tk-TM" sz="3600" b="1" i="1" dirty="0">
                <a:solidFill>
                  <a:srgbClr val="FF0000"/>
                </a:solidFill>
              </a:rPr>
              <a:t>  tarap hereket edip başlaýarlar.  Şonuň üçin birinjilere </a:t>
            </a:r>
            <a:r>
              <a:rPr lang="tk-TM" sz="3600" b="1" i="1" dirty="0"/>
              <a:t>kationlar</a:t>
            </a:r>
            <a:r>
              <a:rPr lang="tk-TM" sz="3600" b="1" i="1" dirty="0">
                <a:solidFill>
                  <a:srgbClr val="FF0000"/>
                </a:solidFill>
              </a:rPr>
              <a:t> we ikinjilere bolsa </a:t>
            </a:r>
            <a:r>
              <a:rPr lang="tk-TM" sz="3600" b="1" i="1" dirty="0"/>
              <a:t>anionlar</a:t>
            </a:r>
            <a:r>
              <a:rPr lang="tk-TM" sz="3600" b="1" i="1" dirty="0">
                <a:solidFill>
                  <a:srgbClr val="FF0000"/>
                </a:solidFill>
              </a:rPr>
              <a:t> diýilýär.</a:t>
            </a:r>
            <a:endParaRPr lang="ru-RU" b="1" i="1" dirty="0">
              <a:solidFill>
                <a:srgbClr val="FF0000"/>
              </a:solidFill>
            </a:endParaRPr>
          </a:p>
          <a:p>
            <a:pPr eaLnBrk="1" hangingPunct="1">
              <a:buFontTx/>
              <a:buNone/>
            </a:pPr>
            <a:r>
              <a:rPr lang="ru-RU" b="1" dirty="0"/>
              <a:t>	</a:t>
            </a:r>
          </a:p>
        </p:txBody>
      </p:sp>
    </p:spTree>
    <p:extLst>
      <p:ext uri="{BB962C8B-B14F-4D97-AF65-F5344CB8AC3E}">
        <p14:creationId xmlns:p14="http://schemas.microsoft.com/office/powerpoint/2010/main" val="1163061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b="1" dirty="0">
                <a:solidFill>
                  <a:srgbClr val="FF0000"/>
                </a:solidFill>
              </a:rPr>
              <a:t>3-nji ýagdaýy</a:t>
            </a:r>
            <a:endParaRPr lang="ru-RU" b="1" dirty="0">
              <a:solidFill>
                <a:srgbClr val="FF0000"/>
              </a:solidFill>
            </a:endParaRPr>
          </a:p>
        </p:txBody>
      </p:sp>
      <p:sp>
        <p:nvSpPr>
          <p:cNvPr id="3" name="Объект 2"/>
          <p:cNvSpPr>
            <a:spLocks noGrp="1"/>
          </p:cNvSpPr>
          <p:nvPr>
            <p:ph sz="quarter" idx="1"/>
          </p:nvPr>
        </p:nvSpPr>
        <p:spPr/>
        <p:txBody>
          <a:bodyPr>
            <a:normAutofit/>
          </a:bodyPr>
          <a:lstStyle/>
          <a:p>
            <a:r>
              <a:rPr lang="tk-TM" sz="3200" b="1" dirty="0"/>
              <a:t>Elektrolitiki dissosiasiýa prosesinde ionlaryň ugrukdyrylan hereketi, ters zarýadly elektrodlaryň olary özüne çekmegi sebäpli bolup geçýär </a:t>
            </a:r>
            <a:endParaRPr lang="ru-RU" sz="3200" b="1" dirty="0"/>
          </a:p>
        </p:txBody>
      </p:sp>
    </p:spTree>
    <p:extLst>
      <p:ext uri="{BB962C8B-B14F-4D97-AF65-F5344CB8AC3E}">
        <p14:creationId xmlns:p14="http://schemas.microsoft.com/office/powerpoint/2010/main" val="26062762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3074</TotalTime>
  <Words>1137</Words>
  <Application>Microsoft Office PowerPoint</Application>
  <PresentationFormat>Экран (4:3)</PresentationFormat>
  <Paragraphs>185</Paragraphs>
  <Slides>41</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41</vt:i4>
      </vt:variant>
    </vt:vector>
  </HeadingPairs>
  <TitlesOfParts>
    <vt:vector size="52" baseType="lpstr">
      <vt:lpstr>Arial</vt:lpstr>
      <vt:lpstr>Calibri</vt:lpstr>
      <vt:lpstr>Georgia</vt:lpstr>
      <vt:lpstr>Impact</vt:lpstr>
      <vt:lpstr>Palatino Linotype</vt:lpstr>
      <vt:lpstr>Symbol</vt:lpstr>
      <vt:lpstr>Tahoma</vt:lpstr>
      <vt:lpstr>Times New Roman</vt:lpstr>
      <vt:lpstr>Wingdings</vt:lpstr>
      <vt:lpstr>Wingdings 2</vt:lpstr>
      <vt:lpstr>Официальная</vt:lpstr>
      <vt:lpstr>          Tema: Elektrolitleriň we elektrolit dälleriň          erginleri. 1. Elektrolitleriň dissosiýasiýasy  2. Ion güýji. Gowşak we güýçli elektrolitler.  3. Başgançakly dissosiýasiýa.         Dissosiýasiýanyň derejesi. Izotonik                koeffisiýenti.  4. Gowşak we assosirlenen elektrolitleriň      dissosiýasynyň hemişeligi.  5. Ostwaldyň gowşatmak kanuny. </vt:lpstr>
      <vt:lpstr>Презентация PowerPoint</vt:lpstr>
      <vt:lpstr>     Elektrolitiki dissosiasiýa taglymaty</vt:lpstr>
      <vt:lpstr>1. EDT. Elektrolitik dissosiasiýa taglymaty</vt:lpstr>
      <vt:lpstr>Презентация PowerPoint</vt:lpstr>
      <vt:lpstr>Maddalaryň erginleri</vt:lpstr>
      <vt:lpstr>            EDT</vt:lpstr>
      <vt:lpstr> EDT-nyň 2-nji ýagdaýy:</vt:lpstr>
      <vt:lpstr>3-nji ýagdaýy</vt:lpstr>
      <vt:lpstr>4-nji ýagdaý</vt:lpstr>
      <vt:lpstr>Dissosiasiýa prosesiniň      gysgaldylan görnüşini, mysal üçin aşakdaky deňleme bilen görkezip bolar:      NaCl = Na+   +  Cl-     HCl  =  H+   +  Cl- </vt:lpstr>
      <vt:lpstr>                                 Ionlaryň görnüşleri</vt:lpstr>
      <vt:lpstr>Elektrolitik dissosiasiýanyň derejesi.  Güýçli we gowşak elektrolitler</vt:lpstr>
      <vt:lpstr>Güýçli we gowşak elektrolitler</vt:lpstr>
      <vt:lpstr>Elektrolitleriň basgançakly dissosiasiýasy </vt:lpstr>
      <vt:lpstr>                                                        NaOH → Na+ +OH-   Ba(OH)2→BaOH++OH-                        BaOH+ →Ba2+ +OH-                                                                                                                                                                       Ba(OH)2→ Ba2+ +2OH-</vt:lpstr>
      <vt:lpstr>                         +               _ NaHCO3          Na+HCO3                   _                  +                   2-       HCO3          H + CO3                                                     +             +               2- NaHCO3        Na+H+CO3  </vt:lpstr>
      <vt:lpstr>IZOTONIKI KOEFFISIÝENTI</vt:lpstr>
      <vt:lpstr>OSTWALDYŇ GOWŞAMA KANUNY</vt:lpstr>
      <vt:lpstr>Презентация PowerPoint</vt:lpstr>
      <vt:lpstr>Презентация PowerPoint</vt:lpstr>
      <vt:lpstr>Презентация PowerPoint</vt:lpstr>
      <vt:lpstr>Презентация PowerPoint</vt:lpstr>
      <vt:lpstr>Ion çalyşma täsirleşmeleri</vt:lpstr>
      <vt:lpstr>Ion çalyşma täsirleşmeleriniň geçiş şertleri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öň</vt:lpstr>
      <vt:lpstr>Презентация PowerPoint</vt:lpstr>
      <vt:lpstr>Презентация PowerPoint</vt:lpstr>
      <vt:lpstr>Презентация PowerPoint</vt:lpstr>
      <vt:lpstr>Bilimiňi barla</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KDV</dc:creator>
  <cp:lastModifiedBy>Gulamow Haydar</cp:lastModifiedBy>
  <cp:revision>467</cp:revision>
  <cp:lastPrinted>2020-04-29T12:59:48Z</cp:lastPrinted>
  <dcterms:created xsi:type="dcterms:W3CDTF">2006-10-21T16:20:50Z</dcterms:created>
  <dcterms:modified xsi:type="dcterms:W3CDTF">2021-05-31T04:08:23Z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0008009a05000000000001023620</vt:lpwstr>
  </property>
</Properties>
</file>