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1608" y="0"/>
            <a:ext cx="9347200" cy="955022"/>
          </a:xfrm>
        </p:spPr>
        <p:txBody>
          <a:bodyPr>
            <a:normAutofit/>
          </a:bodyPr>
          <a:lstStyle/>
          <a:p>
            <a:r>
              <a:rPr lang="tk-TM" sz="4800" b="1" dirty="0" smtClean="0"/>
              <a:t>Şaýlaryň çyzgylary </a:t>
            </a:r>
            <a:r>
              <a:rPr lang="tk-TM" sz="4800" b="1" dirty="0"/>
              <a:t>we eskizleri</a:t>
            </a:r>
            <a:endParaRPr lang="ru-RU" dirty="0">
              <a:cs typeface="Andalus" panose="02020603050405020304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367" y="1062597"/>
            <a:ext cx="10367682" cy="5149943"/>
          </a:xfrm>
        </p:spPr>
        <p:txBody>
          <a:bodyPr>
            <a:noAutofit/>
          </a:bodyPr>
          <a:lstStyle/>
          <a:p>
            <a:r>
              <a:rPr lang="tk-TM" sz="2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k-TM" sz="2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k-TM" sz="2800" b="1" dirty="0" smtClean="0">
                <a:solidFill>
                  <a:schemeClr val="tx1"/>
                </a:solidFill>
              </a:rPr>
              <a:t>Umumy </a:t>
            </a:r>
            <a:r>
              <a:rPr lang="tk-TM" sz="2800" b="1" dirty="0">
                <a:solidFill>
                  <a:schemeClr val="tx1"/>
                </a:solidFill>
              </a:rPr>
              <a:t>maglumatlar. </a:t>
            </a:r>
            <a:r>
              <a:rPr lang="tk-TM" sz="2800" dirty="0" smtClean="0">
                <a:solidFill>
                  <a:schemeClr val="tx1"/>
                </a:solidFill>
              </a:rPr>
              <a:t>Häzirki </a:t>
            </a:r>
            <a:r>
              <a:rPr lang="tk-TM" sz="2800" dirty="0">
                <a:solidFill>
                  <a:schemeClr val="tx1"/>
                </a:solidFill>
              </a:rPr>
              <a:t>wagtda </a:t>
            </a:r>
            <a:r>
              <a:rPr lang="tk-TM" sz="2800" dirty="0" smtClean="0">
                <a:solidFill>
                  <a:schemeClr val="tx1"/>
                </a:solidFill>
              </a:rPr>
              <a:t>senagatyň </a:t>
            </a:r>
            <a:r>
              <a:rPr lang="tk-TM" sz="2800" dirty="0">
                <a:solidFill>
                  <a:schemeClr val="tx1"/>
                </a:solidFill>
              </a:rPr>
              <a:t>we </a:t>
            </a:r>
            <a:r>
              <a:rPr lang="tk-TM" sz="2800" dirty="0" smtClean="0">
                <a:solidFill>
                  <a:schemeClr val="tx1"/>
                </a:solidFill>
              </a:rPr>
              <a:t>gurluşygyň ähli </a:t>
            </a:r>
            <a:r>
              <a:rPr lang="tk-TM" sz="2800" dirty="0">
                <a:solidFill>
                  <a:schemeClr val="tx1"/>
                </a:solidFill>
              </a:rPr>
              <a:t>pudaklarynda </a:t>
            </a:r>
            <a:r>
              <a:rPr lang="tk-TM" sz="2800" dirty="0" smtClean="0">
                <a:solidFill>
                  <a:schemeClr val="tx1"/>
                </a:solidFill>
              </a:rPr>
              <a:t>dürli </a:t>
            </a:r>
            <a:r>
              <a:rPr lang="tk-TM" sz="2800" dirty="0">
                <a:solidFill>
                  <a:schemeClr val="tx1"/>
                </a:solidFill>
              </a:rPr>
              <a:t>gurallary, stanoklary, </a:t>
            </a:r>
            <a:r>
              <a:rPr lang="tk-TM" sz="2800" dirty="0" smtClean="0">
                <a:solidFill>
                  <a:schemeClr val="tx1"/>
                </a:solidFill>
              </a:rPr>
              <a:t>maşynlary</a:t>
            </a:r>
            <a:r>
              <a:rPr lang="tk-TM" sz="2800" dirty="0">
                <a:solidFill>
                  <a:schemeClr val="tx1"/>
                </a:solidFill>
              </a:rPr>
              <a:t>, </a:t>
            </a:r>
            <a:r>
              <a:rPr lang="tk-TM" sz="2800" dirty="0" smtClean="0">
                <a:solidFill>
                  <a:schemeClr val="tx1"/>
                </a:solidFill>
              </a:rPr>
              <a:t>çylşyrymly gurallary taýýarlaýarlar</a:t>
            </a:r>
            <a:r>
              <a:rPr lang="tk-TM" sz="2800" dirty="0">
                <a:solidFill>
                  <a:schemeClr val="tx1"/>
                </a:solidFill>
              </a:rPr>
              <a:t>. Ö</a:t>
            </a:r>
            <a:r>
              <a:rPr lang="tk-TM" sz="2800" dirty="0" smtClean="0">
                <a:solidFill>
                  <a:schemeClr val="tx1"/>
                </a:solidFill>
              </a:rPr>
              <a:t>nümçiligiň </a:t>
            </a:r>
            <a:r>
              <a:rPr lang="tk-TM" sz="2800" dirty="0">
                <a:solidFill>
                  <a:schemeClr val="tx1"/>
                </a:solidFill>
              </a:rPr>
              <a:t>ş</a:t>
            </a:r>
            <a:r>
              <a:rPr lang="tk-TM" sz="2800" dirty="0" smtClean="0">
                <a:solidFill>
                  <a:schemeClr val="tx1"/>
                </a:solidFill>
              </a:rPr>
              <a:t>u önümleriniň </a:t>
            </a:r>
            <a:r>
              <a:rPr lang="tk-TM" sz="2800" dirty="0">
                <a:solidFill>
                  <a:schemeClr val="tx1"/>
                </a:solidFill>
              </a:rPr>
              <a:t>hemmesine ö</a:t>
            </a:r>
            <a:r>
              <a:rPr lang="tk-TM" sz="2800" dirty="0" smtClean="0">
                <a:solidFill>
                  <a:schemeClr val="tx1"/>
                </a:solidFill>
              </a:rPr>
              <a:t>nümler diýilýär</a:t>
            </a:r>
            <a:r>
              <a:rPr lang="tk-TM" sz="2800" dirty="0">
                <a:solidFill>
                  <a:schemeClr val="tx1"/>
                </a:solidFill>
              </a:rPr>
              <a:t>. Olary </a:t>
            </a:r>
            <a:r>
              <a:rPr lang="tk-TM" sz="2800" dirty="0" smtClean="0">
                <a:solidFill>
                  <a:schemeClr val="tx1"/>
                </a:solidFill>
              </a:rPr>
              <a:t>aýry-aýry böleklerden ýygnaýarlar</a:t>
            </a:r>
            <a:r>
              <a:rPr lang="tk-TM" sz="2800" dirty="0">
                <a:solidFill>
                  <a:schemeClr val="tx1"/>
                </a:solidFill>
              </a:rPr>
              <a:t>. </a:t>
            </a:r>
            <a:r>
              <a:rPr lang="tk-TM" sz="2800" dirty="0" smtClean="0">
                <a:solidFill>
                  <a:schemeClr val="tx1"/>
                </a:solidFill>
              </a:rPr>
              <a:t>Önum çylşyrymly boldugyça şonça-da </a:t>
            </a:r>
            <a:r>
              <a:rPr lang="tk-TM" sz="2800" dirty="0">
                <a:solidFill>
                  <a:schemeClr val="tx1"/>
                </a:solidFill>
              </a:rPr>
              <a:t>bolekleri </a:t>
            </a:r>
            <a:r>
              <a:rPr lang="tk-TM" sz="2800" dirty="0" smtClean="0">
                <a:solidFill>
                  <a:schemeClr val="tx1"/>
                </a:solidFill>
              </a:rPr>
              <a:t>köp bolýar</a:t>
            </a:r>
            <a:r>
              <a:rPr lang="tk-TM" sz="2800" dirty="0">
                <a:solidFill>
                  <a:schemeClr val="tx1"/>
                </a:solidFill>
              </a:rPr>
              <a:t>. </a:t>
            </a:r>
            <a:r>
              <a:rPr lang="tk-TM" sz="2800" dirty="0" smtClean="0">
                <a:solidFill>
                  <a:schemeClr val="tx1"/>
                </a:solidFill>
              </a:rPr>
              <a:t>Ýygynda işlerini </a:t>
            </a:r>
            <a:r>
              <a:rPr lang="tk-TM" sz="2800" dirty="0">
                <a:solidFill>
                  <a:schemeClr val="tx1"/>
                </a:solidFill>
              </a:rPr>
              <a:t>(</a:t>
            </a:r>
            <a:r>
              <a:rPr lang="tk-TM" sz="2800" dirty="0" smtClean="0">
                <a:solidFill>
                  <a:schemeClr val="tx1"/>
                </a:solidFill>
              </a:rPr>
              <a:t>operasiyalary) ulanman </a:t>
            </a:r>
            <a:r>
              <a:rPr lang="tk-TM" sz="2800" dirty="0">
                <a:solidFill>
                  <a:schemeClr val="tx1"/>
                </a:solidFill>
              </a:rPr>
              <a:t>tayyarlanylan </a:t>
            </a:r>
            <a:r>
              <a:rPr lang="tk-TM" sz="2800" dirty="0" smtClean="0">
                <a:solidFill>
                  <a:schemeClr val="tx1"/>
                </a:solidFill>
              </a:rPr>
              <a:t>şaý önümi düzýän </a:t>
            </a:r>
            <a:r>
              <a:rPr lang="tk-TM" sz="2800" dirty="0">
                <a:solidFill>
                  <a:schemeClr val="tx1"/>
                </a:solidFill>
              </a:rPr>
              <a:t>esasy </a:t>
            </a:r>
            <a:r>
              <a:rPr lang="tk-TM" sz="2800" dirty="0" smtClean="0">
                <a:solidFill>
                  <a:schemeClr val="tx1"/>
                </a:solidFill>
              </a:rPr>
              <a:t>bölekdir</a:t>
            </a:r>
            <a:r>
              <a:rPr lang="tk-TM" sz="2800" dirty="0">
                <a:solidFill>
                  <a:schemeClr val="tx1"/>
                </a:solidFill>
              </a:rPr>
              <a:t>. </a:t>
            </a:r>
            <a:r>
              <a:rPr lang="tk-TM" sz="2800" dirty="0" smtClean="0">
                <a:solidFill>
                  <a:schemeClr val="tx1"/>
                </a:solidFill>
              </a:rPr>
              <a:t>Aýratyn ýagdaýlarda </a:t>
            </a:r>
            <a:r>
              <a:rPr lang="tk-TM" sz="2800" dirty="0">
                <a:solidFill>
                  <a:schemeClr val="tx1"/>
                </a:solidFill>
              </a:rPr>
              <a:t>ö</a:t>
            </a:r>
            <a:r>
              <a:rPr lang="tk-TM" sz="2800" dirty="0" smtClean="0">
                <a:solidFill>
                  <a:schemeClr val="tx1"/>
                </a:solidFill>
              </a:rPr>
              <a:t>num diňe </a:t>
            </a:r>
            <a:r>
              <a:rPr lang="tk-TM" sz="2800" dirty="0">
                <a:solidFill>
                  <a:schemeClr val="tx1"/>
                </a:solidFill>
              </a:rPr>
              <a:t>bir </a:t>
            </a:r>
            <a:r>
              <a:rPr lang="tk-TM" sz="2800" dirty="0" smtClean="0">
                <a:solidFill>
                  <a:schemeClr val="tx1"/>
                </a:solidFill>
              </a:rPr>
              <a:t>şaýdan </a:t>
            </a:r>
            <a:r>
              <a:rPr lang="tk-TM" sz="2800" dirty="0">
                <a:solidFill>
                  <a:schemeClr val="tx1"/>
                </a:solidFill>
              </a:rPr>
              <a:t>ybarat bolup-da </a:t>
            </a:r>
            <a:r>
              <a:rPr lang="tk-TM" sz="2800" dirty="0" smtClean="0">
                <a:solidFill>
                  <a:schemeClr val="tx1"/>
                </a:solidFill>
              </a:rPr>
              <a:t>biler. Şaýlar taýýarlanylanda olaryň görnüşlerine </a:t>
            </a:r>
            <a:r>
              <a:rPr lang="tk-TM" sz="2800" dirty="0">
                <a:solidFill>
                  <a:schemeClr val="tx1"/>
                </a:solidFill>
              </a:rPr>
              <a:t>(sypatlaryna) </a:t>
            </a:r>
            <a:r>
              <a:rPr lang="tk-TM" sz="2800" dirty="0" smtClean="0">
                <a:solidFill>
                  <a:schemeClr val="tx1"/>
                </a:solidFill>
              </a:rPr>
              <a:t>we ölçeglerine gözegçilik </a:t>
            </a:r>
            <a:r>
              <a:rPr lang="tk-TM" sz="2800" dirty="0">
                <a:solidFill>
                  <a:schemeClr val="tx1"/>
                </a:solidFill>
              </a:rPr>
              <a:t>etmek </a:t>
            </a:r>
            <a:r>
              <a:rPr lang="tk-TM" sz="2800" dirty="0" smtClean="0">
                <a:solidFill>
                  <a:schemeClr val="tx1"/>
                </a:solidFill>
              </a:rPr>
              <a:t>üçin</a:t>
            </a:r>
            <a:r>
              <a:rPr lang="tk-TM" sz="2800" dirty="0">
                <a:solidFill>
                  <a:schemeClr val="tx1"/>
                </a:solidFill>
              </a:rPr>
              <a:t>, </a:t>
            </a:r>
            <a:r>
              <a:rPr lang="tk-TM" sz="2800" dirty="0" smtClean="0">
                <a:solidFill>
                  <a:schemeClr val="tx1"/>
                </a:solidFill>
              </a:rPr>
              <a:t>şeyle </a:t>
            </a:r>
            <a:r>
              <a:rPr lang="tk-TM" sz="2800" dirty="0">
                <a:solidFill>
                  <a:schemeClr val="tx1"/>
                </a:solidFill>
              </a:rPr>
              <a:t>hem </a:t>
            </a:r>
            <a:r>
              <a:rPr lang="tk-TM" sz="2800" dirty="0" smtClean="0">
                <a:solidFill>
                  <a:schemeClr val="tx1"/>
                </a:solidFill>
              </a:rPr>
              <a:t>önüm önümçilikde synagdan geçirilende </a:t>
            </a:r>
            <a:r>
              <a:rPr lang="tk-TM" sz="2800" dirty="0">
                <a:solidFill>
                  <a:schemeClr val="tx1"/>
                </a:solidFill>
              </a:rPr>
              <a:t>konstruktorlyk resminamadan — </a:t>
            </a:r>
            <a:r>
              <a:rPr lang="tk-TM" sz="2800" dirty="0" smtClean="0">
                <a:solidFill>
                  <a:schemeClr val="tx1"/>
                </a:solidFill>
              </a:rPr>
              <a:t>şaýyň iş</a:t>
            </a:r>
            <a:r>
              <a:rPr lang="tk-TM" sz="2800" dirty="0">
                <a:solidFill>
                  <a:schemeClr val="tx1"/>
                </a:solidFill>
              </a:rPr>
              <a:t> </a:t>
            </a:r>
            <a:r>
              <a:rPr lang="tk-TM" sz="2800" dirty="0" smtClean="0">
                <a:solidFill>
                  <a:schemeClr val="tx1"/>
                </a:solidFill>
              </a:rPr>
              <a:t>çyzgysyndan</a:t>
            </a:r>
            <a:r>
              <a:rPr lang="tk-TM" sz="2800" dirty="0">
                <a:solidFill>
                  <a:schemeClr val="tx1"/>
                </a:solidFill>
              </a:rPr>
              <a:t>, </a:t>
            </a:r>
            <a:r>
              <a:rPr lang="tk-TM" sz="2800" dirty="0" smtClean="0">
                <a:solidFill>
                  <a:schemeClr val="tx1"/>
                </a:solidFill>
              </a:rPr>
              <a:t>peydalanýarlar.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06499" y="101600"/>
            <a:ext cx="10350501" cy="5041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k-TM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solidFill>
                  <a:schemeClr val="tx1"/>
                </a:solidFill>
              </a:rPr>
              <a:t>Şaýyň iş </a:t>
            </a:r>
            <a:r>
              <a:rPr lang="tk-TM" sz="2400" b="1" dirty="0">
                <a:solidFill>
                  <a:schemeClr val="tx1"/>
                </a:solidFill>
              </a:rPr>
              <a:t>ç</a:t>
            </a:r>
            <a:r>
              <a:rPr lang="tk-TM" sz="2400" b="1" dirty="0" smtClean="0">
                <a:solidFill>
                  <a:schemeClr val="tx1"/>
                </a:solidFill>
              </a:rPr>
              <a:t>yzgysy </a:t>
            </a:r>
            <a:r>
              <a:rPr lang="tk-TM" sz="2400" dirty="0" smtClean="0">
                <a:solidFill>
                  <a:schemeClr val="tx1"/>
                </a:solidFill>
              </a:rPr>
              <a:t>jaýyň </a:t>
            </a:r>
            <a:r>
              <a:rPr lang="tk-TM" sz="2400" dirty="0">
                <a:solidFill>
                  <a:schemeClr val="tx1"/>
                </a:solidFill>
              </a:rPr>
              <a:t>ş</a:t>
            </a:r>
            <a:r>
              <a:rPr lang="tk-TM" sz="2400" dirty="0" smtClean="0">
                <a:solidFill>
                  <a:schemeClr val="tx1"/>
                </a:solidFill>
              </a:rPr>
              <a:t>ekilini </a:t>
            </a:r>
            <a:r>
              <a:rPr lang="tk-TM" sz="2400" dirty="0">
                <a:solidFill>
                  <a:schemeClr val="tx1"/>
                </a:solidFill>
              </a:rPr>
              <a:t>we </a:t>
            </a:r>
            <a:r>
              <a:rPr lang="tk-TM" sz="2400" dirty="0" smtClean="0">
                <a:solidFill>
                  <a:schemeClr val="tx1"/>
                </a:solidFill>
              </a:rPr>
              <a:t>jýyy taýýarlamak hem-de oňa gözegçilik </a:t>
            </a:r>
            <a:r>
              <a:rPr lang="tk-TM" sz="2400" dirty="0">
                <a:solidFill>
                  <a:schemeClr val="tx1"/>
                </a:solidFill>
              </a:rPr>
              <a:t>etmek </a:t>
            </a:r>
            <a:r>
              <a:rPr lang="tk-TM" sz="2400" dirty="0" smtClean="0">
                <a:solidFill>
                  <a:schemeClr val="tx1"/>
                </a:solidFill>
              </a:rPr>
              <a:t>üçin </a:t>
            </a:r>
            <a:r>
              <a:rPr lang="tk-TM" sz="2400" dirty="0">
                <a:solidFill>
                  <a:schemeClr val="tx1"/>
                </a:solidFill>
              </a:rPr>
              <a:t>gerek bolan </a:t>
            </a:r>
            <a:r>
              <a:rPr lang="tk-TM" sz="2400" dirty="0" smtClean="0">
                <a:solidFill>
                  <a:schemeClr val="tx1"/>
                </a:solidFill>
              </a:rPr>
              <a:t>başga-da </a:t>
            </a:r>
            <a:r>
              <a:rPr lang="tk-TM" sz="2400" dirty="0">
                <a:solidFill>
                  <a:schemeClr val="tx1"/>
                </a:solidFill>
              </a:rPr>
              <a:t>berlenleri </a:t>
            </a:r>
            <a:r>
              <a:rPr lang="tk-TM" sz="2400" dirty="0" smtClean="0">
                <a:solidFill>
                  <a:schemeClr val="tx1"/>
                </a:solidFill>
              </a:rPr>
              <a:t>özünde saklaýan </a:t>
            </a:r>
            <a:r>
              <a:rPr lang="tk-TM" sz="2400" dirty="0">
                <a:solidFill>
                  <a:schemeClr val="tx1"/>
                </a:solidFill>
              </a:rPr>
              <a:t>konstruktorlyk resminamadyr. </a:t>
            </a:r>
            <a:r>
              <a:rPr lang="tk-TM" sz="2400" dirty="0" smtClean="0">
                <a:solidFill>
                  <a:schemeClr val="tx1"/>
                </a:solidFill>
              </a:rPr>
              <a:t>Başgaça aýdylanda jaýyň iş çyzgysy jaýyň ähli elementleriniň sypatlarynyň </a:t>
            </a:r>
            <a:r>
              <a:rPr lang="tk-TM" sz="2400" dirty="0">
                <a:solidFill>
                  <a:schemeClr val="tx1"/>
                </a:solidFill>
              </a:rPr>
              <a:t>ş</a:t>
            </a:r>
            <a:r>
              <a:rPr lang="tk-TM" sz="2400" dirty="0" smtClean="0">
                <a:solidFill>
                  <a:schemeClr val="tx1"/>
                </a:solidFill>
              </a:rPr>
              <a:t>ekilleri </a:t>
            </a:r>
            <a:r>
              <a:rPr lang="tk-TM" sz="2400" dirty="0">
                <a:solidFill>
                  <a:schemeClr val="tx1"/>
                </a:solidFill>
              </a:rPr>
              <a:t>we </a:t>
            </a:r>
            <a:r>
              <a:rPr lang="tk-TM" sz="2400" dirty="0" smtClean="0">
                <a:solidFill>
                  <a:schemeClr val="tx1"/>
                </a:solidFill>
              </a:rPr>
              <a:t>olaryň ölçegleri </a:t>
            </a:r>
            <a:r>
              <a:rPr lang="tk-TM" sz="2400" dirty="0">
                <a:solidFill>
                  <a:schemeClr val="tx1"/>
                </a:solidFill>
              </a:rPr>
              <a:t>bilen bilelikde </a:t>
            </a:r>
            <a:r>
              <a:rPr lang="tk-TM" sz="2400" dirty="0" smtClean="0">
                <a:solidFill>
                  <a:schemeClr val="tx1"/>
                </a:solidFill>
              </a:rPr>
              <a:t>aşakdaky </a:t>
            </a:r>
            <a:r>
              <a:rPr lang="tk-TM" sz="2400" dirty="0">
                <a:solidFill>
                  <a:schemeClr val="tx1"/>
                </a:solidFill>
              </a:rPr>
              <a:t>berlenleri: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— </a:t>
            </a:r>
            <a:r>
              <a:rPr lang="tk-TM" sz="2400" dirty="0" smtClean="0">
                <a:solidFill>
                  <a:schemeClr val="tx1"/>
                </a:solidFill>
              </a:rPr>
              <a:t>ölçegleriň aňryçäk gyşyrmalaryny</a:t>
            </a:r>
            <a:r>
              <a:rPr lang="tk-TM" sz="2400" dirty="0">
                <a:solidFill>
                  <a:schemeClr val="tx1"/>
                </a:solidFill>
              </a:rPr>
              <a:t>;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— </a:t>
            </a:r>
            <a:r>
              <a:rPr lang="tk-TM" sz="2400" dirty="0" smtClean="0">
                <a:solidFill>
                  <a:schemeClr val="tx1"/>
                </a:solidFill>
              </a:rPr>
              <a:t>üstlerin sypatlarynyň </a:t>
            </a:r>
            <a:r>
              <a:rPr lang="tk-TM" sz="2400" dirty="0">
                <a:solidFill>
                  <a:schemeClr val="tx1"/>
                </a:solidFill>
              </a:rPr>
              <a:t>we </a:t>
            </a:r>
            <a:r>
              <a:rPr lang="tk-TM" sz="2400" dirty="0" smtClean="0">
                <a:solidFill>
                  <a:schemeClr val="tx1"/>
                </a:solidFill>
              </a:rPr>
              <a:t>ýerleşişleriniň ygtyýarlygynyň</a:t>
            </a:r>
            <a:r>
              <a:rPr lang="tk-TM" sz="2400" dirty="0">
                <a:solidFill>
                  <a:schemeClr val="tx1"/>
                </a:solidFill>
              </a:rPr>
              <a:t> </a:t>
            </a:r>
            <a:r>
              <a:rPr lang="tk-TM" sz="2400" dirty="0" smtClean="0">
                <a:solidFill>
                  <a:schemeClr val="tx1"/>
                </a:solidFill>
              </a:rPr>
              <a:t>görkezijilerini</a:t>
            </a:r>
            <a:r>
              <a:rPr lang="tk-TM" sz="2400" dirty="0">
                <a:solidFill>
                  <a:schemeClr val="tx1"/>
                </a:solidFill>
              </a:rPr>
              <a:t>;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— </a:t>
            </a:r>
            <a:r>
              <a:rPr lang="tk-TM" sz="2400" dirty="0" smtClean="0">
                <a:solidFill>
                  <a:schemeClr val="tx1"/>
                </a:solidFill>
              </a:rPr>
              <a:t>üstlerin büdür-südürliginiň </a:t>
            </a:r>
            <a:r>
              <a:rPr lang="tk-TM" sz="2400" dirty="0">
                <a:solidFill>
                  <a:schemeClr val="tx1"/>
                </a:solidFill>
              </a:rPr>
              <a:t>belgilerini;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— ö</a:t>
            </a:r>
            <a:r>
              <a:rPr lang="tk-TM" sz="2400" dirty="0" smtClean="0">
                <a:solidFill>
                  <a:schemeClr val="tx1"/>
                </a:solidFill>
              </a:rPr>
              <a:t>rtmanin</a:t>
            </a:r>
            <a:r>
              <a:rPr lang="tk-TM" sz="2400" dirty="0">
                <a:solidFill>
                  <a:schemeClr val="tx1"/>
                </a:solidFill>
              </a:rPr>
              <a:t>, </a:t>
            </a:r>
            <a:r>
              <a:rPr lang="tk-TM" sz="2400" dirty="0" smtClean="0">
                <a:solidFill>
                  <a:schemeClr val="tx1"/>
                </a:solidFill>
              </a:rPr>
              <a:t>işläp bejermegiň </a:t>
            </a:r>
            <a:r>
              <a:rPr lang="tk-TM" sz="2400" dirty="0">
                <a:solidFill>
                  <a:schemeClr val="tx1"/>
                </a:solidFill>
              </a:rPr>
              <a:t>ý</a:t>
            </a:r>
            <a:r>
              <a:rPr lang="tk-TM" sz="2400" dirty="0" smtClean="0">
                <a:solidFill>
                  <a:schemeClr val="tx1"/>
                </a:solidFill>
              </a:rPr>
              <a:t>ylylyk </a:t>
            </a:r>
            <a:r>
              <a:rPr lang="tk-TM" sz="2400" dirty="0">
                <a:solidFill>
                  <a:schemeClr val="tx1"/>
                </a:solidFill>
              </a:rPr>
              <a:t>bilen we </a:t>
            </a:r>
            <a:r>
              <a:rPr lang="tk-TM" sz="2400" dirty="0" smtClean="0">
                <a:solidFill>
                  <a:schemeClr val="tx1"/>
                </a:solidFill>
              </a:rPr>
              <a:t>başga gornüşleriniň belgilenişini</a:t>
            </a:r>
            <a:r>
              <a:rPr lang="tk-TM" sz="2400" dirty="0">
                <a:solidFill>
                  <a:schemeClr val="tx1"/>
                </a:solidFill>
              </a:rPr>
              <a:t>;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— </a:t>
            </a:r>
            <a:r>
              <a:rPr lang="tk-TM" sz="2400" dirty="0" smtClean="0">
                <a:solidFill>
                  <a:schemeClr val="tx1"/>
                </a:solidFill>
              </a:rPr>
              <a:t>önümlerin </a:t>
            </a:r>
            <a:r>
              <a:rPr lang="tk-TM" sz="2400" dirty="0">
                <a:solidFill>
                  <a:schemeClr val="tx1"/>
                </a:solidFill>
              </a:rPr>
              <a:t>markalamak we tagmalamak baradaky </a:t>
            </a:r>
            <a:r>
              <a:rPr lang="tk-TM" sz="2400" dirty="0" smtClean="0">
                <a:solidFill>
                  <a:schemeClr val="tx1"/>
                </a:solidFill>
              </a:rPr>
              <a:t>görkezmelerini</a:t>
            </a:r>
            <a:r>
              <a:rPr lang="tk-TM" sz="2400" dirty="0">
                <a:solidFill>
                  <a:schemeClr val="tx1"/>
                </a:solidFill>
              </a:rPr>
              <a:t>;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— </a:t>
            </a:r>
            <a:r>
              <a:rPr lang="tk-TM" sz="2400" dirty="0" smtClean="0">
                <a:solidFill>
                  <a:schemeClr val="tx1"/>
                </a:solidFill>
              </a:rPr>
              <a:t>ýazgylardan</a:t>
            </a:r>
            <a:r>
              <a:rPr lang="tk-TM" sz="2400" dirty="0">
                <a:solidFill>
                  <a:schemeClr val="tx1"/>
                </a:solidFill>
              </a:rPr>
              <a:t>, tehniki talaplardan we </a:t>
            </a:r>
            <a:r>
              <a:rPr lang="tk-TM" sz="2400" dirty="0" smtClean="0">
                <a:solidFill>
                  <a:schemeClr val="tx1"/>
                </a:solidFill>
              </a:rPr>
              <a:t>tehniki hasiyetnamalardan</a:t>
            </a:r>
            <a:r>
              <a:rPr lang="tk-TM" sz="2400" dirty="0">
                <a:solidFill>
                  <a:schemeClr val="tx1"/>
                </a:solidFill>
              </a:rPr>
              <a:t/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hem-de jedwellerden </a:t>
            </a:r>
            <a:r>
              <a:rPr lang="tk-TM" sz="2400" dirty="0" smtClean="0">
                <a:solidFill>
                  <a:schemeClr val="tx1"/>
                </a:solidFill>
              </a:rPr>
              <a:t>durýan </a:t>
            </a:r>
            <a:r>
              <a:rPr lang="tk-TM" sz="2400" dirty="0">
                <a:solidFill>
                  <a:schemeClr val="tx1"/>
                </a:solidFill>
              </a:rPr>
              <a:t>hat ý</a:t>
            </a:r>
            <a:r>
              <a:rPr lang="tk-TM" sz="2400" dirty="0" smtClean="0">
                <a:solidFill>
                  <a:schemeClr val="tx1"/>
                </a:solidFill>
              </a:rPr>
              <a:t>azgylaryny</a:t>
            </a:r>
            <a:r>
              <a:rPr lang="tk-TM" sz="2400" dirty="0">
                <a:solidFill>
                  <a:schemeClr val="tx1"/>
                </a:solidFill>
              </a:rPr>
              <a:t>;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— konuslary </a:t>
            </a:r>
            <a:r>
              <a:rPr lang="tk-TM" sz="2400" dirty="0" smtClean="0">
                <a:solidFill>
                  <a:schemeClr val="tx1"/>
                </a:solidFill>
              </a:rPr>
              <a:t>oturtmagyň </a:t>
            </a:r>
            <a:r>
              <a:rPr lang="tk-TM" sz="2400" dirty="0">
                <a:solidFill>
                  <a:schemeClr val="tx1"/>
                </a:solidFill>
              </a:rPr>
              <a:t>we </a:t>
            </a:r>
            <a:r>
              <a:rPr lang="tk-TM" sz="2400" dirty="0" smtClean="0">
                <a:solidFill>
                  <a:schemeClr val="tx1"/>
                </a:solidFill>
              </a:rPr>
              <a:t>ygtyýarlyklaryň ölçeglerini</a:t>
            </a:r>
            <a:r>
              <a:rPr lang="tk-TM" sz="2400" dirty="0">
                <a:solidFill>
                  <a:schemeClr val="tx1"/>
                </a:solidFill>
              </a:rPr>
              <a:t>;</a:t>
            </a:r>
            <a:br>
              <a:rPr lang="tk-TM" sz="2400" dirty="0">
                <a:solidFill>
                  <a:schemeClr val="tx1"/>
                </a:solidFill>
              </a:rPr>
            </a:br>
            <a:r>
              <a:rPr lang="tk-TM" sz="2400" dirty="0">
                <a:solidFill>
                  <a:schemeClr val="tx1"/>
                </a:solidFill>
              </a:rPr>
              <a:t>— ş</a:t>
            </a:r>
            <a:r>
              <a:rPr lang="tk-TM" sz="2400" dirty="0" smtClean="0">
                <a:solidFill>
                  <a:schemeClr val="tx1"/>
                </a:solidFill>
              </a:rPr>
              <a:t>ertli </a:t>
            </a:r>
            <a:r>
              <a:rPr lang="tk-TM" sz="2400" dirty="0">
                <a:solidFill>
                  <a:schemeClr val="tx1"/>
                </a:solidFill>
              </a:rPr>
              <a:t>belgilerini we </a:t>
            </a:r>
            <a:r>
              <a:rPr lang="tk-TM" sz="2400" dirty="0" smtClean="0">
                <a:solidFill>
                  <a:schemeClr val="tx1"/>
                </a:solidFill>
              </a:rPr>
              <a:t>beýlekileri </a:t>
            </a:r>
            <a:r>
              <a:rPr lang="tk-TM" sz="2400" dirty="0">
                <a:solidFill>
                  <a:schemeClr val="tx1"/>
                </a:solidFill>
              </a:rPr>
              <a:t>hem </a:t>
            </a:r>
            <a:r>
              <a:rPr lang="tk-TM" sz="2400" dirty="0" smtClean="0">
                <a:solidFill>
                  <a:schemeClr val="tx1"/>
                </a:solidFill>
              </a:rPr>
              <a:t>öz içine alýan konstruktorlyk resminamadyr.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85482" y="518939"/>
            <a:ext cx="4923118" cy="4006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800" b="1" dirty="0" smtClean="0">
                <a:solidFill>
                  <a:schemeClr val="tx1"/>
                </a:solidFill>
              </a:rPr>
              <a:t>Şaýyň </a:t>
            </a:r>
            <a:r>
              <a:rPr lang="tk-TM" sz="2800" b="1" dirty="0">
                <a:solidFill>
                  <a:schemeClr val="tx1"/>
                </a:solidFill>
              </a:rPr>
              <a:t>eskizi </a:t>
            </a:r>
            <a:endParaRPr lang="tk-TM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k-TM" sz="2800" dirty="0" smtClean="0">
                <a:solidFill>
                  <a:schemeClr val="tx1"/>
                </a:solidFill>
              </a:rPr>
              <a:t>(</a:t>
            </a:r>
            <a:r>
              <a:rPr lang="tk-TM" sz="2800" dirty="0">
                <a:solidFill>
                  <a:schemeClr val="tx1"/>
                </a:solidFill>
              </a:rPr>
              <a:t>eskiz fransuz </a:t>
            </a:r>
            <a:r>
              <a:rPr lang="tk-TM" sz="2800" dirty="0" smtClean="0">
                <a:solidFill>
                  <a:schemeClr val="tx1"/>
                </a:solidFill>
              </a:rPr>
              <a:t>sözi </a:t>
            </a:r>
            <a:r>
              <a:rPr lang="tk-TM" sz="2800" dirty="0">
                <a:solidFill>
                  <a:schemeClr val="tx1"/>
                </a:solidFill>
              </a:rPr>
              <a:t>bolup esquisse — </a:t>
            </a:r>
            <a:r>
              <a:rPr lang="tk-TM" sz="2800" dirty="0" smtClean="0">
                <a:solidFill>
                  <a:schemeClr val="tx1"/>
                </a:solidFill>
              </a:rPr>
              <a:t>ö</a:t>
            </a:r>
            <a:r>
              <a:rPr lang="tk-TM" sz="2800" dirty="0">
                <a:solidFill>
                  <a:schemeClr val="tx1"/>
                </a:solidFill>
              </a:rPr>
              <a:t>ň</a:t>
            </a:r>
            <a:r>
              <a:rPr lang="tk-TM" sz="2800" dirty="0" smtClean="0">
                <a:solidFill>
                  <a:schemeClr val="tx1"/>
                </a:solidFill>
              </a:rPr>
              <a:t>ünden</a:t>
            </a:r>
            <a:r>
              <a:rPr lang="tk-TM" sz="2800" dirty="0">
                <a:solidFill>
                  <a:schemeClr val="tx1"/>
                </a:solidFill>
              </a:rPr>
              <a:t/>
            </a:r>
            <a:br>
              <a:rPr lang="tk-TM" sz="2800" dirty="0">
                <a:solidFill>
                  <a:schemeClr val="tx1"/>
                </a:solidFill>
              </a:rPr>
            </a:br>
            <a:r>
              <a:rPr lang="tk-TM" sz="2800" dirty="0" smtClean="0">
                <a:solidFill>
                  <a:schemeClr val="tx1"/>
                </a:solidFill>
              </a:rPr>
              <a:t>ýerine </a:t>
            </a:r>
            <a:r>
              <a:rPr lang="tk-TM" sz="2800" dirty="0">
                <a:solidFill>
                  <a:schemeClr val="tx1"/>
                </a:solidFill>
              </a:rPr>
              <a:t>ý</a:t>
            </a:r>
            <a:r>
              <a:rPr lang="tk-TM" sz="2800" dirty="0" smtClean="0">
                <a:solidFill>
                  <a:schemeClr val="tx1"/>
                </a:solidFill>
              </a:rPr>
              <a:t>etirilen </a:t>
            </a:r>
            <a:r>
              <a:rPr lang="tk-TM" sz="2800" dirty="0">
                <a:solidFill>
                  <a:schemeClr val="tx1"/>
                </a:solidFill>
              </a:rPr>
              <a:t>ç</a:t>
            </a:r>
            <a:r>
              <a:rPr lang="tk-TM" sz="2800" dirty="0" smtClean="0">
                <a:solidFill>
                  <a:schemeClr val="tx1"/>
                </a:solidFill>
              </a:rPr>
              <a:t>yzgyjyk diýmekdir</a:t>
            </a:r>
            <a:r>
              <a:rPr lang="tk-TM" sz="2800" dirty="0">
                <a:solidFill>
                  <a:schemeClr val="tx1"/>
                </a:solidFill>
              </a:rPr>
              <a:t>) </a:t>
            </a:r>
            <a:r>
              <a:rPr lang="tk-TM" sz="2800" dirty="0" smtClean="0">
                <a:solidFill>
                  <a:schemeClr val="tx1"/>
                </a:solidFill>
              </a:rPr>
              <a:t>çyzgy </a:t>
            </a:r>
            <a:r>
              <a:rPr lang="tk-TM" sz="2800" dirty="0">
                <a:solidFill>
                  <a:schemeClr val="tx1"/>
                </a:solidFill>
              </a:rPr>
              <a:t>gurallary ulanman, «elde</a:t>
            </a:r>
            <a:r>
              <a:rPr lang="tk-TM" sz="2800" dirty="0" smtClean="0">
                <a:solidFill>
                  <a:schemeClr val="tx1"/>
                </a:solidFill>
              </a:rPr>
              <a:t>», jaýyň </a:t>
            </a:r>
            <a:r>
              <a:rPr lang="tk-TM" sz="2800" dirty="0">
                <a:solidFill>
                  <a:schemeClr val="tx1"/>
                </a:solidFill>
              </a:rPr>
              <a:t>proporsiyasyny berjay edip </a:t>
            </a:r>
            <a:r>
              <a:rPr lang="tk-TM" sz="2800" dirty="0" smtClean="0">
                <a:solidFill>
                  <a:schemeClr val="tx1"/>
                </a:solidFill>
              </a:rPr>
              <a:t>masştabsyz </a:t>
            </a:r>
            <a:r>
              <a:rPr lang="tk-TM" sz="2800" dirty="0">
                <a:solidFill>
                  <a:schemeClr val="tx1"/>
                </a:solidFill>
              </a:rPr>
              <a:t>(«</a:t>
            </a:r>
            <a:r>
              <a:rPr lang="tk-TM" sz="2800" dirty="0" smtClean="0">
                <a:solidFill>
                  <a:schemeClr val="tx1"/>
                </a:solidFill>
              </a:rPr>
              <a:t>gözçeni masştabda») ýerine </a:t>
            </a:r>
            <a:r>
              <a:rPr lang="tk-TM" sz="2800" dirty="0">
                <a:solidFill>
                  <a:schemeClr val="tx1"/>
                </a:solidFill>
              </a:rPr>
              <a:t>ý</a:t>
            </a:r>
            <a:r>
              <a:rPr lang="tk-TM" sz="2800" dirty="0" smtClean="0">
                <a:solidFill>
                  <a:schemeClr val="tx1"/>
                </a:solidFill>
              </a:rPr>
              <a:t>etirilen jaýyň iş çyzgysydyr</a:t>
            </a:r>
            <a:r>
              <a:rPr lang="tk-TM" sz="2800" dirty="0">
                <a:solidFill>
                  <a:schemeClr val="tx1"/>
                </a:solidFill>
              </a:rPr>
              <a:t>.</a:t>
            </a:r>
            <a:br>
              <a:rPr lang="tk-TM" sz="28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3570" y="0"/>
            <a:ext cx="711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09281" y="-49385"/>
            <a:ext cx="11768419" cy="1271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b="1" dirty="0">
                <a:solidFill>
                  <a:schemeClr val="tx1"/>
                </a:solidFill>
              </a:rPr>
              <a:t>Eskizler </a:t>
            </a:r>
            <a:r>
              <a:rPr lang="tk-TM" sz="2000" b="1" dirty="0" smtClean="0">
                <a:solidFill>
                  <a:schemeClr val="tx1"/>
                </a:solidFill>
              </a:rPr>
              <a:t>gös-göni </a:t>
            </a:r>
            <a:r>
              <a:rPr lang="tk-TM" sz="2000" b="1" dirty="0">
                <a:solidFill>
                  <a:schemeClr val="tx1"/>
                </a:solidFill>
              </a:rPr>
              <a:t>naturadan </a:t>
            </a:r>
            <a:r>
              <a:rPr lang="tk-TM" sz="2000" b="1" dirty="0" smtClean="0">
                <a:solidFill>
                  <a:schemeClr val="tx1"/>
                </a:solidFill>
              </a:rPr>
              <a:t>çyzylanda (</a:t>
            </a:r>
            <a:r>
              <a:rPr lang="tk-TM" sz="2000" b="1" dirty="0">
                <a:solidFill>
                  <a:schemeClr val="tx1"/>
                </a:solidFill>
              </a:rPr>
              <a:t>ý</a:t>
            </a:r>
            <a:r>
              <a:rPr lang="tk-TM" sz="2000" b="1" dirty="0" smtClean="0">
                <a:solidFill>
                  <a:schemeClr val="tx1"/>
                </a:solidFill>
              </a:rPr>
              <a:t>erine ýetirilende</a:t>
            </a:r>
            <a:r>
              <a:rPr lang="tk-TM" sz="2000" b="1" dirty="0">
                <a:solidFill>
                  <a:schemeClr val="tx1"/>
                </a:solidFill>
              </a:rPr>
              <a:t>), </a:t>
            </a:r>
            <a:r>
              <a:rPr lang="tk-TM" sz="2000" b="1" dirty="0" smtClean="0">
                <a:solidFill>
                  <a:schemeClr val="tx1"/>
                </a:solidFill>
              </a:rPr>
              <a:t>şaýlary ölçemeklik </a:t>
            </a:r>
            <a:r>
              <a:rPr lang="tk-TM" sz="2000" b="1" dirty="0">
                <a:solidFill>
                  <a:schemeClr val="tx1"/>
                </a:solidFill>
              </a:rPr>
              <a:t>gerek </a:t>
            </a:r>
            <a:r>
              <a:rPr lang="tk-TM" sz="2000" b="1" dirty="0" smtClean="0">
                <a:solidFill>
                  <a:schemeClr val="tx1"/>
                </a:solidFill>
              </a:rPr>
              <a:t>bolýar.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537" y="586494"/>
            <a:ext cx="8761194" cy="320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81" y="3944228"/>
            <a:ext cx="9547450" cy="2908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832673" y="2757007"/>
            <a:ext cx="6271505" cy="19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67365" y="255585"/>
            <a:ext cx="6485219" cy="635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k-TM" sz="2800" b="1" dirty="0" smtClean="0">
                <a:solidFill>
                  <a:schemeClr val="tx1"/>
                </a:solidFill>
              </a:rPr>
              <a:t>Şaýyň </a:t>
            </a:r>
            <a:r>
              <a:rPr lang="tk-TM" sz="2800" b="1" dirty="0">
                <a:solidFill>
                  <a:schemeClr val="tx1"/>
                </a:solidFill>
              </a:rPr>
              <a:t>sypaty we </a:t>
            </a:r>
            <a:r>
              <a:rPr lang="tk-TM" sz="2800" b="1" dirty="0" smtClean="0">
                <a:solidFill>
                  <a:schemeClr val="tx1"/>
                </a:solidFill>
              </a:rPr>
              <a:t>onuň </a:t>
            </a:r>
            <a:r>
              <a:rPr lang="tk-TM" sz="2800" b="1" dirty="0">
                <a:solidFill>
                  <a:schemeClr val="tx1"/>
                </a:solidFill>
              </a:rPr>
              <a:t>elementleri</a:t>
            </a:r>
            <a:r>
              <a:rPr lang="tk-TM" sz="2800" b="1" dirty="0" smtClean="0">
                <a:solidFill>
                  <a:schemeClr val="tx1"/>
                </a:solidFill>
              </a:rPr>
              <a:t>.</a:t>
            </a:r>
            <a:endParaRPr lang="tk-TM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00171"/>
            <a:ext cx="7219950" cy="545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375" y="0"/>
            <a:ext cx="57626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0"/>
            <a:ext cx="6929770" cy="47204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396" y="5185824"/>
            <a:ext cx="1162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000" dirty="0"/>
              <a:t>— şaya tehnologiki nyşan </a:t>
            </a:r>
            <a:r>
              <a:rPr lang="tk-TM" sz="2000" dirty="0" smtClean="0"/>
              <a:t>boýunça </a:t>
            </a:r>
            <a:r>
              <a:rPr lang="tk-TM" sz="2000" dirty="0"/>
              <a:t>seredilse, esas edilip şaýy </a:t>
            </a:r>
            <a:r>
              <a:rPr lang="tk-TM" sz="2000" dirty="0" smtClean="0"/>
              <a:t>taýýarlamagyň </a:t>
            </a:r>
            <a:r>
              <a:rPr lang="tk-TM" sz="2000" dirty="0"/>
              <a:t>tehnologiyasy (kesmek, </a:t>
            </a:r>
            <a:r>
              <a:rPr lang="tk-TM" sz="2000" dirty="0" smtClean="0"/>
              <a:t>guýmak</a:t>
            </a:r>
            <a:r>
              <a:rPr lang="tk-TM" sz="2000" dirty="0"/>
              <a:t>, çekiçlemek, galyplamak we </a:t>
            </a:r>
            <a:r>
              <a:rPr lang="tk-TM" sz="2000" dirty="0" smtClean="0"/>
              <a:t>ş.m</a:t>
            </a:r>
            <a:r>
              <a:rPr lang="tk-TM" sz="2000" dirty="0"/>
              <a:t>.) kabul </a:t>
            </a:r>
            <a:r>
              <a:rPr lang="tk-TM" sz="2000" dirty="0" smtClean="0"/>
              <a:t>edilýär</a:t>
            </a:r>
            <a:r>
              <a:rPr lang="tk-TM" sz="2000" dirty="0"/>
              <a:t>. Bu </a:t>
            </a:r>
            <a:r>
              <a:rPr lang="tk-TM" sz="2000" dirty="0" smtClean="0"/>
              <a:t>görkezilen nyşanlar </a:t>
            </a:r>
            <a:r>
              <a:rPr lang="tk-TM" sz="2000" dirty="0"/>
              <a:t>biri-biri bilen </a:t>
            </a:r>
            <a:r>
              <a:rPr lang="tk-TM" sz="2000" dirty="0" smtClean="0"/>
              <a:t>özara baglanyşyklydyr </a:t>
            </a:r>
            <a:r>
              <a:rPr lang="tk-TM" sz="2000" dirty="0"/>
              <a:t>we biri-birine </a:t>
            </a:r>
            <a:r>
              <a:rPr lang="tk-TM" sz="2000" dirty="0" smtClean="0"/>
              <a:t>täsir edýär.</a:t>
            </a:r>
            <a:endParaRPr lang="tk-TM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396" y="169066"/>
            <a:ext cx="50987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000" b="1" dirty="0" smtClean="0"/>
              <a:t>Şaýlaryň </a:t>
            </a:r>
            <a:r>
              <a:rPr lang="tk-TM" sz="2000" b="1" dirty="0"/>
              <a:t>(</a:t>
            </a:r>
            <a:r>
              <a:rPr lang="tk-TM" sz="2000" b="1" dirty="0" smtClean="0"/>
              <a:t>predmetleriň) </a:t>
            </a:r>
            <a:r>
              <a:rPr lang="tk-TM" sz="2000" b="1" dirty="0"/>
              <a:t>esasy (</a:t>
            </a:r>
            <a:r>
              <a:rPr lang="tk-TM" sz="2000" b="1" dirty="0" smtClean="0"/>
              <a:t>baş) </a:t>
            </a:r>
            <a:r>
              <a:rPr lang="tk-TM" sz="2000" b="1" dirty="0"/>
              <a:t>ş</a:t>
            </a:r>
            <a:r>
              <a:rPr lang="tk-TM" sz="2000" b="1" dirty="0" smtClean="0"/>
              <a:t>ekilini saýlamak</a:t>
            </a:r>
            <a:r>
              <a:rPr lang="tk-TM" sz="2000" b="1" dirty="0"/>
              <a:t>. </a:t>
            </a:r>
            <a:endParaRPr lang="tk-TM" sz="2000" b="1" dirty="0" smtClean="0"/>
          </a:p>
          <a:p>
            <a:r>
              <a:rPr lang="tk-TM" sz="2000" dirty="0" smtClean="0"/>
              <a:t>Şaýyň(predmetin</a:t>
            </a:r>
            <a:r>
              <a:rPr lang="tk-TM" sz="2000" dirty="0"/>
              <a:t>) esasy (</a:t>
            </a:r>
            <a:r>
              <a:rPr lang="tk-TM" sz="2000" dirty="0" smtClean="0"/>
              <a:t>baş) </a:t>
            </a:r>
            <a:r>
              <a:rPr lang="tk-TM" sz="2000" dirty="0"/>
              <a:t>ş</a:t>
            </a:r>
            <a:r>
              <a:rPr lang="tk-TM" sz="2000" dirty="0" smtClean="0"/>
              <a:t>ekilini </a:t>
            </a:r>
            <a:r>
              <a:rPr lang="tk-TM" sz="2000" dirty="0"/>
              <a:t>dogry </a:t>
            </a:r>
            <a:r>
              <a:rPr lang="tk-TM" sz="2000" dirty="0" smtClean="0"/>
              <a:t>saýlap almaklyk, çyzgynyň islege laýyk çözüwine </a:t>
            </a:r>
            <a:r>
              <a:rPr lang="tk-TM" sz="2000" dirty="0"/>
              <a:t>ep-esli derejede baglydyr. </a:t>
            </a:r>
            <a:r>
              <a:rPr lang="tk-TM" sz="2000" dirty="0" smtClean="0"/>
              <a:t>Çyzgysy </a:t>
            </a:r>
            <a:r>
              <a:rPr lang="tk-TM" sz="2000" dirty="0"/>
              <a:t>ý</a:t>
            </a:r>
            <a:r>
              <a:rPr lang="tk-TM" sz="2000" dirty="0" smtClean="0"/>
              <a:t>a-da </a:t>
            </a:r>
            <a:r>
              <a:rPr lang="tk-TM" sz="2000" dirty="0"/>
              <a:t>eskizi </a:t>
            </a:r>
            <a:r>
              <a:rPr lang="tk-TM" sz="2000" dirty="0" smtClean="0"/>
              <a:t>yerine ýetirilýän </a:t>
            </a:r>
            <a:r>
              <a:rPr lang="tk-TM" sz="2000" dirty="0"/>
              <a:t>ş</a:t>
            </a:r>
            <a:r>
              <a:rPr lang="tk-TM" sz="2000" dirty="0" smtClean="0"/>
              <a:t>aya </a:t>
            </a:r>
            <a:r>
              <a:rPr lang="tk-TM" sz="2000" dirty="0"/>
              <a:t>her hili </a:t>
            </a:r>
            <a:r>
              <a:rPr lang="tk-TM" sz="2000" dirty="0" smtClean="0"/>
              <a:t>nyşanlar boyunça </a:t>
            </a:r>
            <a:r>
              <a:rPr lang="tk-TM" sz="2000" dirty="0"/>
              <a:t>garamak </a:t>
            </a:r>
            <a:r>
              <a:rPr lang="tk-TM" sz="2000" dirty="0" smtClean="0"/>
              <a:t>mümkindir</a:t>
            </a:r>
            <a:r>
              <a:rPr lang="tk-TM" sz="2000" dirty="0"/>
              <a:t>, </a:t>
            </a:r>
            <a:r>
              <a:rPr lang="tk-TM" sz="2000" dirty="0" smtClean="0"/>
              <a:t>mysal üçin: </a:t>
            </a:r>
          </a:p>
          <a:p>
            <a:r>
              <a:rPr lang="tk-TM" sz="2000" dirty="0" smtClean="0"/>
              <a:t>— şaýa </a:t>
            </a:r>
            <a:r>
              <a:rPr lang="tk-TM" sz="2000" dirty="0"/>
              <a:t>geometriki </a:t>
            </a:r>
            <a:r>
              <a:rPr lang="tk-TM" sz="2000" dirty="0" smtClean="0"/>
              <a:t>nyşan boýunça </a:t>
            </a:r>
            <a:r>
              <a:rPr lang="tk-TM" sz="2000" dirty="0"/>
              <a:t>seredilse, esas edilip </a:t>
            </a:r>
            <a:r>
              <a:rPr lang="tk-TM" sz="2000" dirty="0" smtClean="0"/>
              <a:t>onuň sypaty, ýagny </a:t>
            </a:r>
            <a:r>
              <a:rPr lang="tk-TM" sz="2000" dirty="0"/>
              <a:t>onun </a:t>
            </a:r>
            <a:r>
              <a:rPr lang="tk-TM" sz="2000" dirty="0" smtClean="0"/>
              <a:t>çäklenen üsti (kopgranlyklar</a:t>
            </a:r>
            <a:r>
              <a:rPr lang="tk-TM" sz="2000" dirty="0"/>
              <a:t>, egri ü</a:t>
            </a:r>
            <a:r>
              <a:rPr lang="tk-TM" sz="2000" dirty="0" smtClean="0"/>
              <a:t>stler</a:t>
            </a:r>
            <a:r>
              <a:rPr lang="tk-TM" sz="2000" dirty="0"/>
              <a:t>, </a:t>
            </a:r>
            <a:r>
              <a:rPr lang="tk-TM" sz="2000" dirty="0" smtClean="0"/>
              <a:t>olaryň birleşdirilenleri</a:t>
            </a:r>
            <a:r>
              <a:rPr lang="tk-TM" sz="2000" dirty="0"/>
              <a:t>);</a:t>
            </a:r>
            <a:br>
              <a:rPr lang="tk-TM" sz="2000" dirty="0"/>
            </a:br>
            <a:r>
              <a:rPr lang="tk-TM" sz="2000" dirty="0"/>
              <a:t>— </a:t>
            </a:r>
            <a:r>
              <a:rPr lang="tk-TM" sz="2000" dirty="0" smtClean="0"/>
              <a:t>şaýa </a:t>
            </a:r>
            <a:r>
              <a:rPr lang="tk-TM" sz="2000" dirty="0"/>
              <a:t>konstruktiw </a:t>
            </a:r>
            <a:r>
              <a:rPr lang="tk-TM" sz="2000" dirty="0" smtClean="0"/>
              <a:t>nyşan boýunça </a:t>
            </a:r>
            <a:r>
              <a:rPr lang="tk-TM" sz="2000" dirty="0"/>
              <a:t>seredilse, esas edilip </a:t>
            </a:r>
            <a:r>
              <a:rPr lang="tk-TM" sz="2000" dirty="0" smtClean="0"/>
              <a:t>onuň wezipesi </a:t>
            </a:r>
            <a:r>
              <a:rPr lang="tk-TM" sz="2000" dirty="0"/>
              <a:t>we ol </a:t>
            </a:r>
            <a:r>
              <a:rPr lang="tk-TM" sz="2000" dirty="0" smtClean="0"/>
              <a:t>ýa-da beýleki </a:t>
            </a:r>
            <a:r>
              <a:rPr lang="tk-TM" sz="2000" dirty="0"/>
              <a:t>mehanizmde </a:t>
            </a:r>
            <a:r>
              <a:rPr lang="tk-TM" sz="2000" dirty="0" smtClean="0"/>
              <a:t>işleýşi;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611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9501" y="-94129"/>
            <a:ext cx="5836652" cy="70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7112" y="0"/>
            <a:ext cx="8395082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305</TotalTime>
  <Words>278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Andalus</vt:lpstr>
      <vt:lpstr>Arial</vt:lpstr>
      <vt:lpstr>Calibri</vt:lpstr>
      <vt:lpstr>Century Gothic</vt:lpstr>
      <vt:lpstr>Times New Roman</vt:lpstr>
      <vt:lpstr>Wingdings 3</vt:lpstr>
      <vt:lpstr>Легкий дым</vt:lpstr>
      <vt:lpstr>Şaýlaryň çyzgylary we eskizleri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Lenovo</cp:lastModifiedBy>
  <cp:revision>40</cp:revision>
  <dcterms:created xsi:type="dcterms:W3CDTF">2020-04-14T10:27:32Z</dcterms:created>
  <dcterms:modified xsi:type="dcterms:W3CDTF">2020-06-25T11:01:18Z</dcterms:modified>
</cp:coreProperties>
</file>