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9"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319119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1956327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6247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801585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2497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796234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3780616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352331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3463040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9EE021-6DBA-4C5A-A431-CBE7064CFA5C}"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261126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A9EE021-6DBA-4C5A-A431-CBE7064CFA5C}"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215312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A9EE021-6DBA-4C5A-A431-CBE7064CFA5C}" type="datetimeFigureOut">
              <a:rPr lang="ru-RU" smtClean="0"/>
              <a:t>09.11.2020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161150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A9EE021-6DBA-4C5A-A431-CBE7064CFA5C}" type="datetimeFigureOut">
              <a:rPr lang="ru-RU" smtClean="0"/>
              <a:t>09.11.2020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1334756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EE021-6DBA-4C5A-A431-CBE7064CFA5C}" type="datetimeFigureOut">
              <a:rPr lang="ru-RU" smtClean="0"/>
              <a:t>09.11.2020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3505329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9EE021-6DBA-4C5A-A431-CBE7064CFA5C}"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84632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9EE021-6DBA-4C5A-A431-CBE7064CFA5C}"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4A83C5-F588-4FFD-BF9B-68482A4306BA}" type="slidenum">
              <a:rPr lang="ru-RU" smtClean="0"/>
              <a:t>‹#›</a:t>
            </a:fld>
            <a:endParaRPr lang="ru-RU"/>
          </a:p>
        </p:txBody>
      </p:sp>
    </p:spTree>
    <p:extLst>
      <p:ext uri="{BB962C8B-B14F-4D97-AF65-F5344CB8AC3E}">
        <p14:creationId xmlns:p14="http://schemas.microsoft.com/office/powerpoint/2010/main" val="320382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9EE021-6DBA-4C5A-A431-CBE7064CFA5C}" type="datetimeFigureOut">
              <a:rPr lang="ru-RU" smtClean="0"/>
              <a:t>09.11.2020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24A83C5-F588-4FFD-BF9B-68482A4306BA}" type="slidenum">
              <a:rPr lang="ru-RU" smtClean="0"/>
              <a:t>‹#›</a:t>
            </a:fld>
            <a:endParaRPr lang="ru-RU"/>
          </a:p>
        </p:txBody>
      </p:sp>
    </p:spTree>
    <p:extLst>
      <p:ext uri="{BB962C8B-B14F-4D97-AF65-F5344CB8AC3E}">
        <p14:creationId xmlns:p14="http://schemas.microsoft.com/office/powerpoint/2010/main" val="1995746349"/>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3096" y="525252"/>
            <a:ext cx="10190921" cy="587931"/>
          </a:xfrm>
          <a:effectLst>
            <a:reflection blurRad="6350" stA="50000" endA="300" endPos="55000" dir="5400000" sy="-100000" algn="bl" rotWithShape="0"/>
          </a:effectLst>
        </p:spPr>
        <p:txBody>
          <a:bodyPr>
            <a:normAutofit fontScale="90000"/>
          </a:bodyPr>
          <a:lstStyle/>
          <a:p>
            <a:pPr algn="ctr"/>
            <a:r>
              <a:rPr lang="tk-TM" sz="2400" dirty="0" smtClean="0">
                <a:latin typeface="Goudy Stout" panose="0202090407030B020401" pitchFamily="18" charset="0"/>
              </a:rPr>
              <a:t>Tema:Immunitet barada düşünje</a:t>
            </a:r>
            <a:endParaRPr lang="ru-RU" sz="2400" dirty="0"/>
          </a:p>
        </p:txBody>
      </p:sp>
      <p:sp>
        <p:nvSpPr>
          <p:cNvPr id="3" name="Подзаголовок 2"/>
          <p:cNvSpPr>
            <a:spLocks noGrp="1"/>
          </p:cNvSpPr>
          <p:nvPr>
            <p:ph type="subTitle" idx="1"/>
          </p:nvPr>
        </p:nvSpPr>
        <p:spPr>
          <a:xfrm>
            <a:off x="1550504" y="2001078"/>
            <a:ext cx="8083826" cy="3763618"/>
          </a:xfrm>
        </p:spPr>
        <p:txBody>
          <a:bodyPr>
            <a:normAutofit lnSpcReduction="10000"/>
          </a:bodyPr>
          <a:lstStyle/>
          <a:p>
            <a:pPr algn="ctr"/>
            <a:r>
              <a:rPr lang="tk-TM" sz="3200" dirty="0" smtClean="0">
                <a:solidFill>
                  <a:schemeClr val="accent1"/>
                </a:solidFill>
                <a:latin typeface="Goudy Stout" panose="0202090407030B020401" pitchFamily="18" charset="0"/>
              </a:rPr>
              <a:t>Meýilnama:</a:t>
            </a:r>
          </a:p>
          <a:p>
            <a:pPr marL="630555" algn="l">
              <a:lnSpc>
                <a:spcPct val="115000"/>
              </a:lnSpc>
            </a:pPr>
            <a:r>
              <a:rPr lang="en-US"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1</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Patogenlilik</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we</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wirulentlilik</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barada</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düşünje</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a:t>
            </a:r>
          </a:p>
          <a:p>
            <a:pPr marL="630555" algn="l">
              <a:lnSpc>
                <a:spcPct val="115000"/>
              </a:lnSpc>
            </a:pP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2.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Immunitet</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barada</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düşünje</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a:t>
            </a:r>
          </a:p>
          <a:p>
            <a:pPr marL="630555" algn="l">
              <a:lnSpc>
                <a:spcPct val="115000"/>
              </a:lnSpc>
            </a:pP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3.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Bedeniň</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immun</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 </a:t>
            </a:r>
            <a:r>
              <a:rPr lang="ru-RU" sz="4400" dirty="0" err="1">
                <a:solidFill>
                  <a:schemeClr val="accent1"/>
                </a:solidFill>
                <a:latin typeface="Gabriola" panose="04040605051002020D02" pitchFamily="82" charset="0"/>
                <a:ea typeface="Calibri" panose="020F0502020204030204" pitchFamily="34" charset="0"/>
                <a:cs typeface="Times New Roman" panose="02020603050405020304" pitchFamily="18" charset="0"/>
              </a:rPr>
              <a:t>ulgamy</a:t>
            </a:r>
            <a:r>
              <a:rPr lang="ru-RU" sz="4400" dirty="0">
                <a:solidFill>
                  <a:schemeClr val="accent1"/>
                </a:solidFill>
                <a:latin typeface="Gabriola" panose="04040605051002020D02" pitchFamily="82" charset="0"/>
                <a:ea typeface="Calibri" panose="020F0502020204030204" pitchFamily="34" charset="0"/>
                <a:cs typeface="Times New Roman" panose="02020603050405020304" pitchFamily="18" charset="0"/>
              </a:rPr>
              <a:t>.</a:t>
            </a:r>
          </a:p>
          <a:p>
            <a:pPr algn="ctr"/>
            <a:endParaRPr lang="ru-RU" dirty="0"/>
          </a:p>
        </p:txBody>
      </p:sp>
    </p:spTree>
    <p:extLst>
      <p:ext uri="{BB962C8B-B14F-4D97-AF65-F5344CB8AC3E}">
        <p14:creationId xmlns:p14="http://schemas.microsoft.com/office/powerpoint/2010/main" val="7412522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7"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5"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599"/>
            <a:ext cx="9169031" cy="5685183"/>
          </a:xfrm>
        </p:spPr>
        <p:txBody>
          <a:bodyPr>
            <a:normAutofit fontScale="90000"/>
          </a:bodyPr>
          <a:lstStyle/>
          <a:p>
            <a:r>
              <a:rPr lang="ru-RU" sz="3100" b="1" dirty="0" err="1"/>
              <a:t>Immunitetiň</a:t>
            </a:r>
            <a:r>
              <a:rPr lang="ru-RU" sz="3100" b="1" dirty="0"/>
              <a:t> </a:t>
            </a:r>
            <a:r>
              <a:rPr lang="ru-RU" sz="3100" b="1" dirty="0" err="1"/>
              <a:t>görnüşleri</a:t>
            </a:r>
            <a:r>
              <a:rPr lang="ru-RU" sz="3100" b="1" dirty="0"/>
              <a:t>.</a:t>
            </a:r>
            <a:r>
              <a:rPr lang="ru-RU" sz="3100" dirty="0"/>
              <a:t> </a:t>
            </a:r>
            <a:r>
              <a:rPr lang="ru-RU" sz="3100" dirty="0" err="1"/>
              <a:t>Immunitet</a:t>
            </a:r>
            <a:r>
              <a:rPr lang="ru-RU" sz="3100" dirty="0"/>
              <a:t> </a:t>
            </a:r>
            <a:r>
              <a:rPr lang="ru-RU" sz="3100" dirty="0" err="1"/>
              <a:t>tebigy</a:t>
            </a:r>
            <a:r>
              <a:rPr lang="ru-RU" sz="3100" dirty="0"/>
              <a:t> </a:t>
            </a:r>
            <a:r>
              <a:rPr lang="ru-RU" sz="3100" dirty="0" err="1"/>
              <a:t>we</a:t>
            </a:r>
            <a:r>
              <a:rPr lang="ru-RU" sz="3100" dirty="0"/>
              <a:t> </a:t>
            </a:r>
            <a:r>
              <a:rPr lang="ru-RU" sz="3100" dirty="0" err="1"/>
              <a:t>soň</a:t>
            </a:r>
            <a:r>
              <a:rPr lang="ru-RU" sz="3100" dirty="0"/>
              <a:t> </a:t>
            </a:r>
            <a:r>
              <a:rPr lang="ru-RU" sz="3100" dirty="0" err="1"/>
              <a:t>emele</a:t>
            </a:r>
            <a:r>
              <a:rPr lang="ru-RU" sz="3100" dirty="0"/>
              <a:t> </a:t>
            </a:r>
            <a:r>
              <a:rPr lang="ru-RU" sz="3100" dirty="0" err="1"/>
              <a:t>gelen</a:t>
            </a:r>
            <a:r>
              <a:rPr lang="ru-RU" sz="3100" dirty="0"/>
              <a:t> </a:t>
            </a:r>
            <a:r>
              <a:rPr lang="ru-RU" sz="3100" dirty="0" err="1"/>
              <a:t>bolýar</a:t>
            </a:r>
            <a:r>
              <a:rPr lang="ru-RU" sz="3100" dirty="0"/>
              <a:t>. </a:t>
            </a:r>
            <a:r>
              <a:rPr lang="ru-RU" sz="3100" dirty="0" err="1"/>
              <a:t>Tebigy</a:t>
            </a:r>
            <a:r>
              <a:rPr lang="ru-RU" sz="3100" dirty="0"/>
              <a:t> </a:t>
            </a:r>
            <a:r>
              <a:rPr lang="ru-RU" sz="3100" dirty="0" err="1"/>
              <a:t>ýa-da</a:t>
            </a:r>
            <a:r>
              <a:rPr lang="ru-RU" sz="3100" dirty="0"/>
              <a:t> </a:t>
            </a:r>
            <a:r>
              <a:rPr lang="ru-RU" sz="3100" dirty="0" err="1"/>
              <a:t>görnüş</a:t>
            </a:r>
            <a:r>
              <a:rPr lang="ru-RU" sz="3100" dirty="0"/>
              <a:t> </a:t>
            </a:r>
            <a:r>
              <a:rPr lang="ru-RU" sz="3100" dirty="0" err="1"/>
              <a:t>immuniteti</a:t>
            </a:r>
            <a:r>
              <a:rPr lang="ru-RU" sz="3100" dirty="0"/>
              <a:t> </a:t>
            </a:r>
            <a:r>
              <a:rPr lang="ru-RU" sz="3100" dirty="0" err="1"/>
              <a:t>haýwanlaryň</a:t>
            </a:r>
            <a:r>
              <a:rPr lang="ru-RU" sz="3100" dirty="0"/>
              <a:t> </a:t>
            </a:r>
            <a:r>
              <a:rPr lang="ru-RU" sz="3100" dirty="0" err="1"/>
              <a:t>bir</a:t>
            </a:r>
            <a:r>
              <a:rPr lang="ru-RU" sz="3100" dirty="0"/>
              <a:t> </a:t>
            </a:r>
            <a:r>
              <a:rPr lang="ru-RU" sz="3100" dirty="0" err="1"/>
              <a:t>görnüşiniň</a:t>
            </a:r>
            <a:r>
              <a:rPr lang="ru-RU" sz="3100" dirty="0"/>
              <a:t> </a:t>
            </a:r>
            <a:r>
              <a:rPr lang="ru-RU" sz="3100" dirty="0" err="1"/>
              <a:t>ýa-da</a:t>
            </a:r>
            <a:r>
              <a:rPr lang="ru-RU" sz="3100" dirty="0"/>
              <a:t> </a:t>
            </a:r>
            <a:r>
              <a:rPr lang="ru-RU" sz="3100" dirty="0" err="1"/>
              <a:t>adamyň</a:t>
            </a:r>
            <a:r>
              <a:rPr lang="ru-RU" sz="3100" dirty="0"/>
              <a:t>, </a:t>
            </a:r>
            <a:r>
              <a:rPr lang="ru-RU" sz="3100" dirty="0" err="1"/>
              <a:t>mikroorganizmleriň</a:t>
            </a:r>
            <a:r>
              <a:rPr lang="ru-RU" sz="3100" dirty="0"/>
              <a:t> </a:t>
            </a:r>
            <a:r>
              <a:rPr lang="ru-RU" sz="3100" dirty="0" err="1"/>
              <a:t>başga</a:t>
            </a:r>
            <a:r>
              <a:rPr lang="ru-RU" sz="3100" dirty="0"/>
              <a:t> </a:t>
            </a:r>
            <a:r>
              <a:rPr lang="ru-RU" sz="3100" dirty="0" err="1"/>
              <a:t>bir</a:t>
            </a:r>
            <a:r>
              <a:rPr lang="ru-RU" sz="3100" dirty="0"/>
              <a:t> </a:t>
            </a:r>
            <a:r>
              <a:rPr lang="ru-RU" sz="3100" dirty="0" err="1"/>
              <a:t>haýwanda</a:t>
            </a:r>
            <a:r>
              <a:rPr lang="ru-RU" sz="3100" dirty="0"/>
              <a:t> </a:t>
            </a:r>
            <a:r>
              <a:rPr lang="ru-RU" sz="3100" dirty="0" err="1"/>
              <a:t>we</a:t>
            </a:r>
            <a:r>
              <a:rPr lang="ru-RU" sz="3100" dirty="0"/>
              <a:t> </a:t>
            </a:r>
            <a:r>
              <a:rPr lang="ru-RU" sz="3100" dirty="0" err="1"/>
              <a:t>adamda</a:t>
            </a:r>
            <a:r>
              <a:rPr lang="ru-RU" sz="3100" dirty="0"/>
              <a:t> </a:t>
            </a:r>
            <a:r>
              <a:rPr lang="ru-RU" sz="3100" dirty="0" err="1"/>
              <a:t>ýüze</a:t>
            </a:r>
            <a:r>
              <a:rPr lang="ru-RU" sz="3100" dirty="0"/>
              <a:t> </a:t>
            </a:r>
            <a:r>
              <a:rPr lang="ru-RU" sz="3100" dirty="0" err="1"/>
              <a:t>çykarýan</a:t>
            </a:r>
            <a:r>
              <a:rPr lang="ru-RU" sz="3100" dirty="0"/>
              <a:t> </a:t>
            </a:r>
            <a:r>
              <a:rPr lang="ru-RU" sz="3100" dirty="0" err="1"/>
              <a:t>kesellerine</a:t>
            </a:r>
            <a:r>
              <a:rPr lang="ru-RU" sz="3100" dirty="0"/>
              <a:t> </a:t>
            </a:r>
            <a:r>
              <a:rPr lang="ru-RU" sz="3100" dirty="0" err="1"/>
              <a:t>durnuklylygy</a:t>
            </a:r>
            <a:r>
              <a:rPr lang="ru-RU" sz="3100" dirty="0"/>
              <a:t>, </a:t>
            </a:r>
            <a:r>
              <a:rPr lang="ru-RU" sz="3100" dirty="0" err="1"/>
              <a:t>ýagny</a:t>
            </a:r>
            <a:r>
              <a:rPr lang="ru-RU" sz="3100" dirty="0"/>
              <a:t> </a:t>
            </a:r>
            <a:r>
              <a:rPr lang="ru-RU" sz="3100" dirty="0" err="1"/>
              <a:t>şol</a:t>
            </a:r>
            <a:r>
              <a:rPr lang="ru-RU" sz="3100" dirty="0"/>
              <a:t> </a:t>
            </a:r>
            <a:r>
              <a:rPr lang="ru-RU" sz="3100" dirty="0" err="1"/>
              <a:t>kesel</a:t>
            </a:r>
            <a:r>
              <a:rPr lang="ru-RU" sz="3100" dirty="0"/>
              <a:t> </a:t>
            </a:r>
            <a:r>
              <a:rPr lang="ru-RU" sz="3100" dirty="0" err="1"/>
              <a:t>bilen</a:t>
            </a:r>
            <a:r>
              <a:rPr lang="ru-RU" sz="3100" dirty="0"/>
              <a:t> </a:t>
            </a:r>
            <a:r>
              <a:rPr lang="ru-RU" sz="3100" dirty="0" err="1"/>
              <a:t>kesellemeýänligindedir</a:t>
            </a:r>
            <a:r>
              <a:rPr lang="ru-RU" sz="3100" dirty="0"/>
              <a:t>. </a:t>
            </a:r>
            <a:r>
              <a:rPr lang="ru-RU" sz="3100" dirty="0" err="1"/>
              <a:t>M.ü</a:t>
            </a:r>
            <a:r>
              <a:rPr lang="ru-RU" sz="3100" dirty="0"/>
              <a:t>. </a:t>
            </a:r>
            <a:r>
              <a:rPr lang="ru-RU" sz="3100" dirty="0" err="1"/>
              <a:t>atlar</a:t>
            </a:r>
            <a:r>
              <a:rPr lang="ru-RU" sz="3100" dirty="0"/>
              <a:t>–</a:t>
            </a:r>
            <a:r>
              <a:rPr lang="ru-RU" sz="3100" dirty="0" err="1"/>
              <a:t>agsyl</a:t>
            </a:r>
            <a:r>
              <a:rPr lang="ru-RU" sz="3100" dirty="0"/>
              <a:t>, </a:t>
            </a:r>
            <a:r>
              <a:rPr lang="ru-RU" sz="3100" dirty="0" err="1"/>
              <a:t>gara</a:t>
            </a:r>
            <a:r>
              <a:rPr lang="ru-RU" sz="3100" dirty="0"/>
              <a:t> </a:t>
            </a:r>
            <a:r>
              <a:rPr lang="ru-RU" sz="3100" dirty="0" err="1"/>
              <a:t>mallar</a:t>
            </a:r>
            <a:r>
              <a:rPr lang="ru-RU" sz="3100" dirty="0"/>
              <a:t>–</a:t>
            </a:r>
            <a:r>
              <a:rPr lang="ru-RU" sz="3100" dirty="0" err="1"/>
              <a:t>maňka</a:t>
            </a:r>
            <a:r>
              <a:rPr lang="ru-RU" sz="3100" dirty="0"/>
              <a:t> </a:t>
            </a:r>
            <a:r>
              <a:rPr lang="ru-RU" sz="3100" dirty="0" err="1"/>
              <a:t>itler</a:t>
            </a:r>
            <a:r>
              <a:rPr lang="ru-RU" sz="3100" dirty="0"/>
              <a:t>–</a:t>
            </a:r>
            <a:r>
              <a:rPr lang="ru-RU" sz="3100" dirty="0" err="1"/>
              <a:t>doňuzlaryň</a:t>
            </a:r>
            <a:r>
              <a:rPr lang="ru-RU" sz="3100" dirty="0"/>
              <a:t> </a:t>
            </a:r>
            <a:r>
              <a:rPr lang="ru-RU" sz="3100" dirty="0" err="1"/>
              <a:t>gyrgyny</a:t>
            </a:r>
            <a:r>
              <a:rPr lang="ru-RU" sz="3100" dirty="0"/>
              <a:t> </a:t>
            </a:r>
            <a:r>
              <a:rPr lang="ru-RU" sz="3100" dirty="0" err="1"/>
              <a:t>adamlar</a:t>
            </a:r>
            <a:r>
              <a:rPr lang="ru-RU" sz="3100" dirty="0"/>
              <a:t> </a:t>
            </a:r>
            <a:r>
              <a:rPr lang="ru-RU" sz="3100" dirty="0" err="1"/>
              <a:t>bolsa</a:t>
            </a:r>
            <a:r>
              <a:rPr lang="ru-RU" sz="3100" dirty="0"/>
              <a:t>, </a:t>
            </a:r>
            <a:r>
              <a:rPr lang="ru-RU" sz="3100" dirty="0" err="1"/>
              <a:t>itleriň</a:t>
            </a:r>
            <a:r>
              <a:rPr lang="ru-RU" sz="3100" dirty="0"/>
              <a:t>, </a:t>
            </a:r>
            <a:r>
              <a:rPr lang="ru-RU" sz="3100" dirty="0" err="1"/>
              <a:t>sygyrlaryň</a:t>
            </a:r>
            <a:r>
              <a:rPr lang="ru-RU" sz="3100" dirty="0"/>
              <a:t> </a:t>
            </a:r>
            <a:r>
              <a:rPr lang="ru-RU" sz="3100" dirty="0" err="1"/>
              <a:t>gyrgyn</a:t>
            </a:r>
            <a:r>
              <a:rPr lang="ru-RU" sz="3100" dirty="0"/>
              <a:t> </a:t>
            </a:r>
            <a:r>
              <a:rPr lang="ru-RU" sz="3100" dirty="0" err="1"/>
              <a:t>keseli</a:t>
            </a:r>
            <a:r>
              <a:rPr lang="ru-RU" sz="3100" dirty="0"/>
              <a:t> </a:t>
            </a:r>
            <a:r>
              <a:rPr lang="ru-RU" sz="3100" dirty="0" err="1"/>
              <a:t>bilen</a:t>
            </a:r>
            <a:r>
              <a:rPr lang="ru-RU" sz="3100" dirty="0"/>
              <a:t> </a:t>
            </a:r>
            <a:r>
              <a:rPr lang="ru-RU" sz="3100" dirty="0" err="1"/>
              <a:t>kesellemeýärler</a:t>
            </a:r>
            <a:r>
              <a:rPr lang="ru-RU" sz="3100" dirty="0"/>
              <a:t>. </a:t>
            </a:r>
            <a:r>
              <a:rPr lang="ru-RU" sz="3100" dirty="0" err="1"/>
              <a:t>Şonuň</a:t>
            </a:r>
            <a:r>
              <a:rPr lang="ru-RU" sz="3100" dirty="0"/>
              <a:t> </a:t>
            </a:r>
            <a:r>
              <a:rPr lang="ru-RU" sz="3100" dirty="0" err="1"/>
              <a:t>ýaly</a:t>
            </a:r>
            <a:r>
              <a:rPr lang="ru-RU" sz="3100" dirty="0"/>
              <a:t> </a:t>
            </a:r>
            <a:r>
              <a:rPr lang="ru-RU" sz="3100" dirty="0" err="1"/>
              <a:t>hem</a:t>
            </a:r>
            <a:r>
              <a:rPr lang="ru-RU" sz="3100" dirty="0"/>
              <a:t> </a:t>
            </a:r>
            <a:r>
              <a:rPr lang="ru-RU" sz="3100" dirty="0" err="1"/>
              <a:t>haýwanlar</a:t>
            </a:r>
            <a:r>
              <a:rPr lang="ru-RU" sz="3100" dirty="0"/>
              <a:t> </a:t>
            </a:r>
            <a:r>
              <a:rPr lang="ru-RU" sz="3100" dirty="0" err="1"/>
              <a:t>adamyň</a:t>
            </a:r>
            <a:r>
              <a:rPr lang="ru-RU" sz="3100" dirty="0"/>
              <a:t> </a:t>
            </a:r>
            <a:r>
              <a:rPr lang="ru-RU" sz="3100" dirty="0" err="1"/>
              <a:t>meningit</a:t>
            </a:r>
            <a:r>
              <a:rPr lang="ru-RU" sz="3100" dirty="0"/>
              <a:t>, </a:t>
            </a:r>
            <a:r>
              <a:rPr lang="ru-RU" sz="3100" dirty="0" err="1"/>
              <a:t>gyzamyk</a:t>
            </a:r>
            <a:r>
              <a:rPr lang="ru-RU" sz="3100" dirty="0"/>
              <a:t> </a:t>
            </a:r>
            <a:r>
              <a:rPr lang="ru-RU" sz="3100" dirty="0" err="1"/>
              <a:t>merezýel</a:t>
            </a:r>
            <a:r>
              <a:rPr lang="ru-RU" sz="3100" dirty="0"/>
              <a:t> (</a:t>
            </a:r>
            <a:r>
              <a:rPr lang="ru-RU" sz="3100" dirty="0" err="1"/>
              <a:t>sifilis</a:t>
            </a:r>
            <a:r>
              <a:rPr lang="ru-RU" sz="3100" dirty="0"/>
              <a:t>) </a:t>
            </a:r>
            <a:r>
              <a:rPr lang="ru-RU" sz="3100" dirty="0" err="1"/>
              <a:t>we</a:t>
            </a:r>
            <a:r>
              <a:rPr lang="ru-RU" sz="3100" dirty="0"/>
              <a:t> </a:t>
            </a:r>
            <a:r>
              <a:rPr lang="ru-RU" sz="3100" dirty="0" err="1"/>
              <a:t>başga-da</a:t>
            </a:r>
            <a:r>
              <a:rPr lang="ru-RU" sz="3100" dirty="0"/>
              <a:t> </a:t>
            </a:r>
            <a:r>
              <a:rPr lang="ru-RU" sz="3100" dirty="0" err="1"/>
              <a:t>birnäçe</a:t>
            </a:r>
            <a:r>
              <a:rPr lang="ru-RU" sz="3100" dirty="0"/>
              <a:t> </a:t>
            </a:r>
            <a:r>
              <a:rPr lang="ru-RU" sz="3100" dirty="0" err="1"/>
              <a:t>keselleri</a:t>
            </a:r>
            <a:r>
              <a:rPr lang="ru-RU" sz="3100" dirty="0"/>
              <a:t> </a:t>
            </a:r>
            <a:r>
              <a:rPr lang="ru-RU" sz="3100" dirty="0" err="1"/>
              <a:t>bilen</a:t>
            </a:r>
            <a:r>
              <a:rPr lang="ru-RU" sz="3100" dirty="0"/>
              <a:t> </a:t>
            </a:r>
            <a:r>
              <a:rPr lang="ru-RU" sz="3100" dirty="0" err="1"/>
              <a:t>kesellemeýärler</a:t>
            </a:r>
            <a:r>
              <a:rPr lang="ru-RU" sz="3100" dirty="0"/>
              <a:t>. </a:t>
            </a:r>
            <a:r>
              <a:rPr lang="ru-RU" sz="3100" dirty="0" err="1"/>
              <a:t>Adamlar</a:t>
            </a:r>
            <a:r>
              <a:rPr lang="ru-RU" sz="3100" dirty="0"/>
              <a:t> </a:t>
            </a:r>
            <a:r>
              <a:rPr lang="ru-RU" sz="3100" dirty="0" err="1"/>
              <a:t>we</a:t>
            </a:r>
            <a:r>
              <a:rPr lang="ru-RU" sz="3100" dirty="0"/>
              <a:t> </a:t>
            </a:r>
            <a:r>
              <a:rPr lang="ru-RU" sz="3100" dirty="0" err="1"/>
              <a:t>mallaryň</a:t>
            </a:r>
            <a:r>
              <a:rPr lang="ru-RU" sz="3100" dirty="0"/>
              <a:t> </a:t>
            </a:r>
            <a:r>
              <a:rPr lang="ru-RU" sz="3100" dirty="0" err="1"/>
              <a:t>käbirleri</a:t>
            </a:r>
            <a:r>
              <a:rPr lang="ru-RU" sz="3100" dirty="0"/>
              <a:t> </a:t>
            </a:r>
            <a:r>
              <a:rPr lang="ru-RU" sz="3100" dirty="0" err="1"/>
              <a:t>özleri</a:t>
            </a:r>
            <a:r>
              <a:rPr lang="ru-RU" sz="3100" dirty="0"/>
              <a:t> </a:t>
            </a:r>
            <a:r>
              <a:rPr lang="ru-RU" sz="3100" dirty="0" err="1"/>
              <a:t>kesellemäni</a:t>
            </a:r>
            <a:r>
              <a:rPr lang="ru-RU" sz="3100" dirty="0"/>
              <a:t> </a:t>
            </a:r>
            <a:r>
              <a:rPr lang="ru-RU" sz="3100" dirty="0" err="1"/>
              <a:t>kesel</a:t>
            </a:r>
            <a:r>
              <a:rPr lang="ru-RU" sz="3100" dirty="0"/>
              <a:t> </a:t>
            </a:r>
            <a:r>
              <a:rPr lang="ru-RU" sz="3100" dirty="0" err="1"/>
              <a:t>döredijini</a:t>
            </a:r>
            <a:r>
              <a:rPr lang="ru-RU" sz="3100" dirty="0"/>
              <a:t> </a:t>
            </a:r>
            <a:r>
              <a:rPr lang="ru-RU" sz="3100" dirty="0" err="1"/>
              <a:t>göteriji</a:t>
            </a:r>
            <a:r>
              <a:rPr lang="ru-RU" sz="3100" dirty="0"/>
              <a:t> </a:t>
            </a:r>
            <a:r>
              <a:rPr lang="ru-RU" sz="3100" dirty="0" err="1"/>
              <a:t>bolup</a:t>
            </a:r>
            <a:r>
              <a:rPr lang="ru-RU" sz="3100" dirty="0"/>
              <a:t> </a:t>
            </a:r>
            <a:r>
              <a:rPr lang="ru-RU" sz="3100" dirty="0" err="1"/>
              <a:t>bilerler</a:t>
            </a:r>
            <a:r>
              <a:rPr lang="ru-RU" sz="3100" dirty="0"/>
              <a:t>, </a:t>
            </a:r>
            <a:r>
              <a:rPr lang="ru-RU" sz="3100" dirty="0" err="1"/>
              <a:t>m.ü</a:t>
            </a:r>
            <a:r>
              <a:rPr lang="ru-RU" sz="3100" dirty="0"/>
              <a:t>., </a:t>
            </a:r>
            <a:r>
              <a:rPr lang="ru-RU" sz="3100" dirty="0" err="1"/>
              <a:t>adam</a:t>
            </a:r>
            <a:r>
              <a:rPr lang="ru-RU" sz="3100" dirty="0"/>
              <a:t> </a:t>
            </a:r>
            <a:r>
              <a:rPr lang="ru-RU" sz="3100" dirty="0" err="1"/>
              <a:t>itleriň</a:t>
            </a:r>
            <a:r>
              <a:rPr lang="ru-RU" sz="3100" dirty="0"/>
              <a:t> </a:t>
            </a:r>
            <a:r>
              <a:rPr lang="ru-RU" sz="3100" dirty="0" err="1"/>
              <a:t>gyrgynynyň</a:t>
            </a:r>
            <a:r>
              <a:rPr lang="ru-RU" sz="3100" dirty="0"/>
              <a:t> </a:t>
            </a:r>
            <a:r>
              <a:rPr lang="ru-RU" sz="3100" dirty="0" err="1"/>
              <a:t>wirusyny</a:t>
            </a:r>
            <a:r>
              <a:rPr lang="ru-RU" sz="3100" dirty="0"/>
              <a:t> </a:t>
            </a:r>
            <a:r>
              <a:rPr lang="ru-RU" sz="3100" dirty="0" err="1"/>
              <a:t>göteriji</a:t>
            </a:r>
            <a:r>
              <a:rPr lang="ru-RU" sz="3100" dirty="0"/>
              <a:t> </a:t>
            </a:r>
            <a:r>
              <a:rPr lang="ru-RU" sz="3100" dirty="0" err="1"/>
              <a:t>bolup</a:t>
            </a:r>
            <a:r>
              <a:rPr lang="ru-RU" sz="3100" dirty="0"/>
              <a:t> </a:t>
            </a:r>
            <a:r>
              <a:rPr lang="ru-RU" sz="3100" dirty="0" err="1"/>
              <a:t>bilerler</a:t>
            </a:r>
            <a:r>
              <a:rPr lang="ru-RU" sz="3100" dirty="0"/>
              <a:t>.</a:t>
            </a:r>
            <a:r>
              <a:rPr lang="ru-RU" dirty="0"/>
              <a:t/>
            </a:r>
            <a:br>
              <a:rPr lang="ru-RU" dirty="0"/>
            </a:br>
            <a:endParaRPr lang="ru-RU" dirty="0"/>
          </a:p>
        </p:txBody>
      </p:sp>
    </p:spTree>
    <p:extLst>
      <p:ext uri="{BB962C8B-B14F-4D97-AF65-F5344CB8AC3E}">
        <p14:creationId xmlns:p14="http://schemas.microsoft.com/office/powerpoint/2010/main" val="82629265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9566596" cy="5724939"/>
          </a:xfrm>
        </p:spPr>
        <p:txBody>
          <a:bodyPr>
            <a:normAutofit fontScale="90000"/>
          </a:bodyPr>
          <a:lstStyle/>
          <a:p>
            <a:pPr indent="449580">
              <a:lnSpc>
                <a:spcPct val="115000"/>
              </a:lnSpc>
              <a:spcAft>
                <a:spcPts val="0"/>
              </a:spcAft>
            </a:pPr>
            <a:r>
              <a:rPr lang="ru-RU" sz="3200" b="1" dirty="0" err="1">
                <a:latin typeface="Times New Roman" panose="02020603050405020304" pitchFamily="18" charset="0"/>
                <a:ea typeface="Calibri" panose="020F0502020204030204" pitchFamily="34" charset="0"/>
                <a:cs typeface="Times New Roman" panose="02020603050405020304" pitchFamily="18" charset="0"/>
              </a:rPr>
              <a:t>Soň</a:t>
            </a:r>
            <a:r>
              <a:rPr lang="ru-RU" sz="3200" b="1" dirty="0">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atin typeface="Times New Roman" panose="02020603050405020304" pitchFamily="18" charset="0"/>
                <a:ea typeface="Calibri" panose="020F0502020204030204" pitchFamily="34" charset="0"/>
                <a:cs typeface="Times New Roman" panose="02020603050405020304" pitchFamily="18" charset="0"/>
              </a:rPr>
              <a:t>emele</a:t>
            </a:r>
            <a:r>
              <a:rPr lang="ru-RU" sz="3200" b="1" dirty="0">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atin typeface="Times New Roman" panose="02020603050405020304" pitchFamily="18" charset="0"/>
                <a:ea typeface="Calibri" panose="020F0502020204030204" pitchFamily="34" charset="0"/>
                <a:cs typeface="Times New Roman" panose="02020603050405020304" pitchFamily="18" charset="0"/>
              </a:rPr>
              <a:t>gelen</a:t>
            </a:r>
            <a:r>
              <a:rPr lang="ru-RU" sz="3200" b="1" dirty="0">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atin typeface="Times New Roman" panose="02020603050405020304" pitchFamily="18" charset="0"/>
                <a:ea typeface="Calibri" panose="020F0502020204030204" pitchFamily="34" charset="0"/>
                <a:cs typeface="Times New Roman" panose="02020603050405020304" pitchFamily="18" charset="0"/>
              </a:rPr>
              <a:t>immunitet</a:t>
            </a:r>
            <a:r>
              <a:rPr lang="ru-RU" sz="3200" b="1" dirty="0">
                <a:latin typeface="Times New Roman" panose="02020603050405020304" pitchFamily="18" charset="0"/>
                <a:ea typeface="Calibri" panose="020F0502020204030204" pitchFamily="34" charset="0"/>
                <a:cs typeface="Times New Roman" panose="02020603050405020304" pitchFamily="18" charset="0"/>
              </a:rPr>
              <a:t>.</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Bu</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bedeniň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belli</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bir</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kesel</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döredijä</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bolan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durnuklylygy</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r>
              <a:rPr lang="ru-RU" sz="3200" dirty="0">
                <a:latin typeface="Calibri" panose="020F0502020204030204" pitchFamily="34" charset="0"/>
                <a:ea typeface="Calibri" panose="020F0502020204030204" pitchFamily="34" charset="0"/>
                <a:cs typeface="Times New Roman" panose="02020603050405020304" pitchFamily="18" charset="0"/>
              </a:rPr>
              <a:t/>
            </a:r>
            <a:br>
              <a:rPr lang="ru-RU" sz="3200" dirty="0">
                <a:latin typeface="Calibri" panose="020F0502020204030204" pitchFamily="34" charset="0"/>
                <a:ea typeface="Calibri" panose="020F0502020204030204" pitchFamily="34" charset="0"/>
                <a:cs typeface="Times New Roman" panose="02020603050405020304" pitchFamily="18" charset="0"/>
              </a:rPr>
            </a:br>
            <a:r>
              <a:rPr lang="ru-RU" sz="3200" dirty="0" err="1">
                <a:latin typeface="Times New Roman" panose="02020603050405020304" pitchFamily="18" charset="0"/>
                <a:ea typeface="Calibri" panose="020F0502020204030204" pitchFamily="34" charset="0"/>
                <a:cs typeface="Times New Roman" panose="02020603050405020304" pitchFamily="18" charset="0"/>
              </a:rPr>
              <a:t>Soň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gelen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immunitetiň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häsiýetli</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aýratynlygy</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onuň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özboluşlylygydyr</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ýöriteleşdirilenligidir</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spesifiçliligidir</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ol</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tebiga</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we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emelä</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bölünýär</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r>
              <a:rPr lang="ru-RU" sz="3200" dirty="0">
                <a:latin typeface="Calibri" panose="020F0502020204030204" pitchFamily="34" charset="0"/>
                <a:ea typeface="Calibri" panose="020F0502020204030204" pitchFamily="34" charset="0"/>
                <a:cs typeface="Times New Roman" panose="02020603050405020304" pitchFamily="18" charset="0"/>
              </a:rPr>
              <a:t/>
            </a:r>
            <a:br>
              <a:rPr lang="ru-RU" sz="3200" dirty="0">
                <a:latin typeface="Calibri" panose="020F0502020204030204" pitchFamily="34" charset="0"/>
                <a:ea typeface="Calibri" panose="020F0502020204030204" pitchFamily="34" charset="0"/>
                <a:cs typeface="Times New Roman" panose="02020603050405020304" pitchFamily="18" charset="0"/>
              </a:rPr>
            </a:br>
            <a:r>
              <a:rPr lang="ru-RU" sz="3200" dirty="0" err="1">
                <a:latin typeface="Times New Roman" panose="02020603050405020304" pitchFamily="18" charset="0"/>
                <a:ea typeface="Calibri" panose="020F0502020204030204" pitchFamily="34" charset="0"/>
                <a:cs typeface="Times New Roman" panose="02020603050405020304" pitchFamily="18" charset="0"/>
              </a:rPr>
              <a:t>Tebigy</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soň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gelen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immuniteti</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ikä</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bölýärler</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işjeň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aktiw</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we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passiw</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Işjeň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infeksiýadan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soňky</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immunitet</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haýwan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tebigy</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keselländen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soň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gelýär</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r>
              <a:rPr lang="ru-RU" sz="3200" dirty="0">
                <a:latin typeface="Calibri" panose="020F0502020204030204" pitchFamily="34" charset="0"/>
                <a:ea typeface="Calibri" panose="020F0502020204030204" pitchFamily="34" charset="0"/>
                <a:cs typeface="Times New Roman" panose="02020603050405020304" pitchFamily="18" charset="0"/>
              </a:rPr>
              <a:t/>
            </a:r>
            <a:br>
              <a:rPr lang="ru-RU" sz="3200" dirty="0">
                <a:latin typeface="Calibri" panose="020F0502020204030204" pitchFamily="34" charset="0"/>
                <a:ea typeface="Calibri" panose="020F0502020204030204" pitchFamily="34" charset="0"/>
                <a:cs typeface="Times New Roman" panose="02020603050405020304" pitchFamily="18" charset="0"/>
              </a:rPr>
            </a:br>
            <a:r>
              <a:rPr lang="ru-RU" sz="3200" dirty="0" err="1">
                <a:latin typeface="Times New Roman" panose="02020603050405020304" pitchFamily="18" charset="0"/>
                <a:ea typeface="Calibri" panose="020F0502020204030204" pitchFamily="34" charset="0"/>
                <a:cs typeface="Times New Roman" panose="02020603050405020304" pitchFamily="18" charset="0"/>
              </a:rPr>
              <a:t>Tebigy</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soň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gelen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passiw</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immunitetde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täze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doglan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nesle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ýatgyda</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ösýän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döwründe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enesiniň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ganyndan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antitelalaryň</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düşmegi</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immunitet</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3200" dirty="0">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latin typeface="Times New Roman" panose="02020603050405020304" pitchFamily="18" charset="0"/>
                <a:ea typeface="Calibri" panose="020F0502020204030204" pitchFamily="34" charset="0"/>
                <a:cs typeface="Times New Roman" panose="02020603050405020304" pitchFamily="18" charset="0"/>
              </a:rPr>
              <a:t>gelýär</a:t>
            </a:r>
            <a:r>
              <a:rPr lang="ru-RU" sz="3200" dirty="0">
                <a:latin typeface="Times New Roman" panose="02020603050405020304" pitchFamily="18" charset="0"/>
                <a:ea typeface="Calibri" panose="020F0502020204030204" pitchFamily="34" charset="0"/>
                <a:cs typeface="Times New Roman" panose="02020603050405020304" pitchFamily="18" charset="0"/>
              </a:rPr>
              <a:t>.</a:t>
            </a:r>
            <a:r>
              <a:rPr lang="ru-RU" sz="3200" dirty="0">
                <a:latin typeface="Calibri" panose="020F0502020204030204" pitchFamily="34" charset="0"/>
                <a:ea typeface="Calibri" panose="020F0502020204030204" pitchFamily="34" charset="0"/>
                <a:cs typeface="Times New Roman" panose="02020603050405020304" pitchFamily="18" charset="0"/>
              </a:rPr>
              <a:t/>
            </a:r>
            <a:br>
              <a:rPr lang="ru-RU" sz="3200" dirty="0">
                <a:latin typeface="Calibri" panose="020F0502020204030204" pitchFamily="34" charset="0"/>
                <a:ea typeface="Calibri" panose="020F0502020204030204" pitchFamily="34" charset="0"/>
                <a:cs typeface="Times New Roman" panose="02020603050405020304" pitchFamily="18" charset="0"/>
              </a:rPr>
            </a:br>
            <a:endParaRPr lang="ru-RU" sz="3200" dirty="0"/>
          </a:p>
        </p:txBody>
      </p:sp>
    </p:spTree>
    <p:extLst>
      <p:ext uri="{BB962C8B-B14F-4D97-AF65-F5344CB8AC3E}">
        <p14:creationId xmlns:p14="http://schemas.microsoft.com/office/powerpoint/2010/main" val="222506260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685866" cy="6248400"/>
          </a:xfrm>
        </p:spPr>
        <p:txBody>
          <a:bodyPr>
            <a:normAutofit fontScale="90000"/>
          </a:bodyPr>
          <a:lstStyle/>
          <a:p>
            <a:pPr algn="ctr">
              <a:lnSpc>
                <a:spcPct val="115000"/>
              </a:lnSpc>
              <a:spcAft>
                <a:spcPts val="0"/>
              </a:spcAft>
            </a:pPr>
            <a:r>
              <a:rPr lang="ru-RU" sz="2800" b="1" dirty="0" err="1">
                <a:latin typeface="Times New Roman" panose="02020603050405020304" pitchFamily="18" charset="0"/>
                <a:ea typeface="Calibri" panose="020F0502020204030204" pitchFamily="34" charset="0"/>
                <a:cs typeface="Times New Roman" panose="02020603050405020304" pitchFamily="18" charset="0"/>
              </a:rPr>
              <a:t>Bedeniň</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immun</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ulgamy</a:t>
            </a:r>
            <a:r>
              <a:rPr lang="ru-RU" sz="2800" b="1"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cs typeface="Times New Roman" panose="02020603050405020304" pitchFamily="18" charset="0"/>
              </a:rPr>
              <a:t>Bedeniň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ulgamyny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limfoid</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dokumalaryň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toplumydyr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diýip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hasap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etmeli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ulgamy</a:t>
            </a:r>
            <a:r>
              <a:rPr lang="ru-RU" sz="2800" dirty="0">
                <a:latin typeface="Times New Roman" panose="02020603050405020304" pitchFamily="18" charset="0"/>
                <a:ea typeface="Calibri" panose="020F0502020204030204" pitchFamily="34" charset="0"/>
                <a:cs typeface="Times New Roman" panose="02020603050405020304" pitchFamily="18" charset="0"/>
              </a:rPr>
              <a:t> –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immuniteti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berjaý</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edýär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Bedeniň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haýsy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antigen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bolsa-da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oňa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jogap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bermekligi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örän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köp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mukdarda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dürli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toparlaryna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baglydyr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Olarda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antigeni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anyklar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ýaly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ýörite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reseptorlar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bolýar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cs typeface="Times New Roman" panose="02020603050405020304" pitchFamily="18" charset="0"/>
              </a:rPr>
              <a:t>Immunologiki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işjeňligi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dokumalaryň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ýörite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hödürlenen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ulgamy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amala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aşyrylýar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ulgam</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edil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beýleki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ulgamlar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ýaly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özbaşdak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ulgamdyr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Onuň</a:t>
            </a:r>
            <a:r>
              <a:rPr lang="ru-RU" sz="2800" dirty="0">
                <a:latin typeface="Times New Roman" panose="02020603050405020304" pitchFamily="18" charset="0"/>
                <a:ea typeface="Calibri" panose="020F0502020204030204" pitchFamily="34" charset="0"/>
                <a:cs typeface="Times New Roman" panose="02020603050405020304" pitchFamily="18" charset="0"/>
              </a:rPr>
              <a:t> 3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sany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aýratynlygy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bardyr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bütin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bedene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ýaýrandyr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Onuň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ganyň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akymy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elmydama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bedende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aýlanýandyr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aýratyn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häsiýete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eýedir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ýagny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antitelalaryň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ýörite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molekulalaryny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işläp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çykarmaga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gatnaşýar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endParaRPr lang="ru-RU" sz="2800" dirty="0"/>
          </a:p>
        </p:txBody>
      </p:sp>
    </p:spTree>
    <p:extLst>
      <p:ext uri="{BB962C8B-B14F-4D97-AF65-F5344CB8AC3E}">
        <p14:creationId xmlns:p14="http://schemas.microsoft.com/office/powerpoint/2010/main" val="26400886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599"/>
            <a:ext cx="9434076" cy="5711687"/>
          </a:xfrm>
        </p:spPr>
        <p:txBody>
          <a:bodyPr>
            <a:normAutofit fontScale="90000"/>
          </a:bodyPr>
          <a:lstStyle/>
          <a:p>
            <a:pPr indent="449580">
              <a:lnSpc>
                <a:spcPct val="115000"/>
              </a:lnSpc>
              <a:spcAft>
                <a:spcPts val="0"/>
              </a:spcAft>
            </a:pPr>
            <a:r>
              <a:rPr lang="ru-RU" sz="2800" b="1" dirty="0" err="1">
                <a:latin typeface="Times New Roman" panose="02020603050405020304" pitchFamily="18" charset="0"/>
                <a:ea typeface="Calibri" panose="020F0502020204030204" pitchFamily="34" charset="0"/>
                <a:cs typeface="Times New Roman" panose="02020603050405020304" pitchFamily="18" charset="0"/>
              </a:rPr>
              <a:t>Timus</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çarşak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görnüşli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mäz</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bolup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işläp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çykarýan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oňurgalylarda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ýaňy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doglan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wagty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gowy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bildirýär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Soňra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onuň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ösmegi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galýar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Immunitetiň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merkezi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agzasy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hasaplanýar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cs typeface="Times New Roman" panose="02020603050405020304" pitchFamily="18" charset="0"/>
              </a:rPr>
              <a:t>Bernetiň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pikiri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boýunça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timusyň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immunologiki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şulardyr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timus</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özüniň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beýleki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limfoid</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agzalardan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gelýän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aratapawutlandyrýar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differensirleýär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Özünden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öňki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öýjüklere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süňk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ýiligi</a:t>
            </a:r>
            <a:r>
              <a:rPr lang="ru-RU" sz="2800" dirty="0">
                <a:latin typeface="Times New Roman" panose="02020603050405020304" pitchFamily="18" charset="0"/>
                <a:ea typeface="Calibri" panose="020F0502020204030204" pitchFamily="34" charset="0"/>
                <a:cs typeface="Times New Roman" panose="02020603050405020304" pitchFamily="18" charset="0"/>
              </a:rPr>
              <a:t>) –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işjeň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başarjaňlygy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getirýär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indusirleýär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cs typeface="Times New Roman" panose="02020603050405020304" pitchFamily="18" charset="0"/>
              </a:rPr>
              <a:t>Timus</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immunositleri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çykarman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bölse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immuntete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gönüden</a:t>
            </a:r>
            <a:r>
              <a:rPr lang="ru-RU" sz="2800" dirty="0">
                <a:latin typeface="Times New Roman" panose="02020603050405020304" pitchFamily="18" charset="0"/>
                <a:ea typeface="Calibri" panose="020F0502020204030204" pitchFamily="34" charset="0"/>
                <a:cs typeface="Times New Roman" panose="02020603050405020304" pitchFamily="18" charset="0"/>
              </a:rPr>
              <a:t> -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göni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jogap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transplantatyň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bölünip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aýrylmagy</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b="1" dirty="0" err="1">
                <a:latin typeface="Times New Roman" panose="02020603050405020304" pitchFamily="18" charset="0"/>
                <a:ea typeface="Calibri" panose="020F0502020204030204" pitchFamily="34" charset="0"/>
                <a:cs typeface="Times New Roman" panose="02020603050405020304" pitchFamily="18" charset="0"/>
              </a:rPr>
              <a:t>Fabrisiusyň</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torbasy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Diňe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guşlarda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embrional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ösüşiň</a:t>
            </a:r>
            <a:r>
              <a:rPr lang="ru-RU" sz="2800" dirty="0">
                <a:latin typeface="Times New Roman" panose="02020603050405020304" pitchFamily="18" charset="0"/>
                <a:ea typeface="Calibri" panose="020F0502020204030204" pitchFamily="34" charset="0"/>
                <a:cs typeface="Times New Roman" panose="02020603050405020304" pitchFamily="18" charset="0"/>
              </a:rPr>
              <a:t> 13-nji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gününde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gelýär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jüýjäniň</a:t>
            </a:r>
            <a:r>
              <a:rPr lang="ru-RU" sz="2800" dirty="0">
                <a:latin typeface="Times New Roman" panose="02020603050405020304" pitchFamily="18" charset="0"/>
                <a:ea typeface="Calibri" panose="020F0502020204030204" pitchFamily="34" charset="0"/>
                <a:cs typeface="Times New Roman" panose="02020603050405020304" pitchFamily="18" charset="0"/>
              </a:rPr>
              <a:t> 7-nji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hepdeliginde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ýitýär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Süňk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ýiliginde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gelip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ugran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bu</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torbada</a:t>
            </a:r>
            <a:r>
              <a:rPr lang="ru-RU" sz="2800" dirty="0">
                <a:latin typeface="Times New Roman" panose="02020603050405020304" pitchFamily="18" charset="0"/>
                <a:ea typeface="Calibri" panose="020F0502020204030204" pitchFamily="34" charset="0"/>
                <a:cs typeface="Times New Roman" panose="02020603050405020304" pitchFamily="18" charset="0"/>
              </a:rPr>
              <a:t> B-</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öwrülýär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Guşlarda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gumoral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immunitetiň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gelmegine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jogap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berýär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endParaRPr lang="ru-RU" sz="2800" dirty="0"/>
          </a:p>
        </p:txBody>
      </p:sp>
    </p:spTree>
    <p:extLst>
      <p:ext uri="{BB962C8B-B14F-4D97-AF65-F5344CB8AC3E}">
        <p14:creationId xmlns:p14="http://schemas.microsoft.com/office/powerpoint/2010/main" val="43944632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0829" y="914399"/>
            <a:ext cx="9288301" cy="5698435"/>
          </a:xfrm>
        </p:spPr>
        <p:txBody>
          <a:bodyPr>
            <a:normAutofit/>
          </a:bodyPr>
          <a:lstStyle/>
          <a:p>
            <a:pPr indent="449580">
              <a:lnSpc>
                <a:spcPct val="115000"/>
              </a:lnSpc>
              <a:spcAft>
                <a:spcPts val="0"/>
              </a:spcAft>
            </a:pPr>
            <a:r>
              <a:rPr lang="ru-RU" sz="2800" b="1" dirty="0" err="1">
                <a:latin typeface="Times New Roman" panose="02020603050405020304" pitchFamily="18" charset="0"/>
                <a:ea typeface="Calibri" panose="020F0502020204030204" pitchFamily="34" charset="0"/>
                <a:cs typeface="Times New Roman" panose="02020603050405020304" pitchFamily="18" charset="0"/>
              </a:rPr>
              <a:t>Süňk</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ýiligi</a:t>
            </a:r>
            <a:r>
              <a:rPr lang="ru-RU" sz="2800" b="1"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Süňk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ýiliginden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gelýän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hemme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immunbaşarjaň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öňkülerine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döredýän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ösüntgi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diýilýär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Ösüntgi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öýjükler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süňk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ýiliginden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umumy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akymyna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düşýär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bedende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aýlanýar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Timusa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beýleki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limfoid</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agzalara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barýar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şolarda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köpelýärler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hem-de</a:t>
            </a:r>
            <a:r>
              <a:rPr lang="ru-RU" sz="2800" dirty="0">
                <a:latin typeface="Times New Roman" panose="02020603050405020304" pitchFamily="18" charset="0"/>
                <a:ea typeface="Calibri" panose="020F0502020204030204" pitchFamily="34" charset="0"/>
                <a:cs typeface="Times New Roman" panose="02020603050405020304" pitchFamily="18" charset="0"/>
              </a:rPr>
              <a:t> 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ýa-da</a:t>
            </a:r>
            <a:r>
              <a:rPr lang="ru-RU" sz="2800" dirty="0">
                <a:latin typeface="Times New Roman" panose="02020603050405020304" pitchFamily="18" charset="0"/>
                <a:ea typeface="Calibri" panose="020F0502020204030204" pitchFamily="34" charset="0"/>
                <a:cs typeface="Times New Roman" panose="02020603050405020304" pitchFamily="18" charset="0"/>
              </a:rPr>
              <a:t> B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toplanmagyna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getirýär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b="1" dirty="0" err="1">
                <a:latin typeface="Times New Roman" panose="02020603050405020304" pitchFamily="18" charset="0"/>
                <a:ea typeface="Calibri" panose="020F0502020204030204" pitchFamily="34" charset="0"/>
                <a:cs typeface="Times New Roman" panose="02020603050405020304" pitchFamily="18" charset="0"/>
              </a:rPr>
              <a:t>Limfa</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mäzler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mäzlerinden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geçýär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antigeni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saklaýan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süzgüçleriň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işini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funksiýasyny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ýerine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ýetirýärler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Onuň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ähmiýeti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goranyş</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immunoglobulinleriň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işlenip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çykarylmagyny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amala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aşyrmak</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endParaRPr lang="ru-RU" sz="2800" dirty="0"/>
          </a:p>
        </p:txBody>
      </p:sp>
    </p:spTree>
    <p:extLst>
      <p:ext uri="{BB962C8B-B14F-4D97-AF65-F5344CB8AC3E}">
        <p14:creationId xmlns:p14="http://schemas.microsoft.com/office/powerpoint/2010/main" val="19011863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9871396" cy="6122505"/>
          </a:xfrm>
        </p:spPr>
        <p:txBody>
          <a:bodyPr>
            <a:normAutofit/>
          </a:bodyPr>
          <a:lstStyle/>
          <a:p>
            <a:pPr indent="449580">
              <a:lnSpc>
                <a:spcPct val="115000"/>
              </a:lnSpc>
              <a:spcAft>
                <a:spcPts val="0"/>
              </a:spcAft>
            </a:pPr>
            <a:r>
              <a:rPr lang="ru-RU" sz="2800" b="1" dirty="0" err="1">
                <a:latin typeface="Times New Roman" panose="02020603050405020304" pitchFamily="18" charset="0"/>
                <a:ea typeface="Calibri" panose="020F0502020204030204" pitchFamily="34" charset="0"/>
                <a:cs typeface="Times New Roman" panose="02020603050405020304" pitchFamily="18" charset="0"/>
              </a:rPr>
              <a:t>Dalak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Dürli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funksiýany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ýerine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ýetirýän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uly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agza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reaksiýalaryň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gumoral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görnüşine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gatnaşýar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Onda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ganyň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eritrositleriň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gözden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geçirilmegi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amala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aşyrylýar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Dalak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işjeňligini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ýitiren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eritrositleri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leýkositleri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çykarmaga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gatnaşýar</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cs typeface="Times New Roman" panose="02020603050405020304" pitchFamily="18" charset="0"/>
              </a:rPr>
              <a:t>Peýer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blýaşkalary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süýdemdirijilerde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guşlardaky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torba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derek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bolýar</a:t>
            </a:r>
            <a:r>
              <a:rPr lang="ru-RU" sz="2800" dirty="0">
                <a:latin typeface="Times New Roman" panose="02020603050405020304" pitchFamily="18" charset="0"/>
                <a:ea typeface="Calibri" panose="020F0502020204030204" pitchFamily="34" charset="0"/>
                <a:cs typeface="Times New Roman" panose="02020603050405020304" pitchFamily="18" charset="0"/>
              </a:rPr>
              <a:t>. B-</a:t>
            </a:r>
            <a:r>
              <a:rPr lang="ru-RU" sz="2800" dirty="0" err="1">
                <a:latin typeface="Times New Roman" panose="02020603050405020304" pitchFamily="18" charset="0"/>
                <a:ea typeface="Calibri" panose="020F0502020204030204" pitchFamily="34" charset="0"/>
                <a:cs typeface="Times New Roman" panose="02020603050405020304" pitchFamily="18" charset="0"/>
              </a:rPr>
              <a:t>limfositler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artykmaçlyk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edýär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bolsa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gumoral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immunitete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jogap</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berýär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rPr>
              <a:t>Şeýlelikde</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limfositler</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gana</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limfa</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damarlara</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ondan</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ýene</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gana</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işjeň</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düşmek</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bilen</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bütin</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bedeni</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barlap</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durýar</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eger</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üýtgeşik</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keseki</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zatlar</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düşen</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bolaýmasyn</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diýip</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hemme</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asly</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ýat</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zatlary</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limfositler</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olary</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derrew</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tanaýarlar</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we</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immun</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jogaby</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gurnaýarlar</a:t>
            </a:r>
            <a:endParaRPr lang="ru-RU" sz="2800" dirty="0"/>
          </a:p>
        </p:txBody>
      </p:sp>
    </p:spTree>
    <p:extLst>
      <p:ext uri="{BB962C8B-B14F-4D97-AF65-F5344CB8AC3E}">
        <p14:creationId xmlns:p14="http://schemas.microsoft.com/office/powerpoint/2010/main" val="400640175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503583"/>
            <a:ext cx="10374979" cy="5830955"/>
          </a:xfrm>
        </p:spPr>
        <p:txBody>
          <a:bodyPr>
            <a:noAutofit/>
          </a:bodyPr>
          <a:lstStyle/>
          <a:p>
            <a:r>
              <a:rPr lang="ru-RU" sz="2800" b="1" dirty="0" err="1"/>
              <a:t>Makrofaglar</a:t>
            </a:r>
            <a:r>
              <a:rPr lang="ru-RU" sz="2800" dirty="0"/>
              <a:t> – </a:t>
            </a:r>
            <a:r>
              <a:rPr lang="ru-RU" sz="2800" dirty="0" err="1"/>
              <a:t>işjeň</a:t>
            </a:r>
            <a:r>
              <a:rPr lang="ru-RU" sz="2800" dirty="0"/>
              <a:t> </a:t>
            </a:r>
            <a:r>
              <a:rPr lang="ru-RU" sz="2800" dirty="0" err="1"/>
              <a:t>fagositirleýji</a:t>
            </a:r>
            <a:r>
              <a:rPr lang="ru-RU" sz="2800" dirty="0"/>
              <a:t> </a:t>
            </a:r>
            <a:r>
              <a:rPr lang="ru-RU" sz="2800" dirty="0" err="1"/>
              <a:t>öýjükleriň</a:t>
            </a:r>
            <a:r>
              <a:rPr lang="ru-RU" sz="2800" dirty="0"/>
              <a:t> </a:t>
            </a:r>
            <a:r>
              <a:rPr lang="ru-RU" sz="2800" dirty="0" err="1"/>
              <a:t>umumy</a:t>
            </a:r>
            <a:r>
              <a:rPr lang="ru-RU" sz="2800" dirty="0"/>
              <a:t> </a:t>
            </a:r>
            <a:r>
              <a:rPr lang="ru-RU" sz="2800" dirty="0" err="1"/>
              <a:t>ady</a:t>
            </a:r>
            <a:r>
              <a:rPr lang="ru-RU" sz="2800" dirty="0"/>
              <a:t>. </a:t>
            </a:r>
            <a:r>
              <a:rPr lang="ru-RU" sz="2800" dirty="0" err="1"/>
              <a:t>Makrofaglar</a:t>
            </a:r>
            <a:r>
              <a:rPr lang="ru-RU" sz="2800" dirty="0"/>
              <a:t> </a:t>
            </a:r>
            <a:r>
              <a:rPr lang="ru-RU" sz="2800" dirty="0" err="1"/>
              <a:t>hereketli</a:t>
            </a:r>
            <a:r>
              <a:rPr lang="ru-RU" sz="2800" dirty="0"/>
              <a:t> (</a:t>
            </a:r>
            <a:r>
              <a:rPr lang="ru-RU" sz="2800" dirty="0" err="1"/>
              <a:t>monositler</a:t>
            </a:r>
            <a:r>
              <a:rPr lang="ru-RU" sz="2800" dirty="0"/>
              <a:t>) </a:t>
            </a:r>
            <a:r>
              <a:rPr lang="ru-RU" sz="2800" dirty="0" err="1"/>
              <a:t>we</a:t>
            </a:r>
            <a:r>
              <a:rPr lang="ru-RU" sz="2800" dirty="0"/>
              <a:t> </a:t>
            </a:r>
            <a:r>
              <a:rPr lang="ru-RU" sz="2800" dirty="0" err="1"/>
              <a:t>berkidilen</a:t>
            </a:r>
            <a:r>
              <a:rPr lang="ru-RU" sz="2800" dirty="0"/>
              <a:t>(</a:t>
            </a:r>
            <a:r>
              <a:rPr lang="ru-RU" sz="2800" dirty="0" err="1"/>
              <a:t>oturymly</a:t>
            </a:r>
            <a:r>
              <a:rPr lang="ru-RU" sz="2800" dirty="0"/>
              <a:t>) </a:t>
            </a:r>
            <a:r>
              <a:rPr lang="ru-RU" sz="2800" dirty="0" err="1"/>
              <a:t>bolýarlar</a:t>
            </a:r>
            <a:r>
              <a:rPr lang="ru-RU" sz="2800" dirty="0"/>
              <a:t>. </a:t>
            </a:r>
            <a:r>
              <a:rPr lang="ru-RU" sz="2800" dirty="0" err="1"/>
              <a:t>Olar</a:t>
            </a:r>
            <a:r>
              <a:rPr lang="ru-RU" sz="2800" dirty="0"/>
              <a:t> </a:t>
            </a:r>
            <a:r>
              <a:rPr lang="ru-RU" sz="2800" dirty="0" err="1"/>
              <a:t>dürli</a:t>
            </a:r>
            <a:r>
              <a:rPr lang="ru-RU" sz="2800" dirty="0"/>
              <a:t> </a:t>
            </a:r>
            <a:r>
              <a:rPr lang="ru-RU" sz="2800" dirty="0" err="1"/>
              <a:t>agzalarda</a:t>
            </a:r>
            <a:r>
              <a:rPr lang="ru-RU" sz="2800" dirty="0"/>
              <a:t> </a:t>
            </a:r>
            <a:r>
              <a:rPr lang="ru-RU" sz="2800" dirty="0" err="1"/>
              <a:t>we</a:t>
            </a:r>
            <a:r>
              <a:rPr lang="ru-RU" sz="2800" dirty="0"/>
              <a:t> </a:t>
            </a:r>
            <a:r>
              <a:rPr lang="ru-RU" sz="2800" dirty="0" err="1"/>
              <a:t>dokumalarda</a:t>
            </a:r>
            <a:r>
              <a:rPr lang="ru-RU" sz="2800" dirty="0"/>
              <a:t>, </a:t>
            </a:r>
            <a:r>
              <a:rPr lang="ru-RU" sz="2800" dirty="0" err="1"/>
              <a:t>ýagny</a:t>
            </a:r>
            <a:r>
              <a:rPr lang="ru-RU" sz="2800" dirty="0"/>
              <a:t> </a:t>
            </a:r>
            <a:r>
              <a:rPr lang="ru-RU" sz="2800" dirty="0" err="1"/>
              <a:t>limfa</a:t>
            </a:r>
            <a:r>
              <a:rPr lang="ru-RU" sz="2800" dirty="0"/>
              <a:t> </a:t>
            </a:r>
            <a:r>
              <a:rPr lang="ru-RU" sz="2800" dirty="0" err="1"/>
              <a:t>mäzlerde</a:t>
            </a:r>
            <a:r>
              <a:rPr lang="ru-RU" sz="2800" dirty="0"/>
              <a:t>, </a:t>
            </a:r>
            <a:r>
              <a:rPr lang="ru-RU" sz="2800" dirty="0" err="1"/>
              <a:t>dalakda</a:t>
            </a:r>
            <a:r>
              <a:rPr lang="ru-RU" sz="2800" dirty="0"/>
              <a:t>, </a:t>
            </a:r>
            <a:r>
              <a:rPr lang="ru-RU" sz="2800" dirty="0" err="1"/>
              <a:t>süňk</a:t>
            </a:r>
            <a:r>
              <a:rPr lang="ru-RU" sz="2800" dirty="0"/>
              <a:t> </a:t>
            </a:r>
            <a:r>
              <a:rPr lang="ru-RU" sz="2800" dirty="0" err="1"/>
              <a:t>ýiliginde</a:t>
            </a:r>
            <a:r>
              <a:rPr lang="ru-RU" sz="2800" dirty="0"/>
              <a:t> </a:t>
            </a:r>
            <a:r>
              <a:rPr lang="ru-RU" sz="2800" dirty="0" err="1"/>
              <a:t>we</a:t>
            </a:r>
            <a:r>
              <a:rPr lang="ru-RU" sz="2800" dirty="0"/>
              <a:t> </a:t>
            </a:r>
            <a:r>
              <a:rPr lang="ru-RU" sz="2800" dirty="0" err="1"/>
              <a:t>başgalarda</a:t>
            </a:r>
            <a:r>
              <a:rPr lang="ru-RU" sz="2800" dirty="0"/>
              <a:t> </a:t>
            </a:r>
            <a:r>
              <a:rPr lang="ru-RU" sz="2800" dirty="0" err="1"/>
              <a:t>bolýarlar</a:t>
            </a:r>
            <a:r>
              <a:rPr lang="ru-RU" sz="2800" dirty="0"/>
              <a:t>. </a:t>
            </a:r>
            <a:r>
              <a:rPr lang="ru-RU" sz="2800" dirty="0" err="1"/>
              <a:t>Makrofaglaryň</a:t>
            </a:r>
            <a:r>
              <a:rPr lang="ru-RU" sz="2800" dirty="0"/>
              <a:t> </a:t>
            </a:r>
            <a:r>
              <a:rPr lang="ru-RU" sz="2800" dirty="0" err="1"/>
              <a:t>esasy</a:t>
            </a:r>
            <a:r>
              <a:rPr lang="ru-RU" sz="2800" dirty="0"/>
              <a:t> </a:t>
            </a:r>
            <a:r>
              <a:rPr lang="ru-RU" sz="2800" dirty="0" err="1"/>
              <a:t>funksiýasy</a:t>
            </a:r>
            <a:r>
              <a:rPr lang="ru-RU" sz="2800" dirty="0"/>
              <a:t> – </a:t>
            </a:r>
            <a:r>
              <a:rPr lang="ru-RU" sz="2800" dirty="0" err="1"/>
              <a:t>mikroorganizmleri</a:t>
            </a:r>
            <a:r>
              <a:rPr lang="ru-RU" sz="2800" dirty="0"/>
              <a:t>, </a:t>
            </a:r>
            <a:r>
              <a:rPr lang="ru-RU" sz="2800" dirty="0" err="1"/>
              <a:t>asly</a:t>
            </a:r>
            <a:r>
              <a:rPr lang="ru-RU" sz="2800" dirty="0"/>
              <a:t> </a:t>
            </a:r>
            <a:r>
              <a:rPr lang="ru-RU" sz="2800" dirty="0" err="1"/>
              <a:t>ýat</a:t>
            </a:r>
            <a:r>
              <a:rPr lang="ru-RU" sz="2800" dirty="0"/>
              <a:t> </a:t>
            </a:r>
            <a:r>
              <a:rPr lang="ru-RU" sz="2800" dirty="0" err="1"/>
              <a:t>öýjükleri</a:t>
            </a:r>
            <a:r>
              <a:rPr lang="ru-RU" sz="2800" dirty="0"/>
              <a:t>, </a:t>
            </a:r>
            <a:r>
              <a:rPr lang="ru-RU" sz="2800" dirty="0" err="1"/>
              <a:t>ölen</a:t>
            </a:r>
            <a:r>
              <a:rPr lang="ru-RU" sz="2800" dirty="0"/>
              <a:t> </a:t>
            </a:r>
            <a:r>
              <a:rPr lang="ru-RU" sz="2800" dirty="0" err="1"/>
              <a:t>öýjükleriň</a:t>
            </a:r>
            <a:r>
              <a:rPr lang="ru-RU" sz="2800" dirty="0"/>
              <a:t> </a:t>
            </a:r>
            <a:r>
              <a:rPr lang="ru-RU" sz="2800" dirty="0" err="1"/>
              <a:t>galyndylaryny</a:t>
            </a:r>
            <a:r>
              <a:rPr lang="ru-RU" sz="2800" dirty="0"/>
              <a:t> </a:t>
            </a:r>
            <a:r>
              <a:rPr lang="ru-RU" sz="2800" dirty="0" err="1"/>
              <a:t>fagositirlemek</a:t>
            </a:r>
            <a:r>
              <a:rPr lang="ru-RU" sz="2800" dirty="0"/>
              <a:t>. </a:t>
            </a:r>
            <a:r>
              <a:rPr lang="ru-RU" sz="2800" dirty="0" err="1"/>
              <a:t>Olaryň</a:t>
            </a:r>
            <a:r>
              <a:rPr lang="ru-RU" sz="2800" dirty="0"/>
              <a:t> </a:t>
            </a:r>
            <a:r>
              <a:rPr lang="ru-RU" sz="2800" dirty="0" err="1"/>
              <a:t>ýokary</a:t>
            </a:r>
            <a:r>
              <a:rPr lang="ru-RU" sz="2800" dirty="0"/>
              <a:t> </a:t>
            </a:r>
            <a:r>
              <a:rPr lang="ru-RU" sz="2800" dirty="0" err="1"/>
              <a:t>fagositar</a:t>
            </a:r>
            <a:r>
              <a:rPr lang="ru-RU" sz="2800" dirty="0"/>
              <a:t> </a:t>
            </a:r>
            <a:r>
              <a:rPr lang="ru-RU" sz="2800" dirty="0" err="1"/>
              <a:t>funksiýasyny</a:t>
            </a:r>
            <a:r>
              <a:rPr lang="ru-RU" sz="2800" dirty="0"/>
              <a:t>, </a:t>
            </a:r>
            <a:r>
              <a:rPr lang="ru-RU" sz="2800" dirty="0" err="1"/>
              <a:t>olarda</a:t>
            </a:r>
            <a:r>
              <a:rPr lang="ru-RU" sz="2800" dirty="0"/>
              <a:t> </a:t>
            </a:r>
            <a:r>
              <a:rPr lang="ru-RU" sz="2800" dirty="0" err="1"/>
              <a:t>köp</a:t>
            </a:r>
            <a:r>
              <a:rPr lang="ru-RU" sz="2800" dirty="0"/>
              <a:t> </a:t>
            </a:r>
            <a:r>
              <a:rPr lang="ru-RU" sz="2800" dirty="0" err="1"/>
              <a:t>mukdarda</a:t>
            </a:r>
            <a:r>
              <a:rPr lang="ru-RU" sz="2800" dirty="0"/>
              <a:t> </a:t>
            </a:r>
            <a:r>
              <a:rPr lang="ru-RU" sz="2800" dirty="0" err="1"/>
              <a:t>fermentleriň</a:t>
            </a:r>
            <a:r>
              <a:rPr lang="ru-RU" sz="2800" dirty="0"/>
              <a:t> </a:t>
            </a:r>
            <a:r>
              <a:rPr lang="ru-RU" sz="2800" dirty="0" err="1"/>
              <a:t>barlygy</a:t>
            </a:r>
            <a:r>
              <a:rPr lang="ru-RU" sz="2800" dirty="0"/>
              <a:t> </a:t>
            </a:r>
            <a:r>
              <a:rPr lang="ru-RU" sz="2800" dirty="0" err="1"/>
              <a:t>bilen</a:t>
            </a:r>
            <a:r>
              <a:rPr lang="ru-RU" sz="2800" dirty="0"/>
              <a:t> </a:t>
            </a:r>
            <a:r>
              <a:rPr lang="ru-RU" sz="2800" dirty="0" err="1"/>
              <a:t>baglanyşdyrýarlar</a:t>
            </a:r>
            <a:r>
              <a:rPr lang="ru-RU" sz="2800" dirty="0"/>
              <a:t>. </a:t>
            </a:r>
            <a:r>
              <a:rPr lang="ru-RU" sz="2800" dirty="0" err="1"/>
              <a:t>Makrofaglar</a:t>
            </a:r>
            <a:r>
              <a:rPr lang="ru-RU" sz="2800" dirty="0"/>
              <a:t> </a:t>
            </a:r>
            <a:r>
              <a:rPr lang="ru-RU" sz="2800" dirty="0" err="1"/>
              <a:t>özlerine</a:t>
            </a:r>
            <a:r>
              <a:rPr lang="ru-RU" sz="2800" dirty="0"/>
              <a:t> </a:t>
            </a:r>
            <a:r>
              <a:rPr lang="ru-RU" sz="2800" dirty="0" err="1"/>
              <a:t>mahsus</a:t>
            </a:r>
            <a:r>
              <a:rPr lang="ru-RU" sz="2800" dirty="0"/>
              <a:t> </a:t>
            </a:r>
            <a:r>
              <a:rPr lang="ru-RU" sz="2800" dirty="0" err="1"/>
              <a:t>bolmadyk</a:t>
            </a:r>
            <a:r>
              <a:rPr lang="ru-RU" sz="2800" dirty="0"/>
              <a:t>, </a:t>
            </a:r>
            <a:r>
              <a:rPr lang="ru-RU" sz="2800" dirty="0" err="1"/>
              <a:t>asly</a:t>
            </a:r>
            <a:r>
              <a:rPr lang="ru-RU" sz="2800" dirty="0"/>
              <a:t> </a:t>
            </a:r>
            <a:r>
              <a:rPr lang="ru-RU" sz="2800" dirty="0" err="1"/>
              <a:t>ýat</a:t>
            </a:r>
            <a:r>
              <a:rPr lang="ru-RU" sz="2800" dirty="0"/>
              <a:t> </a:t>
            </a:r>
            <a:r>
              <a:rPr lang="ru-RU" sz="2800" dirty="0" err="1"/>
              <a:t>antigenleri</a:t>
            </a:r>
            <a:r>
              <a:rPr lang="ru-RU" sz="2800" dirty="0"/>
              <a:t> </a:t>
            </a:r>
            <a:r>
              <a:rPr lang="ru-RU" sz="2800" dirty="0" err="1"/>
              <a:t>diňe</a:t>
            </a:r>
            <a:r>
              <a:rPr lang="ru-RU" sz="2800" dirty="0"/>
              <a:t> </a:t>
            </a:r>
            <a:r>
              <a:rPr lang="ru-RU" sz="2800" dirty="0" err="1"/>
              <a:t>dargatmak</a:t>
            </a:r>
            <a:r>
              <a:rPr lang="ru-RU" sz="2800" dirty="0"/>
              <a:t> </a:t>
            </a:r>
            <a:r>
              <a:rPr lang="ru-RU" sz="2800" dirty="0" err="1"/>
              <a:t>bilen</a:t>
            </a:r>
            <a:r>
              <a:rPr lang="ru-RU" sz="2800" dirty="0"/>
              <a:t> </a:t>
            </a:r>
            <a:r>
              <a:rPr lang="ru-RU" sz="2800" dirty="0" err="1"/>
              <a:t>çäklenmän</a:t>
            </a:r>
            <a:r>
              <a:rPr lang="ru-RU" sz="2800" dirty="0"/>
              <a:t> </a:t>
            </a:r>
            <a:r>
              <a:rPr lang="ru-RU" sz="2800" dirty="0" err="1"/>
              <a:t>antigeniň</a:t>
            </a:r>
            <a:r>
              <a:rPr lang="ru-RU" sz="2800" dirty="0"/>
              <a:t> </a:t>
            </a:r>
            <a:r>
              <a:rPr lang="ru-RU" sz="2800" dirty="0" err="1"/>
              <a:t>beden</a:t>
            </a:r>
            <a:r>
              <a:rPr lang="ru-RU" sz="2800" dirty="0"/>
              <a:t> </a:t>
            </a:r>
            <a:r>
              <a:rPr lang="ru-RU" sz="2800" dirty="0" err="1"/>
              <a:t>üçin</a:t>
            </a:r>
            <a:r>
              <a:rPr lang="ru-RU" sz="2800" dirty="0"/>
              <a:t> </a:t>
            </a:r>
            <a:r>
              <a:rPr lang="ru-RU" sz="2800" dirty="0" err="1"/>
              <a:t>howply</a:t>
            </a:r>
            <a:r>
              <a:rPr lang="ru-RU" sz="2800" dirty="0"/>
              <a:t> </a:t>
            </a:r>
            <a:r>
              <a:rPr lang="ru-RU" sz="2800" dirty="0" err="1"/>
              <a:t>materialyny</a:t>
            </a:r>
            <a:r>
              <a:rPr lang="ru-RU" sz="2800" dirty="0"/>
              <a:t> </a:t>
            </a:r>
            <a:r>
              <a:rPr lang="ru-RU" sz="2800" dirty="0" err="1"/>
              <a:t>täzeden</a:t>
            </a:r>
            <a:r>
              <a:rPr lang="ru-RU" sz="2800" dirty="0"/>
              <a:t> </a:t>
            </a:r>
            <a:r>
              <a:rPr lang="ru-RU" sz="2800" dirty="0" err="1"/>
              <a:t>işläp</a:t>
            </a:r>
            <a:r>
              <a:rPr lang="ru-RU" sz="2800" dirty="0"/>
              <a:t>, </a:t>
            </a:r>
            <a:r>
              <a:rPr lang="ru-RU" sz="2800" dirty="0" err="1"/>
              <a:t>ol</a:t>
            </a:r>
            <a:r>
              <a:rPr lang="ru-RU" sz="2800" dirty="0"/>
              <a:t> </a:t>
            </a:r>
            <a:r>
              <a:rPr lang="ru-RU" sz="2800" dirty="0" err="1"/>
              <a:t>maglumaty</a:t>
            </a:r>
            <a:r>
              <a:rPr lang="ru-RU" sz="2800" dirty="0"/>
              <a:t> (</a:t>
            </a:r>
            <a:r>
              <a:rPr lang="ru-RU" sz="2800" dirty="0" err="1"/>
              <a:t>informasiýany</a:t>
            </a:r>
            <a:r>
              <a:rPr lang="ru-RU" sz="2800" dirty="0"/>
              <a:t>) </a:t>
            </a:r>
            <a:r>
              <a:rPr lang="ru-RU" sz="2800" dirty="0" err="1"/>
              <a:t>immun</a:t>
            </a:r>
            <a:r>
              <a:rPr lang="ru-RU" sz="2800" dirty="0"/>
              <a:t> </a:t>
            </a:r>
            <a:r>
              <a:rPr lang="ru-RU" sz="2800" dirty="0" err="1"/>
              <a:t>başarjaň</a:t>
            </a:r>
            <a:r>
              <a:rPr lang="ru-RU" sz="2800" dirty="0"/>
              <a:t> </a:t>
            </a:r>
            <a:r>
              <a:rPr lang="ru-RU" sz="2800" dirty="0" err="1"/>
              <a:t>öýjüklere</a:t>
            </a:r>
            <a:r>
              <a:rPr lang="ru-RU" sz="2800" dirty="0"/>
              <a:t> </a:t>
            </a:r>
            <a:r>
              <a:rPr lang="ru-RU" sz="2800" dirty="0" err="1"/>
              <a:t>geçirýärler</a:t>
            </a:r>
            <a:r>
              <a:rPr lang="ru-RU" sz="2800" dirty="0"/>
              <a:t> (T </a:t>
            </a:r>
            <a:r>
              <a:rPr lang="ru-RU" sz="2800" dirty="0" err="1"/>
              <a:t>we</a:t>
            </a:r>
            <a:r>
              <a:rPr lang="ru-RU" sz="2800" dirty="0"/>
              <a:t> B </a:t>
            </a:r>
            <a:r>
              <a:rPr lang="ru-RU" sz="2800" dirty="0" err="1"/>
              <a:t>limfositlere</a:t>
            </a:r>
            <a:r>
              <a:rPr lang="ru-RU" sz="2800" dirty="0"/>
              <a:t>) </a:t>
            </a:r>
            <a:r>
              <a:rPr lang="ru-RU" sz="2800" dirty="0" err="1"/>
              <a:t>işjeňligini</a:t>
            </a:r>
            <a:r>
              <a:rPr lang="ru-RU" sz="2800" dirty="0"/>
              <a:t> </a:t>
            </a:r>
            <a:r>
              <a:rPr lang="ru-RU" sz="2800" dirty="0" err="1"/>
              <a:t>saklaýan</a:t>
            </a:r>
            <a:r>
              <a:rPr lang="ru-RU" sz="2800" dirty="0"/>
              <a:t> (</a:t>
            </a:r>
            <a:r>
              <a:rPr lang="ru-RU" sz="2800" dirty="0" err="1"/>
              <a:t>blokirleýän</a:t>
            </a:r>
            <a:r>
              <a:rPr lang="ru-RU" sz="2800" dirty="0"/>
              <a:t>) </a:t>
            </a:r>
            <a:r>
              <a:rPr lang="ru-RU" sz="2800" dirty="0" err="1"/>
              <a:t>artyk</a:t>
            </a:r>
            <a:r>
              <a:rPr lang="ru-RU" sz="2800" dirty="0"/>
              <a:t> </a:t>
            </a:r>
            <a:r>
              <a:rPr lang="ru-RU" sz="2800" dirty="0" err="1"/>
              <a:t>mukdaryny</a:t>
            </a:r>
            <a:r>
              <a:rPr lang="ru-RU" sz="2800" dirty="0"/>
              <a:t> </a:t>
            </a:r>
            <a:r>
              <a:rPr lang="ru-RU" sz="2800" dirty="0" err="1"/>
              <a:t>antigen</a:t>
            </a:r>
            <a:r>
              <a:rPr lang="ru-RU" sz="2800" dirty="0"/>
              <a:t> </a:t>
            </a:r>
            <a:r>
              <a:rPr lang="ru-RU" sz="2800" dirty="0" err="1"/>
              <a:t>materialyny</a:t>
            </a:r>
            <a:r>
              <a:rPr lang="ru-RU" sz="2800" dirty="0"/>
              <a:t> </a:t>
            </a:r>
            <a:r>
              <a:rPr lang="ru-RU" sz="2800" dirty="0" err="1"/>
              <a:t>bölüp</a:t>
            </a:r>
            <a:r>
              <a:rPr lang="ru-RU" sz="2800" dirty="0"/>
              <a:t> </a:t>
            </a:r>
            <a:r>
              <a:rPr lang="ru-RU" sz="2800" dirty="0" err="1"/>
              <a:t>çykarmak</a:t>
            </a:r>
            <a:r>
              <a:rPr lang="ru-RU" sz="2800" dirty="0"/>
              <a:t> </a:t>
            </a:r>
            <a:r>
              <a:rPr lang="ru-RU" sz="2800" dirty="0" err="1"/>
              <a:t>ukyby</a:t>
            </a:r>
            <a:r>
              <a:rPr lang="ru-RU" sz="2800" dirty="0"/>
              <a:t> </a:t>
            </a:r>
            <a:r>
              <a:rPr lang="ru-RU" sz="2800" dirty="0" err="1"/>
              <a:t>bardyr</a:t>
            </a:r>
            <a:r>
              <a:rPr lang="ru-RU" sz="2800" dirty="0"/>
              <a:t>. </a:t>
            </a:r>
            <a:endParaRPr lang="ru-RU" sz="2800" dirty="0"/>
          </a:p>
        </p:txBody>
      </p:sp>
    </p:spTree>
    <p:extLst>
      <p:ext uri="{BB962C8B-B14F-4D97-AF65-F5344CB8AC3E}">
        <p14:creationId xmlns:p14="http://schemas.microsoft.com/office/powerpoint/2010/main" val="4071530580"/>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88904" y="2544417"/>
            <a:ext cx="5486400" cy="2756453"/>
          </a:xfrm>
        </p:spPr>
        <p:txBody>
          <a:bodyPr>
            <a:noAutofit/>
          </a:bodyPr>
          <a:lstStyle/>
          <a:p>
            <a:r>
              <a:rPr lang="tk-TM" sz="9600" dirty="0" smtClean="0">
                <a:latin typeface="Arial Black" panose="020B0A04020102020204" pitchFamily="34" charset="0"/>
              </a:rPr>
              <a:t>Soňy.</a:t>
            </a:r>
            <a:endParaRPr lang="ru-RU" sz="9600" dirty="0">
              <a:latin typeface="Arial Black" panose="020B0A04020102020204" pitchFamily="34" charset="0"/>
            </a:endParaRPr>
          </a:p>
        </p:txBody>
      </p:sp>
    </p:spTree>
    <p:extLst>
      <p:ext uri="{BB962C8B-B14F-4D97-AF65-F5344CB8AC3E}">
        <p14:creationId xmlns:p14="http://schemas.microsoft.com/office/powerpoint/2010/main" val="34770850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599"/>
            <a:ext cx="9897901" cy="5380383"/>
          </a:xfrm>
        </p:spPr>
        <p:txBody>
          <a:bodyPr>
            <a:normAutofit fontScale="90000"/>
          </a:bodyPr>
          <a:lstStyle/>
          <a:p>
            <a:pPr>
              <a:lnSpc>
                <a:spcPct val="115000"/>
              </a:lnSpc>
              <a:spcAft>
                <a:spcPts val="0"/>
              </a:spcAft>
            </a:pPr>
            <a:r>
              <a:rPr lang="ru-RU" sz="2900" b="1" dirty="0" err="1">
                <a:latin typeface="Times New Roman" panose="02020603050405020304" pitchFamily="18" charset="0"/>
                <a:ea typeface="Calibri" panose="020F0502020204030204" pitchFamily="34" charset="0"/>
                <a:cs typeface="Times New Roman" panose="02020603050405020304" pitchFamily="18" charset="0"/>
              </a:rPr>
              <a:t>Patogenlilik</a:t>
            </a:r>
            <a:r>
              <a:rPr lang="ru-RU" sz="2900" b="1"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err="1">
                <a:latin typeface="Times New Roman" panose="02020603050405020304" pitchFamily="18" charset="0"/>
                <a:ea typeface="Calibri" panose="020F0502020204030204" pitchFamily="34" charset="0"/>
                <a:cs typeface="Times New Roman" panose="02020603050405020304" pitchFamily="18" charset="0"/>
              </a:rPr>
              <a:t>we</a:t>
            </a:r>
            <a:r>
              <a:rPr lang="ru-RU" sz="2900" b="1"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err="1">
                <a:latin typeface="Times New Roman" panose="02020603050405020304" pitchFamily="18" charset="0"/>
                <a:ea typeface="Calibri" panose="020F0502020204030204" pitchFamily="34" charset="0"/>
                <a:cs typeface="Times New Roman" panose="02020603050405020304" pitchFamily="18" charset="0"/>
              </a:rPr>
              <a:t>wirulentlilik</a:t>
            </a:r>
            <a:r>
              <a:rPr lang="ru-RU" sz="2900" b="1"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err="1">
                <a:latin typeface="Times New Roman" panose="02020603050405020304" pitchFamily="18" charset="0"/>
                <a:ea typeface="Calibri" panose="020F0502020204030204" pitchFamily="34" charset="0"/>
                <a:cs typeface="Times New Roman" panose="02020603050405020304" pitchFamily="18" charset="0"/>
              </a:rPr>
              <a:t>barada</a:t>
            </a:r>
            <a:r>
              <a:rPr lang="ru-RU" sz="2900" b="1"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err="1">
                <a:latin typeface="Times New Roman" panose="02020603050405020304" pitchFamily="18" charset="0"/>
                <a:ea typeface="Calibri" panose="020F0502020204030204" pitchFamily="34" charset="0"/>
                <a:cs typeface="Times New Roman" panose="02020603050405020304" pitchFamily="18" charset="0"/>
              </a:rPr>
              <a:t>düşünje</a:t>
            </a:r>
            <a:r>
              <a:rPr lang="ru-RU" sz="2900" b="1" dirty="0">
                <a:latin typeface="Times New Roman" panose="02020603050405020304" pitchFamily="18" charset="0"/>
                <a:ea typeface="Calibri" panose="020F0502020204030204" pitchFamily="34" charset="0"/>
                <a:cs typeface="Times New Roman" panose="02020603050405020304" pitchFamily="18" charset="0"/>
              </a:rPr>
              <a:t>.</a:t>
            </a:r>
            <a:r>
              <a:rPr lang="ru-RU" sz="2900" dirty="0">
                <a:latin typeface="Calibri" panose="020F0502020204030204" pitchFamily="34" charset="0"/>
                <a:ea typeface="Calibri" panose="020F0502020204030204" pitchFamily="34" charset="0"/>
                <a:cs typeface="Times New Roman" panose="02020603050405020304" pitchFamily="18" charset="0"/>
              </a:rPr>
              <a:t/>
            </a:r>
            <a:br>
              <a:rPr lang="ru-RU" sz="2900" dirty="0">
                <a:latin typeface="Calibri" panose="020F0502020204030204" pitchFamily="34" charset="0"/>
                <a:ea typeface="Calibri" panose="020F0502020204030204" pitchFamily="34" charset="0"/>
                <a:cs typeface="Times New Roman" panose="02020603050405020304" pitchFamily="18" charset="0"/>
              </a:rPr>
            </a:br>
            <a:r>
              <a:rPr lang="ru-RU" sz="2900" dirty="0" err="1">
                <a:latin typeface="Times New Roman" panose="02020603050405020304" pitchFamily="18" charset="0"/>
                <a:ea typeface="Calibri" panose="020F0502020204030204" pitchFamily="34" charset="0"/>
                <a:cs typeface="Times New Roman" panose="02020603050405020304" pitchFamily="18" charset="0"/>
              </a:rPr>
              <a:t>Infeksion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kesel</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ýüze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çykar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ýaly</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patogen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şonuň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birlikde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wirulent</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mikroblaryň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bolmagy</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gerek</a:t>
            </a:r>
            <a:r>
              <a:rPr lang="ru-RU" sz="2900" dirty="0">
                <a:latin typeface="Times New Roman" panose="02020603050405020304" pitchFamily="18" charset="0"/>
                <a:ea typeface="Calibri" panose="020F0502020204030204" pitchFamily="34" charset="0"/>
                <a:cs typeface="Times New Roman" panose="02020603050405020304" pitchFamily="18" charset="0"/>
              </a:rPr>
              <a:t>.</a:t>
            </a:r>
            <a:r>
              <a:rPr lang="ru-RU" sz="2900" dirty="0">
                <a:latin typeface="Calibri" panose="020F0502020204030204" pitchFamily="34" charset="0"/>
                <a:ea typeface="Calibri" panose="020F0502020204030204" pitchFamily="34" charset="0"/>
                <a:cs typeface="Times New Roman" panose="02020603050405020304" pitchFamily="18" charset="0"/>
              </a:rPr>
              <a:t/>
            </a:r>
            <a:br>
              <a:rPr lang="ru-RU" sz="2900" dirty="0">
                <a:latin typeface="Calibri" panose="020F0502020204030204" pitchFamily="34" charset="0"/>
                <a:ea typeface="Calibri" panose="020F0502020204030204" pitchFamily="34" charset="0"/>
                <a:cs typeface="Times New Roman" panose="02020603050405020304" pitchFamily="18" charset="0"/>
              </a:rPr>
            </a:br>
            <a:r>
              <a:rPr lang="ru-RU" sz="2900" dirty="0" err="1">
                <a:latin typeface="Times New Roman" panose="02020603050405020304" pitchFamily="18" charset="0"/>
                <a:ea typeface="Calibri" panose="020F0502020204030204" pitchFamily="34" charset="0"/>
                <a:cs typeface="Times New Roman" panose="02020603050405020304" pitchFamily="18" charset="0"/>
              </a:rPr>
              <a:t>Bu</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düşünjeler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birmikä</a:t>
            </a:r>
            <a:r>
              <a:rPr lang="ru-RU" sz="2900" dirty="0">
                <a:latin typeface="Times New Roman" panose="02020603050405020304" pitchFamily="18" charset="0"/>
                <a:ea typeface="Calibri" panose="020F0502020204030204" pitchFamily="34" charset="0"/>
                <a:cs typeface="Times New Roman" panose="02020603050405020304" pitchFamily="18" charset="0"/>
              </a:rPr>
              <a:t>?</a:t>
            </a:r>
            <a:r>
              <a:rPr lang="ru-RU" sz="2900" dirty="0">
                <a:latin typeface="Calibri" panose="020F0502020204030204" pitchFamily="34" charset="0"/>
                <a:ea typeface="Calibri" panose="020F0502020204030204" pitchFamily="34" charset="0"/>
                <a:cs typeface="Times New Roman" panose="02020603050405020304" pitchFamily="18" charset="0"/>
              </a:rPr>
              <a:t/>
            </a:r>
            <a:br>
              <a:rPr lang="ru-RU" sz="2900" dirty="0">
                <a:latin typeface="Calibri" panose="020F0502020204030204" pitchFamily="34" charset="0"/>
                <a:ea typeface="Calibri" panose="020F0502020204030204" pitchFamily="34" charset="0"/>
                <a:cs typeface="Times New Roman" panose="02020603050405020304" pitchFamily="18" charset="0"/>
              </a:rPr>
            </a:br>
            <a:r>
              <a:rPr lang="ru-RU" sz="2900" b="1" dirty="0" err="1">
                <a:latin typeface="Times New Roman" panose="02020603050405020304" pitchFamily="18" charset="0"/>
                <a:ea typeface="Calibri" panose="020F0502020204030204" pitchFamily="34" charset="0"/>
                <a:cs typeface="Times New Roman" panose="02020603050405020304" pitchFamily="18" charset="0"/>
              </a:rPr>
              <a:t>Patogenlilik</a:t>
            </a:r>
            <a:r>
              <a:rPr lang="ru-RU" sz="2900" b="1"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görnüş</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genetiki</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alamat</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mikroblaryň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infeksion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hadysa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emele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getirmäge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bolan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potensial</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mümkinçiligi</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Şu</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alamat</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boýunça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bar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bolan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mikroorganizmleriň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hemmesi</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patogendir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emma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olar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doly</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derejede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kesel</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ýüze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çykaryp</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bilýän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däldir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Kesel</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dörär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ýaly</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mikrob</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patogen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bolsa-da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wirulent</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bolmalydyr</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Şonuň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üçin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patogenlilik</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wirulentliligi</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deň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derejede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kabul</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etmeli</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däldir</a:t>
            </a:r>
            <a:r>
              <a:rPr lang="ru-RU" sz="2900" dirty="0">
                <a:latin typeface="Times New Roman" panose="02020603050405020304" pitchFamily="18" charset="0"/>
                <a:ea typeface="Calibri" panose="020F0502020204030204" pitchFamily="34" charset="0"/>
                <a:cs typeface="Times New Roman" panose="02020603050405020304" pitchFamily="18" charset="0"/>
              </a:rPr>
              <a:t>.</a:t>
            </a:r>
            <a:r>
              <a:rPr lang="ru-RU" sz="2900" dirty="0">
                <a:latin typeface="Calibri" panose="020F0502020204030204" pitchFamily="34" charset="0"/>
                <a:ea typeface="Calibri" panose="020F0502020204030204" pitchFamily="34" charset="0"/>
                <a:cs typeface="Times New Roman" panose="02020603050405020304" pitchFamily="18" charset="0"/>
              </a:rPr>
              <a:t/>
            </a:r>
            <a:br>
              <a:rPr lang="ru-RU" sz="2900" dirty="0">
                <a:latin typeface="Calibri" panose="020F0502020204030204" pitchFamily="34" charset="0"/>
                <a:ea typeface="Calibri" panose="020F0502020204030204" pitchFamily="34" charset="0"/>
                <a:cs typeface="Times New Roman" panose="02020603050405020304" pitchFamily="18" charset="0"/>
              </a:rPr>
            </a:br>
            <a:r>
              <a:rPr lang="ru-RU" sz="2900" dirty="0" err="1">
                <a:latin typeface="Times New Roman" panose="02020603050405020304" pitchFamily="18" charset="0"/>
                <a:ea typeface="Calibri" panose="020F0502020204030204" pitchFamily="34" charset="0"/>
                <a:cs typeface="Times New Roman" panose="02020603050405020304" pitchFamily="18" charset="0"/>
              </a:rPr>
              <a:t>Haçan-da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mikroorganizm</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mallaryň</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bedenine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hatda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örän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az</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mukdarda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girende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hem</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infeksion</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hadysa</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döretse</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ony</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wirulent</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dirty="0" err="1">
                <a:latin typeface="Times New Roman" panose="02020603050405020304" pitchFamily="18" charset="0"/>
                <a:ea typeface="Calibri" panose="020F0502020204030204" pitchFamily="34" charset="0"/>
                <a:cs typeface="Times New Roman" panose="02020603050405020304" pitchFamily="18" charset="0"/>
              </a:rPr>
              <a:t>hasaplaýarlar</a:t>
            </a:r>
            <a:r>
              <a:rPr lang="ru-RU" sz="2900" dirty="0">
                <a:latin typeface="Times New Roman" panose="02020603050405020304" pitchFamily="18" charset="0"/>
                <a:ea typeface="Calibri" panose="020F0502020204030204" pitchFamily="34" charset="0"/>
                <a:cs typeface="Times New Roman" panose="02020603050405020304" pitchFamily="18" charset="0"/>
              </a:rPr>
              <a:t>.</a:t>
            </a:r>
            <a:r>
              <a:rPr lang="ru-RU" sz="2900" dirty="0">
                <a:latin typeface="Calibri" panose="020F0502020204030204" pitchFamily="34" charset="0"/>
                <a:ea typeface="Calibri" panose="020F0502020204030204" pitchFamily="34" charset="0"/>
                <a:cs typeface="Times New Roman" panose="02020603050405020304" pitchFamily="18" charset="0"/>
              </a:rPr>
              <a:t/>
            </a:r>
            <a:br>
              <a:rPr lang="ru-RU" sz="2900" dirty="0">
                <a:latin typeface="Calibri" panose="020F0502020204030204" pitchFamily="34" charset="0"/>
                <a:ea typeface="Calibri" panose="020F0502020204030204" pitchFamily="34" charset="0"/>
                <a:cs typeface="Times New Roman" panose="02020603050405020304" pitchFamily="18" charset="0"/>
              </a:rPr>
            </a:br>
            <a:endParaRPr lang="ru-RU" sz="2900" dirty="0"/>
          </a:p>
        </p:txBody>
      </p:sp>
    </p:spTree>
    <p:extLst>
      <p:ext uri="{BB962C8B-B14F-4D97-AF65-F5344CB8AC3E}">
        <p14:creationId xmlns:p14="http://schemas.microsoft.com/office/powerpoint/2010/main" val="27536672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4313" y="861391"/>
            <a:ext cx="10243930" cy="5446643"/>
          </a:xfrm>
        </p:spPr>
        <p:txBody>
          <a:bodyPr>
            <a:normAutofit fontScale="90000"/>
          </a:bodyPr>
          <a:lstStyle/>
          <a:p>
            <a:r>
              <a:rPr lang="ru-RU" sz="2700" b="1" dirty="0" smtClean="0"/>
              <a:t> </a:t>
            </a:r>
            <a:r>
              <a:rPr lang="tk-TM" sz="2700" b="1" dirty="0" smtClean="0"/>
              <a:t>                            </a:t>
            </a:r>
            <a:r>
              <a:rPr lang="tk-TM" b="1" dirty="0" smtClean="0">
                <a:latin typeface="Rockwell Extra Bold" panose="02060903040505020403" pitchFamily="18" charset="0"/>
              </a:rPr>
              <a:t>Wirulentlilik näme?</a:t>
            </a:r>
            <a:r>
              <a:rPr lang="tk-TM" sz="2700" b="1" dirty="0" smtClean="0"/>
              <a:t/>
            </a:r>
            <a:br>
              <a:rPr lang="tk-TM" sz="2700" b="1" dirty="0" smtClean="0"/>
            </a:br>
            <a:r>
              <a:rPr lang="tk-TM" sz="2700" b="1" dirty="0" smtClean="0"/>
              <a:t>Bu </a:t>
            </a:r>
            <a:r>
              <a:rPr lang="tk-TM" sz="2700" dirty="0" smtClean="0"/>
              <a:t>b</a:t>
            </a:r>
            <a:r>
              <a:rPr lang="ru-RU" sz="2700" dirty="0" err="1" smtClean="0"/>
              <a:t>elli</a:t>
            </a:r>
            <a:r>
              <a:rPr lang="ru-RU" sz="2700" dirty="0" smtClean="0"/>
              <a:t> </a:t>
            </a:r>
            <a:r>
              <a:rPr lang="ru-RU" sz="2700" dirty="0" err="1"/>
              <a:t>bir</a:t>
            </a:r>
            <a:r>
              <a:rPr lang="ru-RU" sz="2700" dirty="0"/>
              <a:t> </a:t>
            </a:r>
            <a:r>
              <a:rPr lang="ru-RU" sz="2700" dirty="0" err="1"/>
              <a:t>mikrobyň</a:t>
            </a:r>
            <a:r>
              <a:rPr lang="ru-RU" sz="2700" dirty="0"/>
              <a:t> </a:t>
            </a:r>
            <a:r>
              <a:rPr lang="ru-RU" sz="2700" dirty="0" err="1"/>
              <a:t>patogenlik</a:t>
            </a:r>
            <a:r>
              <a:rPr lang="ru-RU" sz="2700" dirty="0"/>
              <a:t> </a:t>
            </a:r>
            <a:r>
              <a:rPr lang="ru-RU" sz="2700" dirty="0" err="1"/>
              <a:t>derejesi</a:t>
            </a:r>
            <a:r>
              <a:rPr lang="ru-RU" sz="2700" dirty="0"/>
              <a:t>. </a:t>
            </a:r>
            <a:r>
              <a:rPr lang="ru-RU" sz="2700" dirty="0" err="1"/>
              <a:t>Wirulentliligiň</a:t>
            </a:r>
            <a:r>
              <a:rPr lang="ru-RU" sz="2700" dirty="0"/>
              <a:t> </a:t>
            </a:r>
            <a:r>
              <a:rPr lang="ru-RU" sz="2700" dirty="0" err="1"/>
              <a:t>ölçeg</a:t>
            </a:r>
            <a:r>
              <a:rPr lang="ru-RU" sz="2700" dirty="0"/>
              <a:t> </a:t>
            </a:r>
            <a:r>
              <a:rPr lang="ru-RU" sz="2700" dirty="0" err="1"/>
              <a:t>birligi</a:t>
            </a:r>
            <a:r>
              <a:rPr lang="ru-RU" sz="2700" dirty="0"/>
              <a:t> </a:t>
            </a:r>
            <a:r>
              <a:rPr lang="ru-RU" sz="2700" dirty="0" err="1"/>
              <a:t>edip</a:t>
            </a:r>
            <a:r>
              <a:rPr lang="ru-RU" sz="2700" dirty="0"/>
              <a:t> </a:t>
            </a:r>
            <a:r>
              <a:rPr lang="ru-RU" sz="2700" dirty="0" err="1"/>
              <a:t>letal</a:t>
            </a:r>
            <a:r>
              <a:rPr lang="ru-RU" sz="2700" dirty="0"/>
              <a:t> </a:t>
            </a:r>
            <a:r>
              <a:rPr lang="ru-RU" sz="2700" dirty="0" err="1"/>
              <a:t>we</a:t>
            </a:r>
            <a:r>
              <a:rPr lang="ru-RU" sz="2700" dirty="0"/>
              <a:t> </a:t>
            </a:r>
            <a:r>
              <a:rPr lang="ru-RU" sz="2700" dirty="0" err="1"/>
              <a:t>ýokuşdyryjy</a:t>
            </a:r>
            <a:r>
              <a:rPr lang="ru-RU" sz="2700" dirty="0"/>
              <a:t> </a:t>
            </a:r>
            <a:r>
              <a:rPr lang="ru-RU" sz="2700" dirty="0" err="1"/>
              <a:t>doza</a:t>
            </a:r>
            <a:r>
              <a:rPr lang="ru-RU" sz="2700" dirty="0"/>
              <a:t> </a:t>
            </a:r>
            <a:r>
              <a:rPr lang="ru-RU" sz="2700" dirty="0" err="1"/>
              <a:t>şertleýin</a:t>
            </a:r>
            <a:r>
              <a:rPr lang="ru-RU" sz="2700" dirty="0"/>
              <a:t> </a:t>
            </a:r>
            <a:r>
              <a:rPr lang="ru-RU" sz="2700" dirty="0" err="1"/>
              <a:t>kabul</a:t>
            </a:r>
            <a:r>
              <a:rPr lang="ru-RU" sz="2700" dirty="0"/>
              <a:t> </a:t>
            </a:r>
            <a:r>
              <a:rPr lang="ru-RU" sz="2700" dirty="0" err="1"/>
              <a:t>edildi</a:t>
            </a:r>
            <a:r>
              <a:rPr lang="ru-RU" sz="2700" dirty="0"/>
              <a:t>. </a:t>
            </a:r>
            <a:r>
              <a:rPr lang="ru-RU" sz="2700" dirty="0" err="1"/>
              <a:t>Minimal</a:t>
            </a:r>
            <a:r>
              <a:rPr lang="ru-RU" sz="2700" dirty="0"/>
              <a:t> </a:t>
            </a:r>
            <a:r>
              <a:rPr lang="ru-RU" sz="2700" dirty="0" err="1"/>
              <a:t>öldüriji</a:t>
            </a:r>
            <a:r>
              <a:rPr lang="ru-RU" sz="2700" dirty="0"/>
              <a:t> </a:t>
            </a:r>
            <a:r>
              <a:rPr lang="ru-RU" sz="2700" dirty="0" err="1"/>
              <a:t>dozada</a:t>
            </a:r>
            <a:r>
              <a:rPr lang="ru-RU" sz="2700" dirty="0"/>
              <a:t> – D/M </a:t>
            </a:r>
            <a:r>
              <a:rPr lang="ru-RU" sz="2700" dirty="0" err="1"/>
              <a:t>tejribe</a:t>
            </a:r>
            <a:r>
              <a:rPr lang="ru-RU" sz="2700" dirty="0"/>
              <a:t> </a:t>
            </a:r>
            <a:r>
              <a:rPr lang="ru-RU" sz="2700" dirty="0" err="1"/>
              <a:t>üçin</a:t>
            </a:r>
            <a:r>
              <a:rPr lang="ru-RU" sz="2700" dirty="0"/>
              <a:t> </a:t>
            </a:r>
            <a:r>
              <a:rPr lang="ru-RU" sz="2700" dirty="0" err="1"/>
              <a:t>alnan</a:t>
            </a:r>
            <a:r>
              <a:rPr lang="ru-RU" sz="2700" dirty="0"/>
              <a:t> </a:t>
            </a:r>
            <a:r>
              <a:rPr lang="ru-RU" sz="2700" dirty="0" err="1"/>
              <a:t>haýwanlaryň</a:t>
            </a:r>
            <a:r>
              <a:rPr lang="ru-RU" sz="2700" dirty="0"/>
              <a:t> </a:t>
            </a:r>
            <a:r>
              <a:rPr lang="ru-RU" sz="2700" dirty="0" err="1"/>
              <a:t>belli</a:t>
            </a:r>
            <a:r>
              <a:rPr lang="ru-RU" sz="2700" dirty="0"/>
              <a:t> </a:t>
            </a:r>
            <a:r>
              <a:rPr lang="ru-RU" sz="2700" dirty="0" err="1"/>
              <a:t>bir</a:t>
            </a:r>
            <a:r>
              <a:rPr lang="ru-RU" sz="2700" dirty="0"/>
              <a:t> </a:t>
            </a:r>
            <a:r>
              <a:rPr lang="ru-RU" sz="2700" dirty="0" err="1"/>
              <a:t>görnüşiniň</a:t>
            </a:r>
            <a:r>
              <a:rPr lang="ru-RU" sz="2700" dirty="0"/>
              <a:t> </a:t>
            </a:r>
            <a:r>
              <a:rPr lang="ru-RU" sz="2700" dirty="0" err="1"/>
              <a:t>janly</a:t>
            </a:r>
            <a:r>
              <a:rPr lang="ru-RU" sz="2700" dirty="0"/>
              <a:t> </a:t>
            </a:r>
            <a:r>
              <a:rPr lang="ru-RU" sz="2700" dirty="0" err="1"/>
              <a:t>mikroblaryň</a:t>
            </a:r>
            <a:r>
              <a:rPr lang="ru-RU" sz="2700" dirty="0"/>
              <a:t> </a:t>
            </a:r>
            <a:r>
              <a:rPr lang="ru-RU" sz="2700" dirty="0" err="1"/>
              <a:t>ýa-da</a:t>
            </a:r>
            <a:r>
              <a:rPr lang="ru-RU" sz="2700" dirty="0"/>
              <a:t> </a:t>
            </a:r>
            <a:r>
              <a:rPr lang="ru-RU" sz="2700" dirty="0" err="1"/>
              <a:t>onuň</a:t>
            </a:r>
            <a:r>
              <a:rPr lang="ru-RU" sz="2700" dirty="0"/>
              <a:t> </a:t>
            </a:r>
            <a:r>
              <a:rPr lang="ru-RU" sz="2700" dirty="0" err="1"/>
              <a:t>toksinleriniň</a:t>
            </a:r>
            <a:r>
              <a:rPr lang="ru-RU" sz="2700" dirty="0"/>
              <a:t> </a:t>
            </a:r>
            <a:r>
              <a:rPr lang="ru-RU" sz="2700" dirty="0" err="1"/>
              <a:t>täsirine</a:t>
            </a:r>
            <a:r>
              <a:rPr lang="ru-RU" sz="2700" dirty="0"/>
              <a:t> </a:t>
            </a:r>
            <a:r>
              <a:rPr lang="ru-RU" sz="2700" dirty="0" err="1"/>
              <a:t>belli</a:t>
            </a:r>
            <a:r>
              <a:rPr lang="ru-RU" sz="2700" dirty="0"/>
              <a:t> </a:t>
            </a:r>
            <a:r>
              <a:rPr lang="ru-RU" sz="2700" dirty="0" err="1"/>
              <a:t>bir</a:t>
            </a:r>
            <a:r>
              <a:rPr lang="ru-RU" sz="2700" dirty="0"/>
              <a:t> </a:t>
            </a:r>
            <a:r>
              <a:rPr lang="ru-RU" sz="2700" dirty="0" err="1"/>
              <a:t>wagtyň</a:t>
            </a:r>
            <a:r>
              <a:rPr lang="ru-RU" sz="2700" dirty="0"/>
              <a:t> </a:t>
            </a:r>
            <a:r>
              <a:rPr lang="ru-RU" sz="2700" dirty="0" err="1"/>
              <a:t>dowamynda</a:t>
            </a:r>
            <a:r>
              <a:rPr lang="ru-RU" sz="2700" dirty="0"/>
              <a:t> </a:t>
            </a:r>
            <a:r>
              <a:rPr lang="ru-RU" sz="2700" dirty="0" err="1"/>
              <a:t>köpüsini</a:t>
            </a:r>
            <a:r>
              <a:rPr lang="ru-RU" sz="2700" dirty="0"/>
              <a:t> </a:t>
            </a:r>
            <a:r>
              <a:rPr lang="ru-RU" sz="2700" dirty="0" err="1"/>
              <a:t>öldürýän</a:t>
            </a:r>
            <a:r>
              <a:rPr lang="ru-RU" sz="2700" dirty="0"/>
              <a:t> </a:t>
            </a:r>
            <a:r>
              <a:rPr lang="ru-RU" sz="2700" dirty="0" err="1"/>
              <a:t>iň</a:t>
            </a:r>
            <a:r>
              <a:rPr lang="ru-RU" sz="2700" dirty="0"/>
              <a:t> </a:t>
            </a:r>
            <a:r>
              <a:rPr lang="ru-RU" sz="2700" dirty="0" err="1"/>
              <a:t>az</a:t>
            </a:r>
            <a:r>
              <a:rPr lang="ru-RU" sz="2700" dirty="0"/>
              <a:t> </a:t>
            </a:r>
            <a:r>
              <a:rPr lang="ru-RU" sz="2700" dirty="0" err="1"/>
              <a:t>mukdary</a:t>
            </a:r>
            <a:r>
              <a:rPr lang="ru-RU" sz="2700" dirty="0"/>
              <a:t>. </a:t>
            </a:r>
            <a:r>
              <a:rPr lang="ru-RU" sz="2700" dirty="0" err="1"/>
              <a:t>Ýöne</a:t>
            </a:r>
            <a:r>
              <a:rPr lang="ru-RU" sz="2700" dirty="0"/>
              <a:t> </a:t>
            </a:r>
            <a:r>
              <a:rPr lang="ru-RU" sz="2700" dirty="0" err="1"/>
              <a:t>patogen</a:t>
            </a:r>
            <a:r>
              <a:rPr lang="ru-RU" sz="2700" dirty="0"/>
              <a:t> </a:t>
            </a:r>
            <a:r>
              <a:rPr lang="ru-RU" sz="2700" dirty="0" err="1"/>
              <a:t>mikroblara</a:t>
            </a:r>
            <a:r>
              <a:rPr lang="ru-RU" sz="2700" dirty="0"/>
              <a:t> </a:t>
            </a:r>
            <a:r>
              <a:rPr lang="ru-RU" sz="2700" dirty="0" err="1"/>
              <a:t>we</a:t>
            </a:r>
            <a:r>
              <a:rPr lang="ru-RU" sz="2700" dirty="0"/>
              <a:t> </a:t>
            </a:r>
            <a:r>
              <a:rPr lang="ru-RU" sz="2700" dirty="0" err="1"/>
              <a:t>olaryň</a:t>
            </a:r>
            <a:r>
              <a:rPr lang="ru-RU" sz="2700" dirty="0"/>
              <a:t> </a:t>
            </a:r>
            <a:r>
              <a:rPr lang="ru-RU" sz="2700" dirty="0" err="1"/>
              <a:t>toksinlerine</a:t>
            </a:r>
            <a:r>
              <a:rPr lang="ru-RU" sz="2700" dirty="0"/>
              <a:t> </a:t>
            </a:r>
            <a:r>
              <a:rPr lang="ru-RU" sz="2700" dirty="0" err="1"/>
              <a:t>haýwanlaryň</a:t>
            </a:r>
            <a:r>
              <a:rPr lang="ru-RU" sz="2700" dirty="0"/>
              <a:t> </a:t>
            </a:r>
            <a:r>
              <a:rPr lang="ru-RU" sz="2700" dirty="0" err="1"/>
              <a:t>indiwidual</a:t>
            </a:r>
            <a:r>
              <a:rPr lang="ru-RU" sz="2700" dirty="0"/>
              <a:t> </a:t>
            </a:r>
            <a:r>
              <a:rPr lang="ru-RU" sz="2700" dirty="0" err="1"/>
              <a:t>duýgurlygy</a:t>
            </a:r>
            <a:r>
              <a:rPr lang="ru-RU" sz="2700" dirty="0"/>
              <a:t> </a:t>
            </a:r>
            <a:r>
              <a:rPr lang="ru-RU" sz="2700" dirty="0" err="1"/>
              <a:t>deň</a:t>
            </a:r>
            <a:r>
              <a:rPr lang="ru-RU" sz="2700" dirty="0"/>
              <a:t> </a:t>
            </a:r>
            <a:r>
              <a:rPr lang="ru-RU" sz="2700" dirty="0" err="1"/>
              <a:t>däl</a:t>
            </a:r>
            <a:r>
              <a:rPr lang="ru-RU" sz="2700" dirty="0"/>
              <a:t> </a:t>
            </a:r>
            <a:r>
              <a:rPr lang="ru-RU" sz="2700" dirty="0" err="1"/>
              <a:t>bolandan</a:t>
            </a:r>
            <a:r>
              <a:rPr lang="ru-RU" sz="2700" dirty="0"/>
              <a:t> </a:t>
            </a:r>
            <a:r>
              <a:rPr lang="ru-RU" sz="2700" dirty="0" err="1"/>
              <a:t>soň</a:t>
            </a:r>
            <a:r>
              <a:rPr lang="ru-RU" sz="2700" dirty="0"/>
              <a:t> </a:t>
            </a:r>
            <a:r>
              <a:rPr lang="ru-RU" sz="2700" dirty="0" err="1"/>
              <a:t>şertsiz</a:t>
            </a:r>
            <a:r>
              <a:rPr lang="ru-RU" sz="2700" dirty="0"/>
              <a:t> </a:t>
            </a:r>
            <a:r>
              <a:rPr lang="ru-RU" sz="2700" dirty="0" err="1"/>
              <a:t>öldüriji</a:t>
            </a:r>
            <a:r>
              <a:rPr lang="ru-RU" sz="2700" dirty="0"/>
              <a:t> </a:t>
            </a:r>
            <a:r>
              <a:rPr lang="ru-RU" sz="2700" dirty="0" err="1"/>
              <a:t>doza</a:t>
            </a:r>
            <a:r>
              <a:rPr lang="ru-RU" sz="2700" dirty="0"/>
              <a:t> </a:t>
            </a:r>
            <a:r>
              <a:rPr lang="ru-RU" sz="2700" dirty="0" err="1"/>
              <a:t>girizildi</a:t>
            </a:r>
            <a:r>
              <a:rPr lang="ru-RU" sz="2700" dirty="0"/>
              <a:t> DÖ. </a:t>
            </a:r>
            <a:r>
              <a:rPr lang="ru-RU" sz="2700" dirty="0" err="1"/>
              <a:t>Ol</a:t>
            </a:r>
            <a:r>
              <a:rPr lang="ru-RU" sz="2700" dirty="0"/>
              <a:t> </a:t>
            </a:r>
            <a:r>
              <a:rPr lang="ru-RU" sz="2700" dirty="0" err="1"/>
              <a:t>tejribedäki</a:t>
            </a:r>
            <a:r>
              <a:rPr lang="ru-RU" sz="2700" dirty="0"/>
              <a:t> </a:t>
            </a:r>
            <a:r>
              <a:rPr lang="ru-RU" sz="2700" dirty="0" err="1"/>
              <a:t>haýwanlaryň</a:t>
            </a:r>
            <a:r>
              <a:rPr lang="ru-RU" sz="2700" dirty="0"/>
              <a:t> 100%-</a:t>
            </a:r>
            <a:r>
              <a:rPr lang="ru-RU" sz="2700" dirty="0" err="1"/>
              <a:t>ni</a:t>
            </a:r>
            <a:r>
              <a:rPr lang="ru-RU" sz="2700" dirty="0"/>
              <a:t> </a:t>
            </a:r>
            <a:r>
              <a:rPr lang="ru-RU" sz="2700" dirty="0" err="1"/>
              <a:t>hem</a:t>
            </a:r>
            <a:r>
              <a:rPr lang="ru-RU" sz="2700" dirty="0"/>
              <a:t> </a:t>
            </a:r>
            <a:r>
              <a:rPr lang="ru-RU" sz="2700" dirty="0" err="1"/>
              <a:t>öldürýär</a:t>
            </a:r>
            <a:r>
              <a:rPr lang="ru-RU" sz="2700" dirty="0"/>
              <a:t>. </a:t>
            </a:r>
            <a:r>
              <a:rPr lang="ru-RU" sz="2700" dirty="0" err="1"/>
              <a:t>Orta</a:t>
            </a:r>
            <a:r>
              <a:rPr lang="ru-RU" sz="2700" dirty="0"/>
              <a:t> </a:t>
            </a:r>
            <a:r>
              <a:rPr lang="ru-RU" sz="2700" dirty="0" err="1"/>
              <a:t>öldüriji</a:t>
            </a:r>
            <a:r>
              <a:rPr lang="ru-RU" sz="2700" dirty="0"/>
              <a:t> (</a:t>
            </a:r>
            <a:r>
              <a:rPr lang="ru-RU" sz="2700" dirty="0" err="1"/>
              <a:t>letal</a:t>
            </a:r>
            <a:r>
              <a:rPr lang="ru-RU" sz="2700" dirty="0"/>
              <a:t>) </a:t>
            </a:r>
            <a:r>
              <a:rPr lang="ru-RU" sz="2700" dirty="0" err="1"/>
              <a:t>doza</a:t>
            </a:r>
            <a:r>
              <a:rPr lang="ru-RU" sz="2700" dirty="0"/>
              <a:t> -D</a:t>
            </a:r>
            <a:r>
              <a:rPr lang="ru-RU" sz="2700" baseline="-25000" dirty="0"/>
              <a:t>50</a:t>
            </a:r>
            <a:r>
              <a:rPr lang="ru-RU" sz="2700" dirty="0"/>
              <a:t> </a:t>
            </a:r>
            <a:r>
              <a:rPr lang="ru-RU" sz="2700" dirty="0" err="1"/>
              <a:t>has</a:t>
            </a:r>
            <a:r>
              <a:rPr lang="ru-RU" sz="2700" dirty="0"/>
              <a:t> </a:t>
            </a:r>
            <a:r>
              <a:rPr lang="ru-RU" sz="2700" dirty="0" err="1"/>
              <a:t>takykdyr</a:t>
            </a:r>
            <a:r>
              <a:rPr lang="ru-RU" sz="2700" dirty="0"/>
              <a:t>. </a:t>
            </a:r>
            <a:r>
              <a:rPr lang="ru-RU" sz="2700" dirty="0" err="1"/>
              <a:t>Bu</a:t>
            </a:r>
            <a:r>
              <a:rPr lang="ru-RU" sz="2700" dirty="0"/>
              <a:t> </a:t>
            </a:r>
            <a:r>
              <a:rPr lang="ru-RU" sz="2700" dirty="0" err="1"/>
              <a:t>tejribedäki</a:t>
            </a:r>
            <a:r>
              <a:rPr lang="ru-RU" sz="2700" dirty="0"/>
              <a:t> </a:t>
            </a:r>
            <a:r>
              <a:rPr lang="ru-RU" sz="2700" dirty="0" err="1"/>
              <a:t>haýwanlaryň</a:t>
            </a:r>
            <a:r>
              <a:rPr lang="ru-RU" sz="2700" dirty="0"/>
              <a:t> 50%-</a:t>
            </a:r>
            <a:r>
              <a:rPr lang="ru-RU" sz="2700" dirty="0" err="1"/>
              <a:t>ni</a:t>
            </a:r>
            <a:r>
              <a:rPr lang="ru-RU" sz="2700" dirty="0"/>
              <a:t> </a:t>
            </a:r>
            <a:r>
              <a:rPr lang="ru-RU" sz="2700" dirty="0" err="1"/>
              <a:t>öldürýän</a:t>
            </a:r>
            <a:r>
              <a:rPr lang="ru-RU" sz="2700" dirty="0"/>
              <a:t>, </a:t>
            </a:r>
            <a:r>
              <a:rPr lang="ru-RU" sz="2700" dirty="0" err="1"/>
              <a:t>mikroblaryň</a:t>
            </a:r>
            <a:r>
              <a:rPr lang="ru-RU" sz="2700" dirty="0"/>
              <a:t> </a:t>
            </a:r>
            <a:r>
              <a:rPr lang="ru-RU" sz="2700" dirty="0" err="1"/>
              <a:t>iň</a:t>
            </a:r>
            <a:r>
              <a:rPr lang="ru-RU" sz="2700" dirty="0"/>
              <a:t> </a:t>
            </a:r>
            <a:r>
              <a:rPr lang="ru-RU" sz="2700" dirty="0" err="1"/>
              <a:t>az</a:t>
            </a:r>
            <a:r>
              <a:rPr lang="ru-RU" sz="2700" dirty="0"/>
              <a:t> </a:t>
            </a:r>
            <a:r>
              <a:rPr lang="ru-RU" sz="2700" dirty="0" err="1"/>
              <a:t>mukdarydyr</a:t>
            </a:r>
            <a:r>
              <a:rPr lang="ru-RU" sz="2700" dirty="0"/>
              <a:t>. </a:t>
            </a:r>
            <a:r>
              <a:rPr lang="ru-RU" sz="2700" dirty="0" err="1"/>
              <a:t>Bu</a:t>
            </a:r>
            <a:r>
              <a:rPr lang="ru-RU" sz="2700" dirty="0"/>
              <a:t> </a:t>
            </a:r>
            <a:r>
              <a:rPr lang="ru-RU" sz="2700" dirty="0" err="1"/>
              <a:t>dozany</a:t>
            </a:r>
            <a:r>
              <a:rPr lang="ru-RU" sz="2700" dirty="0"/>
              <a:t> </a:t>
            </a:r>
            <a:r>
              <a:rPr lang="ru-RU" sz="2700" dirty="0" err="1"/>
              <a:t>anyklamak</a:t>
            </a:r>
            <a:r>
              <a:rPr lang="ru-RU" sz="2700" dirty="0"/>
              <a:t> </a:t>
            </a:r>
            <a:r>
              <a:rPr lang="ru-RU" sz="2700" dirty="0" err="1"/>
              <a:t>üçin</a:t>
            </a:r>
            <a:r>
              <a:rPr lang="ru-RU" sz="2700" dirty="0"/>
              <a:t> </a:t>
            </a:r>
            <a:r>
              <a:rPr lang="ru-RU" sz="2700" dirty="0" err="1"/>
              <a:t>alynýan</a:t>
            </a:r>
            <a:r>
              <a:rPr lang="ru-RU" sz="2700" dirty="0"/>
              <a:t> </a:t>
            </a:r>
            <a:r>
              <a:rPr lang="ru-RU" sz="2700" dirty="0" err="1"/>
              <a:t>haýwanlaryň</a:t>
            </a:r>
            <a:r>
              <a:rPr lang="ru-RU" sz="2700" dirty="0"/>
              <a:t> </a:t>
            </a:r>
            <a:r>
              <a:rPr lang="ru-RU" sz="2700" dirty="0" err="1"/>
              <a:t>agramyny</a:t>
            </a:r>
            <a:r>
              <a:rPr lang="ru-RU" sz="2700" dirty="0"/>
              <a:t>, </a:t>
            </a:r>
            <a:r>
              <a:rPr lang="ru-RU" sz="2700" dirty="0" err="1"/>
              <a:t>ýaşyny</a:t>
            </a:r>
            <a:r>
              <a:rPr lang="ru-RU" sz="2700" dirty="0"/>
              <a:t>, </a:t>
            </a:r>
            <a:r>
              <a:rPr lang="ru-RU" sz="2700" dirty="0" err="1"/>
              <a:t>olara</a:t>
            </a:r>
            <a:r>
              <a:rPr lang="ru-RU" sz="2700" dirty="0"/>
              <a:t> </a:t>
            </a:r>
            <a:r>
              <a:rPr lang="ru-RU" sz="2700" dirty="0" err="1"/>
              <a:t>materialy</a:t>
            </a:r>
            <a:r>
              <a:rPr lang="ru-RU" sz="2700" dirty="0"/>
              <a:t> </a:t>
            </a:r>
            <a:r>
              <a:rPr lang="ru-RU" sz="2700" dirty="0" err="1"/>
              <a:t>goýberiş</a:t>
            </a:r>
            <a:r>
              <a:rPr lang="ru-RU" sz="2700" dirty="0"/>
              <a:t> </a:t>
            </a:r>
            <a:r>
              <a:rPr lang="ru-RU" sz="2700" dirty="0" err="1"/>
              <a:t>ýollaryny</a:t>
            </a:r>
            <a:r>
              <a:rPr lang="ru-RU" sz="2700" dirty="0"/>
              <a:t> </a:t>
            </a:r>
            <a:r>
              <a:rPr lang="ru-RU" sz="2700" dirty="0" err="1"/>
              <a:t>göz</a:t>
            </a:r>
            <a:r>
              <a:rPr lang="ru-RU" sz="2700" dirty="0"/>
              <a:t> </a:t>
            </a:r>
            <a:r>
              <a:rPr lang="ru-RU" sz="2700" dirty="0" err="1"/>
              <a:t>öňünde</a:t>
            </a:r>
            <a:r>
              <a:rPr lang="ru-RU" sz="2700" dirty="0"/>
              <a:t> </a:t>
            </a:r>
            <a:r>
              <a:rPr lang="ru-RU" sz="2700" dirty="0" err="1"/>
              <a:t>tutmalydyr</a:t>
            </a:r>
            <a:r>
              <a:rPr lang="ru-RU" sz="2700" dirty="0"/>
              <a:t> </a:t>
            </a:r>
            <a:r>
              <a:rPr lang="ru-RU" sz="2700" dirty="0" err="1"/>
              <a:t>we</a:t>
            </a:r>
            <a:r>
              <a:rPr lang="ru-RU" sz="2700" dirty="0"/>
              <a:t> </a:t>
            </a:r>
            <a:r>
              <a:rPr lang="ru-RU" sz="2700" dirty="0" err="1"/>
              <a:t>hasaba</a:t>
            </a:r>
            <a:r>
              <a:rPr lang="ru-RU" sz="2700" dirty="0"/>
              <a:t> </a:t>
            </a:r>
            <a:r>
              <a:rPr lang="ru-RU" sz="2700" dirty="0" err="1"/>
              <a:t>almalydyr</a:t>
            </a:r>
            <a:r>
              <a:rPr lang="ru-RU" sz="2700" dirty="0"/>
              <a:t>. </a:t>
            </a:r>
            <a:r>
              <a:rPr lang="ru-RU" sz="2700" dirty="0" err="1"/>
              <a:t>Mysal</a:t>
            </a:r>
            <a:r>
              <a:rPr lang="ru-RU" sz="2700" dirty="0"/>
              <a:t> </a:t>
            </a:r>
            <a:r>
              <a:rPr lang="ru-RU" sz="2700" dirty="0" err="1"/>
              <a:t>üçin</a:t>
            </a:r>
            <a:r>
              <a:rPr lang="ru-RU" sz="2700" dirty="0"/>
              <a:t>, </a:t>
            </a:r>
            <a:r>
              <a:rPr lang="ru-RU" sz="2700" dirty="0" err="1"/>
              <a:t>tejribedäki</a:t>
            </a:r>
            <a:r>
              <a:rPr lang="ru-RU" sz="2700" dirty="0"/>
              <a:t> </a:t>
            </a:r>
            <a:r>
              <a:rPr lang="ru-RU" sz="2700" dirty="0" err="1"/>
              <a:t>ak</a:t>
            </a:r>
            <a:r>
              <a:rPr lang="ru-RU" sz="2700" dirty="0"/>
              <a:t> </a:t>
            </a:r>
            <a:r>
              <a:rPr lang="ru-RU" sz="2700" dirty="0" err="1"/>
              <a:t>syçanlaryň</a:t>
            </a:r>
            <a:r>
              <a:rPr lang="ru-RU" sz="2700" dirty="0"/>
              <a:t> </a:t>
            </a:r>
            <a:r>
              <a:rPr lang="ru-RU" sz="2700" dirty="0" err="1"/>
              <a:t>agramy</a:t>
            </a:r>
            <a:r>
              <a:rPr lang="ru-RU" sz="2700" dirty="0"/>
              <a:t> 16-18 g, </a:t>
            </a:r>
            <a:r>
              <a:rPr lang="ru-RU" sz="2700" dirty="0" err="1"/>
              <a:t>deňiz</a:t>
            </a:r>
            <a:r>
              <a:rPr lang="ru-RU" sz="2700" dirty="0"/>
              <a:t> </a:t>
            </a:r>
            <a:r>
              <a:rPr lang="ru-RU" sz="2700" dirty="0" err="1"/>
              <a:t>alakalarynyňky</a:t>
            </a:r>
            <a:r>
              <a:rPr lang="ru-RU" sz="2700" dirty="0"/>
              <a:t> 350 g, </a:t>
            </a:r>
            <a:r>
              <a:rPr lang="ru-RU" sz="2700" dirty="0" err="1"/>
              <a:t>towşanlaryňky</a:t>
            </a:r>
            <a:r>
              <a:rPr lang="ru-RU" sz="2700" dirty="0"/>
              <a:t> – 2 </a:t>
            </a:r>
            <a:r>
              <a:rPr lang="ru-RU" sz="2700" dirty="0" err="1"/>
              <a:t>kg</a:t>
            </a:r>
            <a:r>
              <a:rPr lang="ru-RU" sz="2700" dirty="0"/>
              <a:t>, </a:t>
            </a:r>
            <a:r>
              <a:rPr lang="ru-RU" sz="2700" dirty="0" err="1"/>
              <a:t>bolmaly</a:t>
            </a:r>
            <a:r>
              <a:rPr lang="ru-RU" sz="2700" dirty="0"/>
              <a:t>.</a:t>
            </a:r>
            <a:r>
              <a:rPr lang="ru-RU" dirty="0"/>
              <a:t/>
            </a:r>
            <a:br>
              <a:rPr lang="ru-RU" dirty="0"/>
            </a:br>
            <a:endParaRPr lang="ru-RU" dirty="0"/>
          </a:p>
        </p:txBody>
      </p:sp>
    </p:spTree>
    <p:extLst>
      <p:ext uri="{BB962C8B-B14F-4D97-AF65-F5344CB8AC3E}">
        <p14:creationId xmlns:p14="http://schemas.microsoft.com/office/powerpoint/2010/main" val="7642286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1" y="768626"/>
            <a:ext cx="9978886" cy="5883965"/>
          </a:xfrm>
        </p:spPr>
        <p:txBody>
          <a:bodyPr>
            <a:noAutofit/>
          </a:bodyPr>
          <a:lstStyle/>
          <a:p>
            <a:r>
              <a:rPr lang="en-US" sz="2400" b="1" dirty="0" err="1"/>
              <a:t>Wirulentliligi</a:t>
            </a:r>
            <a:r>
              <a:rPr lang="en-US" sz="2400" b="1" dirty="0"/>
              <a:t> </a:t>
            </a:r>
            <a:r>
              <a:rPr lang="en-US" sz="2400" b="1" dirty="0" err="1"/>
              <a:t>artdyrmagyň</a:t>
            </a:r>
            <a:r>
              <a:rPr lang="en-US" sz="2400" b="1" dirty="0"/>
              <a:t> we </a:t>
            </a:r>
            <a:r>
              <a:rPr lang="en-US" sz="2400" b="1" dirty="0" err="1"/>
              <a:t>gowşatmagyň</a:t>
            </a:r>
            <a:r>
              <a:rPr lang="en-US" sz="2400" b="1" dirty="0"/>
              <a:t> </a:t>
            </a:r>
            <a:r>
              <a:rPr lang="en-US" sz="2400" b="1" dirty="0" err="1"/>
              <a:t>usullary</a:t>
            </a:r>
            <a:r>
              <a:rPr lang="en-US" sz="2400" b="1" dirty="0"/>
              <a:t>.</a:t>
            </a:r>
            <a:r>
              <a:rPr lang="en-US" sz="2400" dirty="0"/>
              <a:t> Belli </a:t>
            </a:r>
            <a:r>
              <a:rPr lang="en-US" sz="2400" dirty="0" err="1"/>
              <a:t>bir</a:t>
            </a:r>
            <a:r>
              <a:rPr lang="en-US" sz="2400" dirty="0"/>
              <a:t> </a:t>
            </a:r>
            <a:r>
              <a:rPr lang="en-US" sz="2400" dirty="0" err="1"/>
              <a:t>keseli</a:t>
            </a:r>
            <a:r>
              <a:rPr lang="en-US" sz="2400" dirty="0"/>
              <a:t> </a:t>
            </a:r>
            <a:r>
              <a:rPr lang="en-US" sz="2400" dirty="0" err="1"/>
              <a:t>döredijini</a:t>
            </a:r>
            <a:r>
              <a:rPr lang="en-US" sz="2400" dirty="0"/>
              <a:t> </a:t>
            </a:r>
            <a:r>
              <a:rPr lang="en-US" sz="2400" dirty="0" err="1"/>
              <a:t>haýwanlaryň</a:t>
            </a:r>
            <a:r>
              <a:rPr lang="en-US" sz="2400" dirty="0"/>
              <a:t> </a:t>
            </a:r>
            <a:r>
              <a:rPr lang="en-US" sz="2400" dirty="0" err="1"/>
              <a:t>başga</a:t>
            </a:r>
            <a:r>
              <a:rPr lang="en-US" sz="2400" dirty="0"/>
              <a:t> </a:t>
            </a:r>
            <a:r>
              <a:rPr lang="en-US" sz="2400" dirty="0" err="1"/>
              <a:t>bir</a:t>
            </a:r>
            <a:r>
              <a:rPr lang="en-US" sz="2400" dirty="0"/>
              <a:t> </a:t>
            </a:r>
            <a:r>
              <a:rPr lang="en-US" sz="2400" dirty="0" err="1"/>
              <a:t>görnüşiniň</a:t>
            </a:r>
            <a:r>
              <a:rPr lang="en-US" sz="2400" dirty="0"/>
              <a:t> </a:t>
            </a:r>
            <a:r>
              <a:rPr lang="en-US" sz="2400" dirty="0" err="1"/>
              <a:t>üstünden</a:t>
            </a:r>
            <a:r>
              <a:rPr lang="en-US" sz="2400" dirty="0"/>
              <a:t> </a:t>
            </a:r>
            <a:r>
              <a:rPr lang="en-US" sz="2400" dirty="0" err="1"/>
              <a:t>geçirip</a:t>
            </a:r>
            <a:r>
              <a:rPr lang="en-US" sz="2400" dirty="0"/>
              <a:t>, </a:t>
            </a:r>
            <a:r>
              <a:rPr lang="en-US" sz="2400" dirty="0" err="1"/>
              <a:t>mysal</a:t>
            </a:r>
            <a:r>
              <a:rPr lang="en-US" sz="2400" dirty="0"/>
              <a:t> </a:t>
            </a:r>
            <a:r>
              <a:rPr lang="en-US" sz="2400" dirty="0" err="1"/>
              <a:t>üçin</a:t>
            </a:r>
            <a:r>
              <a:rPr lang="en-US" sz="2400" dirty="0"/>
              <a:t>: </a:t>
            </a:r>
            <a:r>
              <a:rPr lang="en-US" sz="2400" dirty="0" err="1"/>
              <a:t>doňuzlaryň</a:t>
            </a:r>
            <a:r>
              <a:rPr lang="en-US" sz="2400" dirty="0"/>
              <a:t> </a:t>
            </a:r>
            <a:r>
              <a:rPr lang="en-US" sz="2400" dirty="0" err="1"/>
              <a:t>bezesini</a:t>
            </a:r>
            <a:r>
              <a:rPr lang="en-US" sz="2400" dirty="0"/>
              <a:t> </a:t>
            </a:r>
            <a:r>
              <a:rPr lang="en-US" sz="2400" dirty="0" err="1"/>
              <a:t>döredijini</a:t>
            </a:r>
            <a:r>
              <a:rPr lang="en-US" sz="2400" dirty="0"/>
              <a:t> </a:t>
            </a:r>
            <a:r>
              <a:rPr lang="en-US" sz="2400" dirty="0" err="1"/>
              <a:t>towşanlardan</a:t>
            </a:r>
            <a:r>
              <a:rPr lang="en-US" sz="2400" dirty="0"/>
              <a:t> </a:t>
            </a:r>
            <a:r>
              <a:rPr lang="en-US" sz="2400" dirty="0" err="1"/>
              <a:t>geçirip</a:t>
            </a:r>
            <a:r>
              <a:rPr lang="en-US" sz="2400" dirty="0"/>
              <a:t>, </a:t>
            </a:r>
            <a:r>
              <a:rPr lang="en-US" sz="2400" dirty="0" err="1"/>
              <a:t>onuň</a:t>
            </a:r>
            <a:r>
              <a:rPr lang="en-US" sz="2400" dirty="0"/>
              <a:t> </a:t>
            </a:r>
            <a:r>
              <a:rPr lang="en-US" sz="2400" dirty="0" err="1"/>
              <a:t>doňuzlara</a:t>
            </a:r>
            <a:r>
              <a:rPr lang="en-US" sz="2400" dirty="0"/>
              <a:t> </a:t>
            </a:r>
            <a:r>
              <a:rPr lang="en-US" sz="2400" dirty="0" err="1"/>
              <a:t>bolan</a:t>
            </a:r>
            <a:r>
              <a:rPr lang="en-US" sz="2400" dirty="0"/>
              <a:t> </a:t>
            </a:r>
            <a:r>
              <a:rPr lang="en-US" sz="2400" dirty="0" err="1"/>
              <a:t>duýgurlygyny</a:t>
            </a:r>
            <a:r>
              <a:rPr lang="en-US" sz="2400" dirty="0"/>
              <a:t> </a:t>
            </a:r>
            <a:r>
              <a:rPr lang="en-US" sz="2400" dirty="0" err="1"/>
              <a:t>artdyryp</a:t>
            </a:r>
            <a:r>
              <a:rPr lang="en-US" sz="2400" dirty="0"/>
              <a:t> </a:t>
            </a:r>
            <a:r>
              <a:rPr lang="en-US" sz="2400" dirty="0" err="1"/>
              <a:t>bolýar</a:t>
            </a:r>
            <a:r>
              <a:rPr lang="en-US" sz="2400" dirty="0"/>
              <a:t>. Belli </a:t>
            </a:r>
            <a:r>
              <a:rPr lang="en-US" sz="2400" dirty="0" err="1"/>
              <a:t>bir</a:t>
            </a:r>
            <a:r>
              <a:rPr lang="en-US" sz="2400" dirty="0"/>
              <a:t> </a:t>
            </a:r>
            <a:r>
              <a:rPr lang="en-US" sz="2400" dirty="0" err="1"/>
              <a:t>keseli</a:t>
            </a:r>
            <a:r>
              <a:rPr lang="en-US" sz="2400" dirty="0"/>
              <a:t> </a:t>
            </a:r>
            <a:r>
              <a:rPr lang="en-US" sz="2400" dirty="0" err="1"/>
              <a:t>döredijini</a:t>
            </a:r>
            <a:r>
              <a:rPr lang="en-US" sz="2400" dirty="0"/>
              <a:t> </a:t>
            </a:r>
            <a:r>
              <a:rPr lang="en-US" sz="2400" dirty="0" err="1"/>
              <a:t>haýwanlaryň</a:t>
            </a:r>
            <a:r>
              <a:rPr lang="en-US" sz="2400" dirty="0"/>
              <a:t> </a:t>
            </a:r>
            <a:r>
              <a:rPr lang="en-US" sz="2400" dirty="0" err="1"/>
              <a:t>başga</a:t>
            </a:r>
            <a:r>
              <a:rPr lang="en-US" sz="2400" dirty="0"/>
              <a:t> </a:t>
            </a:r>
            <a:r>
              <a:rPr lang="en-US" sz="2400" dirty="0" err="1"/>
              <a:t>bir</a:t>
            </a:r>
            <a:r>
              <a:rPr lang="en-US" sz="2400" dirty="0"/>
              <a:t> </a:t>
            </a:r>
            <a:r>
              <a:rPr lang="en-US" sz="2400" dirty="0" err="1"/>
              <a:t>görnüşiniň</a:t>
            </a:r>
            <a:r>
              <a:rPr lang="en-US" sz="2400" dirty="0"/>
              <a:t> </a:t>
            </a:r>
            <a:r>
              <a:rPr lang="en-US" sz="2400" dirty="0" err="1"/>
              <a:t>üstünden</a:t>
            </a:r>
            <a:r>
              <a:rPr lang="en-US" sz="2400" dirty="0"/>
              <a:t> </a:t>
            </a:r>
            <a:r>
              <a:rPr lang="en-US" sz="2400" dirty="0" err="1"/>
              <a:t>geçirip</a:t>
            </a:r>
            <a:r>
              <a:rPr lang="en-US" sz="2400" dirty="0"/>
              <a:t>, </a:t>
            </a:r>
            <a:r>
              <a:rPr lang="en-US" sz="2400" dirty="0" err="1"/>
              <a:t>mysal</a:t>
            </a:r>
            <a:r>
              <a:rPr lang="en-US" sz="2400" dirty="0"/>
              <a:t> </a:t>
            </a:r>
            <a:r>
              <a:rPr lang="en-US" sz="2400" dirty="0" err="1"/>
              <a:t>üçin</a:t>
            </a:r>
            <a:r>
              <a:rPr lang="en-US" sz="2400" dirty="0"/>
              <a:t>: </a:t>
            </a:r>
            <a:r>
              <a:rPr lang="en-US" sz="2400" dirty="0" err="1"/>
              <a:t>doňuzlaryň</a:t>
            </a:r>
            <a:r>
              <a:rPr lang="en-US" sz="2400" dirty="0"/>
              <a:t> </a:t>
            </a:r>
            <a:r>
              <a:rPr lang="en-US" sz="2400" dirty="0" err="1"/>
              <a:t>bezesini</a:t>
            </a:r>
            <a:r>
              <a:rPr lang="en-US" sz="2400" dirty="0"/>
              <a:t> </a:t>
            </a:r>
            <a:r>
              <a:rPr lang="en-US" sz="2400" dirty="0" err="1"/>
              <a:t>döredijini</a:t>
            </a:r>
            <a:r>
              <a:rPr lang="en-US" sz="2400" dirty="0"/>
              <a:t> </a:t>
            </a:r>
            <a:r>
              <a:rPr lang="en-US" sz="2400" dirty="0" err="1"/>
              <a:t>towşanlardan</a:t>
            </a:r>
            <a:r>
              <a:rPr lang="en-US" sz="2400" dirty="0"/>
              <a:t> </a:t>
            </a:r>
            <a:r>
              <a:rPr lang="en-US" sz="2400" dirty="0" err="1"/>
              <a:t>geçirip</a:t>
            </a:r>
            <a:r>
              <a:rPr lang="en-US" sz="2400" dirty="0"/>
              <a:t>, </a:t>
            </a:r>
            <a:r>
              <a:rPr lang="en-US" sz="2400" dirty="0" err="1"/>
              <a:t>onuň</a:t>
            </a:r>
            <a:r>
              <a:rPr lang="en-US" sz="2400" dirty="0"/>
              <a:t> </a:t>
            </a:r>
            <a:r>
              <a:rPr lang="en-US" sz="2400" dirty="0" err="1"/>
              <a:t>doňuzlara</a:t>
            </a:r>
            <a:r>
              <a:rPr lang="en-US" sz="2400" dirty="0"/>
              <a:t> </a:t>
            </a:r>
            <a:r>
              <a:rPr lang="en-US" sz="2400" dirty="0" err="1"/>
              <a:t>bolan</a:t>
            </a:r>
            <a:r>
              <a:rPr lang="en-US" sz="2400" dirty="0"/>
              <a:t> </a:t>
            </a:r>
            <a:r>
              <a:rPr lang="en-US" sz="2400" dirty="0" err="1"/>
              <a:t>duýgurlygyny</a:t>
            </a:r>
            <a:r>
              <a:rPr lang="en-US" sz="2400" dirty="0"/>
              <a:t> </a:t>
            </a:r>
            <a:r>
              <a:rPr lang="en-US" sz="2400" dirty="0" err="1"/>
              <a:t>artdyryp</a:t>
            </a:r>
            <a:r>
              <a:rPr lang="en-US" sz="2400" dirty="0"/>
              <a:t> </a:t>
            </a:r>
            <a:r>
              <a:rPr lang="en-US" sz="2400" dirty="0" err="1"/>
              <a:t>bolýar</a:t>
            </a:r>
            <a:r>
              <a:rPr lang="en-US" sz="2400" dirty="0"/>
              <a:t>.</a:t>
            </a:r>
            <a:r>
              <a:rPr lang="ru-RU" sz="2400" dirty="0"/>
              <a:t/>
            </a:r>
            <a:br>
              <a:rPr lang="ru-RU" sz="2400" dirty="0"/>
            </a:br>
            <a:r>
              <a:rPr lang="en-US" sz="2400" dirty="0" err="1"/>
              <a:t>Bakteriýalaryň</a:t>
            </a:r>
            <a:r>
              <a:rPr lang="en-US" sz="2400" dirty="0"/>
              <a:t> </a:t>
            </a:r>
            <a:r>
              <a:rPr lang="en-US" sz="2400" dirty="0" err="1"/>
              <a:t>wirulentliligi</a:t>
            </a:r>
            <a:r>
              <a:rPr lang="en-US" sz="2400" dirty="0"/>
              <a:t> </a:t>
            </a:r>
            <a:r>
              <a:rPr lang="en-US" sz="2400" dirty="0" err="1"/>
              <a:t>gowşatmaklygyň</a:t>
            </a:r>
            <a:r>
              <a:rPr lang="en-US" sz="2400" dirty="0"/>
              <a:t> </a:t>
            </a:r>
            <a:r>
              <a:rPr lang="en-US" sz="2400" dirty="0" err="1"/>
              <a:t>usullary</a:t>
            </a:r>
            <a:r>
              <a:rPr lang="en-US" sz="2400" dirty="0"/>
              <a:t>:</a:t>
            </a:r>
            <a:r>
              <a:rPr lang="ru-RU" sz="2400" dirty="0"/>
              <a:t/>
            </a:r>
            <a:br>
              <a:rPr lang="ru-RU" sz="2400" dirty="0"/>
            </a:br>
            <a:r>
              <a:rPr lang="en-US" sz="2400" dirty="0"/>
              <a:t>1. </a:t>
            </a:r>
            <a:r>
              <a:rPr lang="en-US" sz="2400" dirty="0" err="1"/>
              <a:t>Kesel</a:t>
            </a:r>
            <a:r>
              <a:rPr lang="en-US" sz="2400" dirty="0"/>
              <a:t> </a:t>
            </a:r>
            <a:r>
              <a:rPr lang="en-US" sz="2400" dirty="0" err="1"/>
              <a:t>döredijileri</a:t>
            </a:r>
            <a:r>
              <a:rPr lang="en-US" sz="2400" dirty="0"/>
              <a:t> </a:t>
            </a:r>
            <a:r>
              <a:rPr lang="en-US" sz="2400" dirty="0" err="1"/>
              <a:t>emeli</a:t>
            </a:r>
            <a:r>
              <a:rPr lang="en-US" sz="2400" dirty="0"/>
              <a:t> </a:t>
            </a:r>
            <a:r>
              <a:rPr lang="en-US" sz="2400" dirty="0" err="1"/>
              <a:t>iýmitlendiriş</a:t>
            </a:r>
            <a:r>
              <a:rPr lang="en-US" sz="2400" dirty="0"/>
              <a:t> </a:t>
            </a:r>
            <a:r>
              <a:rPr lang="en-US" sz="2400" dirty="0" err="1"/>
              <a:t>gurşawlarda</a:t>
            </a:r>
            <a:r>
              <a:rPr lang="en-US" sz="2400" dirty="0"/>
              <a:t> </a:t>
            </a:r>
            <a:r>
              <a:rPr lang="en-US" sz="2400" dirty="0" err="1"/>
              <a:t>dowamly</a:t>
            </a:r>
            <a:r>
              <a:rPr lang="en-US" sz="2400" dirty="0"/>
              <a:t> </a:t>
            </a:r>
            <a:r>
              <a:rPr lang="en-US" sz="2400" dirty="0" err="1"/>
              <a:t>ösdürmek</a:t>
            </a:r>
            <a:r>
              <a:rPr lang="en-US" sz="2400" dirty="0"/>
              <a:t>.</a:t>
            </a:r>
            <a:r>
              <a:rPr lang="ru-RU" sz="2400" dirty="0"/>
              <a:t/>
            </a:r>
            <a:br>
              <a:rPr lang="ru-RU" sz="2400" dirty="0"/>
            </a:br>
            <a:r>
              <a:rPr lang="en-US" sz="2400" dirty="0"/>
              <a:t>2. </a:t>
            </a:r>
            <a:r>
              <a:rPr lang="en-US" sz="2400" dirty="0" err="1"/>
              <a:t>Olary</a:t>
            </a:r>
            <a:r>
              <a:rPr lang="en-US" sz="2400" dirty="0"/>
              <a:t> </a:t>
            </a:r>
            <a:r>
              <a:rPr lang="en-US" sz="2400" dirty="0" err="1"/>
              <a:t>ýokary</a:t>
            </a:r>
            <a:r>
              <a:rPr lang="en-US" sz="2400" dirty="0"/>
              <a:t> </a:t>
            </a:r>
            <a:r>
              <a:rPr lang="en-US" sz="2400" dirty="0" err="1"/>
              <a:t>temperaturada</a:t>
            </a:r>
            <a:r>
              <a:rPr lang="en-US" sz="2400" dirty="0"/>
              <a:t> </a:t>
            </a:r>
            <a:r>
              <a:rPr lang="en-US" sz="2400" dirty="0" err="1"/>
              <a:t>ösdürmek</a:t>
            </a:r>
            <a:r>
              <a:rPr lang="en-US" sz="2400" dirty="0"/>
              <a:t>. </a:t>
            </a:r>
            <a:r>
              <a:rPr lang="ru-RU" sz="2400" dirty="0"/>
              <a:t/>
            </a:r>
            <a:br>
              <a:rPr lang="ru-RU" sz="2400" dirty="0"/>
            </a:br>
            <a:r>
              <a:rPr lang="en-US" sz="2400" dirty="0"/>
              <a:t>3. </a:t>
            </a:r>
            <a:r>
              <a:rPr lang="en-US" sz="2400" dirty="0" err="1"/>
              <a:t>Mikroblaryň</a:t>
            </a:r>
            <a:r>
              <a:rPr lang="en-US" sz="2400" dirty="0"/>
              <a:t> </a:t>
            </a:r>
            <a:r>
              <a:rPr lang="en-US" sz="2400" dirty="0" err="1"/>
              <a:t>ösdürilýän</a:t>
            </a:r>
            <a:r>
              <a:rPr lang="en-US" sz="2400" dirty="0"/>
              <a:t> </a:t>
            </a:r>
            <a:r>
              <a:rPr lang="en-US" sz="2400" dirty="0" err="1"/>
              <a:t>gurşawlaryna</a:t>
            </a:r>
            <a:r>
              <a:rPr lang="en-US" sz="2400" dirty="0"/>
              <a:t> </a:t>
            </a:r>
            <a:r>
              <a:rPr lang="en-US" sz="2400" dirty="0" err="1"/>
              <a:t>antiseptikler</a:t>
            </a:r>
            <a:r>
              <a:rPr lang="en-US" sz="2400" dirty="0"/>
              <a:t> </a:t>
            </a:r>
            <a:r>
              <a:rPr lang="en-US" sz="2400" dirty="0" err="1"/>
              <a:t>goşmak</a:t>
            </a:r>
            <a:r>
              <a:rPr lang="en-US" sz="2400" dirty="0"/>
              <a:t>. </a:t>
            </a:r>
            <a:r>
              <a:rPr lang="ru-RU" sz="2400" dirty="0"/>
              <a:t/>
            </a:r>
            <a:br>
              <a:rPr lang="ru-RU" sz="2400" dirty="0"/>
            </a:br>
            <a:r>
              <a:rPr lang="en-US" sz="2400" dirty="0" err="1"/>
              <a:t>Mikroorganizmleriň</a:t>
            </a:r>
            <a:r>
              <a:rPr lang="en-US" sz="2400" dirty="0"/>
              <a:t> </a:t>
            </a:r>
            <a:r>
              <a:rPr lang="en-US" sz="2400" dirty="0" err="1"/>
              <a:t>wirulentliligi</a:t>
            </a:r>
            <a:r>
              <a:rPr lang="en-US" sz="2400" dirty="0"/>
              <a:t> </a:t>
            </a:r>
            <a:r>
              <a:rPr lang="en-US" sz="2400" dirty="0" err="1"/>
              <a:t>olaryň</a:t>
            </a:r>
            <a:r>
              <a:rPr lang="en-US" sz="2400" dirty="0"/>
              <a:t> </a:t>
            </a:r>
            <a:r>
              <a:rPr lang="en-US" sz="2400" dirty="0" err="1"/>
              <a:t>toksin</a:t>
            </a:r>
            <a:r>
              <a:rPr lang="en-US" sz="2400" dirty="0"/>
              <a:t> </a:t>
            </a:r>
            <a:r>
              <a:rPr lang="en-US" sz="2400" dirty="0" err="1"/>
              <a:t>çykarmagy</a:t>
            </a:r>
            <a:r>
              <a:rPr lang="en-US" sz="2400" dirty="0"/>
              <a:t> </a:t>
            </a:r>
            <a:r>
              <a:rPr lang="en-US" sz="2400" dirty="0" err="1"/>
              <a:t>toksigenliligi</a:t>
            </a:r>
            <a:r>
              <a:rPr lang="en-US" sz="2400" dirty="0"/>
              <a:t> we </a:t>
            </a:r>
            <a:r>
              <a:rPr lang="en-US" sz="2400" dirty="0" err="1"/>
              <a:t>inwaziwligi</a:t>
            </a:r>
            <a:r>
              <a:rPr lang="en-US" sz="2400" dirty="0"/>
              <a:t> </a:t>
            </a:r>
            <a:r>
              <a:rPr lang="en-US" sz="2400" dirty="0" err="1"/>
              <a:t>bilen</a:t>
            </a:r>
            <a:r>
              <a:rPr lang="en-US" sz="2400" dirty="0"/>
              <a:t> </a:t>
            </a:r>
            <a:r>
              <a:rPr lang="en-US" sz="2400" dirty="0" err="1"/>
              <a:t>baglydyr</a:t>
            </a:r>
            <a:r>
              <a:rPr lang="en-US" sz="2400" dirty="0"/>
              <a:t>.</a:t>
            </a:r>
            <a:r>
              <a:rPr lang="ru-RU" sz="2800" dirty="0"/>
              <a:t/>
            </a:r>
            <a:br>
              <a:rPr lang="ru-RU" sz="2800" dirty="0"/>
            </a:br>
            <a:endParaRPr lang="ru-RU" sz="2800" dirty="0"/>
          </a:p>
        </p:txBody>
      </p:sp>
    </p:spTree>
    <p:extLst>
      <p:ext uri="{BB962C8B-B14F-4D97-AF65-F5344CB8AC3E}">
        <p14:creationId xmlns:p14="http://schemas.microsoft.com/office/powerpoint/2010/main" val="89929827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798" y="1046921"/>
            <a:ext cx="4134679" cy="4465983"/>
          </a:xfrm>
        </p:spPr>
        <p:txBody>
          <a:bodyPr>
            <a:noAutofit/>
          </a:bodyPr>
          <a:lstStyle/>
          <a:p>
            <a:r>
              <a:rPr lang="ru-RU" sz="2800" b="1" dirty="0" err="1"/>
              <a:t>Toksigenlilik</a:t>
            </a:r>
            <a:r>
              <a:rPr lang="ru-RU" sz="2800" dirty="0"/>
              <a:t> (</a:t>
            </a:r>
            <a:r>
              <a:rPr lang="ru-RU" sz="2800" dirty="0" err="1"/>
              <a:t>grek</a:t>
            </a:r>
            <a:r>
              <a:rPr lang="ru-RU" sz="2800" dirty="0"/>
              <a:t> </a:t>
            </a:r>
            <a:r>
              <a:rPr lang="ru-RU" sz="2800" dirty="0" err="1"/>
              <a:t>sözi</a:t>
            </a:r>
            <a:r>
              <a:rPr lang="ru-RU" sz="2800" dirty="0"/>
              <a:t>, </a:t>
            </a:r>
            <a:r>
              <a:rPr lang="ru-RU" sz="2800" dirty="0" err="1"/>
              <a:t>toxen</a:t>
            </a:r>
            <a:r>
              <a:rPr lang="ru-RU" sz="2800" dirty="0"/>
              <a:t> – </a:t>
            </a:r>
            <a:r>
              <a:rPr lang="ru-RU" sz="2800" dirty="0" err="1"/>
              <a:t>zäher</a:t>
            </a:r>
            <a:r>
              <a:rPr lang="ru-RU" sz="2800" dirty="0"/>
              <a:t> </a:t>
            </a:r>
            <a:r>
              <a:rPr lang="ru-RU" sz="2800" dirty="0" err="1"/>
              <a:t>we</a:t>
            </a:r>
            <a:r>
              <a:rPr lang="ru-RU" sz="2800" dirty="0"/>
              <a:t> </a:t>
            </a:r>
            <a:r>
              <a:rPr lang="ru-RU" sz="2800" dirty="0" err="1"/>
              <a:t>latyn</a:t>
            </a:r>
            <a:r>
              <a:rPr lang="ru-RU" sz="2800" dirty="0"/>
              <a:t> </a:t>
            </a:r>
            <a:r>
              <a:rPr lang="ru-RU" sz="2800" dirty="0" err="1"/>
              <a:t>sözi</a:t>
            </a:r>
            <a:r>
              <a:rPr lang="ru-RU" sz="2800" dirty="0"/>
              <a:t>, </a:t>
            </a:r>
            <a:r>
              <a:rPr lang="ru-RU" sz="2800" dirty="0" err="1"/>
              <a:t>genus</a:t>
            </a:r>
            <a:r>
              <a:rPr lang="ru-RU" sz="2800" dirty="0"/>
              <a:t> – </a:t>
            </a:r>
            <a:r>
              <a:rPr lang="ru-RU" sz="2800" dirty="0" err="1"/>
              <a:t>gelip</a:t>
            </a:r>
            <a:r>
              <a:rPr lang="ru-RU" sz="2800" dirty="0"/>
              <a:t> </a:t>
            </a:r>
            <a:r>
              <a:rPr lang="ru-RU" sz="2800" dirty="0" err="1"/>
              <a:t>çykyşy</a:t>
            </a:r>
            <a:r>
              <a:rPr lang="ru-RU" sz="2800" dirty="0"/>
              <a:t>) – </a:t>
            </a:r>
            <a:r>
              <a:rPr lang="en-US" sz="2800" dirty="0"/>
              <a:t>m</a:t>
            </a:r>
            <a:r>
              <a:rPr lang="ru-RU" sz="2800" dirty="0" err="1"/>
              <a:t>ikroblaryň</a:t>
            </a:r>
            <a:r>
              <a:rPr lang="ru-RU" sz="2800" dirty="0"/>
              <a:t> </a:t>
            </a:r>
            <a:r>
              <a:rPr lang="ru-RU" sz="2800" dirty="0" err="1"/>
              <a:t>toksin</a:t>
            </a:r>
            <a:r>
              <a:rPr lang="ru-RU" sz="2800" dirty="0"/>
              <a:t> </a:t>
            </a:r>
            <a:r>
              <a:rPr lang="ru-RU" sz="2800" dirty="0" err="1"/>
              <a:t>emele</a:t>
            </a:r>
            <a:r>
              <a:rPr lang="ru-RU" sz="2800" dirty="0"/>
              <a:t> </a:t>
            </a:r>
            <a:r>
              <a:rPr lang="ru-RU" sz="2800" dirty="0" err="1"/>
              <a:t>getirmek</a:t>
            </a:r>
            <a:r>
              <a:rPr lang="ru-RU" sz="2800" dirty="0"/>
              <a:t> </a:t>
            </a:r>
            <a:r>
              <a:rPr lang="ru-RU" sz="2800" dirty="0" err="1"/>
              <a:t>ukyby</a:t>
            </a:r>
            <a:r>
              <a:rPr lang="ru-RU" sz="2800" dirty="0"/>
              <a:t>. </a:t>
            </a:r>
            <a:r>
              <a:rPr lang="ru-RU" sz="2800" dirty="0" err="1"/>
              <a:t>Ol</a:t>
            </a:r>
            <a:r>
              <a:rPr lang="ru-RU" sz="2800" dirty="0"/>
              <a:t> </a:t>
            </a:r>
            <a:r>
              <a:rPr lang="ru-RU" sz="2800" dirty="0" err="1"/>
              <a:t>mikroblara</a:t>
            </a:r>
            <a:r>
              <a:rPr lang="ru-RU" sz="2800" dirty="0"/>
              <a:t> </a:t>
            </a:r>
            <a:r>
              <a:rPr lang="ru-RU" sz="2800" dirty="0" err="1"/>
              <a:t>erbet</a:t>
            </a:r>
            <a:r>
              <a:rPr lang="ru-RU" sz="2800" dirty="0"/>
              <a:t> </a:t>
            </a:r>
            <a:r>
              <a:rPr lang="ru-RU" sz="2800" dirty="0" err="1"/>
              <a:t>täsir</a:t>
            </a:r>
            <a:r>
              <a:rPr lang="ru-RU" sz="2800" dirty="0"/>
              <a:t> </a:t>
            </a:r>
            <a:r>
              <a:rPr lang="ru-RU" sz="2800" dirty="0" err="1"/>
              <a:t>edýär</a:t>
            </a:r>
            <a:r>
              <a:rPr lang="ru-RU" sz="2800" dirty="0"/>
              <a:t>, </a:t>
            </a:r>
            <a:r>
              <a:rPr lang="ru-RU" sz="2800" dirty="0" err="1"/>
              <a:t>olaryň</a:t>
            </a:r>
            <a:r>
              <a:rPr lang="ru-RU" sz="2800" dirty="0"/>
              <a:t> </a:t>
            </a:r>
            <a:r>
              <a:rPr lang="ru-RU" sz="2800" dirty="0" err="1"/>
              <a:t>metabolizmini</a:t>
            </a:r>
            <a:r>
              <a:rPr lang="ru-RU" sz="2800" dirty="0"/>
              <a:t> </a:t>
            </a:r>
            <a:r>
              <a:rPr lang="ru-RU" sz="2800" dirty="0" err="1"/>
              <a:t>üýtgedýär</a:t>
            </a:r>
            <a:r>
              <a:rPr lang="ru-RU" sz="2800" dirty="0"/>
              <a:t>.</a:t>
            </a:r>
            <a:br>
              <a:rPr lang="ru-RU" sz="2800" dirty="0"/>
            </a:br>
            <a:endParaRPr lang="ru-RU" sz="2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0575" y="1046921"/>
            <a:ext cx="4873841" cy="3924574"/>
          </a:xfrm>
          <a:prstGeom prst="rect">
            <a:avLst/>
          </a:prstGeom>
          <a:ln>
            <a:noFill/>
          </a:ln>
          <a:effectLst>
            <a:softEdge rad="112500"/>
          </a:effectLst>
        </p:spPr>
      </p:pic>
    </p:spTree>
    <p:extLst>
      <p:ext uri="{BB962C8B-B14F-4D97-AF65-F5344CB8AC3E}">
        <p14:creationId xmlns:p14="http://schemas.microsoft.com/office/powerpoint/2010/main" val="1968971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60" y="1007165"/>
            <a:ext cx="4040441" cy="4479235"/>
          </a:xfrm>
        </p:spPr>
        <p:txBody>
          <a:bodyPr>
            <a:normAutofit/>
          </a:bodyPr>
          <a:lstStyle/>
          <a:p>
            <a:r>
              <a:rPr lang="ru-RU" sz="2800" b="1" dirty="0" err="1"/>
              <a:t>Inwaziwlilik</a:t>
            </a:r>
            <a:r>
              <a:rPr lang="ru-RU" sz="2800" b="1" dirty="0"/>
              <a:t> </a:t>
            </a:r>
            <a:r>
              <a:rPr lang="ru-RU" sz="2800" dirty="0"/>
              <a:t>(</a:t>
            </a:r>
            <a:r>
              <a:rPr lang="ru-RU" sz="2800" dirty="0" err="1"/>
              <a:t>latyn</a:t>
            </a:r>
            <a:r>
              <a:rPr lang="ru-RU" sz="2800" dirty="0"/>
              <a:t> </a:t>
            </a:r>
            <a:r>
              <a:rPr lang="ru-RU" sz="2800" dirty="0" err="1"/>
              <a:t>sözi</a:t>
            </a:r>
            <a:r>
              <a:rPr lang="ru-RU" sz="2800" dirty="0"/>
              <a:t>, </a:t>
            </a:r>
            <a:r>
              <a:rPr lang="ru-RU" sz="2800" dirty="0" err="1"/>
              <a:t>çozmak</a:t>
            </a:r>
            <a:r>
              <a:rPr lang="ru-RU" sz="2800" dirty="0"/>
              <a:t>) – </a:t>
            </a:r>
            <a:r>
              <a:rPr lang="ru-RU" sz="2800" dirty="0" err="1"/>
              <a:t>mikroblaryň</a:t>
            </a:r>
            <a:r>
              <a:rPr lang="ru-RU" sz="2800" dirty="0"/>
              <a:t> </a:t>
            </a:r>
            <a:r>
              <a:rPr lang="ru-RU" sz="2800" dirty="0" err="1"/>
              <a:t>bedeniň</a:t>
            </a:r>
            <a:r>
              <a:rPr lang="ru-RU" sz="2800" dirty="0"/>
              <a:t> </a:t>
            </a:r>
            <a:r>
              <a:rPr lang="ru-RU" sz="2800" dirty="0" err="1"/>
              <a:t>goranyş</a:t>
            </a:r>
            <a:r>
              <a:rPr lang="ru-RU" sz="2800" dirty="0"/>
              <a:t> </a:t>
            </a:r>
            <a:r>
              <a:rPr lang="ru-RU" sz="2800" dirty="0" err="1"/>
              <a:t>desgalaryndan</a:t>
            </a:r>
            <a:r>
              <a:rPr lang="ru-RU" sz="2800" dirty="0"/>
              <a:t> </a:t>
            </a:r>
            <a:r>
              <a:rPr lang="ru-RU" sz="2800" dirty="0" err="1"/>
              <a:t>geçip</a:t>
            </a:r>
            <a:r>
              <a:rPr lang="ru-RU" sz="2800" dirty="0"/>
              <a:t> </a:t>
            </a:r>
            <a:r>
              <a:rPr lang="ru-RU" sz="2800" dirty="0" err="1"/>
              <a:t>bilmegi</a:t>
            </a:r>
            <a:r>
              <a:rPr lang="ru-RU" sz="2800" dirty="0"/>
              <a:t>, </a:t>
            </a:r>
            <a:r>
              <a:rPr lang="ru-RU" sz="2800" dirty="0" err="1"/>
              <a:t>onda</a:t>
            </a:r>
            <a:r>
              <a:rPr lang="ru-RU" sz="2800" dirty="0"/>
              <a:t> </a:t>
            </a:r>
            <a:r>
              <a:rPr lang="ru-RU" sz="2800" dirty="0" err="1"/>
              <a:t>köpelmegi</a:t>
            </a:r>
            <a:r>
              <a:rPr lang="ru-RU" sz="2800" dirty="0"/>
              <a:t> </a:t>
            </a:r>
            <a:r>
              <a:rPr lang="ru-RU" sz="2800" dirty="0" err="1"/>
              <a:t>we</a:t>
            </a:r>
            <a:r>
              <a:rPr lang="ru-RU" sz="2800" dirty="0"/>
              <a:t> </a:t>
            </a:r>
            <a:r>
              <a:rPr lang="ru-RU" sz="2800" dirty="0" err="1"/>
              <a:t>bedeniň</a:t>
            </a:r>
            <a:r>
              <a:rPr lang="ru-RU" sz="2800" dirty="0"/>
              <a:t> </a:t>
            </a:r>
            <a:r>
              <a:rPr lang="ru-RU" sz="2800" dirty="0" err="1"/>
              <a:t>goranyş</a:t>
            </a:r>
            <a:r>
              <a:rPr lang="ru-RU" sz="2800" dirty="0"/>
              <a:t> </a:t>
            </a:r>
            <a:r>
              <a:rPr lang="ru-RU" sz="2800" dirty="0" err="1"/>
              <a:t>serişdelerini</a:t>
            </a:r>
            <a:r>
              <a:rPr lang="ru-RU" sz="2800" dirty="0"/>
              <a:t> </a:t>
            </a:r>
            <a:r>
              <a:rPr lang="ru-RU" sz="2800" dirty="0" err="1"/>
              <a:t>ýok</a:t>
            </a:r>
            <a:r>
              <a:rPr lang="ru-RU" sz="2800" dirty="0"/>
              <a:t> </a:t>
            </a:r>
            <a:r>
              <a:rPr lang="ru-RU" sz="2800" dirty="0" err="1"/>
              <a:t>etmegi</a:t>
            </a:r>
            <a:endParaRPr lang="ru-RU" sz="2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5476" y="1100831"/>
            <a:ext cx="5067300" cy="335658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31589969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63827"/>
            <a:ext cx="8890736" cy="6188764"/>
          </a:xfrm>
        </p:spPr>
        <p:txBody>
          <a:bodyPr>
            <a:normAutofit fontScale="90000"/>
          </a:bodyPr>
          <a:lstStyle/>
          <a:p>
            <a:pPr indent="449580">
              <a:lnSpc>
                <a:spcPct val="115000"/>
              </a:lnSpc>
              <a:spcAft>
                <a:spcPts val="0"/>
              </a:spcAft>
            </a:pPr>
            <a:r>
              <a:rPr lang="ru-RU" sz="2800" b="1" dirty="0" err="1">
                <a:latin typeface="Times New Roman" panose="02020603050405020304" pitchFamily="18" charset="0"/>
                <a:ea typeface="Calibri" panose="020F0502020204030204" pitchFamily="34" charset="0"/>
                <a:cs typeface="Times New Roman" panose="02020603050405020304" pitchFamily="18" charset="0"/>
              </a:rPr>
              <a:t>Mikroblaryň</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wirulentliliginiň</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esasy</a:t>
            </a:r>
            <a:r>
              <a:rPr lang="ru-RU" sz="2800" b="1" dirty="0">
                <a:latin typeface="Times New Roman" panose="02020603050405020304" pitchFamily="18" charset="0"/>
                <a:ea typeface="Calibri" panose="020F0502020204030204" pitchFamily="34" charset="0"/>
                <a:cs typeface="Times New Roman" panose="02020603050405020304" pitchFamily="18" charset="0"/>
              </a:rPr>
              <a:t> </a:t>
            </a:r>
            <a:r>
              <a:rPr lang="ru-RU" sz="2800" b="1" dirty="0" err="1">
                <a:latin typeface="Times New Roman" panose="02020603050405020304" pitchFamily="18" charset="0"/>
                <a:ea typeface="Calibri" panose="020F0502020204030204" pitchFamily="34" charset="0"/>
                <a:cs typeface="Times New Roman" panose="02020603050405020304" pitchFamily="18" charset="0"/>
              </a:rPr>
              <a:t>şertleri</a:t>
            </a:r>
            <a:r>
              <a:rPr lang="ru-RU" sz="2800" b="1"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tk-TM" sz="2800" dirty="0" smtClean="0">
                <a:latin typeface="Times New Roman" panose="02020603050405020304" pitchFamily="18" charset="0"/>
                <a:ea typeface="Calibri" panose="020F0502020204030204" pitchFamily="34" charset="0"/>
                <a:cs typeface="Times New Roman" panose="02020603050405020304" pitchFamily="18" charset="0"/>
              </a:rPr>
              <a:t/>
            </a:r>
            <a:br>
              <a:rPr lang="tk-TM" sz="2800" dirty="0" smtClean="0">
                <a:latin typeface="Times New Roman" panose="02020603050405020304" pitchFamily="18" charset="0"/>
                <a:ea typeface="Calibri" panose="020F0502020204030204" pitchFamily="34" charset="0"/>
                <a:cs typeface="Times New Roman" panose="02020603050405020304" pitchFamily="18" charset="0"/>
              </a:rPr>
            </a:br>
            <a:r>
              <a:rPr lang="ru-RU" sz="2800" dirty="0" err="1" smtClean="0">
                <a:latin typeface="Times New Roman" panose="02020603050405020304" pitchFamily="18" charset="0"/>
                <a:ea typeface="Calibri" panose="020F0502020204030204" pitchFamily="34" charset="0"/>
                <a:cs typeface="Times New Roman" panose="02020603050405020304" pitchFamily="18" charset="0"/>
              </a:rPr>
              <a:t>Infeksion</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keselleri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döredijiniň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makrobedeniň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üýtgeýän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şertlerine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uýgunlaşmak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mehanizmi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ýörite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gurluş</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we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funksional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molekulalary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sintezlemek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arkaly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amala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aşyrylyar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kömegi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mikroblar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infeksion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hadysany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amala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aşyrýarlar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err="1">
                <a:latin typeface="Times New Roman" panose="02020603050405020304" pitchFamily="18" charset="0"/>
                <a:ea typeface="Calibri" panose="020F0502020204030204" pitchFamily="34" charset="0"/>
                <a:cs typeface="Times New Roman" panose="02020603050405020304" pitchFamily="18" charset="0"/>
              </a:rPr>
              <a:t>Funksional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ähmiýeti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boýunça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olary</a:t>
            </a:r>
            <a:r>
              <a:rPr lang="ru-RU" sz="2800" dirty="0">
                <a:latin typeface="Times New Roman" panose="02020603050405020304" pitchFamily="18" charset="0"/>
                <a:ea typeface="Calibri" panose="020F0502020204030204" pitchFamily="34" charset="0"/>
                <a:cs typeface="Times New Roman" panose="02020603050405020304" pitchFamily="18" charset="0"/>
              </a:rPr>
              <a:t> 4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topara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bölýärler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Times New Roman" panose="02020603050405020304" pitchFamily="18" charset="0"/>
                <a:ea typeface="Calibri" panose="020F0502020204030204" pitchFamily="34" charset="0"/>
                <a:cs typeface="Times New Roman" panose="02020603050405020304" pitchFamily="18" charset="0"/>
              </a:rPr>
              <a:t>1.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Mikrob</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fermentleri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mikroblaryň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makrobedene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girmegine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päsgel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gurluşlary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depolimerizleýär</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Times New Roman" panose="02020603050405020304" pitchFamily="18" charset="0"/>
                <a:ea typeface="Calibri" panose="020F0502020204030204" pitchFamily="34" charset="0"/>
                <a:cs typeface="Times New Roman" panose="02020603050405020304" pitchFamily="18" charset="0"/>
              </a:rPr>
              <a:t>2.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Bakteriýalaryň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makrobedene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berkidilmegine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kömek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berýän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bakteriýanyň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ýüzleý</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gurluşlary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Times New Roman" panose="02020603050405020304" pitchFamily="18" charset="0"/>
                <a:ea typeface="Calibri" panose="020F0502020204030204" pitchFamily="34" charset="0"/>
                <a:cs typeface="Times New Roman" panose="02020603050405020304" pitchFamily="18" charset="0"/>
              </a:rPr>
              <a:t>3. </a:t>
            </a:r>
            <a:r>
              <a:rPr lang="ru-RU" sz="2800" dirty="0" err="1">
                <a:latin typeface="Times New Roman" panose="02020603050405020304" pitchFamily="18" charset="0"/>
                <a:ea typeface="Calibri" panose="020F0502020204030204" pitchFamily="34" charset="0"/>
                <a:cs typeface="Times New Roman" panose="02020603050405020304" pitchFamily="18" charset="0"/>
              </a:rPr>
              <a:t>Antifagositar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häsiýeti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bolan</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bakteriýalaryň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ýüzleý</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gurluşlary</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Times New Roman" panose="02020603050405020304" pitchFamily="18" charset="0"/>
                <a:ea typeface="Calibri" panose="020F0502020204030204" pitchFamily="34" charset="0"/>
                <a:cs typeface="Times New Roman" panose="02020603050405020304" pitchFamily="18" charset="0"/>
              </a:rPr>
              <a:t>4.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Toksiki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zäherli</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funksiýaly</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patogenlik</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faktorlar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Birinji</a:t>
            </a:r>
            <a:r>
              <a:rPr lang="ru-RU" sz="2800" dirty="0">
                <a:latin typeface="Times New Roman" panose="02020603050405020304" pitchFamily="18" charset="0"/>
                <a:ea typeface="Calibri" panose="020F0502020204030204" pitchFamily="34" charset="0"/>
                <a:cs typeface="Times New Roman" panose="02020603050405020304" pitchFamily="18" charset="0"/>
              </a:rPr>
              <a:t> 3 </a:t>
            </a:r>
            <a:r>
              <a:rPr lang="ru-RU" sz="2800" dirty="0" err="1">
                <a:latin typeface="Times New Roman" panose="02020603050405020304" pitchFamily="18" charset="0"/>
                <a:ea typeface="Calibri" panose="020F0502020204030204" pitchFamily="34" charset="0"/>
                <a:cs typeface="Times New Roman" panose="02020603050405020304" pitchFamily="18" charset="0"/>
              </a:rPr>
              <a:t>faktor</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mikroblaryň</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inwazionlylygyna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şert</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döredýär</a:t>
            </a:r>
            <a:r>
              <a:rPr lang="ru-RU" sz="2800" dirty="0">
                <a:latin typeface="Times New Roman" panose="02020603050405020304" pitchFamily="18" charset="0"/>
                <a:ea typeface="Calibri" panose="020F0502020204030204" pitchFamily="34" charset="0"/>
                <a:cs typeface="Times New Roman" panose="02020603050405020304" pitchFamily="18" charset="0"/>
              </a:rPr>
              <a:t>, 4-nji </a:t>
            </a:r>
            <a:r>
              <a:rPr lang="ru-RU" sz="2800" dirty="0" err="1">
                <a:latin typeface="Times New Roman" panose="02020603050405020304" pitchFamily="18" charset="0"/>
                <a:ea typeface="Calibri" panose="020F0502020204030204" pitchFamily="34" charset="0"/>
                <a:cs typeface="Times New Roman" panose="02020603050405020304" pitchFamily="18" charset="0"/>
              </a:rPr>
              <a:t>bolsa</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zäherliligine</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endParaRPr lang="ru-RU" sz="2800" dirty="0"/>
          </a:p>
        </p:txBody>
      </p:sp>
    </p:spTree>
    <p:extLst>
      <p:ext uri="{BB962C8B-B14F-4D97-AF65-F5344CB8AC3E}">
        <p14:creationId xmlns:p14="http://schemas.microsoft.com/office/powerpoint/2010/main" val="400828512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0330" y="609599"/>
            <a:ext cx="9846365" cy="5711688"/>
          </a:xfrm>
        </p:spPr>
        <p:txBody>
          <a:bodyPr>
            <a:normAutofit fontScale="90000"/>
          </a:bodyPr>
          <a:lstStyle/>
          <a:p>
            <a:r>
              <a:rPr lang="tk-TM" sz="3100" b="1" dirty="0" smtClean="0"/>
              <a:t>             </a:t>
            </a:r>
            <a:r>
              <a:rPr lang="ru-RU" sz="3100" b="1" dirty="0" err="1" smtClean="0"/>
              <a:t>Immunitet</a:t>
            </a:r>
            <a:r>
              <a:rPr lang="ru-RU" sz="3100" b="1" dirty="0" smtClean="0"/>
              <a:t> </a:t>
            </a:r>
            <a:r>
              <a:rPr lang="ru-RU" sz="3100" b="1" dirty="0" err="1"/>
              <a:t>barada</a:t>
            </a:r>
            <a:r>
              <a:rPr lang="ru-RU" sz="3100" b="1" dirty="0"/>
              <a:t> </a:t>
            </a:r>
            <a:r>
              <a:rPr lang="ru-RU" sz="3100" b="1" dirty="0" err="1"/>
              <a:t>düşünje</a:t>
            </a:r>
            <a:r>
              <a:rPr lang="en-US" sz="3100" b="1" dirty="0"/>
              <a:t>.</a:t>
            </a:r>
            <a:r>
              <a:rPr lang="ru-RU" sz="3100" dirty="0"/>
              <a:t/>
            </a:r>
            <a:br>
              <a:rPr lang="ru-RU" sz="3100" dirty="0"/>
            </a:br>
            <a:r>
              <a:rPr lang="ru-RU" sz="3100" dirty="0" err="1"/>
              <a:t>Immunologiýa</a:t>
            </a:r>
            <a:r>
              <a:rPr lang="ru-RU" sz="3100" dirty="0"/>
              <a:t> (</a:t>
            </a:r>
            <a:r>
              <a:rPr lang="ru-RU" sz="3100" dirty="0" err="1"/>
              <a:t>latyn</a:t>
            </a:r>
            <a:r>
              <a:rPr lang="ru-RU" sz="3100" dirty="0"/>
              <a:t> </a:t>
            </a:r>
            <a:r>
              <a:rPr lang="ru-RU" sz="3100" dirty="0" err="1"/>
              <a:t>sözi</a:t>
            </a:r>
            <a:r>
              <a:rPr lang="ru-RU" sz="3100" dirty="0"/>
              <a:t>, </a:t>
            </a:r>
            <a:r>
              <a:rPr lang="ru-RU" sz="3100" dirty="0" err="1"/>
              <a:t>immunitas</a:t>
            </a:r>
            <a:r>
              <a:rPr lang="ru-RU" sz="3100" dirty="0"/>
              <a:t> – </a:t>
            </a:r>
            <a:r>
              <a:rPr lang="ru-RU" sz="3100" dirty="0" err="1"/>
              <a:t>boşamak</a:t>
            </a:r>
            <a:r>
              <a:rPr lang="ru-RU" sz="3100" dirty="0"/>
              <a:t>, </a:t>
            </a:r>
            <a:r>
              <a:rPr lang="ru-RU" sz="3100" dirty="0" err="1"/>
              <a:t>dynmak</a:t>
            </a:r>
            <a:r>
              <a:rPr lang="ru-RU" sz="3100" dirty="0"/>
              <a:t>) – </a:t>
            </a:r>
            <a:r>
              <a:rPr lang="ru-RU" sz="3100" dirty="0" err="1"/>
              <a:t>immunitet</a:t>
            </a:r>
            <a:r>
              <a:rPr lang="ru-RU" sz="3100" dirty="0"/>
              <a:t> </a:t>
            </a:r>
            <a:r>
              <a:rPr lang="ru-RU" sz="3100" dirty="0" err="1"/>
              <a:t>baradaky</a:t>
            </a:r>
            <a:r>
              <a:rPr lang="ru-RU" sz="3100" dirty="0"/>
              <a:t> </a:t>
            </a:r>
            <a:r>
              <a:rPr lang="ru-RU" sz="3100" dirty="0" err="1"/>
              <a:t>ylymdyr</a:t>
            </a:r>
            <a:r>
              <a:rPr lang="ru-RU" sz="3100" dirty="0"/>
              <a:t>.</a:t>
            </a:r>
            <a:br>
              <a:rPr lang="ru-RU" sz="3100" dirty="0"/>
            </a:br>
            <a:r>
              <a:rPr lang="ru-RU" sz="3100" dirty="0" err="1"/>
              <a:t>Immunitet</a:t>
            </a:r>
            <a:r>
              <a:rPr lang="ru-RU" sz="3100" dirty="0"/>
              <a:t> </a:t>
            </a:r>
            <a:r>
              <a:rPr lang="ru-RU" sz="3100" dirty="0" err="1"/>
              <a:t>baradaky</a:t>
            </a:r>
            <a:r>
              <a:rPr lang="ru-RU" sz="3100" dirty="0"/>
              <a:t> </a:t>
            </a:r>
            <a:r>
              <a:rPr lang="ru-RU" sz="3100" dirty="0" err="1"/>
              <a:t>ylma</a:t>
            </a:r>
            <a:r>
              <a:rPr lang="ru-RU" sz="3100" dirty="0"/>
              <a:t> </a:t>
            </a:r>
            <a:r>
              <a:rPr lang="ru-RU" sz="3100" i="1" dirty="0" err="1"/>
              <a:t>immunologiýa</a:t>
            </a:r>
            <a:r>
              <a:rPr lang="ru-RU" sz="3100" dirty="0"/>
              <a:t> </a:t>
            </a:r>
            <a:r>
              <a:rPr lang="ru-RU" sz="3100" dirty="0" err="1"/>
              <a:t>diýilýär</a:t>
            </a:r>
            <a:r>
              <a:rPr lang="ru-RU" sz="3100" dirty="0"/>
              <a:t>. </a:t>
            </a:r>
            <a:r>
              <a:rPr lang="ru-RU" sz="3100" dirty="0" err="1"/>
              <a:t>Immunologiýanyň</a:t>
            </a:r>
            <a:r>
              <a:rPr lang="ru-RU" sz="3100" dirty="0"/>
              <a:t> </a:t>
            </a:r>
            <a:r>
              <a:rPr lang="ru-RU" sz="3100" dirty="0" err="1"/>
              <a:t>esasyny</a:t>
            </a:r>
            <a:r>
              <a:rPr lang="ru-RU" sz="3100" dirty="0"/>
              <a:t> </a:t>
            </a:r>
            <a:r>
              <a:rPr lang="ru-RU" sz="3100" dirty="0" err="1"/>
              <a:t>tutujylar</a:t>
            </a:r>
            <a:r>
              <a:rPr lang="ru-RU" sz="3100" dirty="0"/>
              <a:t> </a:t>
            </a:r>
            <a:r>
              <a:rPr lang="ru-RU" sz="3100" dirty="0" err="1"/>
              <a:t>L.Paster</a:t>
            </a:r>
            <a:r>
              <a:rPr lang="ru-RU" sz="3100" dirty="0"/>
              <a:t> </a:t>
            </a:r>
            <a:r>
              <a:rPr lang="ru-RU" sz="3100" dirty="0" err="1"/>
              <a:t>we</a:t>
            </a:r>
            <a:r>
              <a:rPr lang="ru-RU" sz="3100" dirty="0"/>
              <a:t> </a:t>
            </a:r>
            <a:r>
              <a:rPr lang="ru-RU" sz="3100" dirty="0" err="1"/>
              <a:t>I.I.Meçnikowdyr</a:t>
            </a:r>
            <a:r>
              <a:rPr lang="ru-RU" sz="3100" dirty="0"/>
              <a:t>. </a:t>
            </a:r>
            <a:r>
              <a:rPr lang="ru-RU" sz="3100" dirty="0" err="1"/>
              <a:t>Olar</a:t>
            </a:r>
            <a:r>
              <a:rPr lang="ru-RU" sz="3100" dirty="0"/>
              <a:t> </a:t>
            </a:r>
            <a:r>
              <a:rPr lang="ru-RU" sz="3100" dirty="0" err="1"/>
              <a:t>immuniteti</a:t>
            </a:r>
            <a:r>
              <a:rPr lang="ru-RU" sz="3100" dirty="0"/>
              <a:t> </a:t>
            </a:r>
            <a:r>
              <a:rPr lang="ru-RU" sz="3100" dirty="0" err="1"/>
              <a:t>bedeniň</a:t>
            </a:r>
            <a:r>
              <a:rPr lang="ru-RU" sz="3100" dirty="0"/>
              <a:t> </a:t>
            </a:r>
            <a:r>
              <a:rPr lang="ru-RU" sz="3100" dirty="0" err="1"/>
              <a:t>infeksion</a:t>
            </a:r>
            <a:r>
              <a:rPr lang="ru-RU" sz="3100" dirty="0"/>
              <a:t> </a:t>
            </a:r>
            <a:r>
              <a:rPr lang="ru-RU" sz="3100" dirty="0" err="1"/>
              <a:t>keselleriň</a:t>
            </a:r>
            <a:r>
              <a:rPr lang="ru-RU" sz="3100" dirty="0"/>
              <a:t> </a:t>
            </a:r>
            <a:r>
              <a:rPr lang="ru-RU" sz="3100" dirty="0" err="1"/>
              <a:t>sebäpkärlerini</a:t>
            </a:r>
            <a:r>
              <a:rPr lang="ru-RU" sz="3100" dirty="0"/>
              <a:t> </a:t>
            </a:r>
            <a:r>
              <a:rPr lang="ru-RU" sz="3100" dirty="0" err="1"/>
              <a:t>kabul</a:t>
            </a:r>
            <a:r>
              <a:rPr lang="ru-RU" sz="3100" dirty="0"/>
              <a:t> </a:t>
            </a:r>
            <a:r>
              <a:rPr lang="ru-RU" sz="3100" dirty="0" err="1"/>
              <a:t>etmezligi</a:t>
            </a:r>
            <a:r>
              <a:rPr lang="ru-RU" sz="3100" dirty="0"/>
              <a:t> </a:t>
            </a:r>
            <a:r>
              <a:rPr lang="ru-RU" sz="3100" dirty="0" err="1"/>
              <a:t>diýip</a:t>
            </a:r>
            <a:r>
              <a:rPr lang="ru-RU" sz="3100" dirty="0"/>
              <a:t> </a:t>
            </a:r>
            <a:r>
              <a:rPr lang="ru-RU" sz="3100" dirty="0" err="1"/>
              <a:t>düşündiripdirler</a:t>
            </a:r>
            <a:r>
              <a:rPr lang="ru-RU" sz="3100" dirty="0"/>
              <a:t>. 1945-nji </a:t>
            </a:r>
            <a:r>
              <a:rPr lang="ru-RU" sz="3100" dirty="0" err="1"/>
              <a:t>ýylda</a:t>
            </a:r>
            <a:r>
              <a:rPr lang="ru-RU" sz="3100" dirty="0"/>
              <a:t> P. </a:t>
            </a:r>
            <a:r>
              <a:rPr lang="ru-RU" sz="3100" dirty="0" err="1"/>
              <a:t>Medawaryň</a:t>
            </a:r>
            <a:r>
              <a:rPr lang="ru-RU" sz="3100" dirty="0"/>
              <a:t> </a:t>
            </a:r>
            <a:r>
              <a:rPr lang="ru-RU" sz="3100" dirty="0" err="1"/>
              <a:t>işi</a:t>
            </a:r>
            <a:r>
              <a:rPr lang="ru-RU" sz="3100" dirty="0"/>
              <a:t> </a:t>
            </a:r>
            <a:r>
              <a:rPr lang="ru-RU" sz="3100" dirty="0" err="1"/>
              <a:t>immunitetiň</a:t>
            </a:r>
            <a:r>
              <a:rPr lang="ru-RU" sz="3100" dirty="0"/>
              <a:t> </a:t>
            </a:r>
            <a:r>
              <a:rPr lang="ru-RU" sz="3100" dirty="0" err="1"/>
              <a:t>bu</a:t>
            </a:r>
            <a:r>
              <a:rPr lang="ru-RU" sz="3100" dirty="0"/>
              <a:t> </a:t>
            </a:r>
            <a:r>
              <a:rPr lang="ru-RU" sz="3100" dirty="0" err="1"/>
              <a:t>düşünjeden</a:t>
            </a:r>
            <a:r>
              <a:rPr lang="ru-RU" sz="3100" dirty="0"/>
              <a:t> </a:t>
            </a:r>
            <a:r>
              <a:rPr lang="ru-RU" sz="3100" dirty="0" err="1"/>
              <a:t>has</a:t>
            </a:r>
            <a:r>
              <a:rPr lang="ru-RU" sz="3100" dirty="0"/>
              <a:t> </a:t>
            </a:r>
            <a:r>
              <a:rPr lang="ru-RU" sz="3100" dirty="0" err="1"/>
              <a:t>giňligini</a:t>
            </a:r>
            <a:r>
              <a:rPr lang="ru-RU" sz="3100" dirty="0"/>
              <a:t> </a:t>
            </a:r>
            <a:r>
              <a:rPr lang="ru-RU" sz="3100" dirty="0" err="1"/>
              <a:t>anyklady</a:t>
            </a:r>
            <a:r>
              <a:rPr lang="ru-RU" sz="3100" dirty="0"/>
              <a:t>. </a:t>
            </a:r>
            <a:r>
              <a:rPr lang="ru-RU" sz="3100" dirty="0" err="1"/>
              <a:t>Ýagny</a:t>
            </a:r>
            <a:r>
              <a:rPr lang="ru-RU" sz="3100" dirty="0"/>
              <a:t> </a:t>
            </a:r>
            <a:r>
              <a:rPr lang="ru-RU" sz="3100" dirty="0" err="1"/>
              <a:t>ol</a:t>
            </a:r>
            <a:r>
              <a:rPr lang="ru-RU" sz="3100" dirty="0"/>
              <a:t> </a:t>
            </a:r>
            <a:r>
              <a:rPr lang="ru-RU" sz="3100" dirty="0" err="1"/>
              <a:t>immunitetiň</a:t>
            </a:r>
            <a:r>
              <a:rPr lang="ru-RU" sz="3100" dirty="0"/>
              <a:t> </a:t>
            </a:r>
            <a:r>
              <a:rPr lang="ru-RU" sz="3100" dirty="0" err="1"/>
              <a:t>bedeni</a:t>
            </a:r>
            <a:r>
              <a:rPr lang="ru-RU" sz="3100" dirty="0"/>
              <a:t> </a:t>
            </a:r>
            <a:r>
              <a:rPr lang="ru-RU" sz="3100" dirty="0" err="1"/>
              <a:t>diňe</a:t>
            </a:r>
            <a:r>
              <a:rPr lang="ru-RU" sz="3100" dirty="0"/>
              <a:t> </a:t>
            </a:r>
            <a:r>
              <a:rPr lang="ru-RU" sz="3100" dirty="0" err="1"/>
              <a:t>mikroblardan</a:t>
            </a:r>
            <a:r>
              <a:rPr lang="ru-RU" sz="3100" dirty="0"/>
              <a:t> </a:t>
            </a:r>
            <a:r>
              <a:rPr lang="ru-RU" sz="3100" dirty="0" err="1"/>
              <a:t>däl-de</a:t>
            </a:r>
            <a:r>
              <a:rPr lang="ru-RU" sz="3100" dirty="0"/>
              <a:t>, </a:t>
            </a:r>
            <a:r>
              <a:rPr lang="ru-RU" sz="3100" dirty="0" err="1"/>
              <a:t>hemme</a:t>
            </a:r>
            <a:r>
              <a:rPr lang="ru-RU" sz="3100" dirty="0"/>
              <a:t> </a:t>
            </a:r>
            <a:r>
              <a:rPr lang="ru-RU" sz="3100" dirty="0" err="1"/>
              <a:t>beden</a:t>
            </a:r>
            <a:r>
              <a:rPr lang="ru-RU" sz="3100" dirty="0"/>
              <a:t> </a:t>
            </a:r>
            <a:r>
              <a:rPr lang="ru-RU" sz="3100" dirty="0" err="1"/>
              <a:t>üçin</a:t>
            </a:r>
            <a:r>
              <a:rPr lang="ru-RU" sz="3100" dirty="0"/>
              <a:t> </a:t>
            </a:r>
            <a:r>
              <a:rPr lang="ru-RU" sz="3100" dirty="0" err="1"/>
              <a:t>genetiki</a:t>
            </a:r>
            <a:r>
              <a:rPr lang="ru-RU" sz="3100" dirty="0"/>
              <a:t> </a:t>
            </a:r>
            <a:r>
              <a:rPr lang="ru-RU" sz="3100" dirty="0" err="1"/>
              <a:t>ýat</a:t>
            </a:r>
            <a:r>
              <a:rPr lang="ru-RU" sz="3100" dirty="0"/>
              <a:t> </a:t>
            </a:r>
            <a:r>
              <a:rPr lang="ru-RU" sz="3100" dirty="0" err="1"/>
              <a:t>bedenlerden</a:t>
            </a:r>
            <a:r>
              <a:rPr lang="ru-RU" sz="3100" dirty="0"/>
              <a:t> </a:t>
            </a:r>
            <a:r>
              <a:rPr lang="ru-RU" sz="3100" dirty="0" err="1"/>
              <a:t>gorap</a:t>
            </a:r>
            <a:r>
              <a:rPr lang="ru-RU" sz="3100" dirty="0"/>
              <a:t> </a:t>
            </a:r>
            <a:r>
              <a:rPr lang="ru-RU" sz="3100" dirty="0" err="1"/>
              <a:t>saklaýandygyny</a:t>
            </a:r>
            <a:r>
              <a:rPr lang="ru-RU" sz="3100" dirty="0"/>
              <a:t> </a:t>
            </a:r>
            <a:r>
              <a:rPr lang="ru-RU" sz="3100" dirty="0" err="1"/>
              <a:t>aýtdy</a:t>
            </a:r>
            <a:r>
              <a:rPr lang="ru-RU" sz="3100" dirty="0"/>
              <a:t>. </a:t>
            </a:r>
            <a:r>
              <a:rPr lang="ru-RU" sz="3100" dirty="0" err="1"/>
              <a:t>Beden</a:t>
            </a:r>
            <a:r>
              <a:rPr lang="ru-RU" sz="3100" dirty="0"/>
              <a:t> </a:t>
            </a:r>
            <a:r>
              <a:rPr lang="ru-RU" sz="3100" dirty="0" err="1"/>
              <a:t>özüne</a:t>
            </a:r>
            <a:r>
              <a:rPr lang="ru-RU" sz="3100" dirty="0"/>
              <a:t> </a:t>
            </a:r>
            <a:r>
              <a:rPr lang="ru-RU" sz="3100" dirty="0" err="1"/>
              <a:t>asly</a:t>
            </a:r>
            <a:r>
              <a:rPr lang="ru-RU" sz="3100" dirty="0"/>
              <a:t> </a:t>
            </a:r>
            <a:r>
              <a:rPr lang="ru-RU" sz="3100" dirty="0" err="1"/>
              <a:t>ýat</a:t>
            </a:r>
            <a:r>
              <a:rPr lang="ru-RU" sz="3100" dirty="0"/>
              <a:t> </a:t>
            </a:r>
            <a:r>
              <a:rPr lang="ru-RU" sz="3100" dirty="0" err="1"/>
              <a:t>bolan</a:t>
            </a:r>
            <a:r>
              <a:rPr lang="ru-RU" sz="3100" dirty="0"/>
              <a:t> </a:t>
            </a:r>
            <a:r>
              <a:rPr lang="ru-RU" sz="3100" dirty="0" err="1"/>
              <a:t>öýjükleri</a:t>
            </a:r>
            <a:r>
              <a:rPr lang="ru-RU" sz="3100" dirty="0"/>
              <a:t> </a:t>
            </a:r>
            <a:r>
              <a:rPr lang="ru-RU" sz="3100" dirty="0" err="1"/>
              <a:t>olaryň</a:t>
            </a:r>
            <a:r>
              <a:rPr lang="ru-RU" sz="3100" dirty="0"/>
              <a:t> </a:t>
            </a:r>
            <a:r>
              <a:rPr lang="ru-RU" sz="3100" dirty="0" err="1"/>
              <a:t>minimal</a:t>
            </a:r>
            <a:r>
              <a:rPr lang="ru-RU" sz="3100" dirty="0"/>
              <a:t> </a:t>
            </a:r>
            <a:r>
              <a:rPr lang="ru-RU" sz="3100" dirty="0" err="1"/>
              <a:t>genetiki</a:t>
            </a:r>
            <a:r>
              <a:rPr lang="ru-RU" sz="3100" dirty="0"/>
              <a:t> </a:t>
            </a:r>
            <a:r>
              <a:rPr lang="ru-RU" sz="3100" dirty="0" err="1"/>
              <a:t>alamatlary</a:t>
            </a:r>
            <a:r>
              <a:rPr lang="ru-RU" sz="3100" dirty="0"/>
              <a:t> </a:t>
            </a:r>
            <a:r>
              <a:rPr lang="ru-RU" sz="3100" dirty="0" err="1"/>
              <a:t>bilen</a:t>
            </a:r>
            <a:r>
              <a:rPr lang="ru-RU" sz="3100" dirty="0"/>
              <a:t> </a:t>
            </a:r>
            <a:r>
              <a:rPr lang="ru-RU" sz="3100" dirty="0" err="1"/>
              <a:t>tanap</a:t>
            </a:r>
            <a:r>
              <a:rPr lang="ru-RU" sz="3100" dirty="0"/>
              <a:t> </a:t>
            </a:r>
            <a:r>
              <a:rPr lang="ru-RU" sz="3100" dirty="0" err="1"/>
              <a:t>bilýär</a:t>
            </a:r>
            <a:r>
              <a:rPr lang="en-US" sz="3100" dirty="0"/>
              <a:t>.</a:t>
            </a:r>
            <a:r>
              <a:rPr lang="ru-RU" dirty="0"/>
              <a:t/>
            </a:r>
            <a:br>
              <a:rPr lang="ru-RU" dirty="0"/>
            </a:br>
            <a:endParaRPr lang="ru-RU" dirty="0"/>
          </a:p>
        </p:txBody>
      </p:sp>
    </p:spTree>
    <p:extLst>
      <p:ext uri="{BB962C8B-B14F-4D97-AF65-F5344CB8AC3E}">
        <p14:creationId xmlns:p14="http://schemas.microsoft.com/office/powerpoint/2010/main" val="301427063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073" y="450573"/>
            <a:ext cx="9381066" cy="5592417"/>
          </a:xfrm>
        </p:spPr>
        <p:txBody>
          <a:bodyPr>
            <a:noAutofit/>
          </a:bodyPr>
          <a:lstStyle/>
          <a:p>
            <a:r>
              <a:rPr lang="ru-RU" sz="2800" b="1" dirty="0"/>
              <a:t>“</a:t>
            </a:r>
            <a:r>
              <a:rPr lang="ru-RU" sz="2800" b="1" dirty="0" err="1"/>
              <a:t>Immunitet</a:t>
            </a:r>
            <a:r>
              <a:rPr lang="ru-RU" sz="2800" b="1" dirty="0"/>
              <a:t>” </a:t>
            </a:r>
            <a:r>
              <a:rPr lang="ru-RU" sz="2800" b="1" dirty="0" err="1"/>
              <a:t>diýen</a:t>
            </a:r>
            <a:r>
              <a:rPr lang="ru-RU" sz="2800" b="1" dirty="0"/>
              <a:t> </a:t>
            </a:r>
            <a:r>
              <a:rPr lang="ru-RU" sz="2800" b="1" dirty="0" err="1"/>
              <a:t>düşünjäni</a:t>
            </a:r>
            <a:r>
              <a:rPr lang="ru-RU" sz="2800" b="1" dirty="0"/>
              <a:t> </a:t>
            </a:r>
            <a:r>
              <a:rPr lang="ru-RU" sz="2800" b="1" dirty="0" err="1"/>
              <a:t>kesgitlemek</a:t>
            </a:r>
            <a:r>
              <a:rPr lang="ru-RU" sz="2800" b="1" dirty="0"/>
              <a:t>, </a:t>
            </a:r>
            <a:r>
              <a:rPr lang="ru-RU" sz="2800" b="1" dirty="0" err="1"/>
              <a:t>immunitetiň</a:t>
            </a:r>
            <a:r>
              <a:rPr lang="ru-RU" sz="2800" b="1" dirty="0"/>
              <a:t> </a:t>
            </a:r>
            <a:r>
              <a:rPr lang="ru-RU" sz="2800" b="1" dirty="0" err="1"/>
              <a:t>görnüşleri</a:t>
            </a:r>
            <a:r>
              <a:rPr lang="ru-RU" sz="2800" b="1" dirty="0"/>
              <a:t>.</a:t>
            </a:r>
            <a:r>
              <a:rPr lang="ru-RU" sz="2800" dirty="0"/>
              <a:t> “</a:t>
            </a:r>
            <a:r>
              <a:rPr lang="ru-RU" sz="2800" dirty="0" err="1"/>
              <a:t>Immunitet</a:t>
            </a:r>
            <a:r>
              <a:rPr lang="ru-RU" sz="2800" dirty="0"/>
              <a:t>” </a:t>
            </a:r>
            <a:r>
              <a:rPr lang="ru-RU" sz="2800" dirty="0" err="1"/>
              <a:t>diýen</a:t>
            </a:r>
            <a:r>
              <a:rPr lang="ru-RU" sz="2800" dirty="0"/>
              <a:t> </a:t>
            </a:r>
            <a:r>
              <a:rPr lang="ru-RU" sz="2800" dirty="0" err="1"/>
              <a:t>düşünjäniň</a:t>
            </a:r>
            <a:r>
              <a:rPr lang="ru-RU" sz="2800" dirty="0"/>
              <a:t> </a:t>
            </a:r>
            <a:r>
              <a:rPr lang="ru-RU" sz="2800" dirty="0" err="1"/>
              <a:t>birnäçe</a:t>
            </a:r>
            <a:r>
              <a:rPr lang="ru-RU" sz="2800" dirty="0"/>
              <a:t> </a:t>
            </a:r>
            <a:r>
              <a:rPr lang="ru-RU" sz="2800" dirty="0" err="1"/>
              <a:t>kesgitlemesi</a:t>
            </a:r>
            <a:r>
              <a:rPr lang="ru-RU" sz="2800" dirty="0"/>
              <a:t> </a:t>
            </a:r>
            <a:r>
              <a:rPr lang="ru-RU" sz="2800" dirty="0" err="1"/>
              <a:t>bar</a:t>
            </a:r>
            <a:r>
              <a:rPr lang="ru-RU" sz="2800" dirty="0"/>
              <a:t>. </a:t>
            </a:r>
            <a:r>
              <a:rPr lang="ru-RU" sz="2800" dirty="0" err="1"/>
              <a:t>Ony</a:t>
            </a:r>
            <a:r>
              <a:rPr lang="ru-RU" sz="2800" dirty="0"/>
              <a:t> </a:t>
            </a:r>
            <a:r>
              <a:rPr lang="ru-RU" sz="2800" dirty="0" err="1"/>
              <a:t>Rem</a:t>
            </a:r>
            <a:r>
              <a:rPr lang="ru-RU" sz="2800" dirty="0"/>
              <a:t> </a:t>
            </a:r>
            <a:r>
              <a:rPr lang="ru-RU" sz="2800" dirty="0" err="1"/>
              <a:t>Petrow</a:t>
            </a:r>
            <a:r>
              <a:rPr lang="ru-RU" sz="2800" dirty="0"/>
              <a:t> </a:t>
            </a:r>
            <a:r>
              <a:rPr lang="ru-RU" sz="2800" dirty="0" err="1"/>
              <a:t>şeýle</a:t>
            </a:r>
            <a:r>
              <a:rPr lang="ru-RU" sz="2800" dirty="0"/>
              <a:t> </a:t>
            </a:r>
            <a:r>
              <a:rPr lang="ru-RU" sz="2800" dirty="0" err="1"/>
              <a:t>kesgitleýär</a:t>
            </a:r>
            <a:r>
              <a:rPr lang="ru-RU" sz="2800" dirty="0"/>
              <a:t>:</a:t>
            </a:r>
            <a:br>
              <a:rPr lang="ru-RU" sz="2800" dirty="0"/>
            </a:br>
            <a:r>
              <a:rPr lang="ru-RU" sz="2800" dirty="0"/>
              <a:t>“</a:t>
            </a:r>
            <a:r>
              <a:rPr lang="ru-RU" sz="2800" dirty="0" err="1"/>
              <a:t>Immunitet</a:t>
            </a:r>
            <a:r>
              <a:rPr lang="ru-RU" sz="2800" dirty="0"/>
              <a:t>” </a:t>
            </a:r>
            <a:r>
              <a:rPr lang="ru-RU" sz="2800" dirty="0" err="1"/>
              <a:t>bedeniň</a:t>
            </a:r>
            <a:r>
              <a:rPr lang="ru-RU" sz="2800" dirty="0"/>
              <a:t> </a:t>
            </a:r>
            <a:r>
              <a:rPr lang="ru-RU" sz="2800" dirty="0" err="1"/>
              <a:t>özünde</a:t>
            </a:r>
            <a:r>
              <a:rPr lang="ru-RU" sz="2800" dirty="0"/>
              <a:t> </a:t>
            </a:r>
            <a:r>
              <a:rPr lang="ru-RU" sz="2800" dirty="0" err="1"/>
              <a:t>asly</a:t>
            </a:r>
            <a:r>
              <a:rPr lang="ru-RU" sz="2800" dirty="0"/>
              <a:t> </a:t>
            </a:r>
            <a:r>
              <a:rPr lang="ru-RU" sz="2800" dirty="0" err="1"/>
              <a:t>genetiki</a:t>
            </a:r>
            <a:r>
              <a:rPr lang="ru-RU" sz="2800" dirty="0"/>
              <a:t> </a:t>
            </a:r>
            <a:r>
              <a:rPr lang="ru-RU" sz="2800" dirty="0" err="1"/>
              <a:t>ýatlygyň</a:t>
            </a:r>
            <a:r>
              <a:rPr lang="ru-RU" sz="2800" dirty="0"/>
              <a:t> </a:t>
            </a:r>
            <a:r>
              <a:rPr lang="ru-RU" sz="2800" dirty="0" err="1"/>
              <a:t>alamatlaryny</a:t>
            </a:r>
            <a:r>
              <a:rPr lang="ru-RU" sz="2800" dirty="0"/>
              <a:t> </a:t>
            </a:r>
            <a:r>
              <a:rPr lang="ru-RU" sz="2800" dirty="0" err="1"/>
              <a:t>göterýän</a:t>
            </a:r>
            <a:r>
              <a:rPr lang="ru-RU" sz="2800" dirty="0"/>
              <a:t> </a:t>
            </a:r>
            <a:r>
              <a:rPr lang="ru-RU" sz="2800" dirty="0" err="1"/>
              <a:t>janly</a:t>
            </a:r>
            <a:r>
              <a:rPr lang="ru-RU" sz="2800" dirty="0"/>
              <a:t> </a:t>
            </a:r>
            <a:r>
              <a:rPr lang="ru-RU" sz="2800" dirty="0" err="1"/>
              <a:t>bedenjiklere</a:t>
            </a:r>
            <a:r>
              <a:rPr lang="ru-RU" sz="2800" dirty="0"/>
              <a:t> </a:t>
            </a:r>
            <a:r>
              <a:rPr lang="ru-RU" sz="2800" dirty="0" err="1"/>
              <a:t>we</a:t>
            </a:r>
            <a:r>
              <a:rPr lang="ru-RU" sz="2800" dirty="0"/>
              <a:t> </a:t>
            </a:r>
            <a:r>
              <a:rPr lang="ru-RU" sz="2800" dirty="0" err="1"/>
              <a:t>maddalara</a:t>
            </a:r>
            <a:r>
              <a:rPr lang="ru-RU" sz="2800" dirty="0"/>
              <a:t> (</a:t>
            </a:r>
            <a:r>
              <a:rPr lang="ru-RU" sz="2800" dirty="0" err="1"/>
              <a:t>bakteriýalara</a:t>
            </a:r>
            <a:r>
              <a:rPr lang="ru-RU" sz="2800" dirty="0"/>
              <a:t>, </a:t>
            </a:r>
            <a:r>
              <a:rPr lang="ru-RU" sz="2800" dirty="0" err="1"/>
              <a:t>wiruslara</a:t>
            </a:r>
            <a:r>
              <a:rPr lang="ru-RU" sz="2800" dirty="0"/>
              <a:t>, </a:t>
            </a:r>
            <a:r>
              <a:rPr lang="ru-RU" sz="2800" dirty="0" err="1"/>
              <a:t>ýönekeýlere</a:t>
            </a:r>
            <a:r>
              <a:rPr lang="ru-RU" sz="2800" dirty="0"/>
              <a:t>, </a:t>
            </a:r>
            <a:r>
              <a:rPr lang="ru-RU" sz="2800" dirty="0" err="1"/>
              <a:t>gurçuklara</a:t>
            </a:r>
            <a:r>
              <a:rPr lang="ru-RU" sz="2800" dirty="0"/>
              <a:t>, </a:t>
            </a:r>
            <a:r>
              <a:rPr lang="ru-RU" sz="2800" dirty="0" err="1"/>
              <a:t>beloklara</a:t>
            </a:r>
            <a:r>
              <a:rPr lang="ru-RU" sz="2800" dirty="0"/>
              <a:t>, </a:t>
            </a:r>
            <a:r>
              <a:rPr lang="ru-RU" sz="2800" dirty="0" err="1"/>
              <a:t>öýjüklere</a:t>
            </a:r>
            <a:r>
              <a:rPr lang="ru-RU" sz="2800" dirty="0"/>
              <a:t>, </a:t>
            </a:r>
            <a:r>
              <a:rPr lang="ru-RU" sz="2800" dirty="0" err="1"/>
              <a:t>dokumalara</a:t>
            </a:r>
            <a:r>
              <a:rPr lang="ru-RU" sz="2800" dirty="0"/>
              <a:t>, </a:t>
            </a:r>
            <a:r>
              <a:rPr lang="ru-RU" sz="2800" dirty="0" err="1"/>
              <a:t>üýtgän</a:t>
            </a:r>
            <a:r>
              <a:rPr lang="ru-RU" sz="2800" dirty="0"/>
              <a:t> </a:t>
            </a:r>
            <a:r>
              <a:rPr lang="ru-RU" sz="2800" dirty="0" err="1"/>
              <a:t>autoantigenlere</a:t>
            </a:r>
            <a:r>
              <a:rPr lang="ru-RU" sz="2800" dirty="0"/>
              <a:t>, </a:t>
            </a:r>
            <a:r>
              <a:rPr lang="ru-RU" sz="2800" dirty="0" err="1"/>
              <a:t>şol</a:t>
            </a:r>
            <a:r>
              <a:rPr lang="ru-RU" sz="2800" dirty="0"/>
              <a:t> </a:t>
            </a:r>
            <a:r>
              <a:rPr lang="ru-RU" sz="2800" dirty="0" err="1"/>
              <a:t>sanda</a:t>
            </a:r>
            <a:r>
              <a:rPr lang="ru-RU" sz="2800" dirty="0"/>
              <a:t> </a:t>
            </a:r>
            <a:r>
              <a:rPr lang="ru-RU" sz="2800" dirty="0" err="1"/>
              <a:t>rak</a:t>
            </a:r>
            <a:r>
              <a:rPr lang="ru-RU" sz="2800" dirty="0"/>
              <a:t> </a:t>
            </a:r>
            <a:r>
              <a:rPr lang="ru-RU" sz="2800" dirty="0" err="1"/>
              <a:t>öýjüklerine</a:t>
            </a:r>
            <a:r>
              <a:rPr lang="ru-RU" sz="2800" dirty="0"/>
              <a:t>) </a:t>
            </a:r>
            <a:r>
              <a:rPr lang="ru-RU" sz="2800" dirty="0" err="1"/>
              <a:t>berýän</a:t>
            </a:r>
            <a:r>
              <a:rPr lang="ru-RU" sz="2800" dirty="0"/>
              <a:t> </a:t>
            </a:r>
            <a:r>
              <a:rPr lang="ru-RU" sz="2800" dirty="0" err="1"/>
              <a:t>jogap</a:t>
            </a:r>
            <a:r>
              <a:rPr lang="ru-RU" sz="2800" dirty="0"/>
              <a:t> </a:t>
            </a:r>
            <a:r>
              <a:rPr lang="ru-RU" sz="2800" dirty="0" err="1"/>
              <a:t>täsirlenmesidir</a:t>
            </a:r>
            <a:r>
              <a:rPr lang="ru-RU" sz="2800" dirty="0"/>
              <a:t>. </a:t>
            </a:r>
            <a:r>
              <a:rPr lang="ru-RU" sz="2800" dirty="0" err="1"/>
              <a:t>Diýmek</a:t>
            </a:r>
            <a:r>
              <a:rPr lang="ru-RU" sz="2800" dirty="0"/>
              <a:t>, “</a:t>
            </a:r>
            <a:r>
              <a:rPr lang="ru-RU" sz="2800" dirty="0" err="1"/>
              <a:t>Bernetiň</a:t>
            </a:r>
            <a:r>
              <a:rPr lang="ru-RU" sz="2800" dirty="0"/>
              <a:t> </a:t>
            </a:r>
            <a:r>
              <a:rPr lang="ru-RU" sz="2800" dirty="0" err="1"/>
              <a:t>aksiomasyna</a:t>
            </a:r>
            <a:r>
              <a:rPr lang="ru-RU" sz="2800" dirty="0"/>
              <a:t>” </a:t>
            </a:r>
            <a:r>
              <a:rPr lang="ru-RU" sz="2800" dirty="0" err="1"/>
              <a:t>laýyklykda</a:t>
            </a:r>
            <a:r>
              <a:rPr lang="ru-RU" sz="2800" dirty="0"/>
              <a:t>, </a:t>
            </a:r>
            <a:r>
              <a:rPr lang="ru-RU" sz="2800" dirty="0" err="1"/>
              <a:t>immunitetiň</a:t>
            </a:r>
            <a:r>
              <a:rPr lang="ru-RU" sz="2800" dirty="0"/>
              <a:t> </a:t>
            </a:r>
            <a:r>
              <a:rPr lang="ru-RU" sz="2800" dirty="0" err="1"/>
              <a:t>merkezi</a:t>
            </a:r>
            <a:r>
              <a:rPr lang="ru-RU" sz="2800" dirty="0"/>
              <a:t> </a:t>
            </a:r>
            <a:r>
              <a:rPr lang="ru-RU" sz="2800" dirty="0" err="1"/>
              <a:t>biologiki</a:t>
            </a:r>
            <a:r>
              <a:rPr lang="ru-RU" sz="2800" dirty="0"/>
              <a:t> </a:t>
            </a:r>
            <a:r>
              <a:rPr lang="ru-RU" sz="2800" dirty="0" err="1"/>
              <a:t>mehanizmi</a:t>
            </a:r>
            <a:r>
              <a:rPr lang="ru-RU" sz="2800" dirty="0"/>
              <a:t> ˝</a:t>
            </a:r>
            <a:r>
              <a:rPr lang="ru-RU" sz="2800" dirty="0" err="1"/>
              <a:t>özüniňkini</a:t>
            </a:r>
            <a:r>
              <a:rPr lang="ru-RU" sz="2800" dirty="0"/>
              <a:t>” </a:t>
            </a:r>
            <a:r>
              <a:rPr lang="ru-RU" sz="2800" dirty="0" err="1"/>
              <a:t>we</a:t>
            </a:r>
            <a:r>
              <a:rPr lang="ru-RU" sz="2800" dirty="0"/>
              <a:t> “</a:t>
            </a:r>
            <a:r>
              <a:rPr lang="ru-RU" sz="2800" dirty="0" err="1"/>
              <a:t>kesekini</a:t>
            </a:r>
            <a:r>
              <a:rPr lang="ru-RU" sz="2800" dirty="0"/>
              <a:t>” </a:t>
            </a:r>
            <a:r>
              <a:rPr lang="ru-RU" sz="2800" dirty="0" err="1"/>
              <a:t>tanamakdyr</a:t>
            </a:r>
            <a:r>
              <a:rPr lang="ru-RU" sz="2800" dirty="0"/>
              <a:t> </a:t>
            </a:r>
            <a:r>
              <a:rPr lang="ru-RU" sz="2800" dirty="0" err="1"/>
              <a:t>we</a:t>
            </a:r>
            <a:r>
              <a:rPr lang="ru-RU" sz="2800" dirty="0"/>
              <a:t> “</a:t>
            </a:r>
            <a:r>
              <a:rPr lang="ru-RU" sz="2800" dirty="0" err="1"/>
              <a:t>ýady</a:t>
            </a:r>
            <a:r>
              <a:rPr lang="ru-RU" sz="2800" dirty="0"/>
              <a:t>” </a:t>
            </a:r>
            <a:r>
              <a:rPr lang="ru-RU" sz="2800" dirty="0" err="1"/>
              <a:t>bitaraplamak</a:t>
            </a:r>
            <a:r>
              <a:rPr lang="ru-RU" sz="2800" dirty="0"/>
              <a:t> (</a:t>
            </a:r>
            <a:r>
              <a:rPr lang="ru-RU" sz="2800" dirty="0" err="1"/>
              <a:t>neýtrallaşdyrmak</a:t>
            </a:r>
            <a:r>
              <a:rPr lang="ru-RU" sz="2800" dirty="0"/>
              <a:t>) </a:t>
            </a:r>
            <a:r>
              <a:rPr lang="ru-RU" sz="2800" dirty="0" err="1"/>
              <a:t>we</a:t>
            </a:r>
            <a:r>
              <a:rPr lang="ru-RU" sz="2800" dirty="0"/>
              <a:t> </a:t>
            </a:r>
            <a:r>
              <a:rPr lang="ru-RU" sz="2800" dirty="0" err="1"/>
              <a:t>bedenden</a:t>
            </a:r>
            <a:r>
              <a:rPr lang="ru-RU" sz="2800" dirty="0"/>
              <a:t> </a:t>
            </a:r>
            <a:r>
              <a:rPr lang="ru-RU" sz="2800" dirty="0" err="1"/>
              <a:t>çykarmakdadyr</a:t>
            </a:r>
            <a:r>
              <a:rPr lang="ru-RU" sz="2800" dirty="0"/>
              <a:t>. </a:t>
            </a:r>
            <a:br>
              <a:rPr lang="ru-RU" sz="2800" dirty="0"/>
            </a:br>
            <a:endParaRPr lang="ru-RU" sz="2800" dirty="0"/>
          </a:p>
        </p:txBody>
      </p:sp>
    </p:spTree>
    <p:extLst>
      <p:ext uri="{BB962C8B-B14F-4D97-AF65-F5344CB8AC3E}">
        <p14:creationId xmlns:p14="http://schemas.microsoft.com/office/powerpoint/2010/main" val="20543722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64</TotalTime>
  <Words>530</Words>
  <Application>Microsoft Office PowerPoint</Application>
  <PresentationFormat>Широкоэкранный</PresentationFormat>
  <Paragraphs>21</Paragraphs>
  <Slides>17</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17</vt:i4>
      </vt:variant>
    </vt:vector>
  </HeadingPairs>
  <TitlesOfParts>
    <vt:vector size="27" baseType="lpstr">
      <vt:lpstr>Arial</vt:lpstr>
      <vt:lpstr>Arial Black</vt:lpstr>
      <vt:lpstr>Calibri</vt:lpstr>
      <vt:lpstr>Gabriola</vt:lpstr>
      <vt:lpstr>Goudy Stout</vt:lpstr>
      <vt:lpstr>Rockwell Extra Bold</vt:lpstr>
      <vt:lpstr>Times New Roman</vt:lpstr>
      <vt:lpstr>Trebuchet MS</vt:lpstr>
      <vt:lpstr>Wingdings 3</vt:lpstr>
      <vt:lpstr>Аспект</vt:lpstr>
      <vt:lpstr>Tema:Immunitet barada düşünje</vt:lpstr>
      <vt:lpstr>Patogenlilik we wirulentlilik barada düşünje. Infeksion kesel ýüze çykar ýaly patogen, şonuň bilen birlikde wirulent mikroblaryň bolmagy gerek. Bu düşünjeler birmikä? Patogenlilik – görnüş genetiki alamat, mikroblaryň infeksion hadysa emele getirmäge bolan potensial mümkinçiligi. Şu alamat boýunça bar bolan mikroorganizmleriň hemmesi patogendir, emma olar doly derejede kesel ýüze çykaryp bilýän däldir. Kesel dörär ýaly mikrob patogen bolsa-da wirulent bolmalydyr. Şonuň üçin patogenlilik bilen wirulentliligi deň derejede kabul etmeli däldir. Haçan-da mikroorganizm, mallaryň bedenine hatda örän az mukdarda girende hem infeksion hadysa döretse ony wirulent hasaplaýarlar. </vt:lpstr>
      <vt:lpstr>                             Wirulentlilik näme? Bu belli bir mikrobyň patogenlik derejesi. Wirulentliligiň ölçeg birligi edip letal we ýokuşdyryjy doza şertleýin kabul edildi. Minimal öldüriji dozada – D/M tejribe üçin alnan haýwanlaryň belli bir görnüşiniň janly mikroblaryň ýa-da onuň toksinleriniň täsirine belli bir wagtyň dowamynda köpüsini öldürýän iň az mukdary. Ýöne patogen mikroblara we olaryň toksinlerine haýwanlaryň indiwidual duýgurlygy deň däl bolandan soň şertsiz öldüriji doza girizildi DÖ. Ol tejribedäki haýwanlaryň 100%-ni hem öldürýär. Orta öldüriji (letal) doza -D50 has takykdyr. Bu tejribedäki haýwanlaryň 50%-ni öldürýän, mikroblaryň iň az mukdarydyr. Bu dozany anyklamak üçin alynýan haýwanlaryň agramyny, ýaşyny, olara materialy goýberiş ýollaryny göz öňünde tutmalydyr we hasaba almalydyr. Mysal üçin, tejribedäki ak syçanlaryň agramy 16-18 g, deňiz alakalarynyňky 350 g, towşanlaryňky – 2 kg, bolmaly. </vt:lpstr>
      <vt:lpstr>Wirulentliligi artdyrmagyň we gowşatmagyň usullary. Belli bir keseli döredijini haýwanlaryň başga bir görnüşiniň üstünden geçirip, mysal üçin: doňuzlaryň bezesini döredijini towşanlardan geçirip, onuň doňuzlara bolan duýgurlygyny artdyryp bolýar. Belli bir keseli döredijini haýwanlaryň başga bir görnüşiniň üstünden geçirip, mysal üçin: doňuzlaryň bezesini döredijini towşanlardan geçirip, onuň doňuzlara bolan duýgurlygyny artdyryp bolýar. Bakteriýalaryň wirulentliligi gowşatmaklygyň usullary: 1. Kesel döredijileri emeli iýmitlendiriş gurşawlarda dowamly ösdürmek. 2. Olary ýokary temperaturada ösdürmek.  3. Mikroblaryň ösdürilýän gurşawlaryna antiseptikler goşmak.  Mikroorganizmleriň wirulentliligi olaryň toksin çykarmagy toksigenliligi we inwaziwligi bilen baglydyr. </vt:lpstr>
      <vt:lpstr>Toksigenlilik (grek sözi, toxen – zäher we latyn sözi, genus – gelip çykyşy) – mikroblaryň toksin emele getirmek ukyby. Ol mikroblara erbet täsir edýär, olaryň metabolizmini üýtgedýär. </vt:lpstr>
      <vt:lpstr>Inwaziwlilik (latyn sözi, çozmak) – mikroblaryň bedeniň goranyş desgalaryndan geçip bilmegi, onda köpelmegi we bedeniň goranyş serişdelerini ýok etmegi</vt:lpstr>
      <vt:lpstr>Mikroblaryň wirulentliliginiň esasy şertleri.  Infeksion keselleri döredijiniň makrobedeniň üýtgeýän şertlerine bolan uýgunlaşmak mehanizmi, ýörite gurluş we funksional molekulalary sintezlemek arkaly amala aşyrylyar. Olaryň kömegi bilen mikroblar infeksion hadysany amala aşyrýarlar. Funksional ähmiýeti boýunça olary 4 topara bölýärler: 1. Mikrob fermentleri -mikroblaryň makrobedene girmegine päsgel berýän gurluşlary depolimerizleýär. 2. Bakteriýalaryň makrobedene berkidilmegine kömek berýän, bakteriýanyň ýüzleý gurluşlary.  3. Antifagositar häsiýeti bolan, bakteriýalaryň ýüzleý gurluşlary. 4. Toksiki (zäherli) funksiýaly patogenlik faktorlar. Birinji 3 faktor mikroblaryň inwazionlylygyna şert döredýär, 4-nji bolsa zäherliligine. </vt:lpstr>
      <vt:lpstr>             Immunitet barada düşünje. Immunologiýa (latyn sözi, immunitas – boşamak, dynmak) – immunitet baradaky ylymdyr. Immunitet baradaky ylma immunologiýa diýilýär. Immunologiýanyň esasyny tutujylar L.Paster we I.I.Meçnikowdyr. Olar immuniteti bedeniň infeksion keselleriň sebäpkärlerini kabul etmezligi diýip düşündiripdirler. 1945-nji ýylda P. Medawaryň işi immunitetiň bu düşünjeden has giňligini anyklady. Ýagny ol immunitetiň bedeni diňe mikroblardan däl-de, hemme beden üçin genetiki ýat bedenlerden gorap saklaýandygyny aýtdy. Beden özüne asly ýat bolan öýjükleri olaryň minimal genetiki alamatlary bilen tanap bilýär. </vt:lpstr>
      <vt:lpstr>“Immunitet” diýen düşünjäni kesgitlemek, immunitetiň görnüşleri. “Immunitet” diýen düşünjäniň birnäçe kesgitlemesi bar. Ony Rem Petrow şeýle kesgitleýär: “Immunitet” bedeniň özünde asly genetiki ýatlygyň alamatlaryny göterýän janly bedenjiklere we maddalara (bakteriýalara, wiruslara, ýönekeýlere, gurçuklara, beloklara, öýjüklere, dokumalara, üýtgän autoantigenlere, şol sanda rak öýjüklerine) berýän jogap täsirlenmesidir. Diýmek, “Bernetiň aksiomasyna” laýyklykda, immunitetiň merkezi biologiki mehanizmi ˝özüniňkini” we “kesekini” tanamakdyr we “ýady” bitaraplamak (neýtrallaşdyrmak) we bedenden çykarmakdadyr.  </vt:lpstr>
      <vt:lpstr>Immunitetiň görnüşleri. Immunitet tebigy we soň emele gelen bolýar. Tebigy ýa-da görnüş immuniteti haýwanlaryň bir görnüşiniň ýa-da adamyň, mikroorganizmleriň başga bir haýwanda we adamda ýüze çykarýan kesellerine durnuklylygy, ýagny şol kesel bilen kesellemeýänligindedir. M.ü. atlar–agsyl, gara mallar–maňka itler–doňuzlaryň gyrgyny adamlar bolsa, itleriň, sygyrlaryň gyrgyn keseli bilen kesellemeýärler. Şonuň ýaly hem haýwanlar adamyň meningit, gyzamyk merezýel (sifilis) we başga-da birnäçe keselleri bilen kesellemeýärler. Adamlar we mallaryň käbirleri özleri kesellemäni kesel döredijini göteriji bolup bilerler, m.ü., adam itleriň gyrgynynyň wirusyny göteriji bolup bilerler. </vt:lpstr>
      <vt:lpstr>Soň emele gelen immunitet. Bu bedeniň belli bir kesel döredijä bolan durnuklylygy. Soň emele gelen immunitetiň häsiýetli aýratynlygy onuň özboluşlylygydyr, ýöriteleşdirilenligidir (spesifiçliligidir), ol tebiga we emelä bölünýär. Tebigy soň emele gelen immuniteti ikä bölýärler: işjeň (aktiw) we passiw. Işjeň (infeksiýadan soňky) immunitet haýwan tebigy keselländen soň emele gelýär. Tebigy soň emele gelen passiw immunitetde täze doglan nesle ýatgyda ösýän döwründe enesiniň ganyndan antitelalaryň düşmegi bilen immunitet emele gelýär. </vt:lpstr>
      <vt:lpstr>Bedeniň immun ulgamy. Bedeniň immun ulgamyny limfoid öýjükleriň, agzalaryň we dokumalaryň toplumydyr diýip hasap etmeli. Immun ulgamy – immuniteti berjaý edýär. Bedeniň haýsy antigen bolsa-da, oňa jogap bermekligi örän köp mukdarda bar bolan limfositleriň dürli toparlaryna baglydyr. Olarda antigeni anyklar ýaly ýörite reseptorlar bolýar. Immunologiki işjeňligi dokumalaryň we agzalaryň ýörite hödürlenen ulgamy bilen amala aşyrylýar. Ol ulgam edil beýleki ulgamlar ýaly özbaşdak ulgamdyr. Onuň 3 sany aýratynlygy bardyr: ol bütin bedene ýaýrandyr. Onuň öýjükleri ganyň akymy bilen elmydama bedende aýlanýandyr. Ol aýratyn häsiýete eýedir, ýagny antitelalaryň ýörite molekulalaryny işläp çykarmaga gatnaşýar. </vt:lpstr>
      <vt:lpstr>Timus – çarşak görnüşli mäz bolup limfositi işläp çykarýan agza. Ol oňurgalylarda ýaňy doglan wagty gowy bildirýär. Soňra onuň ösmegi galýar. Immunitetiň merkezi agzasy hasaplanýar. Bernetiň pikiri boýunça timusyň immunologiki işi şulardyr: timus özüniň we beýleki limfoid agzalardan gelýän limfositleri aratapawutlandyrýar (differensirleýär). Özünden öňki öýjüklere (süňk ýiligi) – limfositlere işjeň başarjaňlygy berýär (getirýär, indusirleýär). Timus immunositleri çykarman bölse, öýjük immuntete gönüden - göni jogap berýär (transplantatyň bölünip aýrylmagy). Fabrisiusyň torbasy. Diňe guşlarda bar. Ol embrional ösüşiň 13-nji gününde emele gelýär we jüýjäniň 7-nji hepdeliginde ýitýär. Süňk ýiliginde emele gelip ugran limfositler bu torbada B-limfositlere öwrülýär. Guşlarda gumoral immunitetiň emele gelmegine jogap berýär. </vt:lpstr>
      <vt:lpstr>Süňk ýiligi. Süňk ýiliginden emele gelýän hemme immunbaşarjaň öýjükleriň öňkülerine gan döredýän ösüntgi öýjükler diýilýär. Ösüntgi öýjükler süňk ýiliginden umumy gan akymyna düşýär we bedende aýlanýar. Timusa we beýleki limfoid agzalara barýar we şolarda olar köpelýärler hem-de T ýa-da B –limfositleriň toplanmagyna getirýär. Limfa mäzler. Limfa mäzlerinden limfa geçýär, olar antigeni saklaýan süzgüçleriň işini (funksiýasyny) ýerine ýetirýärler. Onuň ähmiýeti: goranyş, immunoglobulinleriň işlenip çykarylmagyny amala aşyrmak. </vt:lpstr>
      <vt:lpstr>Dalak. Dürli funksiýany ýerine ýetirýän iň uly agza, immun reaksiýalaryň gumoral görnüşine gatnaşýar. Onda ganyň we eritrositleriň immun gözden geçirilmegi amala aşyrylýar. Dalak işjeňligini ýitiren eritrositleri we leýkositleri çykarmaga gatnaşýar Peýer blýaşkalary süýdemdirijilerde guşlardaky torba derek bolýar. B-limfositler artykmaçlyk edýär. Olar bolsa gumoral immunitete jogap berýär. Şeýlelikde, limfositler gana, limfa damarlara, ondan ýene gana işjeň düşmek bilen bütin bedeni barlap durýar, eger üýtgeşik, keseki zatlar düşen bolaýmasyn diýip, hemme asly ýat zatlary limfositler olary derrew tanaýarlar we immun jogaby gurnaýarlar</vt:lpstr>
      <vt:lpstr>Makrofaglar – işjeň fagositirleýji öýjükleriň umumy ady. Makrofaglar hereketli (monositler) we berkidilen(oturymly) bolýarlar. Olar dürli agzalarda we dokumalarda, ýagny limfa mäzlerde, dalakda, süňk ýiliginde we başgalarda bolýarlar. Makrofaglaryň esasy funksiýasy – mikroorganizmleri, asly ýat öýjükleri, ölen öýjükleriň galyndylaryny fagositirlemek. Olaryň ýokary fagositar funksiýasyny, olarda köp mukdarda fermentleriň barlygy bilen baglanyşdyrýarlar. Makrofaglar özlerine mahsus bolmadyk, asly ýat antigenleri diňe dargatmak bilen çäklenmän antigeniň beden üçin howply materialyny täzeden işläp, ol maglumaty (informasiýany) immun başarjaň öýjüklere geçirýärler (T we B limfositlere) işjeňligini saklaýan (blokirleýän) artyk mukdaryny antigen materialyny bölüp çykarmak ukyby bardyr. </vt:lpstr>
      <vt:lpstr>Soňy.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Immunitet barada düşünje</dc:title>
  <dc:creator>Lenovo</dc:creator>
  <cp:lastModifiedBy>Lenovo</cp:lastModifiedBy>
  <cp:revision>8</cp:revision>
  <dcterms:created xsi:type="dcterms:W3CDTF">2020-11-09T11:00:08Z</dcterms:created>
  <dcterms:modified xsi:type="dcterms:W3CDTF">2020-11-09T12:04:10Z</dcterms:modified>
</cp:coreProperties>
</file>