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
  </p:notesMasterIdLst>
  <p:sldIdLst>
    <p:sldId id="256" r:id="rId2"/>
    <p:sldId id="266" r:id="rId3"/>
    <p:sldId id="267" r:id="rId4"/>
    <p:sldId id="268" r:id="rId5"/>
    <p:sldId id="269" r:id="rId6"/>
    <p:sldId id="270" r:id="rId7"/>
    <p:sldId id="271" r:id="rId8"/>
    <p:sldId id="272"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3DC47C-D3B1-456A-8256-B89DD9660BD6}" type="datetimeFigureOut">
              <a:rPr lang="ru-RU" smtClean="0"/>
              <a:t>05.02.2020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03D8D-AE8B-4798-AF5C-FA4DB6523BC2}" type="slidenum">
              <a:rPr lang="ru-RU" smtClean="0"/>
              <a:t>‹#›</a:t>
            </a:fld>
            <a:endParaRPr lang="ru-RU"/>
          </a:p>
        </p:txBody>
      </p:sp>
    </p:spTree>
    <p:extLst>
      <p:ext uri="{BB962C8B-B14F-4D97-AF65-F5344CB8AC3E}">
        <p14:creationId xmlns:p14="http://schemas.microsoft.com/office/powerpoint/2010/main" val="610532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03D8D-AE8B-4798-AF5C-FA4DB6523BC2}" type="slidenum">
              <a:rPr lang="ru-RU" smtClean="0"/>
              <a:t>7</a:t>
            </a:fld>
            <a:endParaRPr lang="ru-RU"/>
          </a:p>
        </p:txBody>
      </p:sp>
    </p:spTree>
    <p:extLst>
      <p:ext uri="{BB962C8B-B14F-4D97-AF65-F5344CB8AC3E}">
        <p14:creationId xmlns:p14="http://schemas.microsoft.com/office/powerpoint/2010/main" val="3542198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DE39AF2-6047-4018-8A6D-216977E35738}" type="datetimeFigureOut">
              <a:rPr lang="ru-RU" smtClean="0"/>
              <a:t>05.02.2020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04627F-C0F1-435B-B639-1A100AFC1637}"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3240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4DE39AF2-6047-4018-8A6D-216977E35738}" type="datetimeFigureOut">
              <a:rPr lang="ru-RU" smtClean="0"/>
              <a:t>05.02.2020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B04627F-C0F1-435B-B639-1A100AFC1637}" type="slidenum">
              <a:rPr lang="ru-RU" smtClean="0"/>
              <a:t>‹#›</a:t>
            </a:fld>
            <a:endParaRPr lang="ru-RU"/>
          </a:p>
        </p:txBody>
      </p:sp>
    </p:spTree>
    <p:extLst>
      <p:ext uri="{BB962C8B-B14F-4D97-AF65-F5344CB8AC3E}">
        <p14:creationId xmlns:p14="http://schemas.microsoft.com/office/powerpoint/2010/main" val="416545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DE39AF2-6047-4018-8A6D-216977E35738}" type="datetimeFigureOut">
              <a:rPr lang="ru-RU" smtClean="0"/>
              <a:t>05.02.2020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04627F-C0F1-435B-B639-1A100AFC1637}" type="slidenum">
              <a:rPr lang="ru-RU" smtClean="0"/>
              <a:t>‹#›</a:t>
            </a:fld>
            <a:endParaRPr lang="ru-RU"/>
          </a:p>
        </p:txBody>
      </p:sp>
    </p:spTree>
    <p:extLst>
      <p:ext uri="{BB962C8B-B14F-4D97-AF65-F5344CB8AC3E}">
        <p14:creationId xmlns:p14="http://schemas.microsoft.com/office/powerpoint/2010/main" val="2311556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DE39AF2-6047-4018-8A6D-216977E35738}" type="datetimeFigureOut">
              <a:rPr lang="ru-RU" smtClean="0"/>
              <a:t>05.02.2020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04627F-C0F1-435B-B639-1A100AFC1637}"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94718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DE39AF2-6047-4018-8A6D-216977E35738}" type="datetimeFigureOut">
              <a:rPr lang="ru-RU" smtClean="0"/>
              <a:t>05.02.2020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04627F-C0F1-435B-B639-1A100AFC1637}" type="slidenum">
              <a:rPr lang="ru-RU" smtClean="0"/>
              <a:t>‹#›</a:t>
            </a:fld>
            <a:endParaRPr lang="ru-RU"/>
          </a:p>
        </p:txBody>
      </p:sp>
    </p:spTree>
    <p:extLst>
      <p:ext uri="{BB962C8B-B14F-4D97-AF65-F5344CB8AC3E}">
        <p14:creationId xmlns:p14="http://schemas.microsoft.com/office/powerpoint/2010/main" val="3659999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DE39AF2-6047-4018-8A6D-216977E35738}" type="datetimeFigureOut">
              <a:rPr lang="ru-RU" smtClean="0"/>
              <a:t>05.02.2020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04627F-C0F1-435B-B639-1A100AFC1637}"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00795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DE39AF2-6047-4018-8A6D-216977E35738}" type="datetimeFigureOut">
              <a:rPr lang="ru-RU" smtClean="0"/>
              <a:t>05.02.2020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04627F-C0F1-435B-B639-1A100AFC1637}" type="slidenum">
              <a:rPr lang="ru-RU" smtClean="0"/>
              <a:t>‹#›</a:t>
            </a:fld>
            <a:endParaRPr lang="ru-RU"/>
          </a:p>
        </p:txBody>
      </p:sp>
    </p:spTree>
    <p:extLst>
      <p:ext uri="{BB962C8B-B14F-4D97-AF65-F5344CB8AC3E}">
        <p14:creationId xmlns:p14="http://schemas.microsoft.com/office/powerpoint/2010/main" val="3989161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DE39AF2-6047-4018-8A6D-216977E35738}" type="datetimeFigureOut">
              <a:rPr lang="ru-RU" smtClean="0"/>
              <a:t>05.02.2020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04627F-C0F1-435B-B639-1A100AFC1637}" type="slidenum">
              <a:rPr lang="ru-RU" smtClean="0"/>
              <a:t>‹#›</a:t>
            </a:fld>
            <a:endParaRPr lang="ru-RU"/>
          </a:p>
        </p:txBody>
      </p:sp>
    </p:spTree>
    <p:extLst>
      <p:ext uri="{BB962C8B-B14F-4D97-AF65-F5344CB8AC3E}">
        <p14:creationId xmlns:p14="http://schemas.microsoft.com/office/powerpoint/2010/main" val="857175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DE39AF2-6047-4018-8A6D-216977E35738}" type="datetimeFigureOut">
              <a:rPr lang="ru-RU" smtClean="0"/>
              <a:t>05.02.2020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04627F-C0F1-435B-B639-1A100AFC1637}" type="slidenum">
              <a:rPr lang="ru-RU" smtClean="0"/>
              <a:t>‹#›</a:t>
            </a:fld>
            <a:endParaRPr lang="ru-RU"/>
          </a:p>
        </p:txBody>
      </p:sp>
    </p:spTree>
    <p:extLst>
      <p:ext uri="{BB962C8B-B14F-4D97-AF65-F5344CB8AC3E}">
        <p14:creationId xmlns:p14="http://schemas.microsoft.com/office/powerpoint/2010/main" val="1970693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DE39AF2-6047-4018-8A6D-216977E35738}" type="datetimeFigureOut">
              <a:rPr lang="ru-RU" smtClean="0"/>
              <a:t>05.02.2020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04627F-C0F1-435B-B639-1A100AFC1637}" type="slidenum">
              <a:rPr lang="ru-RU" smtClean="0"/>
              <a:t>‹#›</a:t>
            </a:fld>
            <a:endParaRPr lang="ru-RU"/>
          </a:p>
        </p:txBody>
      </p:sp>
    </p:spTree>
    <p:extLst>
      <p:ext uri="{BB962C8B-B14F-4D97-AF65-F5344CB8AC3E}">
        <p14:creationId xmlns:p14="http://schemas.microsoft.com/office/powerpoint/2010/main" val="25181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DE39AF2-6047-4018-8A6D-216977E35738}" type="datetimeFigureOut">
              <a:rPr lang="ru-RU" smtClean="0"/>
              <a:t>05.02.2020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04627F-C0F1-435B-B639-1A100AFC1637}" type="slidenum">
              <a:rPr lang="ru-RU" smtClean="0"/>
              <a:t>‹#›</a:t>
            </a:fld>
            <a:endParaRPr lang="ru-RU"/>
          </a:p>
        </p:txBody>
      </p:sp>
    </p:spTree>
    <p:extLst>
      <p:ext uri="{BB962C8B-B14F-4D97-AF65-F5344CB8AC3E}">
        <p14:creationId xmlns:p14="http://schemas.microsoft.com/office/powerpoint/2010/main" val="329151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DE39AF2-6047-4018-8A6D-216977E35738}" type="datetimeFigureOut">
              <a:rPr lang="ru-RU" smtClean="0"/>
              <a:t>05.02.2020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B04627F-C0F1-435B-B639-1A100AFC1637}" type="slidenum">
              <a:rPr lang="ru-RU" smtClean="0"/>
              <a:t>‹#›</a:t>
            </a:fld>
            <a:endParaRPr lang="ru-RU"/>
          </a:p>
        </p:txBody>
      </p:sp>
    </p:spTree>
    <p:extLst>
      <p:ext uri="{BB962C8B-B14F-4D97-AF65-F5344CB8AC3E}">
        <p14:creationId xmlns:p14="http://schemas.microsoft.com/office/powerpoint/2010/main" val="296296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DE39AF2-6047-4018-8A6D-216977E35738}" type="datetimeFigureOut">
              <a:rPr lang="ru-RU" smtClean="0"/>
              <a:t>05.02.2020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B04627F-C0F1-435B-B639-1A100AFC1637}" type="slidenum">
              <a:rPr lang="ru-RU" smtClean="0"/>
              <a:t>‹#›</a:t>
            </a:fld>
            <a:endParaRPr lang="ru-RU"/>
          </a:p>
        </p:txBody>
      </p:sp>
    </p:spTree>
    <p:extLst>
      <p:ext uri="{BB962C8B-B14F-4D97-AF65-F5344CB8AC3E}">
        <p14:creationId xmlns:p14="http://schemas.microsoft.com/office/powerpoint/2010/main" val="175922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DE39AF2-6047-4018-8A6D-216977E35738}" type="datetimeFigureOut">
              <a:rPr lang="ru-RU" smtClean="0"/>
              <a:t>05.02.2020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B04627F-C0F1-435B-B639-1A100AFC1637}" type="slidenum">
              <a:rPr lang="ru-RU" smtClean="0"/>
              <a:t>‹#›</a:t>
            </a:fld>
            <a:endParaRPr lang="ru-RU"/>
          </a:p>
        </p:txBody>
      </p:sp>
    </p:spTree>
    <p:extLst>
      <p:ext uri="{BB962C8B-B14F-4D97-AF65-F5344CB8AC3E}">
        <p14:creationId xmlns:p14="http://schemas.microsoft.com/office/powerpoint/2010/main" val="308221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39AF2-6047-4018-8A6D-216977E35738}" type="datetimeFigureOut">
              <a:rPr lang="ru-RU" smtClean="0"/>
              <a:t>05.02.2020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B04627F-C0F1-435B-B639-1A100AFC1637}" type="slidenum">
              <a:rPr lang="ru-RU" smtClean="0"/>
              <a:t>‹#›</a:t>
            </a:fld>
            <a:endParaRPr lang="ru-RU"/>
          </a:p>
        </p:txBody>
      </p:sp>
    </p:spTree>
    <p:extLst>
      <p:ext uri="{BB962C8B-B14F-4D97-AF65-F5344CB8AC3E}">
        <p14:creationId xmlns:p14="http://schemas.microsoft.com/office/powerpoint/2010/main" val="2831462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DE39AF2-6047-4018-8A6D-216977E35738}" type="datetimeFigureOut">
              <a:rPr lang="ru-RU" smtClean="0"/>
              <a:t>05.02.2020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B04627F-C0F1-435B-B639-1A100AFC1637}" type="slidenum">
              <a:rPr lang="ru-RU" smtClean="0"/>
              <a:t>‹#›</a:t>
            </a:fld>
            <a:endParaRPr lang="ru-RU"/>
          </a:p>
        </p:txBody>
      </p:sp>
    </p:spTree>
    <p:extLst>
      <p:ext uri="{BB962C8B-B14F-4D97-AF65-F5344CB8AC3E}">
        <p14:creationId xmlns:p14="http://schemas.microsoft.com/office/powerpoint/2010/main" val="46151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DE39AF2-6047-4018-8A6D-216977E35738}" type="datetimeFigureOut">
              <a:rPr lang="ru-RU" smtClean="0"/>
              <a:t>05.02.2020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B04627F-C0F1-435B-B639-1A100AFC1637}" type="slidenum">
              <a:rPr lang="ru-RU" smtClean="0"/>
              <a:t>‹#›</a:t>
            </a:fld>
            <a:endParaRPr lang="ru-RU"/>
          </a:p>
        </p:txBody>
      </p:sp>
    </p:spTree>
    <p:extLst>
      <p:ext uri="{BB962C8B-B14F-4D97-AF65-F5344CB8AC3E}">
        <p14:creationId xmlns:p14="http://schemas.microsoft.com/office/powerpoint/2010/main" val="4190938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DE39AF2-6047-4018-8A6D-216977E35738}" type="datetimeFigureOut">
              <a:rPr lang="ru-RU" smtClean="0"/>
              <a:t>05.02.2020</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B04627F-C0F1-435B-B639-1A100AFC1637}" type="slidenum">
              <a:rPr lang="ru-RU" smtClean="0"/>
              <a:t>‹#›</a:t>
            </a:fld>
            <a:endParaRPr lang="ru-RU"/>
          </a:p>
        </p:txBody>
      </p:sp>
    </p:spTree>
    <p:extLst>
      <p:ext uri="{BB962C8B-B14F-4D97-AF65-F5344CB8AC3E}">
        <p14:creationId xmlns:p14="http://schemas.microsoft.com/office/powerpoint/2010/main" val="323510062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0" y="0"/>
            <a:ext cx="12191999" cy="3236686"/>
          </a:xfrm>
          <a:solidFill>
            <a:schemeClr val="accent1">
              <a:lumMod val="20000"/>
              <a:lumOff val="80000"/>
            </a:schemeClr>
          </a:solidFill>
        </p:spPr>
        <p:txBody>
          <a:bodyPr>
            <a:noAutofit/>
          </a:bodyPr>
          <a:lstStyle/>
          <a:p>
            <a:pPr algn="ctr"/>
            <a:r>
              <a:rPr lang="tk-TM" sz="3200" b="1" dirty="0" smtClean="0">
                <a:solidFill>
                  <a:srgbClr val="0070C0"/>
                </a:solidFill>
                <a:latin typeface="Times New Roman" panose="02020603050405020304" pitchFamily="18" charset="0"/>
                <a:cs typeface="Times New Roman" panose="02020603050405020304" pitchFamily="18" charset="0"/>
              </a:rPr>
              <a:t>Giriş</a:t>
            </a:r>
            <a:endParaRPr lang="tk-TM" sz="3200" b="1" dirty="0" smtClean="0">
              <a:solidFill>
                <a:srgbClr val="0070C0"/>
              </a:solidFill>
              <a:latin typeface="Times New Roman" panose="02020603050405020304" pitchFamily="18" charset="0"/>
              <a:cs typeface="Times New Roman" panose="02020603050405020304" pitchFamily="18" charset="0"/>
            </a:endParaRPr>
          </a:p>
          <a:p>
            <a:pPr algn="ctr"/>
            <a:r>
              <a:rPr lang="tk-TM" sz="3200" b="1" dirty="0" smtClean="0">
                <a:solidFill>
                  <a:srgbClr val="0070C0"/>
                </a:solidFill>
                <a:latin typeface="Times New Roman" panose="02020603050405020304" pitchFamily="18" charset="0"/>
                <a:cs typeface="Times New Roman" panose="02020603050405020304" pitchFamily="18" charset="0"/>
              </a:rPr>
              <a:t>Meýlinama</a:t>
            </a:r>
            <a:r>
              <a:rPr lang="tk-TM" sz="3200" b="1" dirty="0" smtClean="0">
                <a:solidFill>
                  <a:srgbClr val="0070C0"/>
                </a:solidFill>
                <a:latin typeface="Times New Roman" panose="02020603050405020304" pitchFamily="18" charset="0"/>
                <a:cs typeface="Times New Roman" panose="02020603050405020304" pitchFamily="18" charset="0"/>
              </a:rPr>
              <a:t>:</a:t>
            </a:r>
            <a:endParaRPr lang="tk-TM" sz="2800" b="1" dirty="0" smtClean="0">
              <a:latin typeface="Times New Roman" panose="02020603050405020304" pitchFamily="18" charset="0"/>
              <a:cs typeface="Times New Roman" panose="02020603050405020304" pitchFamily="18" charset="0"/>
            </a:endParaRPr>
          </a:p>
          <a:p>
            <a:r>
              <a:rPr lang="tk-TM" sz="3200" b="1" dirty="0" smtClean="0">
                <a:latin typeface="Times New Roman" panose="02020603050405020304" pitchFamily="18" charset="0"/>
                <a:cs typeface="Times New Roman" panose="02020603050405020304" pitchFamily="18" charset="0"/>
              </a:rPr>
              <a:t>1. Türkmenistanyň elektroenergetikasy.</a:t>
            </a:r>
            <a:r>
              <a:rPr lang="ru-RU" sz="3200" b="1" dirty="0" smtClean="0">
                <a:latin typeface="Times New Roman" panose="02020603050405020304" pitchFamily="18" charset="0"/>
                <a:cs typeface="Times New Roman" panose="02020603050405020304" pitchFamily="18" charset="0"/>
              </a:rPr>
              <a:t> </a:t>
            </a:r>
            <a:endParaRPr lang="tk-TM" sz="3200" b="1" dirty="0">
              <a:latin typeface="Times New Roman" panose="02020603050405020304" pitchFamily="18" charset="0"/>
              <a:cs typeface="Times New Roman" panose="02020603050405020304" pitchFamily="18" charset="0"/>
            </a:endParaRPr>
          </a:p>
          <a:p>
            <a:r>
              <a:rPr lang="tk-TM" sz="3200" b="1" dirty="0" smtClean="0">
                <a:latin typeface="Times New Roman" panose="02020603050405020304" pitchFamily="18" charset="0"/>
                <a:cs typeface="Times New Roman" panose="02020603050405020304" pitchFamily="18" charset="0"/>
              </a:rPr>
              <a:t>2. Elektrotehnikanyň gysgaça taryhy</a:t>
            </a:r>
            <a:r>
              <a:rPr lang="ru-RU" sz="3200" b="1" dirty="0" smtClean="0">
                <a:latin typeface="Times New Roman" panose="02020603050405020304" pitchFamily="18" charset="0"/>
                <a:cs typeface="Times New Roman" panose="02020603050405020304" pitchFamily="18" charset="0"/>
              </a:rPr>
              <a:t>. </a:t>
            </a:r>
            <a:endParaRPr lang="tk-TM" sz="3200" b="1" dirty="0" smtClean="0">
              <a:latin typeface="Times New Roman" panose="02020603050405020304" pitchFamily="18" charset="0"/>
              <a:cs typeface="Times New Roman" panose="02020603050405020304" pitchFamily="18" charset="0"/>
            </a:endParaRPr>
          </a:p>
          <a:p>
            <a:r>
              <a:rPr lang="tk-TM" sz="3200" b="1" dirty="0" smtClean="0">
                <a:latin typeface="Times New Roman" panose="02020603050405020304" pitchFamily="18" charset="0"/>
                <a:cs typeface="Times New Roman" panose="02020603050405020304" pitchFamily="18" charset="0"/>
              </a:rPr>
              <a:t>3. Lampaly elektronika, ýarymgeçirijili elektronika</a:t>
            </a:r>
            <a:r>
              <a:rPr lang="ru-RU" sz="3200" b="1" dirty="0" smtClean="0">
                <a:latin typeface="Times New Roman" panose="02020603050405020304" pitchFamily="18" charset="0"/>
                <a:cs typeface="Times New Roman" panose="02020603050405020304" pitchFamily="18" charset="0"/>
              </a:rPr>
              <a:t>, </a:t>
            </a:r>
            <a:r>
              <a:rPr lang="tk-TM" sz="2800" b="1" dirty="0" smtClean="0">
                <a:latin typeface="Times New Roman" panose="02020603050405020304" pitchFamily="18" charset="0"/>
                <a:cs typeface="Times New Roman" panose="02020603050405020304" pitchFamily="18" charset="0"/>
              </a:rPr>
              <a:t>mikroelektronika</a:t>
            </a:r>
            <a:r>
              <a:rPr lang="tk-TM" sz="2800" b="1" dirty="0" smtClean="0">
                <a:latin typeface="Times New Roman" panose="02020603050405020304" pitchFamily="18" charset="0"/>
                <a:cs typeface="Times New Roman" panose="02020603050405020304" pitchFamily="18" charset="0"/>
              </a:rPr>
              <a:t>.</a:t>
            </a:r>
            <a:r>
              <a:rPr lang="ru-RU" sz="2800" b="1" dirty="0" smtClean="0">
                <a:latin typeface="Times New Roman" panose="02020603050405020304" pitchFamily="18" charset="0"/>
                <a:cs typeface="Times New Roman" panose="02020603050405020304" pitchFamily="18" charset="0"/>
              </a:rPr>
              <a:t> </a:t>
            </a:r>
            <a:endParaRPr lang="ru-RU" sz="2800" b="1" dirty="0">
              <a:latin typeface="Times New Roman" panose="02020603050405020304" pitchFamily="18" charset="0"/>
              <a:cs typeface="Times New Roman" panose="02020603050405020304" pitchFamily="18" charset="0"/>
            </a:endParaRPr>
          </a:p>
        </p:txBody>
      </p:sp>
      <p:pic>
        <p:nvPicPr>
          <p:cNvPr id="6" name="Picture 3" descr="C:\Users\Admin\Desktop\asas.jpg"/>
          <p:cNvPicPr>
            <a:picLocks noChangeAspect="1" noChangeArrowheads="1"/>
          </p:cNvPicPr>
          <p:nvPr/>
        </p:nvPicPr>
        <p:blipFill>
          <a:blip r:embed="rId2" cstate="print">
            <a:extLst/>
          </a:blip>
          <a:srcRect/>
          <a:stretch>
            <a:fillRect/>
          </a:stretch>
        </p:blipFill>
        <p:spPr bwMode="auto">
          <a:xfrm>
            <a:off x="609940" y="3236686"/>
            <a:ext cx="5094174" cy="362131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pic>
      <p:pic>
        <p:nvPicPr>
          <p:cNvPr id="7" name="Picture 2" descr="C:\Users\Admin\Desktop\asasdsd.jpg"/>
          <p:cNvPicPr>
            <a:picLocks noChangeAspect="1" noChangeArrowheads="1"/>
          </p:cNvPicPr>
          <p:nvPr/>
        </p:nvPicPr>
        <p:blipFill>
          <a:blip r:embed="rId3" cstate="print">
            <a:extLst/>
          </a:blip>
          <a:srcRect/>
          <a:stretch>
            <a:fillRect/>
          </a:stretch>
        </p:blipFill>
        <p:spPr bwMode="auto">
          <a:xfrm>
            <a:off x="6446449" y="3236686"/>
            <a:ext cx="5003214" cy="3913472"/>
          </a:xfrm>
          <a:prstGeom prst="rect">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pic>
    </p:spTree>
    <p:extLst>
      <p:ext uri="{BB962C8B-B14F-4D97-AF65-F5344CB8AC3E}">
        <p14:creationId xmlns:p14="http://schemas.microsoft.com/office/powerpoint/2010/main" val="2944935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0" y="0"/>
            <a:ext cx="12191999" cy="6857999"/>
          </a:xfrm>
        </p:spPr>
        <p:txBody>
          <a:bodyPr/>
          <a:lstStyle/>
          <a:p>
            <a:pPr algn="ctr"/>
            <a:endParaRPr lang="tk-TM" sz="3200" b="1" dirty="0" smtClean="0">
              <a:latin typeface="Times New Roman" panose="02020603050405020304" pitchFamily="18" charset="0"/>
              <a:cs typeface="Times New Roman" panose="02020603050405020304" pitchFamily="18" charset="0"/>
            </a:endParaRPr>
          </a:p>
          <a:p>
            <a:endParaRPr lang="ru-RU" dirty="0"/>
          </a:p>
        </p:txBody>
      </p:sp>
      <p:sp>
        <p:nvSpPr>
          <p:cNvPr id="6" name="Прямоугольник 5"/>
          <p:cNvSpPr/>
          <p:nvPr/>
        </p:nvSpPr>
        <p:spPr>
          <a:xfrm>
            <a:off x="167055" y="148947"/>
            <a:ext cx="11895992" cy="63709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a:spAutoFit/>
          </a:bodyPr>
          <a:lstStyle/>
          <a:p>
            <a:pPr indent="449580" algn="just">
              <a:spcAft>
                <a:spcPts val="0"/>
              </a:spcAft>
            </a:pPr>
            <a:r>
              <a:rPr lang="hr-HR" sz="2400" dirty="0">
                <a:solidFill>
                  <a:schemeClr val="bg1"/>
                </a:solidFill>
                <a:latin typeface="Times New Roman" panose="02020603050405020304" pitchFamily="18" charset="0"/>
                <a:ea typeface="Times New Roman" panose="02020603050405020304" pitchFamily="18" charset="0"/>
              </a:rPr>
              <a:t>Türkmenistanyň elektroenergetikasy öz başlangyjyny Hindiguş suw elektrik stansiýasyndan alyp gaýdýar. Türkmenistanda ilkinji Hindiguş gidroelektrik stansiýasy 1913-nji ýylda gurlup ulanylmaga berildi. Stansiýa W.A.Wasilýew tarapyndan proýektirlenen we wenger firmasy tarapyndan taýýarlanan, her biriniň kuwwaty 400 kW bolan üç sany gorizontal ýerleşdirilen gidrogeneratordan ybaratdyr.  1941-nji ýyla çenli Türkmenistanda umumy kuwwaty 36 müň kW bolan suw we dizel elektrik stansiýalary işe goýberilýär.</a:t>
            </a:r>
            <a:endParaRPr lang="ru-RU" sz="2400" dirty="0">
              <a:solidFill>
                <a:schemeClr val="bg1"/>
              </a:solidFill>
              <a:latin typeface="Times New Roman" panose="02020603050405020304" pitchFamily="18" charset="0"/>
              <a:ea typeface="Times New Roman" panose="02020603050405020304" pitchFamily="18" charset="0"/>
            </a:endParaRPr>
          </a:p>
          <a:p>
            <a:pPr indent="449580" algn="just">
              <a:spcAft>
                <a:spcPts val="0"/>
              </a:spcAft>
            </a:pPr>
            <a:r>
              <a:rPr lang="hr-HR" sz="2400" dirty="0">
                <a:solidFill>
                  <a:schemeClr val="bg1"/>
                </a:solidFill>
                <a:latin typeface="Times New Roman" panose="02020603050405020304" pitchFamily="18" charset="0"/>
                <a:ea typeface="Times New Roman" panose="02020603050405020304" pitchFamily="18" charset="0"/>
              </a:rPr>
              <a:t>Beýik Watançylyk urşunyň başlanmagy bilen Tuapse şäherindäki nebiti gaýtadan işleýän zawod Krasnowodskä göçürilip getirilýär. Bu zawody elektrik energiýa bilen üpjün etmek maksady bilen bu ýerde Türkmenistanda ilkinji bug turbinaly elektrik stansiýasy gurulýar we ol 1945-nji ýylda işläp başlaýar.</a:t>
            </a:r>
            <a:endParaRPr lang="ru-RU" sz="2400" dirty="0">
              <a:solidFill>
                <a:schemeClr val="bg1"/>
              </a:solidFill>
              <a:latin typeface="Times New Roman" panose="02020603050405020304" pitchFamily="18" charset="0"/>
              <a:ea typeface="Times New Roman" panose="02020603050405020304" pitchFamily="18" charset="0"/>
            </a:endParaRPr>
          </a:p>
          <a:p>
            <a:r>
              <a:rPr lang="hr-HR" sz="2400" dirty="0">
                <a:solidFill>
                  <a:schemeClr val="bg1"/>
                </a:solidFill>
                <a:latin typeface="Times New Roman" panose="02020603050405020304" pitchFamily="18" charset="0"/>
                <a:ea typeface="Times New Roman" panose="02020603050405020304" pitchFamily="18" charset="0"/>
              </a:rPr>
              <a:t>	1948-nji ýylda Murgap derýasynda kuwwaty 600 kW bolan Gowşutbent, 1954-nji ýylda kuwwaty 3200 kW bolan Kolhozbent suw elektrik stansiýalary gurulýar. 1967-njy ýylda Mary döwlet elektrik stansiýasynyň gurluşygy başlandy we dört ýyldan soň onuň birinji energoblogy işe girizildi. 1987-nji ýylda bu ýerde işe girizilen energobloklaryň sany sekize ýetdi. Häzirki wagtda Türkmen energetikasynyň öňbaşçysynyň kuwwaty 1685 megawata deňdir. Seýdi ýylylyk elektrik merkeziniň birinji energoblogy 1992-nji ýylda, ikinjisi bolsa 2004-nji ýyllarda işe girizildi.</a:t>
            </a:r>
            <a:endParaRPr lang="ru-RU" sz="2400" dirty="0">
              <a:solidFill>
                <a:schemeClr val="bg1"/>
              </a:solidFill>
            </a:endParaRPr>
          </a:p>
        </p:txBody>
      </p:sp>
    </p:spTree>
    <p:extLst>
      <p:ext uri="{BB962C8B-B14F-4D97-AF65-F5344CB8AC3E}">
        <p14:creationId xmlns:p14="http://schemas.microsoft.com/office/powerpoint/2010/main" val="13511565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0" y="0"/>
            <a:ext cx="12191999" cy="6857999"/>
          </a:xfrm>
        </p:spPr>
        <p:txBody>
          <a:bodyPr/>
          <a:lstStyle/>
          <a:p>
            <a:pPr algn="ctr"/>
            <a:endParaRPr lang="tk-TM" sz="3200" b="1" dirty="0" smtClean="0">
              <a:latin typeface="Times New Roman" panose="02020603050405020304" pitchFamily="18" charset="0"/>
              <a:cs typeface="Times New Roman" panose="02020603050405020304" pitchFamily="18" charset="0"/>
            </a:endParaRPr>
          </a:p>
          <a:p>
            <a:endParaRPr lang="ru-RU" dirty="0"/>
          </a:p>
        </p:txBody>
      </p:sp>
      <p:sp>
        <p:nvSpPr>
          <p:cNvPr id="3" name="Прямоугольник 2"/>
          <p:cNvSpPr/>
          <p:nvPr/>
        </p:nvSpPr>
        <p:spPr>
          <a:xfrm>
            <a:off x="395654" y="335846"/>
            <a:ext cx="11430000" cy="6001643"/>
          </a:xfrm>
          <a:prstGeom prst="rect">
            <a:avLst/>
          </a:prstGeom>
        </p:spPr>
        <p:txBody>
          <a:bodyPr wrap="square">
            <a:spAutoFit/>
          </a:bodyPr>
          <a:lstStyle/>
          <a:p>
            <a:pPr indent="449580" algn="just">
              <a:spcAft>
                <a:spcPts val="0"/>
              </a:spcAft>
            </a:pPr>
            <a:r>
              <a:rPr lang="hr-HR" sz="2400" dirty="0">
                <a:solidFill>
                  <a:schemeClr val="bg1"/>
                </a:solidFill>
                <a:latin typeface="Times New Roman" panose="02020603050405020304" pitchFamily="18" charset="0"/>
                <a:ea typeface="Times New Roman" panose="02020603050405020304" pitchFamily="18" charset="0"/>
              </a:rPr>
              <a:t>1996-njy ýylda Daşoguz-Seýdi elektrik geçiriji liniýasy ýurdyň demirgazyk sebitini Türkmenistanyň merkezleşdirilen energosistemasyna birikdirdi. 1998-nji ýylda ýurdumyzda öndürilýän elektrik energiýa bilen Amyderýanyň sag kenary üpjün edildi. 2001-nji ýylda naprýaženiýesi 500 kV bolan „Serdar“ podstansiýasynyň işe girizilmegi ýurduň doly energiýa howpsuzlygyny üpjün etdi. Elektrik energiýany Lebap we Daşoguz welaýatlaryna iň amatly ýollar bilen geçirmeklige hem-de Merkezi Aziýa ýurtlaryna elektrik energiýany çykarmaklyga mümkinçilik döredi.	</a:t>
            </a:r>
            <a:endParaRPr lang="ru-RU" sz="2400" dirty="0">
              <a:solidFill>
                <a:schemeClr val="bg1"/>
              </a:solidFill>
              <a:latin typeface="Times New Roman" panose="02020603050405020304" pitchFamily="18" charset="0"/>
              <a:ea typeface="Times New Roman" panose="02020603050405020304" pitchFamily="18" charset="0"/>
            </a:endParaRPr>
          </a:p>
          <a:p>
            <a:pPr indent="449580" algn="just">
              <a:spcAft>
                <a:spcPts val="0"/>
              </a:spcAft>
            </a:pPr>
            <a:r>
              <a:rPr lang="hr-HR" sz="2400" dirty="0">
                <a:solidFill>
                  <a:schemeClr val="bg1"/>
                </a:solidFill>
                <a:latin typeface="Times New Roman" panose="02020603050405020304" pitchFamily="18" charset="0"/>
                <a:ea typeface="Times New Roman" panose="02020603050405020304" pitchFamily="18" charset="0"/>
              </a:rPr>
              <a:t>1998-nji we 2003-nji ýyllarda gaz turbina desgalary Abadan döwlet elektrik stansiýasynda gurnaldy. 2003-nji ýylda Balkanabat döwlet elektrik stansiýasynda ýene-de 3 turbina  işe girizildi. Türkmenbaşynyň nebiti gaýtadan işleýän zawodlar toplumy üçin aýratyn elektrik stansiýasy guruldy. Paýtagtymyzda elektrik energiýasynyň sarp edilişiniň artýandygy bilen baglylykda 2006-njy ýylda işläp başlan Aşgabat döwlet elektrik stansiýasyny gurmaklyk karar edildi. 	</a:t>
            </a:r>
            <a:endParaRPr lang="ru-RU" sz="2400" dirty="0">
              <a:solidFill>
                <a:schemeClr val="bg1"/>
              </a:solidFill>
              <a:latin typeface="Times New Roman" panose="02020603050405020304" pitchFamily="18" charset="0"/>
              <a:ea typeface="Times New Roman" panose="02020603050405020304" pitchFamily="18" charset="0"/>
            </a:endParaRPr>
          </a:p>
          <a:p>
            <a:pPr indent="449580" algn="just">
              <a:spcAft>
                <a:spcPts val="0"/>
              </a:spcAft>
            </a:pPr>
            <a:r>
              <a:rPr lang="hr-HR" sz="2400" dirty="0">
                <a:solidFill>
                  <a:schemeClr val="bg1"/>
                </a:solidFill>
                <a:latin typeface="Times New Roman" panose="02020603050405020304" pitchFamily="18" charset="0"/>
                <a:ea typeface="Times New Roman" panose="02020603050405020304" pitchFamily="18" charset="0"/>
              </a:rPr>
              <a:t>2007-nji ýylyň 7-nji dekabrynda Türkmenistanyň Hormatly Prezidenti Gurbanguly Berdimuhamedowyň gatnaşmagynda Daşoguz gaz turbina elektrik stansiýasy işe göýberildi. </a:t>
            </a:r>
            <a:endParaRPr lang="ru-RU"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2198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0" y="0"/>
            <a:ext cx="12191999" cy="6857999"/>
          </a:xfrm>
        </p:spPr>
        <p:txBody>
          <a:bodyPr/>
          <a:lstStyle/>
          <a:p>
            <a:pPr algn="ctr"/>
            <a:endParaRPr lang="tk-TM" sz="3200" b="1" dirty="0" smtClean="0">
              <a:latin typeface="Times New Roman" panose="02020603050405020304" pitchFamily="18" charset="0"/>
              <a:cs typeface="Times New Roman" panose="02020603050405020304" pitchFamily="18" charset="0"/>
            </a:endParaRPr>
          </a:p>
          <a:p>
            <a:endParaRPr lang="ru-RU" dirty="0"/>
          </a:p>
        </p:txBody>
      </p:sp>
      <p:sp>
        <p:nvSpPr>
          <p:cNvPr id="4" name="Прямоугольник 3"/>
          <p:cNvSpPr/>
          <p:nvPr/>
        </p:nvSpPr>
        <p:spPr>
          <a:xfrm>
            <a:off x="246743" y="181956"/>
            <a:ext cx="11486870" cy="6494085"/>
          </a:xfrm>
          <a:prstGeom prst="rect">
            <a:avLst/>
          </a:prstGeom>
          <a:solidFill>
            <a:schemeClr val="accent3">
              <a:lumMod val="60000"/>
              <a:lumOff val="40000"/>
            </a:schemeClr>
          </a:solidFill>
        </p:spPr>
        <p:txBody>
          <a:bodyPr wrap="square">
            <a:spAutoFit/>
          </a:bodyPr>
          <a:lstStyle/>
          <a:p>
            <a:pPr algn="just">
              <a:spcAft>
                <a:spcPts val="0"/>
              </a:spcAft>
            </a:pPr>
            <a:r>
              <a:rPr lang="en-US" sz="3200" dirty="0" smtClean="0">
                <a:solidFill>
                  <a:schemeClr val="bg1"/>
                </a:solidFill>
                <a:latin typeface="Times New Roman" panose="02020603050405020304" pitchFamily="18" charset="0"/>
                <a:ea typeface="Times New Roman" panose="02020603050405020304" pitchFamily="18" charset="0"/>
              </a:rPr>
              <a:t> </a:t>
            </a:r>
            <a:r>
              <a:rPr lang="hr-HR" sz="3200" dirty="0" smtClean="0">
                <a:solidFill>
                  <a:schemeClr val="bg1"/>
                </a:solidFill>
                <a:latin typeface="Times New Roman" panose="02020603050405020304" pitchFamily="18" charset="0"/>
                <a:ea typeface="Times New Roman" panose="02020603050405020304" pitchFamily="18" charset="0"/>
              </a:rPr>
              <a:t>Garaşsyzlyk </a:t>
            </a:r>
            <a:r>
              <a:rPr lang="hr-HR" sz="3200" dirty="0">
                <a:solidFill>
                  <a:schemeClr val="bg1"/>
                </a:solidFill>
                <a:latin typeface="Times New Roman" panose="02020603050405020304" pitchFamily="18" charset="0"/>
                <a:ea typeface="Times New Roman" panose="02020603050405020304" pitchFamily="18" charset="0"/>
              </a:rPr>
              <a:t>ýyllaryň içinde ýurdumyzda ençeme müň kilometr paýlaýjy we birleşdiriji howa hem-de kabel liniýalary, ýüzlerçe podstansiýalar guruldy. Çaklamalara görä ýurduň içinde elektrik energiýasynyň sarp edilişi 2020-nji ýyla çenli 2 mlrd kW/sag., daşary ýurtlara çykarylyşy bolsa 11,57 mlrd kW/sag. çenli artar. Döwrüň talabyna görä ýurduň energosistemasynyň kuwwatyny güýçli depginler bilen ösdürmek göz öňünde tutulýar.</a:t>
            </a:r>
            <a:endParaRPr lang="ru-RU" sz="3200" dirty="0">
              <a:solidFill>
                <a:schemeClr val="bg1"/>
              </a:solidFill>
              <a:latin typeface="Times New Roman" panose="02020603050405020304" pitchFamily="18" charset="0"/>
              <a:ea typeface="Times New Roman" panose="02020603050405020304" pitchFamily="18" charset="0"/>
            </a:endParaRPr>
          </a:p>
          <a:p>
            <a:pPr algn="just">
              <a:spcAft>
                <a:spcPts val="0"/>
              </a:spcAft>
            </a:pPr>
            <a:r>
              <a:rPr lang="hr-HR" sz="3200" dirty="0">
                <a:solidFill>
                  <a:schemeClr val="bg1"/>
                </a:solidFill>
                <a:latin typeface="Times New Roman" panose="02020603050405020304" pitchFamily="18" charset="0"/>
                <a:ea typeface="Times New Roman" panose="02020603050405020304" pitchFamily="18" charset="0"/>
              </a:rPr>
              <a:t>	Bar bolan bugturbinaly energobloklaryny kämilleşdirmek we häzirki zaman enjamlar bilen abzallaşdyrmak göz öňünde tutulýar. Olaryň ilkinjisi Mary döwlet elektrik stansiýasynda döwrebaplaşdyryldy. 2020-nji ýyla çenli stansiýada energobloklaryň ýene-de ikisi işe goýberler. Bu bolsa öndürilýän elektrik energiýanyň kuwwatynyň 2180 MW çenli ýokarlanmagyny üpjün eder.</a:t>
            </a:r>
            <a:endParaRPr lang="ru-RU"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278362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0" y="0"/>
            <a:ext cx="12191999" cy="6857999"/>
          </a:xfrm>
        </p:spPr>
        <p:txBody>
          <a:bodyPr/>
          <a:lstStyle/>
          <a:p>
            <a:pPr algn="ctr"/>
            <a:endParaRPr lang="tk-TM" sz="3200" b="1" dirty="0" smtClean="0">
              <a:latin typeface="Times New Roman" panose="02020603050405020304" pitchFamily="18" charset="0"/>
              <a:cs typeface="Times New Roman" panose="02020603050405020304" pitchFamily="18" charset="0"/>
            </a:endParaRPr>
          </a:p>
          <a:p>
            <a:endParaRPr lang="ru-RU" dirty="0"/>
          </a:p>
        </p:txBody>
      </p:sp>
      <p:sp>
        <p:nvSpPr>
          <p:cNvPr id="4" name="Прямоугольник 3"/>
          <p:cNvSpPr/>
          <p:nvPr/>
        </p:nvSpPr>
        <p:spPr>
          <a:xfrm>
            <a:off x="641839" y="151178"/>
            <a:ext cx="11034346" cy="6555641"/>
          </a:xfrm>
          <a:prstGeom prst="rect">
            <a:avLst/>
          </a:prstGeom>
          <a:solidFill>
            <a:schemeClr val="tx1">
              <a:lumMod val="85000"/>
            </a:schemeClr>
          </a:solidFill>
        </p:spPr>
        <p:txBody>
          <a:bodyPr wrap="square">
            <a:spAutoFit/>
          </a:bodyPr>
          <a:lstStyle/>
          <a:p>
            <a:pPr indent="449580" algn="just">
              <a:spcAft>
                <a:spcPts val="0"/>
              </a:spcAft>
            </a:pPr>
            <a:r>
              <a:rPr lang="hr-HR" sz="2800" dirty="0">
                <a:solidFill>
                  <a:schemeClr val="bg1"/>
                </a:solidFill>
                <a:latin typeface="Times New Roman" panose="02020603050405020304" pitchFamily="18" charset="0"/>
                <a:ea typeface="Times New Roman" panose="02020603050405020304" pitchFamily="18" charset="0"/>
              </a:rPr>
              <a:t>Aşgabatda ýakyn 2-3 ýylyň içinde 110 we 35 kV naprýaženiýeli 28 sany podstansiýany gurmaklyk göz öňünde tutulýar, howa we kabel „energiýa arteriýalarynyň“, şäher ýagtylandyryş we ýaşaýyş jaýlaryny energiýa bilen üpjün ediş sistemalarynyň durky täzelener. Energiýa ulgamlaryny döwrebaplaşdyrmak we olary häzirki zaman enjamlary bilen üpjün etmek işleri beýleki şäherlerde hem geçiriler.</a:t>
            </a:r>
            <a:endParaRPr lang="ru-RU" sz="2800" dirty="0">
              <a:solidFill>
                <a:schemeClr val="bg1"/>
              </a:solidFill>
              <a:latin typeface="Times New Roman" panose="02020603050405020304" pitchFamily="18" charset="0"/>
              <a:ea typeface="Times New Roman" panose="02020603050405020304" pitchFamily="18" charset="0"/>
            </a:endParaRPr>
          </a:p>
          <a:p>
            <a:pPr indent="449580" algn="just">
              <a:spcAft>
                <a:spcPts val="0"/>
              </a:spcAft>
            </a:pPr>
            <a:r>
              <a:rPr lang="hr-HR" sz="2800" dirty="0">
                <a:solidFill>
                  <a:schemeClr val="bg1"/>
                </a:solidFill>
                <a:latin typeface="Times New Roman" panose="02020603050405020304" pitchFamily="18" charset="0"/>
                <a:ea typeface="Times New Roman" panose="02020603050405020304" pitchFamily="18" charset="0"/>
              </a:rPr>
              <a:t>„Türkmenistanyň Prezidentiniň obalaryň, şäherleriň, ilatynyň durmuş-ýaşaýyş şertlerini özgertmek boýunça 2020-nji ýyla çenli döwür üçin Milli maksatnamasynyň“ çäklerinde 24 müň kilometrden gowrak elektrik geçiriji liniýalary gurmaklyk bellenildi. </a:t>
            </a:r>
            <a:endParaRPr lang="ru-RU" sz="2800" dirty="0">
              <a:solidFill>
                <a:schemeClr val="bg1"/>
              </a:solidFill>
              <a:latin typeface="Times New Roman" panose="02020603050405020304" pitchFamily="18" charset="0"/>
              <a:ea typeface="Times New Roman" panose="02020603050405020304" pitchFamily="18" charset="0"/>
            </a:endParaRPr>
          </a:p>
          <a:p>
            <a:pPr indent="449580" algn="just">
              <a:spcAft>
                <a:spcPts val="0"/>
              </a:spcAft>
            </a:pPr>
            <a:r>
              <a:rPr lang="hr-HR" sz="2800" dirty="0">
                <a:solidFill>
                  <a:schemeClr val="bg1"/>
                </a:solidFill>
                <a:latin typeface="Times New Roman" panose="02020603050405020304" pitchFamily="18" charset="0"/>
                <a:ea typeface="Times New Roman" panose="02020603050405020304" pitchFamily="18" charset="0"/>
              </a:rPr>
              <a:t>Türkmenistanyň Hormatly Prezidenti Gurbanguly Berdimuhamedowyň nygtaýşy ýaly: „Bu gün türkmen elektrik energiýasy goňşy döwletlere-Türkiýä, Eýrana, Täjikistana, Owganystana barýar, biz hem, degişli taraplar ýaly, bu hyzmatdaşlygyň giňeldilmegine, täze energiýa bazarlaryna çykmaklyga gyzyklanmaklyk bilen garaýarys“. </a:t>
            </a:r>
            <a:endParaRPr lang="ru-RU" sz="2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9500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0" y="0"/>
            <a:ext cx="12191999" cy="6857999"/>
          </a:xfrm>
        </p:spPr>
        <p:txBody>
          <a:bodyPr/>
          <a:lstStyle/>
          <a:p>
            <a:pPr algn="ctr"/>
            <a:endParaRPr lang="tk-TM" sz="3200" b="1" dirty="0" smtClean="0">
              <a:latin typeface="Times New Roman" panose="02020603050405020304" pitchFamily="18" charset="0"/>
              <a:cs typeface="Times New Roman" panose="02020603050405020304" pitchFamily="18" charset="0"/>
            </a:endParaRPr>
          </a:p>
          <a:p>
            <a:endParaRPr lang="ru-RU" dirty="0"/>
          </a:p>
        </p:txBody>
      </p:sp>
      <p:sp>
        <p:nvSpPr>
          <p:cNvPr id="4" name="Прямоугольник 3"/>
          <p:cNvSpPr/>
          <p:nvPr/>
        </p:nvSpPr>
        <p:spPr>
          <a:xfrm>
            <a:off x="184637" y="162721"/>
            <a:ext cx="11808071" cy="6497933"/>
          </a:xfrm>
          <a:prstGeom prst="rect">
            <a:avLst/>
          </a:prstGeom>
          <a:solidFill>
            <a:schemeClr val="accent6">
              <a:lumMod val="20000"/>
              <a:lumOff val="80000"/>
            </a:schemeClr>
          </a:solidFill>
        </p:spPr>
        <p:txBody>
          <a:bodyPr wrap="square">
            <a:spAutoFit/>
          </a:bodyPr>
          <a:lstStyle/>
          <a:p>
            <a:pPr indent="449580" algn="just">
              <a:spcAft>
                <a:spcPts val="0"/>
              </a:spcAft>
            </a:pPr>
            <a:r>
              <a:rPr lang="hr-HR" sz="2500" dirty="0">
                <a:solidFill>
                  <a:schemeClr val="bg1"/>
                </a:solidFill>
                <a:latin typeface="Times New Roman" panose="02020603050405020304" pitchFamily="18" charset="0"/>
                <a:ea typeface="Times New Roman" panose="02020603050405020304" pitchFamily="18" charset="0"/>
              </a:rPr>
              <a:t>Elektrik energiýanyň daşary ýurtlara çykarmak mümkinçiligini artdyrmak üçin täze energiýa arteriýalaryny gurmaklyk bellenildi. Häzirki wagtda energiýanyň daşary ýurtlara çykarylyşy ortaça ýyl hasabynda 1,3 mlrd kW/sag. bolýan bolsa, 2020-nji ýyla çenli elektrik energiýanyň çaklanylýan eksporty 11,57 mlrd kW/sag. bolar.</a:t>
            </a:r>
            <a:endParaRPr lang="ru-RU" sz="2500" dirty="0">
              <a:solidFill>
                <a:schemeClr val="bg1"/>
              </a:solidFill>
              <a:latin typeface="Times New Roman" panose="02020603050405020304" pitchFamily="18" charset="0"/>
              <a:ea typeface="Times New Roman" panose="02020603050405020304" pitchFamily="18" charset="0"/>
            </a:endParaRPr>
          </a:p>
          <a:p>
            <a:pPr marL="457200" algn="just">
              <a:lnSpc>
                <a:spcPct val="115000"/>
              </a:lnSpc>
              <a:spcAft>
                <a:spcPts val="0"/>
              </a:spcAft>
            </a:pPr>
            <a:r>
              <a:rPr lang="hr-HR" sz="25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hr-HR" sz="25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Elektromagnit hadysalaryny praktiki maksatlar üçin peýdalanmagy öwrenýän ylmyň we tehnikanyň pudagyna elektrotehnika diýilýär. Elektromagnit hadysalaryny peýdalanmak esasan üç ugra bölünýär:</a:t>
            </a:r>
            <a:endParaRPr lang="ru-RU" sz="25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tabLst>
                <a:tab pos="457200" algn="l"/>
              </a:tabLst>
            </a:pPr>
            <a:r>
              <a:rPr lang="hr-HR" sz="25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Tebigatda duş gelýän energiýalary bir görnüşden beýleki görnüşe öwürmek – energetika;</a:t>
            </a:r>
            <a:endParaRPr lang="ru-RU" sz="25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tabLst>
                <a:tab pos="457200" algn="l"/>
              </a:tabLst>
            </a:pPr>
            <a:r>
              <a:rPr lang="hr-HR" sz="25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Tebigatda duş gelýän jisimleri bir görnüşden beýleki görnüşe özgertmek – tehnologiýa;</a:t>
            </a:r>
            <a:endParaRPr lang="ru-RU" sz="25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tabLst>
                <a:tab pos="457200" algn="l"/>
              </a:tabLst>
            </a:pPr>
            <a:r>
              <a:rPr lang="hr-HR" sz="25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Signallary we maglumatlary almak hem-de olary aralyga geçirmek – informasiýa.</a:t>
            </a:r>
            <a:endParaRPr lang="ru-RU" sz="25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lnSpc>
                <a:spcPct val="115000"/>
              </a:lnSpc>
              <a:spcAft>
                <a:spcPts val="0"/>
              </a:spcAft>
            </a:pPr>
            <a:r>
              <a:rPr lang="hr-HR" sz="25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XIX asyryň birinji ýarymynda ykdysady taýdan ösýän döwletleriň elektrik energiýany senagatda ulanmaklygyň zerurlygyny duýup başlamagy elektrotehnikanyň ylmyň we tehnikanyň özbaşdak bir pudagy hökmünde ýüze çykyp başlamagyna şert döretdi.</a:t>
            </a:r>
            <a:endParaRPr lang="ru-RU" sz="25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03619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0" y="0"/>
            <a:ext cx="12191999" cy="6857999"/>
          </a:xfrm>
        </p:spPr>
        <p:txBody>
          <a:bodyPr/>
          <a:lstStyle/>
          <a:p>
            <a:pPr algn="ctr"/>
            <a:endParaRPr lang="tk-TM" sz="3200" b="1" dirty="0" smtClean="0">
              <a:latin typeface="Times New Roman" panose="02020603050405020304" pitchFamily="18" charset="0"/>
              <a:cs typeface="Times New Roman" panose="02020603050405020304" pitchFamily="18" charset="0"/>
            </a:endParaRPr>
          </a:p>
          <a:p>
            <a:endParaRPr lang="ru-RU" dirty="0"/>
          </a:p>
        </p:txBody>
      </p:sp>
      <p:sp>
        <p:nvSpPr>
          <p:cNvPr id="3" name="Прямоугольник 2"/>
          <p:cNvSpPr/>
          <p:nvPr/>
        </p:nvSpPr>
        <p:spPr>
          <a:xfrm>
            <a:off x="306264" y="115874"/>
            <a:ext cx="11579469" cy="6247864"/>
          </a:xfrm>
          <a:prstGeom prst="rect">
            <a:avLst/>
          </a:prstGeom>
          <a:solidFill>
            <a:schemeClr val="accent4">
              <a:lumMod val="20000"/>
              <a:lumOff val="80000"/>
            </a:schemeClr>
          </a:solidFill>
        </p:spPr>
        <p:txBody>
          <a:bodyPr wrap="square">
            <a:spAutoFit/>
          </a:bodyPr>
          <a:lstStyle/>
          <a:p>
            <a:pPr algn="just">
              <a:spcAft>
                <a:spcPts val="0"/>
              </a:spcAft>
            </a:pPr>
            <a:r>
              <a:rPr lang="hr-HR" sz="2200" dirty="0">
                <a:solidFill>
                  <a:schemeClr val="bg1"/>
                </a:solidFill>
                <a:latin typeface="Times New Roman" panose="02020603050405020304" pitchFamily="18" charset="0"/>
                <a:ea typeface="Times New Roman" panose="02020603050405020304" pitchFamily="18" charset="0"/>
              </a:rPr>
              <a:t>Elektronika pudagynyň döremegi we häzirki günlere çenli geçen ösüş ýoly esasy üç döwre bölünýär:</a:t>
            </a:r>
            <a:endParaRPr lang="ru-RU" sz="2200" dirty="0">
              <a:solidFill>
                <a:schemeClr val="bg1"/>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arenR"/>
              <a:tabLst>
                <a:tab pos="276225" algn="l"/>
              </a:tabLst>
            </a:pPr>
            <a:r>
              <a:rPr lang="hr-HR" sz="2400" b="1" dirty="0">
                <a:solidFill>
                  <a:schemeClr val="bg1"/>
                </a:solidFill>
                <a:latin typeface="Times New Roman" panose="02020603050405020304" pitchFamily="18" charset="0"/>
                <a:ea typeface="Times New Roman" panose="02020603050405020304" pitchFamily="18" charset="0"/>
              </a:rPr>
              <a:t>lampaly elektronika</a:t>
            </a:r>
            <a:r>
              <a:rPr lang="hr-HR" sz="2200" dirty="0">
                <a:solidFill>
                  <a:schemeClr val="bg1"/>
                </a:solidFill>
                <a:latin typeface="Times New Roman" panose="02020603050405020304" pitchFamily="18" charset="0"/>
                <a:ea typeface="Times New Roman" panose="02020603050405020304" pitchFamily="18" charset="0"/>
                <a:sym typeface="Symbol" panose="05050102010706020507" pitchFamily="18" charset="2"/>
              </a:rPr>
              <a:t></a:t>
            </a:r>
            <a:r>
              <a:rPr lang="hr-HR" sz="2200" dirty="0">
                <a:solidFill>
                  <a:schemeClr val="bg1"/>
                </a:solidFill>
                <a:latin typeface="Times New Roman" panose="02020603050405020304" pitchFamily="18" charset="0"/>
                <a:ea typeface="Times New Roman" panose="02020603050405020304" pitchFamily="18" charset="0"/>
              </a:rPr>
              <a:t>radionyň oýlanyp tapylan wagtyndan (1895ý) ilkinji tranzistoryň oýlanyp tapylan wagtyna (1948ý) çenli dowam eden döwür. Bu döwürde radioelektron enjamlaryň ählisiniň esasyny elektrowakuum we gazrazrýadly elektron lampalar düzýär.</a:t>
            </a:r>
            <a:endParaRPr lang="ru-RU" sz="2200" dirty="0">
              <a:solidFill>
                <a:schemeClr val="bg1"/>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arenR"/>
              <a:tabLst>
                <a:tab pos="276225" algn="l"/>
              </a:tabLst>
            </a:pPr>
            <a:r>
              <a:rPr lang="hr-HR" sz="2400" b="1" dirty="0">
                <a:solidFill>
                  <a:schemeClr val="bg1"/>
                </a:solidFill>
                <a:latin typeface="Times New Roman" panose="02020603050405020304" pitchFamily="18" charset="0"/>
                <a:ea typeface="Times New Roman" panose="02020603050405020304" pitchFamily="18" charset="0"/>
              </a:rPr>
              <a:t>ýarymgeçirijili elektronika</a:t>
            </a:r>
            <a:r>
              <a:rPr lang="hr-HR" sz="2200" dirty="0">
                <a:solidFill>
                  <a:schemeClr val="bg1"/>
                </a:solidFill>
                <a:latin typeface="Times New Roman" panose="02020603050405020304" pitchFamily="18" charset="0"/>
                <a:ea typeface="Times New Roman" panose="02020603050405020304" pitchFamily="18" charset="0"/>
                <a:sym typeface="Symbol" panose="05050102010706020507" pitchFamily="18" charset="2"/>
              </a:rPr>
              <a:t></a:t>
            </a:r>
            <a:r>
              <a:rPr lang="hr-HR" sz="2200" dirty="0">
                <a:solidFill>
                  <a:schemeClr val="bg1"/>
                </a:solidFill>
                <a:latin typeface="Times New Roman" panose="02020603050405020304" pitchFamily="18" charset="0"/>
                <a:ea typeface="Times New Roman" panose="02020603050405020304" pitchFamily="18" charset="0"/>
              </a:rPr>
              <a:t>1948-nji ýylda amerikan alymlary D.Bardin, U.Bretteýn we U.Şokli dagy ýarymgeçiriji kristaldan  düzülen bipolýar tranzistory oýlap tapanlaryndan soň başlanýar. Bu döwürde elektron gurluşlariň shemalary diskret elementlerden (aýratyn tranzistorlardan, diodlardan, rezistorlardan, kondensatorlardan we ş.m.) düzülýärler. Elektronikanyň ösüşiniň bu döwri häzirki günlere çenli dowam edýär diýilse hem ýalňyş bolmaz. Sebäbi, häzirki wagtda öndürilýän elektron enjamlaryň düzüminde hem aýratyn tranzistorlar, diodlar we beýlekiler ulanylýar. Ýöne, köp sanly kiçi kuwwatly tranzistorlardan, diodlardan we rezistorlardan düzülen shemanyň bitewi bir ýarymgeçiriji kristalyň göwrüminde ýerleşdirilmegi, elektronikaniň ösüşiniň indiki bir öňe gidişligini döretdi.</a:t>
            </a:r>
            <a:endParaRPr lang="ru-RU" sz="2200" dirty="0">
              <a:solidFill>
                <a:schemeClr val="bg1"/>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arenR"/>
              <a:tabLst>
                <a:tab pos="276225" algn="l"/>
              </a:tabLst>
            </a:pPr>
            <a:r>
              <a:rPr lang="hr-HR" sz="2400" b="1" dirty="0">
                <a:solidFill>
                  <a:schemeClr val="bg1"/>
                </a:solidFill>
                <a:latin typeface="Times New Roman" panose="02020603050405020304" pitchFamily="18" charset="0"/>
                <a:ea typeface="Times New Roman" panose="02020603050405020304" pitchFamily="18" charset="0"/>
              </a:rPr>
              <a:t>mikroelektronika</a:t>
            </a:r>
            <a:r>
              <a:rPr lang="hr-HR" sz="2200" dirty="0">
                <a:solidFill>
                  <a:schemeClr val="bg1"/>
                </a:solidFill>
                <a:latin typeface="Times New Roman" panose="02020603050405020304" pitchFamily="18" charset="0"/>
                <a:ea typeface="Times New Roman" panose="02020603050405020304" pitchFamily="18" charset="0"/>
                <a:sym typeface="Symbol" panose="05050102010706020507" pitchFamily="18" charset="2"/>
              </a:rPr>
              <a:t></a:t>
            </a:r>
            <a:r>
              <a:rPr lang="hr-HR" sz="2200" dirty="0">
                <a:solidFill>
                  <a:schemeClr val="bg1"/>
                </a:solidFill>
                <a:latin typeface="Times New Roman" panose="02020603050405020304" pitchFamily="18" charset="0"/>
                <a:ea typeface="Times New Roman" panose="02020603050405020304" pitchFamily="18" charset="0"/>
              </a:rPr>
              <a:t>elektronikada planar tehnologiýanyň ulanylmagy netijesinde 1957-nji ýylda ilkinji integral mikroshemanyň taýýarlanmagyndan başlanan hasap edilýär. Planar sözü, esasynda “planus” diýen latyn sözü durýan iňlis sözü bolup, tekiz, endigan diýen manyny berýär. Bu döwürde elektron gurluşlaryň shemalarynyň elementleri bütewi bir kristalda ýerleşdirilip, olaryň ölçegleri mikrometr birliklerde bolýar. </a:t>
            </a:r>
            <a:endParaRPr lang="ru-RU" sz="2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0342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0" y="0"/>
            <a:ext cx="12191999" cy="6857999"/>
          </a:xfrm>
        </p:spPr>
        <p:txBody>
          <a:bodyPr/>
          <a:lstStyle/>
          <a:p>
            <a:pPr algn="ctr"/>
            <a:endParaRPr lang="tk-TM" sz="3200" b="1" dirty="0" smtClean="0">
              <a:latin typeface="Times New Roman" panose="02020603050405020304" pitchFamily="18" charset="0"/>
              <a:cs typeface="Times New Roman" panose="02020603050405020304" pitchFamily="18" charset="0"/>
            </a:endParaRPr>
          </a:p>
          <a:p>
            <a:endParaRPr lang="ru-RU" dirty="0"/>
          </a:p>
        </p:txBody>
      </p:sp>
      <p:sp>
        <p:nvSpPr>
          <p:cNvPr id="3" name="Прямоугольник 2"/>
          <p:cNvSpPr/>
          <p:nvPr/>
        </p:nvSpPr>
        <p:spPr>
          <a:xfrm>
            <a:off x="306264" y="117693"/>
            <a:ext cx="11579469" cy="6740307"/>
          </a:xfrm>
          <a:prstGeom prst="rect">
            <a:avLst/>
          </a:prstGeom>
          <a:solidFill>
            <a:schemeClr val="tx1">
              <a:lumMod val="95000"/>
            </a:schemeClr>
          </a:solidFill>
        </p:spPr>
        <p:txBody>
          <a:bodyPr wrap="square">
            <a:spAutoFit/>
          </a:bodyPr>
          <a:lstStyle/>
          <a:p>
            <a:pPr algn="just"/>
            <a:r>
              <a:rPr lang="hr-HR" sz="3600" dirty="0">
                <a:solidFill>
                  <a:schemeClr val="bg1"/>
                </a:solidFill>
                <a:latin typeface="Times New Roman" panose="02020603050405020304" pitchFamily="18" charset="0"/>
                <a:cs typeface="Times New Roman" panose="02020603050405020304" pitchFamily="18" charset="0"/>
              </a:rPr>
              <a:t>Elektronikanyň ösüşiniň bu döwri häzirki günlere çenli dowam edýär diýip hasaplanýar. Ýöne, ondaky ulanylýan tehnologiki usullaryň kämilleşmegi netijesinde bir kristaldaky (ýa-da kristalyň göwrüm birligindäki) elementleriň sany gitdigiçe ýokarlanýar. Şeýlelikde, elektron tehnikasynyň ösüşiniň mikroelektronika döwri birnäçe bölege: </a:t>
            </a:r>
            <a:r>
              <a:rPr lang="hr-HR" sz="3600" b="1" dirty="0">
                <a:solidFill>
                  <a:schemeClr val="bg1"/>
                </a:solidFill>
                <a:latin typeface="Times New Roman" panose="02020603050405020304" pitchFamily="18" charset="0"/>
                <a:cs typeface="Times New Roman" panose="02020603050405020304" pitchFamily="18" charset="0"/>
              </a:rPr>
              <a:t>integral shemalar</a:t>
            </a:r>
            <a:r>
              <a:rPr lang="hr-HR" sz="3600" dirty="0">
                <a:solidFill>
                  <a:schemeClr val="bg1"/>
                </a:solidFill>
                <a:latin typeface="Times New Roman" panose="02020603050405020304" pitchFamily="18" charset="0"/>
                <a:cs typeface="Times New Roman" panose="02020603050405020304" pitchFamily="18" charset="0"/>
              </a:rPr>
              <a:t>, </a:t>
            </a:r>
            <a:r>
              <a:rPr lang="hr-HR" sz="3600" b="1" dirty="0">
                <a:solidFill>
                  <a:schemeClr val="bg1"/>
                </a:solidFill>
                <a:latin typeface="Times New Roman" panose="02020603050405020304" pitchFamily="18" charset="0"/>
                <a:cs typeface="Times New Roman" panose="02020603050405020304" pitchFamily="18" charset="0"/>
              </a:rPr>
              <a:t>uly integral shemalar</a:t>
            </a:r>
            <a:r>
              <a:rPr lang="hr-HR" sz="3600" dirty="0">
                <a:solidFill>
                  <a:schemeClr val="bg1"/>
                </a:solidFill>
                <a:latin typeface="Times New Roman" panose="02020603050405020304" pitchFamily="18" charset="0"/>
                <a:cs typeface="Times New Roman" panose="02020603050405020304" pitchFamily="18" charset="0"/>
              </a:rPr>
              <a:t>  we </a:t>
            </a:r>
            <a:r>
              <a:rPr lang="hr-HR" sz="3600" b="1" dirty="0">
                <a:solidFill>
                  <a:schemeClr val="bg1"/>
                </a:solidFill>
                <a:latin typeface="Times New Roman" panose="02020603050405020304" pitchFamily="18" charset="0"/>
                <a:cs typeface="Times New Roman" panose="02020603050405020304" pitchFamily="18" charset="0"/>
              </a:rPr>
              <a:t>has uly integral shemalara</a:t>
            </a:r>
            <a:r>
              <a:rPr lang="hr-HR" sz="3600" dirty="0">
                <a:solidFill>
                  <a:schemeClr val="bg1"/>
                </a:solidFill>
                <a:latin typeface="Times New Roman" panose="02020603050405020304" pitchFamily="18" charset="0"/>
                <a:cs typeface="Times New Roman" panose="02020603050405020304" pitchFamily="18" charset="0"/>
              </a:rPr>
              <a:t> bölünýär. Şonuň üçin häzirki günlerde ulanýan elektron enjamlarymyzyň köpüsi (personal kompýuterler, ykjam telefonlar, emeli hemra telewideniýesiniň serişdeleri we ş.m.) elektron gurluşlaryň bäşinji nesline degişlidir.</a:t>
            </a:r>
            <a:endParaRPr lang="ru-RU" sz="3600" dirty="0">
              <a:solidFill>
                <a:schemeClr val="bg1"/>
              </a:solidFill>
              <a:latin typeface="Times New Roman" panose="02020603050405020304" pitchFamily="18" charset="0"/>
              <a:cs typeface="Times New Roman" panose="02020603050405020304" pitchFamily="18" charset="0"/>
            </a:endParaRPr>
          </a:p>
          <a:p>
            <a:pPr algn="just">
              <a:spcAft>
                <a:spcPts val="0"/>
              </a:spcAft>
            </a:pPr>
            <a:endParaRPr lang="ru-RU"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68090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Сектор">
  <a:themeElements>
    <a:clrScheme name="Синий и зеленый">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124</TotalTime>
  <Words>721</Words>
  <Application>Microsoft Office PowerPoint</Application>
  <PresentationFormat>Широкоэкранный</PresentationFormat>
  <Paragraphs>28</Paragraphs>
  <Slides>8</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vt:i4>
      </vt:variant>
    </vt:vector>
  </HeadingPairs>
  <TitlesOfParts>
    <vt:vector size="14" baseType="lpstr">
      <vt:lpstr>Calibri</vt:lpstr>
      <vt:lpstr>Century Gothic</vt:lpstr>
      <vt:lpstr>Symbol</vt:lpstr>
      <vt:lpstr>Times New Roman</vt:lpstr>
      <vt:lpstr>Wingdings 3</vt: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Аманов Гуйчгельды</dc:creator>
  <cp:lastModifiedBy>Lenovo</cp:lastModifiedBy>
  <cp:revision>32</cp:revision>
  <dcterms:created xsi:type="dcterms:W3CDTF">2019-02-27T16:48:01Z</dcterms:created>
  <dcterms:modified xsi:type="dcterms:W3CDTF">2020-02-05T06:38:47Z</dcterms:modified>
</cp:coreProperties>
</file>