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5D5BA15-F830-48A4-B4E9-28734D812A29}" type="datetimeFigureOut">
              <a:rPr lang="ru-RU" smtClean="0"/>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3202460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5D5BA15-F830-48A4-B4E9-28734D812A29}" type="datetimeFigureOut">
              <a:rPr lang="ru-RU" smtClean="0"/>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2382369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5D5BA15-F830-48A4-B4E9-28734D812A29}" type="datetimeFigureOut">
              <a:rPr lang="ru-RU" smtClean="0"/>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1127473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5D5BA15-F830-48A4-B4E9-28734D812A29}" type="datetimeFigureOut">
              <a:rPr lang="ru-RU" smtClean="0"/>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1906075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5D5BA15-F830-48A4-B4E9-28734D812A29}" type="datetimeFigureOut">
              <a:rPr lang="ru-RU" smtClean="0"/>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3653050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5D5BA15-F830-48A4-B4E9-28734D812A29}" type="datetimeFigureOut">
              <a:rPr lang="ru-RU" smtClean="0"/>
              <a:t>26.01.2021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331253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5D5BA15-F830-48A4-B4E9-28734D812A29}" type="datetimeFigureOut">
              <a:rPr lang="ru-RU" smtClean="0"/>
              <a:t>26.01.2021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785149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5D5BA15-F830-48A4-B4E9-28734D812A29}" type="datetimeFigureOut">
              <a:rPr lang="ru-RU" smtClean="0"/>
              <a:t>26.01.2021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1086412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5D5BA15-F830-48A4-B4E9-28734D812A29}" type="datetimeFigureOut">
              <a:rPr lang="ru-RU" smtClean="0"/>
              <a:t>26.01.2021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20836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5D5BA15-F830-48A4-B4E9-28734D812A29}" type="datetimeFigureOut">
              <a:rPr lang="ru-RU" smtClean="0"/>
              <a:t>26.01.2021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196520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5D5BA15-F830-48A4-B4E9-28734D812A29}" type="datetimeFigureOut">
              <a:rPr lang="ru-RU" smtClean="0"/>
              <a:t>26.01.2021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170E0E5-C280-41F7-BBBF-07D6A63011DF}" type="slidenum">
              <a:rPr lang="ru-RU" smtClean="0"/>
              <a:t>‹#›</a:t>
            </a:fld>
            <a:endParaRPr lang="ru-RU"/>
          </a:p>
        </p:txBody>
      </p:sp>
    </p:spTree>
    <p:extLst>
      <p:ext uri="{BB962C8B-B14F-4D97-AF65-F5344CB8AC3E}">
        <p14:creationId xmlns:p14="http://schemas.microsoft.com/office/powerpoint/2010/main" val="811531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D5BA15-F830-48A4-B4E9-28734D812A29}" type="datetimeFigureOut">
              <a:rPr lang="ru-RU" smtClean="0"/>
              <a:t>26.01.2021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70E0E5-C280-41F7-BBBF-07D6A63011DF}" type="slidenum">
              <a:rPr lang="ru-RU" smtClean="0"/>
              <a:t>‹#›</a:t>
            </a:fld>
            <a:endParaRPr lang="ru-RU"/>
          </a:p>
        </p:txBody>
      </p:sp>
    </p:spTree>
    <p:extLst>
      <p:ext uri="{BB962C8B-B14F-4D97-AF65-F5344CB8AC3E}">
        <p14:creationId xmlns:p14="http://schemas.microsoft.com/office/powerpoint/2010/main" val="3087014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pPr>
              <a:lnSpc>
                <a:spcPct val="107000"/>
              </a:lnSpc>
              <a:spcAft>
                <a:spcPts val="0"/>
              </a:spcAft>
            </a:pPr>
            <a:r>
              <a:rPr lang="tk-TM" sz="48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Tema 13: </a:t>
            </a:r>
            <a:r>
              <a:rPr lang="ru-RU" sz="48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Owradyjy</a:t>
            </a:r>
            <a:r>
              <a:rPr lang="ru-RU" sz="48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hilini</a:t>
            </a:r>
            <a:r>
              <a:rPr lang="ru-RU" sz="4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kesgitleýji</a:t>
            </a:r>
            <a:r>
              <a:rPr lang="ru-RU" sz="4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br>
              <a:rPr lang="tk-TM" sz="48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br>
            <a:r>
              <a:rPr lang="tk-TM" sz="4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zawodlaryň</a:t>
            </a:r>
            <a:r>
              <a:rPr lang="ru-RU" sz="48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we</a:t>
            </a:r>
            <a:r>
              <a:rPr lang="ru-RU" sz="4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enjamlaryň</a:t>
            </a:r>
            <a:r>
              <a:rPr lang="ru-RU" sz="4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görnüşleri</a:t>
            </a:r>
            <a:r>
              <a:rPr lang="ru-RU" sz="4800"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4800" b="1" dirty="0" smtClean="0">
                <a:effectLst/>
                <a:latin typeface="Calibri" panose="020F0502020204030204" pitchFamily="34" charset="0"/>
                <a:ea typeface="Calibri" panose="020F0502020204030204" pitchFamily="34" charset="0"/>
                <a:cs typeface="Times New Roman" panose="02020603050405020304" pitchFamily="18" charset="0"/>
              </a:rPr>
            </a:br>
            <a:r>
              <a:rPr lang="tk-TM" sz="4800" b="1" dirty="0" smtClean="0">
                <a:effectLst/>
                <a:latin typeface="Times New Roman" panose="02020603050405020304" pitchFamily="18" charset="0"/>
                <a:ea typeface="Calibri" panose="020F0502020204030204" pitchFamily="34" charset="0"/>
                <a:cs typeface="Times New Roman" panose="02020603050405020304" pitchFamily="18" charset="0"/>
              </a:rPr>
              <a:t>1. </a:t>
            </a:r>
            <a:r>
              <a:rPr lang="ru-RU" sz="4800" b="1" dirty="0" err="1" smtClean="0">
                <a:latin typeface="Times New Roman" panose="02020603050405020304" pitchFamily="18" charset="0"/>
                <a:ea typeface="Times New Roman" panose="02020603050405020304" pitchFamily="18" charset="0"/>
                <a:cs typeface="Times New Roman" panose="02020603050405020304" pitchFamily="18" charset="0"/>
              </a:rPr>
              <a:t>Zawodlaryň</a:t>
            </a:r>
            <a:r>
              <a:rPr lang="ru-RU"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ea typeface="Times New Roman" panose="02020603050405020304" pitchFamily="18" charset="0"/>
                <a:cs typeface="Times New Roman" panose="02020603050405020304" pitchFamily="18" charset="0"/>
              </a:rPr>
              <a:t>konstruksiýasy</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ea typeface="Times New Roman" panose="02020603050405020304" pitchFamily="18" charset="0"/>
                <a:cs typeface="Times New Roman" panose="02020603050405020304" pitchFamily="18" charset="0"/>
              </a:rPr>
              <a:t>enjamlary</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ru-RU" sz="4800" b="1" dirty="0" err="1" smtClean="0">
                <a:latin typeface="Times New Roman" panose="02020603050405020304" pitchFamily="18" charset="0"/>
                <a:ea typeface="Times New Roman" panose="02020603050405020304" pitchFamily="18" charset="0"/>
                <a:cs typeface="Times New Roman" panose="02020603050405020304" pitchFamily="18" charset="0"/>
              </a:rPr>
              <a:t>Gurluşyk</a:t>
            </a:r>
            <a:r>
              <a:rPr lang="ru-RU"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ea typeface="Times New Roman" panose="02020603050405020304" pitchFamily="18" charset="0"/>
                <a:cs typeface="Times New Roman" panose="02020603050405020304" pitchFamily="18" charset="0"/>
              </a:rPr>
              <a:t>materiallaryny</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smtClean="0">
                <a:latin typeface="Times New Roman" panose="02020603050405020304" pitchFamily="18" charset="0"/>
                <a:ea typeface="Times New Roman" panose="02020603050405020304" pitchFamily="18" charset="0"/>
                <a:cs typeface="Times New Roman" panose="02020603050405020304" pitchFamily="18" charset="0"/>
              </a:rPr>
              <a:t>garyjy</a:t>
            </a:r>
            <a:r>
              <a:rPr lang="ru-RU"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ea typeface="Times New Roman" panose="02020603050405020304" pitchFamily="18" charset="0"/>
                <a:cs typeface="Times New Roman" panose="02020603050405020304" pitchFamily="18" charset="0"/>
              </a:rPr>
              <a:t>bölüji</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smtClean="0">
                <a:latin typeface="Times New Roman" panose="02020603050405020304" pitchFamily="18" charset="0"/>
                <a:ea typeface="Times New Roman" panose="02020603050405020304" pitchFamily="18" charset="0"/>
                <a:cs typeface="Times New Roman" panose="02020603050405020304" pitchFamily="18" charset="0"/>
              </a:rPr>
              <a:t>maşynlaryň</a:t>
            </a:r>
            <a:r>
              <a:rPr lang="ru-RU"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ea typeface="Times New Roman" panose="02020603050405020304" pitchFamily="18" charset="0"/>
                <a:cs typeface="Times New Roman" panose="02020603050405020304" pitchFamily="18" charset="0"/>
              </a:rPr>
              <a:t>görnüşleri</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3. </a:t>
            </a:r>
            <a:r>
              <a:rPr lang="ru-RU" sz="4800" b="1" dirty="0" err="1" smtClean="0">
                <a:latin typeface="Times New Roman" panose="02020603050405020304" pitchFamily="18" charset="0"/>
                <a:ea typeface="Times New Roman" panose="02020603050405020304" pitchFamily="18" charset="0"/>
                <a:cs typeface="Times New Roman" panose="02020603050405020304" pitchFamily="18" charset="0"/>
              </a:rPr>
              <a:t>Olaryň</a:t>
            </a:r>
            <a:r>
              <a:rPr lang="ru-RU"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ea typeface="Times New Roman" panose="02020603050405020304" pitchFamily="18" charset="0"/>
                <a:cs typeface="Times New Roman" panose="02020603050405020304" pitchFamily="18" charset="0"/>
              </a:rPr>
              <a:t>konstruksiýasynyň</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ea typeface="Times New Roman" panose="02020603050405020304" pitchFamily="18" charset="0"/>
                <a:cs typeface="Times New Roman" panose="02020603050405020304" pitchFamily="18" charset="0"/>
              </a:rPr>
              <a:t>işleýşini</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4800" b="1" dirty="0" err="1" smtClean="0">
                <a:latin typeface="Times New Roman" panose="02020603050405020304" pitchFamily="18" charset="0"/>
                <a:ea typeface="Times New Roman" panose="02020603050405020304" pitchFamily="18" charset="0"/>
                <a:cs typeface="Times New Roman" panose="02020603050405020304" pitchFamily="18" charset="0"/>
              </a:rPr>
              <a:t>öwrenmek</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a:t>
            </a:r>
            <a:r>
              <a:rPr lang="ru-RU" sz="4800"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4800" b="1" dirty="0" smtClean="0">
                <a:effectLst/>
                <a:latin typeface="Calibri" panose="020F0502020204030204" pitchFamily="34" charset="0"/>
                <a:ea typeface="Calibri" panose="020F0502020204030204" pitchFamily="34" charset="0"/>
                <a:cs typeface="Times New Roman" panose="02020603050405020304" pitchFamily="18" charset="0"/>
              </a:rPr>
            </a:br>
            <a:r>
              <a:rPr lang="tk-TM" sz="4800" b="1" dirty="0">
                <a:latin typeface="Calibri" panose="020F0502020204030204" pitchFamily="34" charset="0"/>
                <a:ea typeface="Calibri" panose="020F0502020204030204" pitchFamily="34" charset="0"/>
                <a:cs typeface="Times New Roman" panose="02020603050405020304" pitchFamily="18" charset="0"/>
              </a:rPr>
              <a:t> </a:t>
            </a:r>
            <a:r>
              <a:rPr lang="tk-TM" sz="4800" b="1" dirty="0" smtClean="0">
                <a:latin typeface="Calibri" panose="020F0502020204030204" pitchFamily="34" charset="0"/>
                <a:ea typeface="Calibri" panose="020F0502020204030204" pitchFamily="34" charset="0"/>
                <a:cs typeface="Times New Roman" panose="02020603050405020304" pitchFamily="18" charset="0"/>
              </a:rPr>
              <a:t>   </a:t>
            </a:r>
            <a:r>
              <a:rPr lang="ru-RU" sz="4800" b="1" dirty="0" err="1" smtClean="0">
                <a:latin typeface="Times New Roman" panose="02020603050405020304" pitchFamily="18" charset="0"/>
                <a:ea typeface="Times New Roman" panose="02020603050405020304" pitchFamily="18" charset="0"/>
              </a:rPr>
              <a:t>Netije</a:t>
            </a:r>
            <a:r>
              <a:rPr lang="ru-RU" sz="4800" b="1" dirty="0">
                <a:latin typeface="Times New Roman" panose="02020603050405020304" pitchFamily="18" charset="0"/>
                <a:ea typeface="Times New Roman" panose="02020603050405020304" pitchFamily="18" charset="0"/>
              </a:rPr>
              <a:t>.</a:t>
            </a:r>
            <a:endParaRPr lang="ru-RU" sz="4800" b="1" dirty="0"/>
          </a:p>
        </p:txBody>
      </p:sp>
    </p:spTree>
    <p:extLst>
      <p:ext uri="{BB962C8B-B14F-4D97-AF65-F5344CB8AC3E}">
        <p14:creationId xmlns:p14="http://schemas.microsoft.com/office/powerpoint/2010/main" val="3605489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0"/>
            <a:ext cx="12089422" cy="6857999"/>
          </a:xfrm>
        </p:spPr>
        <p:txBody>
          <a:bodyPr>
            <a:normAutofit fontScale="90000"/>
          </a:bodyPr>
          <a:lstStyle/>
          <a:p>
            <a:r>
              <a:rPr lang="ru-RU" sz="4800" b="0" i="0" u="none" strike="noStrike" baseline="0" dirty="0" smtClean="0">
                <a:solidFill>
                  <a:srgbClr val="000000"/>
                </a:solidFill>
                <a:latin typeface="Times New Roman" panose="02020603050405020304" pitchFamily="18" charset="0"/>
              </a:rPr>
              <a:t/>
            </a:r>
            <a:br>
              <a:rPr lang="ru-RU" sz="4800" b="0" i="0" u="none" strike="noStrike" baseline="0" dirty="0" smtClean="0">
                <a:solidFill>
                  <a:srgbClr val="000000"/>
                </a:solidFill>
                <a:latin typeface="Times New Roman" panose="02020603050405020304" pitchFamily="18" charset="0"/>
              </a:rPr>
            </a:br>
            <a:r>
              <a:rPr lang="en-US" sz="5300" b="1" dirty="0">
                <a:solidFill>
                  <a:srgbClr val="000000"/>
                </a:solidFill>
                <a:latin typeface="Times New Roman" panose="02020603050405020304" pitchFamily="18" charset="0"/>
              </a:rPr>
              <a:t>5. </a:t>
            </a:r>
            <a:r>
              <a:rPr lang="en-US" sz="5300" b="1" dirty="0" err="1">
                <a:solidFill>
                  <a:srgbClr val="000000"/>
                </a:solidFill>
                <a:latin typeface="Times New Roman" panose="02020603050405020304" pitchFamily="18" charset="0"/>
              </a:rPr>
              <a:t>Owradyjy</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maşyndan</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owradylan</a:t>
            </a:r>
            <a:r>
              <a:rPr lang="en-US" sz="5300" b="1" dirty="0">
                <a:solidFill>
                  <a:srgbClr val="000000"/>
                </a:solidFill>
                <a:latin typeface="Times New Roman" panose="02020603050405020304" pitchFamily="18" charset="0"/>
              </a:rPr>
              <a:t> material </a:t>
            </a:r>
            <a:r>
              <a:rPr lang="tk-TM" sz="5300" b="1" dirty="0" smtClean="0">
                <a:solidFill>
                  <a:srgbClr val="000000"/>
                </a:solidFill>
                <a:latin typeface="Times New Roman" panose="02020603050405020304" pitchFamily="18" charset="0"/>
              </a:rPr>
              <a:t/>
            </a:r>
            <a:br>
              <a:rPr lang="tk-TM" sz="5300" b="1" dirty="0" smtClean="0">
                <a:solidFill>
                  <a:srgbClr val="000000"/>
                </a:solidFill>
                <a:latin typeface="Times New Roman" panose="02020603050405020304" pitchFamily="18" charset="0"/>
              </a:rPr>
            </a:br>
            <a:r>
              <a:rPr lang="tk-TM" sz="5300" b="1" dirty="0">
                <a:solidFill>
                  <a:srgbClr val="000000"/>
                </a:solidFill>
                <a:latin typeface="Times New Roman" panose="02020603050405020304" pitchFamily="18" charset="0"/>
              </a:rPr>
              <a:t> </a:t>
            </a:r>
            <a:r>
              <a:rPr lang="tk-TM" sz="5300" b="1" dirty="0" smtClean="0">
                <a:solidFill>
                  <a:srgbClr val="000000"/>
                </a:solidFill>
                <a:latin typeface="Times New Roman" panose="02020603050405020304" pitchFamily="18" charset="0"/>
              </a:rPr>
              <a:t>   </a:t>
            </a:r>
            <a:r>
              <a:rPr lang="en-US" sz="5300" b="1" dirty="0" err="1" smtClean="0">
                <a:solidFill>
                  <a:srgbClr val="000000"/>
                </a:solidFill>
                <a:latin typeface="Times New Roman" panose="02020603050405020304" pitchFamily="18" charset="0"/>
              </a:rPr>
              <a:t>tiz</a:t>
            </a:r>
            <a:r>
              <a:rPr lang="en-US" sz="5300" b="1" dirty="0" smtClean="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çykaly</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sebäbi</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däneler</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kiçelýär</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tozan</a:t>
            </a:r>
            <a:r>
              <a:rPr lang="en-US" sz="5300" b="1" dirty="0">
                <a:solidFill>
                  <a:srgbClr val="000000"/>
                </a:solidFill>
                <a:latin typeface="Times New Roman" panose="02020603050405020304" pitchFamily="18" charset="0"/>
              </a:rPr>
              <a:t> </a:t>
            </a:r>
            <a:r>
              <a:rPr lang="tk-TM" sz="5300" b="1" dirty="0" smtClean="0">
                <a:solidFill>
                  <a:srgbClr val="000000"/>
                </a:solidFill>
                <a:latin typeface="Times New Roman" panose="02020603050405020304" pitchFamily="18" charset="0"/>
              </a:rPr>
              <a:t/>
            </a:r>
            <a:br>
              <a:rPr lang="tk-TM" sz="5300" b="1" dirty="0" smtClean="0">
                <a:solidFill>
                  <a:srgbClr val="000000"/>
                </a:solidFill>
                <a:latin typeface="Times New Roman" panose="02020603050405020304" pitchFamily="18" charset="0"/>
              </a:rPr>
            </a:br>
            <a:r>
              <a:rPr lang="tk-TM" sz="5300" b="1" dirty="0">
                <a:solidFill>
                  <a:srgbClr val="000000"/>
                </a:solidFill>
                <a:latin typeface="Times New Roman" panose="02020603050405020304" pitchFamily="18" charset="0"/>
              </a:rPr>
              <a:t> </a:t>
            </a:r>
            <a:r>
              <a:rPr lang="tk-TM" sz="5300" b="1" dirty="0" smtClean="0">
                <a:solidFill>
                  <a:srgbClr val="000000"/>
                </a:solidFill>
                <a:latin typeface="Times New Roman" panose="02020603050405020304" pitchFamily="18" charset="0"/>
              </a:rPr>
              <a:t>   </a:t>
            </a:r>
            <a:r>
              <a:rPr lang="en-US" sz="5300" b="1" dirty="0" err="1" smtClean="0">
                <a:solidFill>
                  <a:srgbClr val="000000"/>
                </a:solidFill>
                <a:latin typeface="Times New Roman" panose="02020603050405020304" pitchFamily="18" charset="0"/>
              </a:rPr>
              <a:t>köpelýär</a:t>
            </a:r>
            <a:r>
              <a:rPr lang="en-US" sz="5300" b="1" dirty="0" smtClean="0">
                <a:solidFill>
                  <a:srgbClr val="000000"/>
                </a:solidFill>
                <a:latin typeface="Times New Roman" panose="02020603050405020304" pitchFamily="18" charset="0"/>
              </a:rPr>
              <a:t> </a:t>
            </a:r>
            <a:r>
              <a:rPr lang="en-US" sz="5300" b="1" dirty="0">
                <a:solidFill>
                  <a:srgbClr val="000000"/>
                </a:solidFill>
                <a:latin typeface="Times New Roman" panose="02020603050405020304" pitchFamily="18" charset="0"/>
              </a:rPr>
              <a:t>we </a:t>
            </a:r>
            <a:r>
              <a:rPr lang="en-US" sz="5300" b="1" dirty="0" err="1">
                <a:solidFill>
                  <a:srgbClr val="000000"/>
                </a:solidFill>
                <a:latin typeface="Times New Roman" panose="02020603050405020304" pitchFamily="18" charset="0"/>
              </a:rPr>
              <a:t>hili</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peselýär</a:t>
            </a:r>
            <a:r>
              <a:rPr lang="en-US" sz="5300" b="1" dirty="0">
                <a:solidFill>
                  <a:srgbClr val="000000"/>
                </a:solidFill>
                <a:latin typeface="Times New Roman" panose="02020603050405020304" pitchFamily="18" charset="0"/>
              </a:rPr>
              <a:t>. </a:t>
            </a:r>
            <a:br>
              <a:rPr lang="en-US" sz="5300" b="1" dirty="0">
                <a:solidFill>
                  <a:srgbClr val="000000"/>
                </a:solidFill>
                <a:latin typeface="Times New Roman" panose="02020603050405020304" pitchFamily="18" charset="0"/>
              </a:rPr>
            </a:br>
            <a:r>
              <a:rPr lang="en-US" sz="5300" b="1" dirty="0">
                <a:solidFill>
                  <a:srgbClr val="000000"/>
                </a:solidFill>
                <a:latin typeface="Times New Roman" panose="02020603050405020304" pitchFamily="18" charset="0"/>
              </a:rPr>
              <a:t>6. </a:t>
            </a:r>
            <a:r>
              <a:rPr lang="en-US" sz="5300" b="1" dirty="0" err="1">
                <a:solidFill>
                  <a:srgbClr val="000000"/>
                </a:solidFill>
                <a:latin typeface="Times New Roman" panose="02020603050405020304" pitchFamily="18" charset="0"/>
              </a:rPr>
              <a:t>Owradyjy</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maşynyň</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bölekleri</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tiz</a:t>
            </a:r>
            <a:r>
              <a:rPr lang="en-US" sz="5300" b="1" dirty="0">
                <a:solidFill>
                  <a:srgbClr val="000000"/>
                </a:solidFill>
                <a:latin typeface="Times New Roman" panose="02020603050405020304" pitchFamily="18" charset="0"/>
              </a:rPr>
              <a:t> we </a:t>
            </a:r>
            <a:r>
              <a:rPr lang="en-US" sz="5300" b="1" dirty="0" err="1">
                <a:solidFill>
                  <a:srgbClr val="000000"/>
                </a:solidFill>
                <a:latin typeface="Times New Roman" panose="02020603050405020304" pitchFamily="18" charset="0"/>
              </a:rPr>
              <a:t>aňsat</a:t>
            </a:r>
            <a:r>
              <a:rPr lang="en-US" sz="5300" b="1" dirty="0">
                <a:solidFill>
                  <a:srgbClr val="000000"/>
                </a:solidFill>
                <a:latin typeface="Times New Roman" panose="02020603050405020304" pitchFamily="18" charset="0"/>
              </a:rPr>
              <a:t> </a:t>
            </a:r>
            <a:r>
              <a:rPr lang="tk-TM" sz="5300" b="1" dirty="0" smtClean="0">
                <a:solidFill>
                  <a:srgbClr val="000000"/>
                </a:solidFill>
                <a:latin typeface="Times New Roman" panose="02020603050405020304" pitchFamily="18" charset="0"/>
              </a:rPr>
              <a:t/>
            </a:r>
            <a:br>
              <a:rPr lang="tk-TM" sz="5300" b="1" dirty="0" smtClean="0">
                <a:solidFill>
                  <a:srgbClr val="000000"/>
                </a:solidFill>
                <a:latin typeface="Times New Roman" panose="02020603050405020304" pitchFamily="18" charset="0"/>
              </a:rPr>
            </a:br>
            <a:r>
              <a:rPr lang="tk-TM" sz="5300" b="1" dirty="0">
                <a:solidFill>
                  <a:srgbClr val="000000"/>
                </a:solidFill>
                <a:latin typeface="Times New Roman" panose="02020603050405020304" pitchFamily="18" charset="0"/>
              </a:rPr>
              <a:t> </a:t>
            </a:r>
            <a:r>
              <a:rPr lang="tk-TM" sz="5300" b="1" dirty="0" smtClean="0">
                <a:solidFill>
                  <a:srgbClr val="000000"/>
                </a:solidFill>
                <a:latin typeface="Times New Roman" panose="02020603050405020304" pitchFamily="18" charset="0"/>
              </a:rPr>
              <a:t>   </a:t>
            </a:r>
            <a:r>
              <a:rPr lang="en-US" sz="5300" b="1" dirty="0" err="1" smtClean="0">
                <a:solidFill>
                  <a:srgbClr val="000000"/>
                </a:solidFill>
                <a:latin typeface="Times New Roman" panose="02020603050405020304" pitchFamily="18" charset="0"/>
              </a:rPr>
              <a:t>çalyşmaly</a:t>
            </a:r>
            <a:r>
              <a:rPr lang="en-US" sz="5300" b="1" dirty="0">
                <a:solidFill>
                  <a:srgbClr val="000000"/>
                </a:solidFill>
                <a:latin typeface="Times New Roman" panose="02020603050405020304" pitchFamily="18" charset="0"/>
              </a:rPr>
              <a:t>. </a:t>
            </a:r>
            <a:br>
              <a:rPr lang="en-US" sz="5300" b="1" dirty="0">
                <a:solidFill>
                  <a:srgbClr val="000000"/>
                </a:solidFill>
                <a:latin typeface="Times New Roman" panose="02020603050405020304" pitchFamily="18" charset="0"/>
              </a:rPr>
            </a:br>
            <a:r>
              <a:rPr lang="en-US" sz="5300" b="1" dirty="0">
                <a:solidFill>
                  <a:srgbClr val="000000"/>
                </a:solidFill>
                <a:latin typeface="Times New Roman" panose="02020603050405020304" pitchFamily="18" charset="0"/>
              </a:rPr>
              <a:t>7. </a:t>
            </a:r>
            <a:r>
              <a:rPr lang="en-US" sz="5300" b="1" dirty="0" err="1">
                <a:solidFill>
                  <a:srgbClr val="000000"/>
                </a:solidFill>
                <a:latin typeface="Times New Roman" panose="02020603050405020304" pitchFamily="18" charset="0"/>
              </a:rPr>
              <a:t>Owradylan</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materialyň</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däneleri</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birmeňzeş</a:t>
            </a:r>
            <a:r>
              <a:rPr lang="en-US" sz="5300" b="1" dirty="0">
                <a:solidFill>
                  <a:srgbClr val="000000"/>
                </a:solidFill>
                <a:latin typeface="Times New Roman" panose="02020603050405020304" pitchFamily="18" charset="0"/>
              </a:rPr>
              <a:t> </a:t>
            </a:r>
            <a:r>
              <a:rPr lang="tk-TM" sz="5300" b="1" dirty="0" smtClean="0">
                <a:solidFill>
                  <a:srgbClr val="000000"/>
                </a:solidFill>
                <a:latin typeface="Times New Roman" panose="02020603050405020304" pitchFamily="18" charset="0"/>
              </a:rPr>
              <a:t/>
            </a:r>
            <a:br>
              <a:rPr lang="tk-TM" sz="5300" b="1" dirty="0" smtClean="0">
                <a:solidFill>
                  <a:srgbClr val="000000"/>
                </a:solidFill>
                <a:latin typeface="Times New Roman" panose="02020603050405020304" pitchFamily="18" charset="0"/>
              </a:rPr>
            </a:br>
            <a:r>
              <a:rPr lang="tk-TM" sz="5300" b="1" dirty="0">
                <a:solidFill>
                  <a:srgbClr val="000000"/>
                </a:solidFill>
                <a:latin typeface="Times New Roman" panose="02020603050405020304" pitchFamily="18" charset="0"/>
              </a:rPr>
              <a:t> </a:t>
            </a:r>
            <a:r>
              <a:rPr lang="tk-TM" sz="5300" b="1" dirty="0" smtClean="0">
                <a:solidFill>
                  <a:srgbClr val="000000"/>
                </a:solidFill>
                <a:latin typeface="Times New Roman" panose="02020603050405020304" pitchFamily="18" charset="0"/>
              </a:rPr>
              <a:t>   </a:t>
            </a:r>
            <a:r>
              <a:rPr lang="en-US" sz="5300" b="1" dirty="0" smtClean="0">
                <a:solidFill>
                  <a:srgbClr val="000000"/>
                </a:solidFill>
                <a:latin typeface="Times New Roman" panose="02020603050405020304" pitchFamily="18" charset="0"/>
              </a:rPr>
              <a:t>we </a:t>
            </a:r>
            <a:r>
              <a:rPr lang="en-US" sz="5300" b="1" dirty="0" err="1">
                <a:solidFill>
                  <a:srgbClr val="000000"/>
                </a:solidFill>
                <a:latin typeface="Times New Roman" panose="02020603050405020304" pitchFamily="18" charset="0"/>
              </a:rPr>
              <a:t>kuba</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meňzeş</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bolmaly</a:t>
            </a:r>
            <a:r>
              <a:rPr lang="en-US" sz="5300" b="1" dirty="0">
                <a:solidFill>
                  <a:srgbClr val="000000"/>
                </a:solidFill>
                <a:latin typeface="Times New Roman" panose="02020603050405020304" pitchFamily="18" charset="0"/>
              </a:rPr>
              <a:t>. </a:t>
            </a:r>
            <a:br>
              <a:rPr lang="en-US" sz="5300" b="1" dirty="0">
                <a:solidFill>
                  <a:srgbClr val="000000"/>
                </a:solidFill>
                <a:latin typeface="Times New Roman" panose="02020603050405020304" pitchFamily="18" charset="0"/>
              </a:rPr>
            </a:br>
            <a:r>
              <a:rPr lang="en-US" sz="5300" b="1" dirty="0">
                <a:solidFill>
                  <a:srgbClr val="000000"/>
                </a:solidFill>
                <a:latin typeface="Times New Roman" panose="02020603050405020304" pitchFamily="18" charset="0"/>
              </a:rPr>
              <a:t>8. </a:t>
            </a:r>
            <a:r>
              <a:rPr lang="en-US" sz="5300" b="1" dirty="0" err="1">
                <a:solidFill>
                  <a:srgbClr val="000000"/>
                </a:solidFill>
                <a:latin typeface="Times New Roman" panose="02020603050405020304" pitchFamily="18" charset="0"/>
              </a:rPr>
              <a:t>Goraýjy</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mehanizmleri</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ýeňil</a:t>
            </a:r>
            <a:r>
              <a:rPr lang="en-US" sz="5300" b="1" dirty="0">
                <a:solidFill>
                  <a:srgbClr val="000000"/>
                </a:solidFill>
                <a:latin typeface="Times New Roman" panose="02020603050405020304" pitchFamily="18" charset="0"/>
              </a:rPr>
              <a:t> we </a:t>
            </a:r>
            <a:r>
              <a:rPr lang="en-US" sz="5300" b="1" dirty="0" err="1">
                <a:solidFill>
                  <a:srgbClr val="000000"/>
                </a:solidFill>
                <a:latin typeface="Times New Roman" panose="02020603050405020304" pitchFamily="18" charset="0"/>
              </a:rPr>
              <a:t>arzan</a:t>
            </a:r>
            <a:r>
              <a:rPr lang="en-US" sz="5300" b="1" dirty="0">
                <a:solidFill>
                  <a:srgbClr val="000000"/>
                </a:solidFill>
                <a:latin typeface="Times New Roman" panose="02020603050405020304" pitchFamily="18" charset="0"/>
              </a:rPr>
              <a:t> </a:t>
            </a:r>
            <a:r>
              <a:rPr lang="tk-TM" sz="5300" b="1" dirty="0" smtClean="0">
                <a:solidFill>
                  <a:srgbClr val="000000"/>
                </a:solidFill>
                <a:latin typeface="Times New Roman" panose="02020603050405020304" pitchFamily="18" charset="0"/>
              </a:rPr>
              <a:t/>
            </a:r>
            <a:br>
              <a:rPr lang="tk-TM" sz="5300" b="1" dirty="0" smtClean="0">
                <a:solidFill>
                  <a:srgbClr val="000000"/>
                </a:solidFill>
                <a:latin typeface="Times New Roman" panose="02020603050405020304" pitchFamily="18" charset="0"/>
              </a:rPr>
            </a:br>
            <a:r>
              <a:rPr lang="tk-TM" sz="5300" b="1" dirty="0">
                <a:solidFill>
                  <a:srgbClr val="000000"/>
                </a:solidFill>
                <a:latin typeface="Times New Roman" panose="02020603050405020304" pitchFamily="18" charset="0"/>
              </a:rPr>
              <a:t> </a:t>
            </a:r>
            <a:r>
              <a:rPr lang="tk-TM" sz="5300" b="1" dirty="0" smtClean="0">
                <a:solidFill>
                  <a:srgbClr val="000000"/>
                </a:solidFill>
                <a:latin typeface="Times New Roman" panose="02020603050405020304" pitchFamily="18" charset="0"/>
              </a:rPr>
              <a:t>   </a:t>
            </a:r>
            <a:r>
              <a:rPr lang="en-US" sz="5300" b="1" dirty="0" err="1" smtClean="0">
                <a:solidFill>
                  <a:srgbClr val="000000"/>
                </a:solidFill>
                <a:latin typeface="Times New Roman" panose="02020603050405020304" pitchFamily="18" charset="0"/>
              </a:rPr>
              <a:t>bolmaly</a:t>
            </a:r>
            <a:r>
              <a:rPr lang="en-US" sz="5300" b="1" dirty="0">
                <a:solidFill>
                  <a:srgbClr val="000000"/>
                </a:solidFill>
                <a:latin typeface="Times New Roman" panose="02020603050405020304" pitchFamily="18" charset="0"/>
              </a:rPr>
              <a:t>. </a:t>
            </a:r>
            <a:br>
              <a:rPr lang="en-US" sz="5300" b="1" dirty="0">
                <a:solidFill>
                  <a:srgbClr val="000000"/>
                </a:solidFill>
                <a:latin typeface="Times New Roman" panose="02020603050405020304" pitchFamily="18" charset="0"/>
              </a:rPr>
            </a:br>
            <a:r>
              <a:rPr lang="en-US" sz="5300" dirty="0" smtClean="0">
                <a:solidFill>
                  <a:srgbClr val="000000"/>
                </a:solidFill>
                <a:latin typeface="Times New Roman" panose="02020603050405020304" pitchFamily="18" charset="0"/>
              </a:rPr>
              <a:t> </a:t>
            </a:r>
            <a:endParaRPr lang="ru-RU" sz="5300" dirty="0"/>
          </a:p>
        </p:txBody>
      </p:sp>
    </p:spTree>
    <p:extLst>
      <p:ext uri="{BB962C8B-B14F-4D97-AF65-F5344CB8AC3E}">
        <p14:creationId xmlns:p14="http://schemas.microsoft.com/office/powerpoint/2010/main" val="3831886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FF0000"/>
                </a:solidFill>
                <a:latin typeface="Times New Roman" panose="02020603050405020304" pitchFamily="18" charset="0"/>
              </a:rPr>
              <a:t>Beton</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äkidiji</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nasoslar</a:t>
            </a:r>
            <a:r>
              <a:rPr lang="en-US" sz="5400" b="1" dirty="0">
                <a:solidFill>
                  <a:srgbClr val="FF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işleýşi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boýunça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iki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hili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bolýarlar</a:t>
            </a:r>
            <a:r>
              <a:rPr lang="en-US" sz="5400" b="1" dirty="0">
                <a:solidFill>
                  <a:srgbClr val="000000"/>
                </a:solidFill>
                <a:latin typeface="Times New Roman" panose="02020603050405020304" pitchFamily="18" charset="0"/>
              </a:rPr>
              <a:t>: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1. </a:t>
            </a:r>
            <a:r>
              <a:rPr lang="en-US" sz="5400" b="1" dirty="0" err="1">
                <a:solidFill>
                  <a:srgbClr val="00B050"/>
                </a:solidFill>
                <a:latin typeface="Times New Roman" panose="02020603050405020304" pitchFamily="18" charset="0"/>
              </a:rPr>
              <a:t>Wagtal</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wagtal</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işleýän</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porşenli</a:t>
            </a:r>
            <a:r>
              <a:rPr lang="en-US" sz="5400" b="1" dirty="0">
                <a:solidFill>
                  <a:srgbClr val="00B05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2. </a:t>
            </a:r>
            <a:r>
              <a:rPr lang="en-US" sz="5400" b="1" dirty="0" err="1">
                <a:solidFill>
                  <a:srgbClr val="00B050"/>
                </a:solidFill>
                <a:latin typeface="Times New Roman" panose="02020603050405020304" pitchFamily="18" charset="0"/>
              </a:rPr>
              <a:t>Yzygider</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işleýän</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şlangaly</a:t>
            </a:r>
            <a:r>
              <a:rPr lang="en-US" sz="5400" b="1" dirty="0">
                <a:solidFill>
                  <a:srgbClr val="00B050"/>
                </a:solidFill>
                <a:latin typeface="Times New Roman" panose="02020603050405020304" pitchFamily="18" charset="0"/>
              </a:rPr>
              <a:t>). </a:t>
            </a:r>
            <a:br>
              <a:rPr lang="en-US" sz="5400" b="1" dirty="0">
                <a:solidFill>
                  <a:srgbClr val="00B050"/>
                </a:solidFill>
                <a:latin typeface="Times New Roman" panose="02020603050405020304" pitchFamily="18" charset="0"/>
              </a:rPr>
            </a:br>
            <a:r>
              <a:rPr lang="ru-RU" sz="5400" b="1" dirty="0">
                <a:solidFill>
                  <a:srgbClr val="000000"/>
                </a:solidFill>
                <a:latin typeface="Times New Roman" panose="02020603050405020304" pitchFamily="18" charset="0"/>
              </a:rPr>
              <a:t/>
            </a:r>
            <a:br>
              <a:rPr lang="ru-RU" sz="5400" b="1" dirty="0">
                <a:solidFill>
                  <a:srgbClr val="000000"/>
                </a:solidFill>
                <a:latin typeface="Times New Roman" panose="02020603050405020304" pitchFamily="18" charset="0"/>
              </a:rPr>
            </a:br>
            <a:r>
              <a:rPr lang="en-US" sz="5400" b="1" dirty="0" err="1">
                <a:solidFill>
                  <a:srgbClr val="000000"/>
                </a:solidFill>
                <a:latin typeface="Times New Roman" panose="02020603050405020304" pitchFamily="18" charset="0"/>
              </a:rPr>
              <a:t>Äkidilýän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garyndylary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işleýän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geçirijiler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mehaniki</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gidrawliki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görnüşi</a:t>
            </a:r>
            <a:r>
              <a:rPr lang="en-US" sz="5400" b="1" dirty="0">
                <a:solidFill>
                  <a:srgbClr val="000000"/>
                </a:solidFill>
                <a:latin typeface="Times New Roman" panose="02020603050405020304" pitchFamily="18" charset="0"/>
              </a:rPr>
              <a:t> bar. </a:t>
            </a:r>
            <a:endParaRPr lang="ru-RU" sz="5400" b="1" dirty="0"/>
          </a:p>
        </p:txBody>
      </p:sp>
    </p:spTree>
    <p:extLst>
      <p:ext uri="{BB962C8B-B14F-4D97-AF65-F5344CB8AC3E}">
        <p14:creationId xmlns:p14="http://schemas.microsoft.com/office/powerpoint/2010/main" val="3989463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1151791"/>
          </a:xfrm>
        </p:spPr>
        <p:txBody>
          <a:bodyPr>
            <a:normAutofit fontScale="90000"/>
          </a:bodyPr>
          <a:lstStyle/>
          <a:p>
            <a:r>
              <a:rPr lang="en-US" b="1" dirty="0">
                <a:solidFill>
                  <a:srgbClr val="00B050"/>
                </a:solidFill>
                <a:latin typeface="Times New Roman" panose="02020603050405020304" pitchFamily="18" charset="0"/>
              </a:rPr>
              <a:t>Bunker</a:t>
            </a:r>
            <a:r>
              <a:rPr lang="en-US" b="1" dirty="0">
                <a:solidFill>
                  <a:srgbClr val="000000"/>
                </a:solidFill>
                <a:latin typeface="Times New Roman" panose="02020603050405020304" pitchFamily="18" charset="0"/>
              </a:rPr>
              <a:t> – </a:t>
            </a:r>
            <a:r>
              <a:rPr lang="en-US" b="1" dirty="0" err="1">
                <a:solidFill>
                  <a:srgbClr val="000000"/>
                </a:solidFill>
                <a:latin typeface="Times New Roman" panose="02020603050405020304" pitchFamily="18" charset="0"/>
              </a:rPr>
              <a:t>bu</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gurluşyk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materialyny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wagtlaýynça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saklamak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üçin</a:t>
            </a:r>
            <a:r>
              <a:rPr lang="en-US" b="1" dirty="0">
                <a:solidFill>
                  <a:srgbClr val="000000"/>
                </a:solidFill>
                <a:latin typeface="Times New Roman" panose="02020603050405020304" pitchFamily="18" charset="0"/>
              </a:rPr>
              <a:t> gap </a:t>
            </a:r>
            <a:r>
              <a:rPr lang="en-US" b="1" dirty="0" err="1">
                <a:solidFill>
                  <a:srgbClr val="000000"/>
                </a:solidFill>
                <a:latin typeface="Times New Roman" panose="02020603050405020304" pitchFamily="18" charset="0"/>
              </a:rPr>
              <a:t>bolup</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durýar</a:t>
            </a:r>
            <a:r>
              <a:rPr lang="en-US" b="1" dirty="0">
                <a:solidFill>
                  <a:srgbClr val="000000"/>
                </a:solidFill>
                <a:latin typeface="Times New Roman" panose="02020603050405020304" pitchFamily="18" charset="0"/>
              </a:rPr>
              <a:t>. </a:t>
            </a:r>
            <a:endParaRPr lang="ru-RU" b="1" dirty="0"/>
          </a:p>
        </p:txBody>
      </p:sp>
      <p:pic>
        <p:nvPicPr>
          <p:cNvPr id="4" name="Объект 3"/>
          <p:cNvPicPr>
            <a:picLocks noGrp="1" noChangeAspect="1"/>
          </p:cNvPicPr>
          <p:nvPr>
            <p:ph idx="1"/>
          </p:nvPr>
        </p:nvPicPr>
        <p:blipFill>
          <a:blip r:embed="rId2"/>
          <a:stretch>
            <a:fillRect/>
          </a:stretch>
        </p:blipFill>
        <p:spPr>
          <a:xfrm>
            <a:off x="316523" y="1151793"/>
            <a:ext cx="11465169" cy="5706208"/>
          </a:xfrm>
          <a:prstGeom prst="rect">
            <a:avLst/>
          </a:prstGeom>
        </p:spPr>
      </p:pic>
    </p:spTree>
    <p:extLst>
      <p:ext uri="{BB962C8B-B14F-4D97-AF65-F5344CB8AC3E}">
        <p14:creationId xmlns:p14="http://schemas.microsoft.com/office/powerpoint/2010/main" val="2136564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tk-TM" sz="5400" b="1" dirty="0" err="1" smtClean="0">
                <a:solidFill>
                  <a:srgbClr val="0070C0"/>
                </a:solidFill>
                <a:latin typeface="Times New Roman" panose="02020603050405020304" pitchFamily="18" charset="0"/>
              </a:rPr>
              <a:t>B</a:t>
            </a:r>
            <a:r>
              <a:rPr lang="en-US" sz="5400" b="1" dirty="0" err="1" smtClean="0">
                <a:solidFill>
                  <a:srgbClr val="0070C0"/>
                </a:solidFill>
                <a:latin typeface="Times New Roman" panose="02020603050405020304" pitchFamily="18" charset="0"/>
              </a:rPr>
              <a:t>unkerleriň</a:t>
            </a:r>
            <a:r>
              <a:rPr lang="en-US" sz="5400" b="1" dirty="0" smtClean="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görnüş</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şekilleri</a:t>
            </a:r>
            <a:r>
              <a:rPr lang="en-US" sz="5400" b="1" dirty="0">
                <a:solidFill>
                  <a:srgbClr val="0070C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a) </a:t>
            </a:r>
            <a:r>
              <a:rPr lang="en-US" sz="5400" b="1" dirty="0" err="1">
                <a:solidFill>
                  <a:srgbClr val="000000"/>
                </a:solidFill>
                <a:latin typeface="Times New Roman" panose="02020603050405020304" pitchFamily="18" charset="0"/>
              </a:rPr>
              <a:t>piramida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görnüşli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b</a:t>
            </a:r>
            <a:r>
              <a:rPr lang="en-US" sz="5400" b="1" dirty="0">
                <a:solidFill>
                  <a:srgbClr val="000000"/>
                </a:solidFill>
                <a:latin typeface="Times New Roman" panose="02020603050405020304" pitchFamily="18" charset="0"/>
              </a:rPr>
              <a:t>), g) </a:t>
            </a:r>
            <a:r>
              <a:rPr lang="en-US" sz="5400" b="1" dirty="0" err="1">
                <a:solidFill>
                  <a:srgbClr val="000000"/>
                </a:solidFill>
                <a:latin typeface="Times New Roman" panose="02020603050405020304" pitchFamily="18" charset="0"/>
              </a:rPr>
              <a:t>prizma</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piramida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görnüşli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w</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silindrik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görnüşli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d</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matrialyň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bunkerden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kadaly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çykyşy</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materialyň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gidrawliki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çykyşy</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ž</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materialyň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çylşyrymly</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çykyşy</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1562486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0070C0"/>
                </a:solidFill>
                <a:latin typeface="Times New Roman" panose="02020603050405020304" pitchFamily="18" charset="0"/>
              </a:rPr>
              <a:t>Ölçeglerini</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konstruksiýaýasy</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esasynda</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hasaplanýar</a:t>
            </a:r>
            <a:r>
              <a:rPr lang="en-US" sz="5400" b="1" dirty="0">
                <a:solidFill>
                  <a:srgbClr val="0070C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Bu </a:t>
            </a:r>
            <a:r>
              <a:rPr lang="en-US" sz="5400" b="1" dirty="0" err="1">
                <a:solidFill>
                  <a:srgbClr val="000000"/>
                </a:solidFill>
                <a:latin typeface="Times New Roman" panose="02020603050405020304" pitchFamily="18" charset="0"/>
              </a:rPr>
              <a:t>enjamynyň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işleýişi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iki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hili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bolup</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birýär</a:t>
            </a:r>
            <a:r>
              <a:rPr lang="en-US" sz="5400" b="1" dirty="0">
                <a:solidFill>
                  <a:srgbClr val="000000"/>
                </a:solidFill>
                <a:latin typeface="Times New Roman" panose="02020603050405020304" pitchFamily="18" charset="0"/>
              </a:rPr>
              <a:t>: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1. </a:t>
            </a:r>
            <a:r>
              <a:rPr lang="en-US" sz="5400" b="1" dirty="0" err="1">
                <a:solidFill>
                  <a:srgbClr val="00B050"/>
                </a:solidFill>
                <a:latin typeface="Times New Roman" panose="02020603050405020304" pitchFamily="18" charset="0"/>
              </a:rPr>
              <a:t>Wagtal-wagtal</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boýunça</a:t>
            </a:r>
            <a:r>
              <a:rPr lang="en-US" sz="5400" b="1" dirty="0">
                <a:solidFill>
                  <a:srgbClr val="00B05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2. </a:t>
            </a:r>
            <a:r>
              <a:rPr lang="en-US" sz="5400" b="1" dirty="0" err="1">
                <a:solidFill>
                  <a:srgbClr val="00B050"/>
                </a:solidFill>
                <a:latin typeface="Times New Roman" panose="02020603050405020304" pitchFamily="18" charset="0"/>
              </a:rPr>
              <a:t>Yzygider</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boýunça</a:t>
            </a:r>
            <a:r>
              <a:rPr lang="en-US" sz="5400" b="1" dirty="0">
                <a:solidFill>
                  <a:srgbClr val="00B05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ru-RU" sz="5400" b="1" dirty="0">
                <a:solidFill>
                  <a:srgbClr val="000000"/>
                </a:solidFill>
                <a:latin typeface="Times New Roman" panose="02020603050405020304" pitchFamily="18" charset="0"/>
              </a:rPr>
              <a:t/>
            </a:r>
            <a:br>
              <a:rPr lang="ru-RU" sz="5400" b="1" dirty="0">
                <a:solidFill>
                  <a:srgbClr val="000000"/>
                </a:solidFill>
                <a:latin typeface="Times New Roman" panose="02020603050405020304" pitchFamily="18" charset="0"/>
              </a:rPr>
            </a:br>
            <a:r>
              <a:rPr lang="en-US" sz="5400" b="1" dirty="0" err="1">
                <a:solidFill>
                  <a:srgbClr val="FF0000"/>
                </a:solidFill>
                <a:latin typeface="Times New Roman" panose="02020603050405020304" pitchFamily="18" charset="0"/>
              </a:rPr>
              <a:t>Zatwor</a:t>
            </a:r>
            <a:r>
              <a:rPr lang="en-US" sz="5400" b="1" dirty="0">
                <a:solidFill>
                  <a:srgbClr val="000000"/>
                </a:solidFill>
                <a:latin typeface="Times New Roman" panose="02020603050405020304" pitchFamily="18" charset="0"/>
              </a:rPr>
              <a:t> - </a:t>
            </a:r>
            <a:r>
              <a:rPr lang="en-US" sz="5400" b="1" dirty="0" err="1">
                <a:solidFill>
                  <a:srgbClr val="000000"/>
                </a:solidFill>
                <a:latin typeface="Times New Roman" panose="02020603050405020304" pitchFamily="18" charset="0"/>
              </a:rPr>
              <a:t>bu</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gurluşyk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materiallarynyň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gaplaryny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açyp</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ýapmak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üçin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enjamlary</a:t>
            </a:r>
            <a:r>
              <a:rPr lang="en-US" sz="5400" b="1" dirty="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2199416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835268"/>
          </a:xfrm>
        </p:spPr>
        <p:txBody>
          <a:bodyPr>
            <a:normAutofit/>
          </a:bodyPr>
          <a:lstStyle/>
          <a:p>
            <a:r>
              <a:rPr lang="tk-TM" sz="5400" b="1" dirty="0" smtClean="0">
                <a:solidFill>
                  <a:srgbClr val="FF0000"/>
                </a:solidFill>
                <a:latin typeface="Times New Roman" panose="02020603050405020304" pitchFamily="18" charset="0"/>
              </a:rPr>
              <a:t>             </a:t>
            </a:r>
            <a:r>
              <a:rPr lang="en-US" sz="5400" b="1" dirty="0" err="1" smtClean="0">
                <a:latin typeface="Times New Roman" panose="02020603050405020304" pitchFamily="18" charset="0"/>
              </a:rPr>
              <a:t>Zatworlaryň</a:t>
            </a:r>
            <a:r>
              <a:rPr lang="en-US" sz="5400" b="1" dirty="0" smtClean="0">
                <a:latin typeface="Times New Roman" panose="02020603050405020304" pitchFamily="18" charset="0"/>
              </a:rPr>
              <a:t> </a:t>
            </a:r>
            <a:r>
              <a:rPr lang="en-US" sz="5400" b="1" dirty="0" err="1">
                <a:latin typeface="Times New Roman" panose="02020603050405020304" pitchFamily="18" charset="0"/>
              </a:rPr>
              <a:t>şekili</a:t>
            </a:r>
            <a:r>
              <a:rPr lang="en-US" sz="5400" b="1" dirty="0">
                <a:latin typeface="Times New Roman" panose="02020603050405020304" pitchFamily="18" charset="0"/>
              </a:rPr>
              <a:t> </a:t>
            </a:r>
            <a:endParaRPr lang="ru-RU" sz="5400" b="1" dirty="0"/>
          </a:p>
        </p:txBody>
      </p:sp>
      <p:pic>
        <p:nvPicPr>
          <p:cNvPr id="4" name="Объект 3"/>
          <p:cNvPicPr>
            <a:picLocks noGrp="1" noChangeAspect="1"/>
          </p:cNvPicPr>
          <p:nvPr>
            <p:ph idx="1"/>
          </p:nvPr>
        </p:nvPicPr>
        <p:blipFill>
          <a:blip r:embed="rId2"/>
          <a:stretch>
            <a:fillRect/>
          </a:stretch>
        </p:blipFill>
        <p:spPr>
          <a:xfrm>
            <a:off x="439615" y="835268"/>
            <a:ext cx="11368454" cy="6022731"/>
          </a:xfrm>
          <a:prstGeom prst="rect">
            <a:avLst/>
          </a:prstGeom>
        </p:spPr>
      </p:pic>
    </p:spTree>
    <p:extLst>
      <p:ext uri="{BB962C8B-B14F-4D97-AF65-F5344CB8AC3E}">
        <p14:creationId xmlns:p14="http://schemas.microsoft.com/office/powerpoint/2010/main" val="3329467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en-US" sz="5400" b="1" dirty="0" err="1">
                <a:solidFill>
                  <a:srgbClr val="00B050"/>
                </a:solidFill>
                <a:latin typeface="Times New Roman" panose="02020603050405020304" pitchFamily="18" charset="0"/>
              </a:rPr>
              <a:t>Zatworlaryň</a:t>
            </a:r>
            <a:r>
              <a:rPr lang="en-US" sz="5400" b="1" dirty="0">
                <a:solidFill>
                  <a:srgbClr val="00B050"/>
                </a:solidFill>
                <a:latin typeface="Times New Roman" panose="02020603050405020304" pitchFamily="18" charset="0"/>
              </a:rPr>
              <a:t> </a:t>
            </a:r>
            <a:r>
              <a:rPr lang="en-US" sz="5400" b="1" dirty="0" err="1" smtClean="0">
                <a:solidFill>
                  <a:srgbClr val="00B050"/>
                </a:solidFill>
                <a:latin typeface="Times New Roman" panose="02020603050405020304" pitchFamily="18" charset="0"/>
              </a:rPr>
              <a:t>şekili</a:t>
            </a:r>
            <a:r>
              <a:rPr lang="tk-TM" sz="5400" b="1" dirty="0" smtClean="0">
                <a:solidFill>
                  <a:srgbClr val="00B050"/>
                </a:solidFill>
                <a:latin typeface="Times New Roman" panose="02020603050405020304" pitchFamily="18" charset="0"/>
              </a:rPr>
              <a:t>:</a:t>
            </a:r>
            <a:r>
              <a:rPr lang="en-US" sz="5400" b="1" dirty="0" smtClean="0">
                <a:solidFill>
                  <a:srgbClr val="00B050"/>
                </a:solidFill>
                <a:latin typeface="Times New Roman" panose="02020603050405020304" pitchFamily="18" charset="0"/>
              </a:rPr>
              <a:t> </a:t>
            </a:r>
            <a:r>
              <a:rPr lang="en-US" sz="5400" b="1" dirty="0">
                <a:solidFill>
                  <a:srgbClr val="00B050"/>
                </a:solidFill>
                <a:latin typeface="Times New Roman" panose="02020603050405020304" pitchFamily="18" charset="0"/>
              </a:rPr>
              <a:t/>
            </a:r>
            <a:br>
              <a:rPr lang="en-US" sz="5400" b="1" dirty="0">
                <a:solidFill>
                  <a:srgbClr val="00B050"/>
                </a:solidFill>
                <a:latin typeface="Times New Roman" panose="02020603050405020304" pitchFamily="18" charset="0"/>
              </a:rPr>
            </a:br>
            <a:r>
              <a:rPr lang="en-US" sz="5400" b="1" dirty="0">
                <a:solidFill>
                  <a:srgbClr val="000000"/>
                </a:solidFill>
                <a:latin typeface="Times New Roman" panose="02020603050405020304" pitchFamily="18" charset="0"/>
              </a:rPr>
              <a:t>a) </a:t>
            </a:r>
            <a:r>
              <a:rPr lang="en-US" sz="5400" b="1" dirty="0" err="1">
                <a:solidFill>
                  <a:srgbClr val="000000"/>
                </a:solidFill>
                <a:latin typeface="Times New Roman" panose="02020603050405020304" pitchFamily="18" charset="0"/>
              </a:rPr>
              <a:t>klapany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aýyrýan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hili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b</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klapanyň</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aşagyndaky</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görnüşi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err="1" smtClean="0">
                <a:solidFill>
                  <a:srgbClr val="000000"/>
                </a:solidFill>
                <a:latin typeface="Times New Roman" panose="02020603050405020304" pitchFamily="18" charset="0"/>
              </a:rPr>
              <a:t>w,g</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sektorny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görnüşi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d</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palesli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zynjyrly</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ž</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şibronny</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err="1">
                <a:solidFill>
                  <a:srgbClr val="00B050"/>
                </a:solidFill>
                <a:latin typeface="Times New Roman" panose="02020603050405020304" pitchFamily="18" charset="0"/>
              </a:rPr>
              <a:t>Zatworyň</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esasy</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ölçegleri</a:t>
            </a:r>
            <a:r>
              <a:rPr lang="en-US" sz="5400" b="1" dirty="0">
                <a:solidFill>
                  <a:srgbClr val="00B050"/>
                </a:solidFill>
                <a:latin typeface="Times New Roman" panose="02020603050405020304" pitchFamily="18" charset="0"/>
              </a:rPr>
              <a:t> </a:t>
            </a:r>
            <a:r>
              <a:rPr lang="en-US" sz="5400" b="1" dirty="0" err="1">
                <a:solidFill>
                  <a:srgbClr val="000000"/>
                </a:solidFill>
                <a:latin typeface="Times New Roman" panose="02020603050405020304" pitchFamily="18" charset="0"/>
              </a:rPr>
              <a:t>onuň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konstruksiýasyna</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baglylykda</a:t>
            </a:r>
            <a:r>
              <a:rPr lang="tk-TM"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hasaplanýar</a:t>
            </a:r>
            <a:r>
              <a:rPr lang="en-US" sz="5400" b="1" dirty="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1781302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FF0000"/>
                </a:solidFill>
                <a:latin typeface="Times New Roman" panose="02020603050405020304" pitchFamily="18" charset="0"/>
              </a:rPr>
              <a:t>Pitatel</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a:t>
            </a:r>
            <a:r>
              <a:rPr lang="en-US" sz="5400" b="1" dirty="0" err="1" smtClean="0">
                <a:solidFill>
                  <a:srgbClr val="000000"/>
                </a:solidFill>
                <a:latin typeface="Times New Roman" panose="02020603050405020304" pitchFamily="18" charset="0"/>
              </a:rPr>
              <a:t>bu</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enjam</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materialy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bunkerden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ýörite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enjam</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arkaly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äkidiji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maşynlara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yzygider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guýup</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bilýän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enjamdyr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Äkidiji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enjamyň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gurallary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ýapyk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kontur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şekilli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bolup</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olar</a:t>
            </a:r>
            <a:r>
              <a:rPr lang="en-US" sz="5400" b="1" dirty="0">
                <a:solidFill>
                  <a:srgbClr val="000000"/>
                </a:solidFill>
                <a:latin typeface="Times New Roman" panose="02020603050405020304" pitchFamily="18" charset="0"/>
              </a:rPr>
              <a:t> </a:t>
            </a:r>
            <a:r>
              <a:rPr lang="en-US" sz="5400" b="1" dirty="0">
                <a:solidFill>
                  <a:srgbClr val="0070C0"/>
                </a:solidFill>
                <a:latin typeface="Times New Roman" panose="02020603050405020304" pitchFamily="18" charset="0"/>
              </a:rPr>
              <a:t>(</a:t>
            </a:r>
            <a:r>
              <a:rPr lang="en-US" sz="5400" b="1" dirty="0" err="1">
                <a:solidFill>
                  <a:srgbClr val="0070C0"/>
                </a:solidFill>
                <a:latin typeface="Times New Roman" panose="02020603050405020304" pitchFamily="18" charset="0"/>
              </a:rPr>
              <a:t>lenteli</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zynjyrly</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plastinaly</a:t>
            </a:r>
            <a:r>
              <a:rPr lang="en-US" sz="5400" b="1" dirty="0">
                <a:solidFill>
                  <a:srgbClr val="0070C0"/>
                </a:solidFill>
                <a:latin typeface="Times New Roman" panose="02020603050405020304" pitchFamily="18" charset="0"/>
              </a:rPr>
              <a:t>)</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konweýerlerder</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err="1" smtClean="0">
                <a:solidFill>
                  <a:srgbClr val="000000"/>
                </a:solidFill>
                <a:latin typeface="Times New Roman" panose="02020603050405020304" pitchFamily="18" charset="0"/>
              </a:rPr>
              <a:t>Hasaplanyşy</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konstruksiýasyna</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baglylykda</a:t>
            </a:r>
            <a:r>
              <a:rPr lang="tk-TM" sz="5400" b="1" smtClean="0">
                <a:solidFill>
                  <a:srgbClr val="000000"/>
                </a:solidFill>
                <a:latin typeface="Times New Roman" panose="02020603050405020304" pitchFamily="18" charset="0"/>
              </a:rPr>
              <a:t> </a:t>
            </a:r>
            <a:r>
              <a:rPr lang="tk-TM" sz="5400" b="1" smtClean="0">
                <a:solidFill>
                  <a:srgbClr val="000000"/>
                </a:solidFill>
                <a:latin typeface="Times New Roman" panose="02020603050405020304" pitchFamily="18" charset="0"/>
              </a:rPr>
              <a:t>ýerine ýetirilýär.</a:t>
            </a:r>
            <a:r>
              <a:rPr lang="en-US" sz="5400" b="1" smtClean="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75819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0070C0"/>
                </a:solidFill>
                <a:latin typeface="Times New Roman" panose="02020603050405020304" pitchFamily="18" charset="0"/>
              </a:rPr>
              <a:t>Gurluşyk</a:t>
            </a:r>
            <a:r>
              <a:rPr lang="en-US" sz="5400" b="1" dirty="0">
                <a:solidFill>
                  <a:srgbClr val="0070C0"/>
                </a:solidFill>
                <a:latin typeface="Times New Roman" panose="02020603050405020304" pitchFamily="18" charset="0"/>
              </a:rPr>
              <a:t> </a:t>
            </a:r>
            <a:r>
              <a:rPr lang="en-US" sz="5400" b="1" dirty="0" err="1" smtClean="0">
                <a:solidFill>
                  <a:srgbClr val="0070C0"/>
                </a:solidFill>
                <a:latin typeface="Times New Roman" panose="02020603050405020304" pitchFamily="18" charset="0"/>
              </a:rPr>
              <a:t>materiallar</a:t>
            </a:r>
            <a:r>
              <a:rPr lang="tk-TM" sz="5400" b="1" dirty="0" smtClean="0">
                <a:solidFill>
                  <a:srgbClr val="0070C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senagatlarynyň</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kärhanalarda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önümçilige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gelýän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çig</a:t>
            </a:r>
            <a:r>
              <a:rPr lang="en-US" sz="5400" b="1" dirty="0">
                <a:solidFill>
                  <a:srgbClr val="000000"/>
                </a:solidFill>
                <a:latin typeface="Times New Roman" panose="02020603050405020304" pitchFamily="18" charset="0"/>
              </a:rPr>
              <a:t> mal </a:t>
            </a:r>
            <a:r>
              <a:rPr lang="en-US" sz="5400" b="1" dirty="0" err="1">
                <a:solidFill>
                  <a:srgbClr val="000000"/>
                </a:solidFill>
                <a:latin typeface="Times New Roman" panose="02020603050405020304" pitchFamily="18" charset="0"/>
              </a:rPr>
              <a:t>owradylýar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üwelenýär</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saýlanylýar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baýlaşdyrylýar</a:t>
            </a:r>
            <a:r>
              <a:rPr lang="en-US" sz="5400" b="1" dirty="0">
                <a:solidFill>
                  <a:srgbClr val="000000"/>
                </a:solidFill>
                <a:latin typeface="Times New Roman" panose="02020603050405020304" pitchFamily="18" charset="0"/>
              </a:rPr>
              <a:t>). </a:t>
            </a:r>
            <a:br>
              <a:rPr lang="en-US" sz="5400" b="1" dirty="0">
                <a:solidFill>
                  <a:srgbClr val="000000"/>
                </a:solidFill>
                <a:latin typeface="Times New Roman" panose="02020603050405020304" pitchFamily="18" charset="0"/>
              </a:rPr>
            </a:br>
            <a:r>
              <a:rPr lang="en-US" sz="5400" b="1" dirty="0" err="1">
                <a:solidFill>
                  <a:srgbClr val="0070C0"/>
                </a:solidFill>
                <a:latin typeface="Times New Roman" panose="02020603050405020304" pitchFamily="18" charset="0"/>
              </a:rPr>
              <a:t>Şeben</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çagyl</a:t>
            </a:r>
            <a:r>
              <a:rPr lang="en-US" sz="5400" b="1" dirty="0">
                <a:solidFill>
                  <a:srgbClr val="0070C0"/>
                </a:solidFill>
                <a:latin typeface="Times New Roman" panose="02020603050405020304" pitchFamily="18" charset="0"/>
              </a:rPr>
              <a:t> </a:t>
            </a:r>
            <a:r>
              <a:rPr lang="en-US" sz="5400" b="1" dirty="0">
                <a:solidFill>
                  <a:srgbClr val="000000"/>
                </a:solidFill>
                <a:latin typeface="Times New Roman" panose="02020603050405020304" pitchFamily="18" charset="0"/>
              </a:rPr>
              <a:t>we </a:t>
            </a:r>
            <a:r>
              <a:rPr lang="en-US" sz="5400" b="1" dirty="0" err="1">
                <a:solidFill>
                  <a:srgbClr val="0070C0"/>
                </a:solidFill>
                <a:latin typeface="Times New Roman" panose="02020603050405020304" pitchFamily="18" charset="0"/>
              </a:rPr>
              <a:t>çäge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betona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goşulýar</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raýat</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senagat</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ýol</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gurluşykda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ulanulýar</a:t>
            </a:r>
            <a:r>
              <a:rPr lang="en-US" sz="5400" b="1" dirty="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1323769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0070C0"/>
                </a:solidFill>
                <a:latin typeface="Times New Roman" panose="02020603050405020304" pitchFamily="18" charset="0"/>
              </a:rPr>
              <a:t>Şeben</a:t>
            </a:r>
            <a:r>
              <a:rPr lang="en-US" sz="5400" b="1" dirty="0">
                <a:solidFill>
                  <a:srgbClr val="000000"/>
                </a:solidFill>
                <a:latin typeface="Times New Roman" panose="02020603050405020304" pitchFamily="18" charset="0"/>
              </a:rPr>
              <a:t> – </a:t>
            </a:r>
            <a:r>
              <a:rPr lang="en-US" sz="5400" b="1" dirty="0" err="1">
                <a:solidFill>
                  <a:srgbClr val="000000"/>
                </a:solidFill>
                <a:latin typeface="Times New Roman" panose="02020603050405020304" pitchFamily="18" charset="0"/>
              </a:rPr>
              <a:t>demir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ýollarda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ulanylýar</a:t>
            </a:r>
            <a:r>
              <a:rPr lang="en-US" sz="5400" b="1" dirty="0">
                <a:solidFill>
                  <a:srgbClr val="000000"/>
                </a:solidFill>
                <a:latin typeface="Times New Roman" panose="02020603050405020304" pitchFamily="18" charset="0"/>
              </a:rPr>
              <a:t>. </a:t>
            </a:r>
            <a:br>
              <a:rPr lang="en-US" sz="5400" b="1" dirty="0">
                <a:solidFill>
                  <a:srgbClr val="000000"/>
                </a:solidFill>
                <a:latin typeface="Times New Roman" panose="02020603050405020304" pitchFamily="18" charset="0"/>
              </a:rPr>
            </a:br>
            <a:r>
              <a:rPr lang="en-US" sz="5400" b="1" dirty="0" err="1">
                <a:solidFill>
                  <a:srgbClr val="0070C0"/>
                </a:solidFill>
                <a:latin typeface="Times New Roman" panose="02020603050405020304" pitchFamily="18" charset="0"/>
              </a:rPr>
              <a:t>Şeben</a:t>
            </a:r>
            <a:r>
              <a:rPr lang="en-US" sz="5400" b="1" dirty="0">
                <a:solidFill>
                  <a:srgbClr val="000000"/>
                </a:solidFill>
                <a:latin typeface="Times New Roman" panose="02020603050405020304" pitchFamily="18" charset="0"/>
              </a:rPr>
              <a:t> – </a:t>
            </a:r>
            <a:r>
              <a:rPr lang="en-US" sz="5400" b="1" dirty="0" err="1">
                <a:solidFill>
                  <a:srgbClr val="000000"/>
                </a:solidFill>
                <a:latin typeface="Times New Roman" panose="02020603050405020304" pitchFamily="18" charset="0"/>
              </a:rPr>
              <a:t>gaty</a:t>
            </a:r>
            <a:r>
              <a:rPr lang="en-US" sz="5400" b="1" dirty="0">
                <a:solidFill>
                  <a:srgbClr val="000000"/>
                </a:solidFill>
                <a:latin typeface="Times New Roman" panose="02020603050405020304" pitchFamily="18" charset="0"/>
              </a:rPr>
              <a:t> dag </a:t>
            </a:r>
            <a:r>
              <a:rPr lang="en-US" sz="5400" b="1" dirty="0" err="1">
                <a:solidFill>
                  <a:srgbClr val="000000"/>
                </a:solidFill>
                <a:latin typeface="Times New Roman" panose="02020603050405020304" pitchFamily="18" charset="0"/>
              </a:rPr>
              <a:t>daşlary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magmatitlary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granit</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siýenit</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diorit</a:t>
            </a:r>
            <a:r>
              <a:rPr lang="en-US" sz="5400" b="1" dirty="0">
                <a:solidFill>
                  <a:srgbClr val="000000"/>
                </a:solidFill>
                <a:latin typeface="Times New Roman" panose="02020603050405020304" pitchFamily="18" charset="0"/>
              </a:rPr>
              <a:t>, gabbro, </a:t>
            </a:r>
            <a:r>
              <a:rPr lang="en-US" sz="5400" b="1" dirty="0" err="1">
                <a:solidFill>
                  <a:srgbClr val="000000"/>
                </a:solidFill>
                <a:latin typeface="Times New Roman" panose="02020603050405020304" pitchFamily="18" charset="0"/>
              </a:rPr>
              <a:t>kwars</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daşlary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diabaz</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bazalt</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ş.m</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magmatitlar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aşak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düşen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izwestnýak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dolomit</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çägelik</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metamorflar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gneýs</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kwarsit</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mermer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maýdalanýar</a:t>
            </a:r>
            <a:r>
              <a:rPr lang="en-US" sz="5400" b="1" dirty="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1954141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b="1" dirty="0" err="1">
                <a:solidFill>
                  <a:srgbClr val="0070C0"/>
                </a:solidFill>
                <a:latin typeface="Times New Roman" panose="02020603050405020304" pitchFamily="18" charset="0"/>
              </a:rPr>
              <a:t>Çagyl</a:t>
            </a:r>
            <a:r>
              <a:rPr lang="en-US" b="1" dirty="0">
                <a:solidFill>
                  <a:srgbClr val="000000"/>
                </a:solidFill>
                <a:latin typeface="Times New Roman" panose="02020603050405020304" pitchFamily="18" charset="0"/>
              </a:rPr>
              <a:t> – dag </a:t>
            </a:r>
            <a:r>
              <a:rPr lang="en-US" b="1" dirty="0" err="1">
                <a:solidFill>
                  <a:srgbClr val="000000"/>
                </a:solidFill>
                <a:latin typeface="Times New Roman" panose="02020603050405020304" pitchFamily="18" charset="0"/>
              </a:rPr>
              <a:t>gaty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daşlar</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öz-ozünde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bolan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däneler</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t>
            </a:r>
            <a:br>
              <a:rPr lang="tk-TM" b="1" dirty="0" smtClean="0">
                <a:solidFill>
                  <a:srgbClr val="000000"/>
                </a:solidFill>
                <a:latin typeface="Times New Roman" panose="02020603050405020304" pitchFamily="18" charset="0"/>
              </a:rPr>
            </a:br>
            <a:r>
              <a:rPr lang="tk-TM"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5-10 </a:t>
            </a:r>
            <a:r>
              <a:rPr lang="en-US" b="1" dirty="0" smtClean="0">
                <a:latin typeface="Times New Roman" panose="02020603050405020304" pitchFamily="18" charset="0"/>
              </a:rPr>
              <a:t>mm </a:t>
            </a:r>
            <a:r>
              <a:rPr lang="en-US" b="1" dirty="0" err="1" smtClean="0">
                <a:latin typeface="Times New Roman" panose="02020603050405020304" pitchFamily="18" charset="0"/>
              </a:rPr>
              <a:t>çenli</a:t>
            </a:r>
            <a:r>
              <a:rPr lang="tk-TM" b="1" dirty="0" smtClean="0">
                <a:latin typeface="Times New Roman" panose="02020603050405020304" pitchFamily="18" charset="0"/>
              </a:rPr>
              <a:t>,</a:t>
            </a:r>
            <a:r>
              <a:rPr lang="en-US" b="1" dirty="0" smtClean="0">
                <a:latin typeface="Times New Roman" panose="02020603050405020304" pitchFamily="18" charset="0"/>
              </a:rPr>
              <a:t> </a:t>
            </a:r>
            <a:r>
              <a:rPr lang="en-US" b="1" dirty="0">
                <a:latin typeface="Times New Roman" panose="02020603050405020304" pitchFamily="18" charset="0"/>
              </a:rPr>
              <a:t>10-15 mm </a:t>
            </a:r>
            <a:r>
              <a:rPr lang="en-US" b="1" dirty="0" err="1">
                <a:latin typeface="Times New Roman" panose="02020603050405020304" pitchFamily="18" charset="0"/>
              </a:rPr>
              <a:t>däneler</a:t>
            </a:r>
            <a:r>
              <a:rPr lang="en-US" b="1" dirty="0">
                <a:latin typeface="Times New Roman" panose="02020603050405020304" pitchFamily="18" charset="0"/>
              </a:rPr>
              <a:t> </a:t>
            </a:r>
            <a:r>
              <a:rPr lang="en-US" b="1" dirty="0" err="1">
                <a:latin typeface="Times New Roman" panose="02020603050405020304" pitchFamily="18" charset="0"/>
              </a:rPr>
              <a:t>uly</a:t>
            </a:r>
            <a:r>
              <a:rPr lang="en-US" b="1" dirty="0">
                <a:latin typeface="Times New Roman" panose="02020603050405020304" pitchFamily="18" charset="0"/>
              </a:rPr>
              <a:t> </a:t>
            </a:r>
            <a:r>
              <a:rPr lang="en-US" b="1" dirty="0" err="1">
                <a:latin typeface="Times New Roman" panose="02020603050405020304" pitchFamily="18" charset="0"/>
              </a:rPr>
              <a:t>çagyl</a:t>
            </a:r>
            <a:r>
              <a:rPr lang="en-US" b="1" dirty="0">
                <a:latin typeface="Times New Roman" panose="02020603050405020304" pitchFamily="18" charset="0"/>
              </a:rPr>
              <a:t> </a:t>
            </a:r>
            <a:r>
              <a:rPr lang="tk-TM" b="1" dirty="0" smtClean="0">
                <a:latin typeface="Times New Roman" panose="02020603050405020304" pitchFamily="18" charset="0"/>
              </a:rPr>
              <a:t/>
            </a:r>
            <a:br>
              <a:rPr lang="tk-TM" b="1" dirty="0" smtClean="0">
                <a:latin typeface="Times New Roman" panose="02020603050405020304" pitchFamily="18" charset="0"/>
              </a:rPr>
            </a:br>
            <a:r>
              <a:rPr lang="tk-TM" b="1" dirty="0">
                <a:latin typeface="Times New Roman" panose="02020603050405020304" pitchFamily="18" charset="0"/>
              </a:rPr>
              <a:t> </a:t>
            </a:r>
            <a:r>
              <a:rPr lang="tk-TM" b="1" dirty="0" smtClean="0">
                <a:latin typeface="Times New Roman" panose="02020603050405020304" pitchFamily="18" charset="0"/>
              </a:rPr>
              <a:t>          </a:t>
            </a:r>
            <a:r>
              <a:rPr lang="en-US" b="1" dirty="0" err="1" smtClean="0">
                <a:latin typeface="Times New Roman" panose="02020603050405020304" pitchFamily="18" charset="0"/>
              </a:rPr>
              <a:t>diýilýär</a:t>
            </a:r>
            <a:r>
              <a:rPr lang="en-US" b="1" dirty="0" smtClean="0">
                <a:latin typeface="Times New Roman" panose="02020603050405020304" pitchFamily="18" charset="0"/>
              </a:rPr>
              <a:t> </a:t>
            </a:r>
            <a:r>
              <a:rPr lang="en-US" b="1" dirty="0">
                <a:latin typeface="Times New Roman" panose="02020603050405020304" pitchFamily="18" charset="0"/>
              </a:rPr>
              <a:t>we 150 mm </a:t>
            </a:r>
            <a:r>
              <a:rPr lang="en-US" b="1" dirty="0" err="1">
                <a:latin typeface="Times New Roman" panose="02020603050405020304" pitchFamily="18" charset="0"/>
              </a:rPr>
              <a:t>ululary</a:t>
            </a:r>
            <a:r>
              <a:rPr lang="en-US" b="1" dirty="0">
                <a:latin typeface="Times New Roman" panose="02020603050405020304" pitchFamily="18" charset="0"/>
              </a:rPr>
              <a:t>- </a:t>
            </a:r>
            <a:r>
              <a:rPr lang="en-US" b="1" dirty="0" err="1">
                <a:latin typeface="Times New Roman" panose="02020603050405020304" pitchFamily="18" charset="0"/>
              </a:rPr>
              <a:t>walunlar</a:t>
            </a:r>
            <a:r>
              <a:rPr lang="en-US" b="1" dirty="0">
                <a:latin typeface="Times New Roman" panose="02020603050405020304" pitchFamily="18" charset="0"/>
              </a:rPr>
              <a:t>. </a:t>
            </a:r>
            <a:br>
              <a:rPr lang="en-US" b="1" dirty="0">
                <a:latin typeface="Times New Roman" panose="02020603050405020304" pitchFamily="18" charset="0"/>
              </a:rPr>
            </a:br>
            <a:r>
              <a:rPr lang="en-US" b="1" dirty="0" err="1">
                <a:solidFill>
                  <a:srgbClr val="0070C0"/>
                </a:solidFill>
                <a:latin typeface="Times New Roman" panose="02020603050405020304" pitchFamily="18" charset="0"/>
              </a:rPr>
              <a:t>Çäge</a:t>
            </a:r>
            <a:r>
              <a:rPr lang="en-US" b="1" dirty="0">
                <a:latin typeface="Times New Roman" panose="02020603050405020304" pitchFamily="18" charset="0"/>
              </a:rPr>
              <a:t> - 5 mm </a:t>
            </a:r>
            <a:r>
              <a:rPr lang="en-US" b="1" dirty="0" err="1">
                <a:latin typeface="Times New Roman" panose="02020603050405020304" pitchFamily="18" charset="0"/>
              </a:rPr>
              <a:t>çenli</a:t>
            </a:r>
            <a:r>
              <a:rPr lang="en-US" b="1" dirty="0">
                <a:latin typeface="Times New Roman" panose="02020603050405020304" pitchFamily="18" charset="0"/>
              </a:rPr>
              <a:t> </a:t>
            </a:r>
            <a:r>
              <a:rPr lang="en-US" b="1" dirty="0" err="1">
                <a:latin typeface="Times New Roman" panose="02020603050405020304" pitchFamily="18" charset="0"/>
              </a:rPr>
              <a:t>tebigat</a:t>
            </a:r>
            <a:r>
              <a:rPr lang="en-US" b="1" dirty="0">
                <a:latin typeface="Times New Roman" panose="02020603050405020304" pitchFamily="18" charset="0"/>
              </a:rPr>
              <a:t> </a:t>
            </a:r>
            <a:r>
              <a:rPr lang="en-US" b="1" dirty="0" err="1">
                <a:latin typeface="Times New Roman" panose="02020603050405020304" pitchFamily="18" charset="0"/>
              </a:rPr>
              <a:t>çäge</a:t>
            </a:r>
            <a:r>
              <a:rPr lang="en-US" b="1" dirty="0">
                <a:latin typeface="Times New Roman" panose="02020603050405020304" pitchFamily="18" charset="0"/>
              </a:rPr>
              <a:t> </a:t>
            </a:r>
            <a:r>
              <a:rPr lang="en-US" b="1" dirty="0" err="1">
                <a:latin typeface="Times New Roman" panose="02020603050405020304" pitchFamily="18" charset="0"/>
              </a:rPr>
              <a:t>diýilýär</a:t>
            </a:r>
            <a:r>
              <a:rPr lang="en-US" b="1" dirty="0">
                <a:latin typeface="Times New Roman" panose="02020603050405020304" pitchFamily="18" charset="0"/>
              </a:rPr>
              <a:t> we </a:t>
            </a:r>
            <a:r>
              <a:rPr lang="en-US" b="1" dirty="0" err="1">
                <a:latin typeface="Times New Roman" panose="02020603050405020304" pitchFamily="18" charset="0"/>
              </a:rPr>
              <a:t>maşyn</a:t>
            </a:r>
            <a:r>
              <a:rPr lang="en-US" b="1" dirty="0">
                <a:latin typeface="Times New Roman" panose="02020603050405020304" pitchFamily="18" charset="0"/>
              </a:rPr>
              <a:t> </a:t>
            </a:r>
            <a:r>
              <a:rPr lang="tk-TM" b="1" dirty="0" smtClean="0">
                <a:latin typeface="Times New Roman" panose="02020603050405020304" pitchFamily="18" charset="0"/>
              </a:rPr>
              <a:t/>
            </a:r>
            <a:br>
              <a:rPr lang="tk-TM" b="1" dirty="0" smtClean="0">
                <a:latin typeface="Times New Roman" panose="02020603050405020304" pitchFamily="18" charset="0"/>
              </a:rPr>
            </a:br>
            <a:r>
              <a:rPr lang="tk-TM" b="1" dirty="0">
                <a:latin typeface="Times New Roman" panose="02020603050405020304" pitchFamily="18" charset="0"/>
              </a:rPr>
              <a:t> </a:t>
            </a:r>
            <a:r>
              <a:rPr lang="tk-TM" b="1" dirty="0" smtClean="0">
                <a:latin typeface="Times New Roman" panose="02020603050405020304" pitchFamily="18" charset="0"/>
              </a:rPr>
              <a:t>          </a:t>
            </a:r>
            <a:r>
              <a:rPr lang="en-US" b="1" dirty="0" err="1" smtClean="0">
                <a:latin typeface="Times New Roman" panose="02020603050405020304" pitchFamily="18" charset="0"/>
              </a:rPr>
              <a:t>bilen</a:t>
            </a:r>
            <a:r>
              <a:rPr lang="en-US" b="1" dirty="0" smtClean="0">
                <a:latin typeface="Times New Roman" panose="02020603050405020304" pitchFamily="18" charset="0"/>
              </a:rPr>
              <a:t> </a:t>
            </a:r>
            <a:r>
              <a:rPr lang="tk-TM" b="1" dirty="0" smtClean="0">
                <a:latin typeface="Times New Roman" panose="02020603050405020304" pitchFamily="18" charset="0"/>
              </a:rPr>
              <a:t>alynýar</a:t>
            </a:r>
            <a:r>
              <a:rPr lang="en-US" b="1" dirty="0" smtClean="0">
                <a:latin typeface="Times New Roman" panose="02020603050405020304" pitchFamily="18" charset="0"/>
              </a:rPr>
              <a:t> </a:t>
            </a:r>
            <a:r>
              <a:rPr lang="en-US" b="1" dirty="0">
                <a:latin typeface="Times New Roman" panose="02020603050405020304" pitchFamily="18" charset="0"/>
              </a:rPr>
              <a:t/>
            </a:r>
            <a:br>
              <a:rPr lang="en-US" b="1" dirty="0">
                <a:latin typeface="Times New Roman" panose="02020603050405020304" pitchFamily="18" charset="0"/>
              </a:rPr>
            </a:br>
            <a:r>
              <a:rPr lang="en-US" b="1" dirty="0" err="1">
                <a:solidFill>
                  <a:srgbClr val="0070C0"/>
                </a:solidFill>
                <a:latin typeface="Times New Roman" panose="02020603050405020304" pitchFamily="18" charset="0"/>
              </a:rPr>
              <a:t>Ýeňil</a:t>
            </a:r>
            <a:r>
              <a:rPr lang="en-US" b="1" dirty="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betonlara</a:t>
            </a:r>
            <a:r>
              <a:rPr lang="en-US" b="1" dirty="0">
                <a:solidFill>
                  <a:srgbClr val="0070C0"/>
                </a:solidFill>
                <a:latin typeface="Times New Roman" panose="02020603050405020304" pitchFamily="18" charset="0"/>
              </a:rPr>
              <a:t> </a:t>
            </a:r>
            <a:r>
              <a:rPr lang="en-US" b="1" dirty="0">
                <a:latin typeface="Times New Roman" panose="02020603050405020304" pitchFamily="18" charset="0"/>
              </a:rPr>
              <a:t>– </a:t>
            </a:r>
            <a:r>
              <a:rPr lang="en-US" b="1" dirty="0" err="1">
                <a:latin typeface="Times New Roman" panose="02020603050405020304" pitchFamily="18" charset="0"/>
              </a:rPr>
              <a:t>içi</a:t>
            </a:r>
            <a:r>
              <a:rPr lang="en-US" b="1" dirty="0">
                <a:latin typeface="Times New Roman" panose="02020603050405020304" pitchFamily="18" charset="0"/>
              </a:rPr>
              <a:t> </a:t>
            </a:r>
            <a:r>
              <a:rPr lang="en-US" b="1" dirty="0" err="1">
                <a:latin typeface="Times New Roman" panose="02020603050405020304" pitchFamily="18" charset="0"/>
              </a:rPr>
              <a:t>boş</a:t>
            </a:r>
            <a:r>
              <a:rPr lang="en-US" b="1" dirty="0">
                <a:latin typeface="Times New Roman" panose="02020603050405020304" pitchFamily="18" charset="0"/>
              </a:rPr>
              <a:t> dag </a:t>
            </a:r>
            <a:r>
              <a:rPr lang="en-US" b="1" dirty="0" err="1">
                <a:latin typeface="Times New Roman" panose="02020603050405020304" pitchFamily="18" charset="0"/>
              </a:rPr>
              <a:t>materiallary</a:t>
            </a:r>
            <a:r>
              <a:rPr lang="en-US" b="1" dirty="0">
                <a:latin typeface="Times New Roman" panose="02020603050405020304" pitchFamily="18" charset="0"/>
              </a:rPr>
              <a:t>, </a:t>
            </a:r>
            <a:r>
              <a:rPr lang="tk-TM" b="1" dirty="0" smtClean="0">
                <a:latin typeface="Times New Roman" panose="02020603050405020304" pitchFamily="18" charset="0"/>
              </a:rPr>
              <a:t/>
            </a:r>
            <a:br>
              <a:rPr lang="tk-TM" b="1" dirty="0" smtClean="0">
                <a:latin typeface="Times New Roman" panose="02020603050405020304" pitchFamily="18" charset="0"/>
              </a:rPr>
            </a:br>
            <a:r>
              <a:rPr lang="tk-TM" b="1" dirty="0" smtClean="0">
                <a:latin typeface="Times New Roman" panose="02020603050405020304" pitchFamily="18" charset="0"/>
              </a:rPr>
              <a:t>          </a:t>
            </a:r>
            <a:r>
              <a:rPr lang="en-US" b="1" dirty="0" err="1" smtClean="0">
                <a:latin typeface="Times New Roman" panose="02020603050405020304" pitchFamily="18" charset="0"/>
              </a:rPr>
              <a:t>tebigi</a:t>
            </a:r>
            <a:r>
              <a:rPr lang="tk-TM" b="1" dirty="0">
                <a:latin typeface="Times New Roman" panose="02020603050405020304" pitchFamily="18" charset="0"/>
              </a:rPr>
              <a:t>-</a:t>
            </a:r>
            <a:r>
              <a:rPr lang="en-US" b="1" dirty="0" err="1" smtClean="0">
                <a:latin typeface="Times New Roman" panose="02020603050405020304" pitchFamily="18" charset="0"/>
              </a:rPr>
              <a:t>pemza</a:t>
            </a:r>
            <a:r>
              <a:rPr lang="en-US" b="1" dirty="0">
                <a:latin typeface="Times New Roman" panose="02020603050405020304" pitchFamily="18" charset="0"/>
              </a:rPr>
              <a:t>, </a:t>
            </a:r>
            <a:r>
              <a:rPr lang="en-US" b="1" dirty="0" err="1">
                <a:latin typeface="Times New Roman" panose="02020603050405020304" pitchFamily="18" charset="0"/>
              </a:rPr>
              <a:t>şlak</a:t>
            </a:r>
            <a:r>
              <a:rPr lang="en-US" b="1" dirty="0">
                <a:latin typeface="Times New Roman" panose="02020603050405020304" pitchFamily="18" charset="0"/>
              </a:rPr>
              <a:t> we </a:t>
            </a:r>
            <a:r>
              <a:rPr lang="en-US" b="1" dirty="0" err="1">
                <a:latin typeface="Times New Roman" panose="02020603050405020304" pitchFamily="18" charset="0"/>
              </a:rPr>
              <a:t>tuflar</a:t>
            </a:r>
            <a:r>
              <a:rPr lang="en-US" b="1" dirty="0">
                <a:latin typeface="Times New Roman" panose="02020603050405020304" pitchFamily="18" charset="0"/>
              </a:rPr>
              <a:t>, </a:t>
            </a:r>
            <a:r>
              <a:rPr lang="en-US" b="1" dirty="0" err="1">
                <a:latin typeface="Times New Roman" panose="02020603050405020304" pitchFamily="18" charset="0"/>
              </a:rPr>
              <a:t>rakuşeçnik</a:t>
            </a:r>
            <a:r>
              <a:rPr lang="en-US" b="1" dirty="0">
                <a:latin typeface="Times New Roman" panose="02020603050405020304" pitchFamily="18" charset="0"/>
              </a:rPr>
              <a:t> we </a:t>
            </a:r>
            <a:r>
              <a:rPr lang="tk-TM" b="1" dirty="0" smtClean="0">
                <a:latin typeface="Times New Roman" panose="02020603050405020304" pitchFamily="18" charset="0"/>
              </a:rPr>
              <a:t/>
            </a:r>
            <a:br>
              <a:rPr lang="tk-TM" b="1" dirty="0" smtClean="0">
                <a:latin typeface="Times New Roman" panose="02020603050405020304" pitchFamily="18" charset="0"/>
              </a:rPr>
            </a:br>
            <a:r>
              <a:rPr lang="tk-TM" b="1" dirty="0">
                <a:latin typeface="Times New Roman" panose="02020603050405020304" pitchFamily="18" charset="0"/>
              </a:rPr>
              <a:t> </a:t>
            </a:r>
            <a:r>
              <a:rPr lang="tk-TM" b="1" dirty="0" smtClean="0">
                <a:latin typeface="Times New Roman" panose="02020603050405020304" pitchFamily="18" charset="0"/>
              </a:rPr>
              <a:t>         </a:t>
            </a:r>
            <a:r>
              <a:rPr lang="en-US" b="1" dirty="0" err="1" smtClean="0">
                <a:latin typeface="Times New Roman" panose="02020603050405020304" pitchFamily="18" charset="0"/>
              </a:rPr>
              <a:t>dolomitler</a:t>
            </a:r>
            <a:r>
              <a:rPr lang="en-US" b="1" dirty="0">
                <a:latin typeface="Times New Roman" panose="02020603050405020304" pitchFamily="18" charset="0"/>
              </a:rPr>
              <a:t>, </a:t>
            </a:r>
            <a:r>
              <a:rPr lang="en-US" b="1" dirty="0" err="1">
                <a:latin typeface="Times New Roman" panose="02020603050405020304" pitchFamily="18" charset="0"/>
              </a:rPr>
              <a:t>ýa</a:t>
            </a:r>
            <a:r>
              <a:rPr lang="en-US" b="1" dirty="0">
                <a:latin typeface="Times New Roman" panose="02020603050405020304" pitchFamily="18" charset="0"/>
              </a:rPr>
              <a:t>-da </a:t>
            </a:r>
            <a:r>
              <a:rPr lang="en-US" b="1" dirty="0" err="1">
                <a:latin typeface="Times New Roman" panose="02020603050405020304" pitchFamily="18" charset="0"/>
              </a:rPr>
              <a:t>ýasalnan</a:t>
            </a:r>
            <a:r>
              <a:rPr lang="en-US" b="1" dirty="0">
                <a:latin typeface="Times New Roman" panose="02020603050405020304" pitchFamily="18" charset="0"/>
              </a:rPr>
              <a:t> - </a:t>
            </a:r>
            <a:r>
              <a:rPr lang="en-US" b="1" dirty="0" err="1">
                <a:latin typeface="Times New Roman" panose="02020603050405020304" pitchFamily="18" charset="0"/>
              </a:rPr>
              <a:t>metallurgiýa</a:t>
            </a:r>
            <a:r>
              <a:rPr lang="en-US" b="1" dirty="0">
                <a:latin typeface="Times New Roman" panose="02020603050405020304" pitchFamily="18" charset="0"/>
              </a:rPr>
              <a:t> we </a:t>
            </a:r>
            <a:r>
              <a:rPr lang="tk-TM" b="1" dirty="0" smtClean="0">
                <a:latin typeface="Times New Roman" panose="02020603050405020304" pitchFamily="18" charset="0"/>
              </a:rPr>
              <a:t/>
            </a:r>
            <a:br>
              <a:rPr lang="tk-TM" b="1" dirty="0" smtClean="0">
                <a:latin typeface="Times New Roman" panose="02020603050405020304" pitchFamily="18" charset="0"/>
              </a:rPr>
            </a:br>
            <a:r>
              <a:rPr lang="tk-TM" b="1" dirty="0">
                <a:latin typeface="Times New Roman" panose="02020603050405020304" pitchFamily="18" charset="0"/>
              </a:rPr>
              <a:t> </a:t>
            </a:r>
            <a:r>
              <a:rPr lang="tk-TM" b="1" dirty="0" smtClean="0">
                <a:latin typeface="Times New Roman" panose="02020603050405020304" pitchFamily="18" charset="0"/>
              </a:rPr>
              <a:t>         </a:t>
            </a:r>
            <a:r>
              <a:rPr lang="en-US" b="1" dirty="0" err="1" smtClean="0">
                <a:latin typeface="Times New Roman" panose="02020603050405020304" pitchFamily="18" charset="0"/>
              </a:rPr>
              <a:t>ýanan</a:t>
            </a:r>
            <a:r>
              <a:rPr lang="en-US" b="1" dirty="0" smtClean="0">
                <a:latin typeface="Times New Roman" panose="02020603050405020304" pitchFamily="18" charset="0"/>
              </a:rPr>
              <a:t> </a:t>
            </a:r>
            <a:r>
              <a:rPr lang="en-US" b="1" dirty="0" err="1">
                <a:latin typeface="Times New Roman" panose="02020603050405020304" pitchFamily="18" charset="0"/>
              </a:rPr>
              <a:t>şlaklary</a:t>
            </a:r>
            <a:r>
              <a:rPr lang="en-US" b="1" dirty="0">
                <a:latin typeface="Times New Roman" panose="02020603050405020304" pitchFamily="18" charset="0"/>
              </a:rPr>
              <a:t>, </a:t>
            </a:r>
            <a:r>
              <a:rPr lang="en-US" b="1" dirty="0" err="1">
                <a:latin typeface="Times New Roman" panose="02020603050405020304" pitchFamily="18" charset="0"/>
              </a:rPr>
              <a:t>keramzit</a:t>
            </a:r>
            <a:r>
              <a:rPr lang="en-US" b="1" dirty="0">
                <a:latin typeface="Times New Roman" panose="02020603050405020304" pitchFamily="18" charset="0"/>
              </a:rPr>
              <a:t>, </a:t>
            </a:r>
            <a:r>
              <a:rPr lang="en-US" b="1" dirty="0" err="1">
                <a:latin typeface="Times New Roman" panose="02020603050405020304" pitchFamily="18" charset="0"/>
              </a:rPr>
              <a:t>penza</a:t>
            </a:r>
            <a:r>
              <a:rPr lang="en-US" b="1" dirty="0">
                <a:latin typeface="Times New Roman" panose="02020603050405020304" pitchFamily="18" charset="0"/>
              </a:rPr>
              <a:t>, </a:t>
            </a:r>
            <a:r>
              <a:rPr lang="en-US" b="1" dirty="0" err="1">
                <a:latin typeface="Times New Roman" panose="02020603050405020304" pitchFamily="18" charset="0"/>
              </a:rPr>
              <a:t>agloporit</a:t>
            </a:r>
            <a:r>
              <a:rPr lang="en-US" b="1" dirty="0">
                <a:latin typeface="Times New Roman" panose="02020603050405020304" pitchFamily="18" charset="0"/>
              </a:rPr>
              <a:t>, </a:t>
            </a:r>
            <a:r>
              <a:rPr lang="tk-TM" b="1" dirty="0" smtClean="0">
                <a:latin typeface="Times New Roman" panose="02020603050405020304" pitchFamily="18" charset="0"/>
              </a:rPr>
              <a:t>   </a:t>
            </a:r>
            <a:br>
              <a:rPr lang="tk-TM" b="1" dirty="0" smtClean="0">
                <a:latin typeface="Times New Roman" panose="02020603050405020304" pitchFamily="18" charset="0"/>
              </a:rPr>
            </a:br>
            <a:r>
              <a:rPr lang="tk-TM" b="1" dirty="0">
                <a:latin typeface="Times New Roman" panose="02020603050405020304" pitchFamily="18" charset="0"/>
              </a:rPr>
              <a:t> </a:t>
            </a:r>
            <a:r>
              <a:rPr lang="tk-TM" b="1" dirty="0" smtClean="0">
                <a:latin typeface="Times New Roman" panose="02020603050405020304" pitchFamily="18" charset="0"/>
              </a:rPr>
              <a:t>         </a:t>
            </a:r>
            <a:r>
              <a:rPr lang="en-US" b="1" dirty="0" err="1" smtClean="0">
                <a:latin typeface="Times New Roman" panose="02020603050405020304" pitchFamily="18" charset="0"/>
              </a:rPr>
              <a:t>perlit</a:t>
            </a:r>
            <a:r>
              <a:rPr lang="en-US" b="1" dirty="0">
                <a:latin typeface="Times New Roman" panose="02020603050405020304" pitchFamily="18" charset="0"/>
              </a:rPr>
              <a:t>, </a:t>
            </a:r>
            <a:r>
              <a:rPr lang="en-US" b="1" dirty="0" err="1">
                <a:latin typeface="Times New Roman" panose="02020603050405020304" pitchFamily="18" charset="0"/>
              </a:rPr>
              <a:t>wermikulit</a:t>
            </a:r>
            <a:r>
              <a:rPr lang="en-US" b="1" dirty="0">
                <a:latin typeface="Times New Roman" panose="02020603050405020304" pitchFamily="18" charset="0"/>
              </a:rPr>
              <a:t>. </a:t>
            </a:r>
            <a:br>
              <a:rPr lang="en-US" b="1" dirty="0">
                <a:latin typeface="Times New Roman" panose="02020603050405020304" pitchFamily="18" charset="0"/>
              </a:rPr>
            </a:br>
            <a:r>
              <a:rPr lang="en-US" dirty="0" smtClean="0">
                <a:latin typeface="Times New Roman" panose="02020603050405020304" pitchFamily="18" charset="0"/>
              </a:rPr>
              <a:t> </a:t>
            </a:r>
            <a:endParaRPr lang="ru-RU" dirty="0"/>
          </a:p>
        </p:txBody>
      </p:sp>
    </p:spTree>
    <p:extLst>
      <p:ext uri="{BB962C8B-B14F-4D97-AF65-F5344CB8AC3E}">
        <p14:creationId xmlns:p14="http://schemas.microsoft.com/office/powerpoint/2010/main" val="2645568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lstStyle/>
          <a:p>
            <a:r>
              <a:rPr lang="en-US" sz="6000" b="1" dirty="0" err="1">
                <a:solidFill>
                  <a:srgbClr val="0070C0"/>
                </a:solidFill>
                <a:latin typeface="Times New Roman" panose="02020603050405020304" pitchFamily="18" charset="0"/>
              </a:rPr>
              <a:t>Owradyjy</a:t>
            </a:r>
            <a:r>
              <a:rPr lang="en-US" sz="6000" b="1" dirty="0">
                <a:solidFill>
                  <a:srgbClr val="0070C0"/>
                </a:solidFill>
                <a:latin typeface="Times New Roman" panose="02020603050405020304" pitchFamily="18" charset="0"/>
              </a:rPr>
              <a:t> </a:t>
            </a:r>
            <a:r>
              <a:rPr lang="en-US" sz="6000" b="1" dirty="0" err="1">
                <a:solidFill>
                  <a:srgbClr val="0070C0"/>
                </a:solidFill>
                <a:latin typeface="Times New Roman" panose="02020603050405020304" pitchFamily="18" charset="0"/>
              </a:rPr>
              <a:t>maşynlaryň</a:t>
            </a:r>
            <a:r>
              <a:rPr lang="en-US" sz="6000" b="1" dirty="0">
                <a:solidFill>
                  <a:srgbClr val="0070C0"/>
                </a:solidFill>
                <a:latin typeface="Times New Roman" panose="02020603050405020304" pitchFamily="18" charset="0"/>
              </a:rPr>
              <a:t> </a:t>
            </a:r>
            <a:r>
              <a:rPr lang="en-US" sz="6000" b="1" dirty="0" err="1">
                <a:solidFill>
                  <a:srgbClr val="0070C0"/>
                </a:solidFill>
                <a:latin typeface="Times New Roman" panose="02020603050405020304" pitchFamily="18" charset="0"/>
              </a:rPr>
              <a:t>maýdalawjy</a:t>
            </a:r>
            <a:r>
              <a:rPr lang="en-US" sz="6000" b="1" dirty="0">
                <a:solidFill>
                  <a:srgbClr val="0070C0"/>
                </a:solidFill>
                <a:latin typeface="Times New Roman" panose="02020603050405020304" pitchFamily="18" charset="0"/>
              </a:rPr>
              <a:t> </a:t>
            </a:r>
            <a:r>
              <a:rPr lang="en-US" sz="6000" b="1" dirty="0" err="1">
                <a:solidFill>
                  <a:srgbClr val="0070C0"/>
                </a:solidFill>
                <a:latin typeface="Times New Roman" panose="02020603050405020304" pitchFamily="18" charset="0"/>
              </a:rPr>
              <a:t>koeffisienti</a:t>
            </a:r>
            <a:r>
              <a:rPr lang="en-US" sz="6000" b="1" dirty="0">
                <a:solidFill>
                  <a:srgbClr val="0070C0"/>
                </a:solidFill>
                <a:latin typeface="Times New Roman" panose="02020603050405020304" pitchFamily="18" charset="0"/>
              </a:rPr>
              <a:t>: </a:t>
            </a:r>
            <a:r>
              <a:rPr lang="en-US" sz="6000" b="1" dirty="0">
                <a:solidFill>
                  <a:srgbClr val="000000"/>
                </a:solidFill>
                <a:latin typeface="Times New Roman" panose="02020603050405020304" pitchFamily="18" charset="0"/>
              </a:rPr>
              <a:t/>
            </a:r>
            <a:br>
              <a:rPr lang="en-US" sz="6000" b="1" dirty="0">
                <a:solidFill>
                  <a:srgbClr val="000000"/>
                </a:solidFill>
                <a:latin typeface="Times New Roman" panose="02020603050405020304" pitchFamily="18" charset="0"/>
              </a:rPr>
            </a:br>
            <a:r>
              <a:rPr lang="en-US" sz="6000" b="1" dirty="0">
                <a:solidFill>
                  <a:srgbClr val="000000"/>
                </a:solidFill>
                <a:latin typeface="Times New Roman" panose="02020603050405020304" pitchFamily="18" charset="0"/>
              </a:rPr>
              <a:t>a) </a:t>
            </a:r>
            <a:r>
              <a:rPr lang="en-US" sz="6000" b="1" dirty="0" err="1">
                <a:solidFill>
                  <a:srgbClr val="000000"/>
                </a:solidFill>
                <a:latin typeface="Times New Roman" panose="02020603050405020304" pitchFamily="18" charset="0"/>
              </a:rPr>
              <a:t>şekaly</a:t>
            </a:r>
            <a:r>
              <a:rPr lang="en-US" sz="6000" b="1" dirty="0">
                <a:solidFill>
                  <a:srgbClr val="000000"/>
                </a:solidFill>
                <a:latin typeface="Times New Roman" panose="02020603050405020304" pitchFamily="18" charset="0"/>
              </a:rPr>
              <a:t> we </a:t>
            </a:r>
            <a:r>
              <a:rPr lang="en-US" sz="6000" b="1" dirty="0" err="1">
                <a:solidFill>
                  <a:srgbClr val="000000"/>
                </a:solidFill>
                <a:latin typeface="Times New Roman" panose="02020603050405020304" pitchFamily="18" charset="0"/>
              </a:rPr>
              <a:t>konusly</a:t>
            </a:r>
            <a:r>
              <a:rPr lang="en-US" sz="6000" b="1" dirty="0">
                <a:solidFill>
                  <a:srgbClr val="000000"/>
                </a:solidFill>
                <a:latin typeface="Times New Roman" panose="02020603050405020304" pitchFamily="18" charset="0"/>
              </a:rPr>
              <a:t> </a:t>
            </a:r>
            <a:r>
              <a:rPr lang="en-US" sz="6000" b="1" dirty="0" err="1">
                <a:solidFill>
                  <a:srgbClr val="C00000"/>
                </a:solidFill>
                <a:latin typeface="Times New Roman" panose="02020603050405020304" pitchFamily="18" charset="0"/>
              </a:rPr>
              <a:t>i</a:t>
            </a:r>
            <a:r>
              <a:rPr lang="en-US" sz="6000" b="1" dirty="0">
                <a:solidFill>
                  <a:srgbClr val="C00000"/>
                </a:solidFill>
                <a:latin typeface="Times New Roman" panose="02020603050405020304" pitchFamily="18" charset="0"/>
              </a:rPr>
              <a:t> = 3 - 5; </a:t>
            </a:r>
            <a:r>
              <a:rPr lang="en-US" sz="6000" b="1" dirty="0">
                <a:solidFill>
                  <a:srgbClr val="000000"/>
                </a:solidFill>
                <a:latin typeface="Times New Roman" panose="02020603050405020304" pitchFamily="18" charset="0"/>
              </a:rPr>
              <a:t/>
            </a:r>
            <a:br>
              <a:rPr lang="en-US" sz="6000" b="1" dirty="0">
                <a:solidFill>
                  <a:srgbClr val="000000"/>
                </a:solidFill>
                <a:latin typeface="Times New Roman" panose="02020603050405020304" pitchFamily="18" charset="0"/>
              </a:rPr>
            </a:br>
            <a:r>
              <a:rPr lang="en-US" sz="6000" b="1" dirty="0">
                <a:solidFill>
                  <a:srgbClr val="000000"/>
                </a:solidFill>
                <a:latin typeface="Times New Roman" panose="02020603050405020304" pitchFamily="18" charset="0"/>
              </a:rPr>
              <a:t>b) </a:t>
            </a:r>
            <a:r>
              <a:rPr lang="en-US" sz="6000" b="1" dirty="0" err="1">
                <a:solidFill>
                  <a:srgbClr val="000000"/>
                </a:solidFill>
                <a:latin typeface="Times New Roman" panose="02020603050405020304" pitchFamily="18" charset="0"/>
              </a:rPr>
              <a:t>rotorly</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owradyjylar</a:t>
            </a:r>
            <a:r>
              <a:rPr lang="en-US" sz="6000" b="1" dirty="0">
                <a:solidFill>
                  <a:srgbClr val="000000"/>
                </a:solidFill>
                <a:latin typeface="Times New Roman" panose="02020603050405020304" pitchFamily="18" charset="0"/>
              </a:rPr>
              <a:t> </a:t>
            </a:r>
            <a:r>
              <a:rPr lang="en-US" sz="6000" b="1" dirty="0" err="1">
                <a:solidFill>
                  <a:srgbClr val="C00000"/>
                </a:solidFill>
                <a:latin typeface="Times New Roman" panose="02020603050405020304" pitchFamily="18" charset="0"/>
              </a:rPr>
              <a:t>i</a:t>
            </a:r>
            <a:r>
              <a:rPr lang="en-US" sz="6000" b="1" dirty="0">
                <a:solidFill>
                  <a:srgbClr val="C00000"/>
                </a:solidFill>
                <a:latin typeface="Times New Roman" panose="02020603050405020304" pitchFamily="18" charset="0"/>
              </a:rPr>
              <a:t> = 10 - 15 </a:t>
            </a:r>
            <a:r>
              <a:rPr lang="tk-TM" sz="6000" b="1" dirty="0" smtClean="0">
                <a:solidFill>
                  <a:srgbClr val="C00000"/>
                </a:solidFill>
                <a:latin typeface="Times New Roman" panose="02020603050405020304" pitchFamily="18" charset="0"/>
              </a:rPr>
              <a:t> </a:t>
            </a:r>
            <a:r>
              <a:rPr lang="tk-TM" sz="6000" b="1" dirty="0" smtClean="0">
                <a:solidFill>
                  <a:srgbClr val="000000"/>
                </a:solidFill>
                <a:latin typeface="Times New Roman" panose="02020603050405020304" pitchFamily="18" charset="0"/>
              </a:rPr>
              <a:t/>
            </a:r>
            <a:br>
              <a:rPr lang="tk-TM" sz="6000" b="1" dirty="0" smtClean="0">
                <a:solidFill>
                  <a:srgbClr val="000000"/>
                </a:solidFill>
                <a:latin typeface="Times New Roman" panose="02020603050405020304" pitchFamily="18" charset="0"/>
              </a:rPr>
            </a:br>
            <a:r>
              <a:rPr lang="tk-TM" sz="6000" b="1" dirty="0">
                <a:solidFill>
                  <a:srgbClr val="000000"/>
                </a:solidFill>
                <a:latin typeface="Times New Roman" panose="02020603050405020304" pitchFamily="18" charset="0"/>
              </a:rPr>
              <a:t> </a:t>
            </a:r>
            <a:r>
              <a:rPr lang="tk-TM" sz="6000" b="1" dirty="0" smtClean="0">
                <a:solidFill>
                  <a:srgbClr val="000000"/>
                </a:solidFill>
                <a:latin typeface="Times New Roman" panose="02020603050405020304" pitchFamily="18" charset="0"/>
              </a:rPr>
              <a:t>   </a:t>
            </a:r>
            <a:r>
              <a:rPr lang="en-US" sz="6000" b="1" dirty="0" err="1" smtClean="0">
                <a:solidFill>
                  <a:srgbClr val="000000"/>
                </a:solidFill>
                <a:latin typeface="Times New Roman" panose="02020603050405020304" pitchFamily="18" charset="0"/>
              </a:rPr>
              <a:t>abrariw</a:t>
            </a:r>
            <a:r>
              <a:rPr lang="en-US" sz="6000" b="1" dirty="0" smtClean="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däl</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daşlary</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iki</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rotorly</a:t>
            </a:r>
            <a:r>
              <a:rPr lang="en-US" sz="6000" b="1" dirty="0">
                <a:solidFill>
                  <a:srgbClr val="000000"/>
                </a:solidFill>
                <a:latin typeface="Times New Roman" panose="02020603050405020304" pitchFamily="18" charset="0"/>
              </a:rPr>
              <a:t> </a:t>
            </a:r>
            <a:r>
              <a:rPr lang="tk-TM" sz="6000" b="1" dirty="0">
                <a:solidFill>
                  <a:srgbClr val="000000"/>
                </a:solidFill>
                <a:latin typeface="Times New Roman" panose="02020603050405020304" pitchFamily="18" charset="0"/>
              </a:rPr>
              <a:t/>
            </a:r>
            <a:br>
              <a:rPr lang="tk-TM" sz="6000" b="1" dirty="0">
                <a:solidFill>
                  <a:srgbClr val="000000"/>
                </a:solidFill>
                <a:latin typeface="Times New Roman" panose="02020603050405020304" pitchFamily="18" charset="0"/>
              </a:rPr>
            </a:br>
            <a:r>
              <a:rPr lang="tk-TM" sz="6000" b="1" dirty="0" smtClean="0">
                <a:solidFill>
                  <a:srgbClr val="000000"/>
                </a:solidFill>
                <a:latin typeface="Times New Roman" panose="02020603050405020304" pitchFamily="18" charset="0"/>
              </a:rPr>
              <a:t>    </a:t>
            </a:r>
            <a:r>
              <a:rPr lang="en-US" sz="6000" b="1" dirty="0" err="1" smtClean="0">
                <a:solidFill>
                  <a:srgbClr val="C00000"/>
                </a:solidFill>
                <a:latin typeface="Times New Roman" panose="02020603050405020304" pitchFamily="18" charset="0"/>
              </a:rPr>
              <a:t>i</a:t>
            </a:r>
            <a:r>
              <a:rPr lang="en-US" sz="6000" b="1" dirty="0" smtClean="0">
                <a:solidFill>
                  <a:srgbClr val="C00000"/>
                </a:solidFill>
                <a:latin typeface="Times New Roman" panose="02020603050405020304" pitchFamily="18" charset="0"/>
              </a:rPr>
              <a:t> =30 </a:t>
            </a:r>
            <a:r>
              <a:rPr lang="en-US" sz="6000" b="1" dirty="0">
                <a:solidFill>
                  <a:srgbClr val="C00000"/>
                </a:solidFill>
                <a:latin typeface="Times New Roman" panose="02020603050405020304" pitchFamily="18" charset="0"/>
              </a:rPr>
              <a:t>- 40.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endParaRPr lang="ru-RU" dirty="0"/>
          </a:p>
        </p:txBody>
      </p:sp>
    </p:spTree>
    <p:extLst>
      <p:ext uri="{BB962C8B-B14F-4D97-AF65-F5344CB8AC3E}">
        <p14:creationId xmlns:p14="http://schemas.microsoft.com/office/powerpoint/2010/main" val="3793180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Autofit/>
          </a:bodyPr>
          <a:lstStyle/>
          <a:p>
            <a:r>
              <a:rPr lang="en-US" sz="4800" b="1" dirty="0" err="1">
                <a:solidFill>
                  <a:srgbClr val="C00000"/>
                </a:solidFill>
                <a:latin typeface="Times New Roman" panose="02020603050405020304" pitchFamily="18" charset="0"/>
              </a:rPr>
              <a:t>Magdan</a:t>
            </a:r>
            <a:r>
              <a:rPr lang="en-US" sz="4800" b="1" dirty="0">
                <a:solidFill>
                  <a:srgbClr val="C00000"/>
                </a:solidFill>
                <a:latin typeface="Times New Roman" panose="02020603050405020304" pitchFamily="18" charset="0"/>
              </a:rPr>
              <a:t> </a:t>
            </a:r>
            <a:r>
              <a:rPr lang="en-US" sz="4800" b="1" dirty="0" err="1">
                <a:solidFill>
                  <a:srgbClr val="C00000"/>
                </a:solidFill>
                <a:latin typeface="Times New Roman" panose="02020603050405020304" pitchFamily="18" charset="0"/>
              </a:rPr>
              <a:t>däl</a:t>
            </a:r>
            <a:r>
              <a:rPr lang="en-US" sz="4800" b="1" dirty="0">
                <a:solidFill>
                  <a:srgbClr val="C00000"/>
                </a:solidFill>
                <a:latin typeface="Times New Roman" panose="02020603050405020304" pitchFamily="18" charset="0"/>
              </a:rPr>
              <a:t> </a:t>
            </a:r>
            <a:r>
              <a:rPr lang="en-US" sz="4800" b="1" dirty="0" err="1">
                <a:solidFill>
                  <a:srgbClr val="C00000"/>
                </a:solidFill>
                <a:latin typeface="Times New Roman" panose="02020603050405020304" pitchFamily="18" charset="0"/>
              </a:rPr>
              <a:t>gurluşyk</a:t>
            </a:r>
            <a:r>
              <a:rPr lang="en-US" sz="4800" b="1" dirty="0">
                <a:solidFill>
                  <a:srgbClr val="C00000"/>
                </a:solidFill>
                <a:latin typeface="Times New Roman" panose="02020603050405020304" pitchFamily="18" charset="0"/>
              </a:rPr>
              <a:t> </a:t>
            </a:r>
            <a:r>
              <a:rPr lang="en-US" sz="4800" b="1" dirty="0" err="1">
                <a:solidFill>
                  <a:srgbClr val="C00000"/>
                </a:solidFill>
                <a:latin typeface="Times New Roman" panose="02020603050405020304" pitchFamily="18" charset="0"/>
              </a:rPr>
              <a:t>materiallary</a:t>
            </a:r>
            <a:r>
              <a:rPr lang="en-US" sz="4800" b="1" dirty="0">
                <a:solidFill>
                  <a:srgbClr val="C00000"/>
                </a:solidFill>
                <a:latin typeface="Times New Roman" panose="02020603050405020304" pitchFamily="18" charset="0"/>
              </a:rPr>
              <a:t> </a:t>
            </a:r>
            <a:r>
              <a:rPr lang="en-US" sz="4800" b="1" dirty="0" err="1">
                <a:solidFill>
                  <a:srgbClr val="C00000"/>
                </a:solidFill>
                <a:latin typeface="Times New Roman" panose="02020603050405020304" pitchFamily="18" charset="0"/>
              </a:rPr>
              <a:t>gaýtadan</a:t>
            </a:r>
            <a:r>
              <a:rPr lang="en-US" sz="4800" b="1" dirty="0">
                <a:solidFill>
                  <a:srgbClr val="C00000"/>
                </a:solidFill>
                <a:latin typeface="Times New Roman" panose="02020603050405020304" pitchFamily="18" charset="0"/>
              </a:rPr>
              <a:t> </a:t>
            </a:r>
            <a:r>
              <a:rPr lang="en-US" sz="4800" b="1" dirty="0" err="1">
                <a:solidFill>
                  <a:srgbClr val="C00000"/>
                </a:solidFill>
                <a:latin typeface="Times New Roman" panose="02020603050405020304" pitchFamily="18" charset="0"/>
              </a:rPr>
              <a:t>işlemekde</a:t>
            </a:r>
            <a:r>
              <a:rPr lang="en-US" sz="4800" b="1" dirty="0">
                <a:solidFill>
                  <a:srgbClr val="C00000"/>
                </a:solidFill>
                <a:latin typeface="Times New Roman" panose="02020603050405020304" pitchFamily="18" charset="0"/>
              </a:rPr>
              <a:t> </a:t>
            </a:r>
            <a:r>
              <a:rPr lang="en-US" sz="4800" b="1" dirty="0" err="1">
                <a:solidFill>
                  <a:srgbClr val="C00000"/>
                </a:solidFill>
                <a:latin typeface="Times New Roman" panose="02020603050405020304" pitchFamily="18" charset="0"/>
              </a:rPr>
              <a:t>maşynlary</a:t>
            </a:r>
            <a:r>
              <a:rPr lang="en-US" sz="4800" b="1" dirty="0">
                <a:solidFill>
                  <a:srgbClr val="C00000"/>
                </a:solidFill>
                <a:latin typeface="Times New Roman" panose="02020603050405020304" pitchFamily="18" charset="0"/>
              </a:rPr>
              <a:t> </a:t>
            </a:r>
            <a:r>
              <a:rPr lang="en-US" sz="4800" b="1" dirty="0" err="1">
                <a:solidFill>
                  <a:srgbClr val="00B050"/>
                </a:solidFill>
                <a:latin typeface="Times New Roman" panose="02020603050405020304" pitchFamily="18" charset="0"/>
              </a:rPr>
              <a:t>açyk</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döwür</a:t>
            </a:r>
            <a:r>
              <a:rPr lang="en-US" sz="4800" b="1" dirty="0">
                <a:solidFill>
                  <a:srgbClr val="00B050"/>
                </a:solidFill>
                <a:latin typeface="Times New Roman" panose="02020603050405020304" pitchFamily="18" charset="0"/>
              </a:rPr>
              <a:t> </a:t>
            </a:r>
            <a:r>
              <a:rPr lang="en-US" sz="4800" b="1" dirty="0">
                <a:solidFill>
                  <a:srgbClr val="C00000"/>
                </a:solidFill>
                <a:latin typeface="Times New Roman" panose="02020603050405020304" pitchFamily="18" charset="0"/>
              </a:rPr>
              <a:t>(</a:t>
            </a:r>
            <a:r>
              <a:rPr lang="en-US" sz="4800" b="1" dirty="0" err="1">
                <a:solidFill>
                  <a:srgbClr val="C00000"/>
                </a:solidFill>
                <a:latin typeface="Times New Roman" panose="02020603050405020304" pitchFamily="18" charset="0"/>
              </a:rPr>
              <a:t>sikl</a:t>
            </a:r>
            <a:r>
              <a:rPr lang="en-US" sz="4800" b="1" dirty="0">
                <a:solidFill>
                  <a:srgbClr val="C00000"/>
                </a:solidFill>
                <a:latin typeface="Times New Roman" panose="02020603050405020304" pitchFamily="18" charset="0"/>
              </a:rPr>
              <a:t>) we </a:t>
            </a:r>
            <a:r>
              <a:rPr lang="en-US" sz="4800" b="1" dirty="0" err="1">
                <a:solidFill>
                  <a:srgbClr val="00B050"/>
                </a:solidFill>
                <a:latin typeface="Times New Roman" panose="02020603050405020304" pitchFamily="18" charset="0"/>
              </a:rPr>
              <a:t>ýapyk</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döwür</a:t>
            </a:r>
            <a:r>
              <a:rPr lang="en-US" sz="4800" b="1" dirty="0">
                <a:solidFill>
                  <a:srgbClr val="C00000"/>
                </a:solidFill>
                <a:latin typeface="Times New Roman" panose="02020603050405020304" pitchFamily="18" charset="0"/>
              </a:rPr>
              <a:t> </a:t>
            </a:r>
            <a:r>
              <a:rPr lang="en-US" sz="4800" b="1" dirty="0" err="1">
                <a:solidFill>
                  <a:srgbClr val="C00000"/>
                </a:solidFill>
                <a:latin typeface="Times New Roman" panose="02020603050405020304" pitchFamily="18" charset="0"/>
              </a:rPr>
              <a:t>esasynda</a:t>
            </a:r>
            <a:r>
              <a:rPr lang="en-US" sz="4800" b="1" dirty="0">
                <a:solidFill>
                  <a:srgbClr val="C00000"/>
                </a:solidFill>
                <a:latin typeface="Times New Roman" panose="02020603050405020304" pitchFamily="18" charset="0"/>
              </a:rPr>
              <a:t> </a:t>
            </a:r>
            <a:r>
              <a:rPr lang="en-US" sz="4800" b="1" dirty="0" err="1">
                <a:solidFill>
                  <a:srgbClr val="C00000"/>
                </a:solidFill>
                <a:latin typeface="Times New Roman" panose="02020603050405020304" pitchFamily="18" charset="0"/>
              </a:rPr>
              <a:t>işläp</a:t>
            </a:r>
            <a:r>
              <a:rPr lang="en-US" sz="4800" b="1" dirty="0">
                <a:solidFill>
                  <a:srgbClr val="C00000"/>
                </a:solidFill>
                <a:latin typeface="Times New Roman" panose="02020603050405020304" pitchFamily="18" charset="0"/>
              </a:rPr>
              <a:t> </a:t>
            </a:r>
            <a:r>
              <a:rPr lang="en-US" sz="4800" b="1" dirty="0" err="1">
                <a:solidFill>
                  <a:srgbClr val="C00000"/>
                </a:solidFill>
                <a:latin typeface="Times New Roman" panose="02020603050405020304" pitchFamily="18" charset="0"/>
              </a:rPr>
              <a:t>bilýärler</a:t>
            </a:r>
            <a:r>
              <a:rPr lang="en-US" sz="4800" b="1" dirty="0">
                <a:solidFill>
                  <a:srgbClr val="C00000"/>
                </a:solidFill>
                <a:latin typeface="Times New Roman" panose="02020603050405020304" pitchFamily="18" charset="0"/>
              </a:rPr>
              <a:t>. </a:t>
            </a:r>
            <a:r>
              <a:rPr lang="en-US" sz="4800" b="1" dirty="0">
                <a:solidFill>
                  <a:srgbClr val="000000"/>
                </a:solidFill>
                <a:latin typeface="Times New Roman" panose="02020603050405020304" pitchFamily="18" charset="0"/>
              </a:rPr>
              <a:t/>
            </a:r>
            <a:br>
              <a:rPr lang="en-US" sz="4800" b="1" dirty="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1. </a:t>
            </a:r>
            <a:r>
              <a:rPr lang="en-US" sz="4800" b="1" dirty="0" err="1">
                <a:solidFill>
                  <a:srgbClr val="00B050"/>
                </a:solidFill>
                <a:latin typeface="Times New Roman" panose="02020603050405020304" pitchFamily="18" charset="0"/>
              </a:rPr>
              <a:t>Açyk</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döwürde</a:t>
            </a:r>
            <a:r>
              <a:rPr lang="en-US" sz="4800" b="1" dirty="0">
                <a:solidFill>
                  <a:srgbClr val="00B050"/>
                </a:solidFill>
                <a:latin typeface="Times New Roman" panose="02020603050405020304" pitchFamily="18" charset="0"/>
              </a:rPr>
              <a:t> </a:t>
            </a:r>
            <a:r>
              <a:rPr lang="en-US" sz="4800" b="1" dirty="0" err="1">
                <a:solidFill>
                  <a:srgbClr val="000000"/>
                </a:solidFill>
                <a:latin typeface="Times New Roman" panose="02020603050405020304" pitchFamily="18" charset="0"/>
              </a:rPr>
              <a:t>işleýän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maşyn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toplumy</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br>
              <a:rPr lang="tk-TM" sz="4800" b="1" dirty="0" smtClean="0">
                <a:solidFill>
                  <a:srgbClr val="000000"/>
                </a:solidFill>
                <a:latin typeface="Times New Roman" panose="02020603050405020304" pitchFamily="18" charset="0"/>
              </a:rPr>
            </a:br>
            <a:r>
              <a:rPr lang="tk-TM"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bolsa</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materiallar</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owradyjy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enjamlaryň</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tk-TM"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üstünde</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bir</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gezek</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geçýärler</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2. </a:t>
            </a:r>
            <a:r>
              <a:rPr lang="en-US" sz="4800" b="1" dirty="0" err="1">
                <a:solidFill>
                  <a:srgbClr val="00B050"/>
                </a:solidFill>
                <a:latin typeface="Times New Roman" panose="02020603050405020304" pitchFamily="18" charset="0"/>
              </a:rPr>
              <a:t>Ýapyk</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döwürde</a:t>
            </a:r>
            <a:r>
              <a:rPr lang="en-US" sz="4800" b="1" dirty="0">
                <a:solidFill>
                  <a:srgbClr val="00B050"/>
                </a:solidFill>
                <a:latin typeface="Times New Roman" panose="02020603050405020304" pitchFamily="18" charset="0"/>
              </a:rPr>
              <a:t> </a:t>
            </a:r>
            <a:r>
              <a:rPr lang="en-US" sz="4800" b="1" dirty="0" err="1">
                <a:solidFill>
                  <a:srgbClr val="000000"/>
                </a:solidFill>
                <a:latin typeface="Times New Roman" panose="02020603050405020304" pitchFamily="18" charset="0"/>
              </a:rPr>
              <a:t>eleklerden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geçmedik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uly</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tk-TM"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daşlar</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ikinji</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gezek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owradyjy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maşynlaryň</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tk-TM"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üsti</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bilen</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geçýärler</a:t>
            </a:r>
            <a:r>
              <a:rPr lang="en-US" sz="4800" b="1" dirty="0" smtClean="0">
                <a:solidFill>
                  <a:srgbClr val="000000"/>
                </a:solidFill>
                <a:latin typeface="Times New Roman" panose="02020603050405020304" pitchFamily="18" charset="0"/>
              </a:rPr>
              <a:t> </a:t>
            </a:r>
            <a:endParaRPr lang="ru-RU" sz="4800" b="1" dirty="0"/>
          </a:p>
        </p:txBody>
      </p:sp>
    </p:spTree>
    <p:extLst>
      <p:ext uri="{BB962C8B-B14F-4D97-AF65-F5344CB8AC3E}">
        <p14:creationId xmlns:p14="http://schemas.microsoft.com/office/powerpoint/2010/main" val="1692422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00B050"/>
                </a:solidFill>
                <a:latin typeface="Times New Roman" panose="02020603050405020304" pitchFamily="18" charset="0"/>
              </a:rPr>
              <a:t>Owradyjy</a:t>
            </a:r>
            <a:r>
              <a:rPr lang="en-US" sz="5400" b="1" dirty="0">
                <a:solidFill>
                  <a:srgbClr val="00B050"/>
                </a:solidFill>
                <a:latin typeface="Times New Roman" panose="02020603050405020304" pitchFamily="18" charset="0"/>
              </a:rPr>
              <a:t> - </a:t>
            </a:r>
            <a:r>
              <a:rPr lang="en-US" sz="5400" b="1" dirty="0" err="1">
                <a:solidFill>
                  <a:srgbClr val="00B050"/>
                </a:solidFill>
                <a:latin typeface="Times New Roman" panose="02020603050405020304" pitchFamily="18" charset="0"/>
              </a:rPr>
              <a:t>paýlaýjy</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göçme</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enjamlar</a:t>
            </a:r>
            <a:r>
              <a:rPr lang="en-US" sz="5400" b="1" dirty="0">
                <a:solidFill>
                  <a:srgbClr val="00B050"/>
                </a:solidFill>
                <a:latin typeface="Times New Roman" panose="02020603050405020304" pitchFamily="18" charset="0"/>
              </a:rPr>
              <a:t> </a:t>
            </a:r>
            <a:r>
              <a:rPr lang="en-US" sz="5400" b="1" dirty="0">
                <a:solidFill>
                  <a:srgbClr val="000000"/>
                </a:solidFill>
                <a:latin typeface="Times New Roman" panose="02020603050405020304" pitchFamily="18" charset="0"/>
              </a:rPr>
              <a:t>her-</a:t>
            </a:r>
            <a:r>
              <a:rPr lang="en-US" sz="5400" b="1" dirty="0" err="1">
                <a:solidFill>
                  <a:srgbClr val="000000"/>
                </a:solidFill>
                <a:latin typeface="Times New Roman" panose="02020603050405020304" pitchFamily="18" charset="0"/>
              </a:rPr>
              <a:t>bir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ýerde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ýerleşýän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gurluşyk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nokatlarda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ulanylýar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Döwlet</a:t>
            </a:r>
            <a:r>
              <a:rPr lang="en-US" sz="5400" b="1" dirty="0">
                <a:solidFill>
                  <a:srgbClr val="000000"/>
                </a:solidFill>
                <a:latin typeface="Times New Roman" panose="02020603050405020304" pitchFamily="18" charset="0"/>
              </a:rPr>
              <a:t> 16-20 m</a:t>
            </a:r>
            <a:r>
              <a:rPr lang="en-US" sz="5400" b="1" i="0" u="none" strike="noStrike" baseline="0" dirty="0" smtClean="0">
                <a:solidFill>
                  <a:srgbClr val="000000"/>
                </a:solidFill>
                <a:latin typeface="Times New Roman" panose="02020603050405020304" pitchFamily="18" charset="0"/>
              </a:rPr>
              <a:t>3</a:t>
            </a:r>
            <a:r>
              <a:rPr lang="en-US" sz="5400" b="1" dirty="0">
                <a:solidFill>
                  <a:srgbClr val="000000"/>
                </a:solidFill>
                <a:latin typeface="Times New Roman" panose="02020603050405020304" pitchFamily="18" charset="0"/>
              </a:rPr>
              <a:t>/sag </a:t>
            </a:r>
            <a:r>
              <a:rPr lang="en-US" sz="5400" b="1" dirty="0" err="1">
                <a:solidFill>
                  <a:srgbClr val="000000"/>
                </a:solidFill>
                <a:latin typeface="Times New Roman" panose="02020603050405020304" pitchFamily="18" charset="0"/>
              </a:rPr>
              <a:t>göwrümli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gurallar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bir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ýa</a:t>
            </a:r>
            <a:r>
              <a:rPr lang="en-US" sz="5400" b="1" dirty="0">
                <a:solidFill>
                  <a:srgbClr val="000000"/>
                </a:solidFill>
                <a:latin typeface="Times New Roman" panose="02020603050405020304" pitchFamily="18" charset="0"/>
              </a:rPr>
              <a:t>-da </a:t>
            </a:r>
            <a:r>
              <a:rPr lang="en-US" sz="5400" b="1" dirty="0" err="1">
                <a:solidFill>
                  <a:srgbClr val="000000"/>
                </a:solidFill>
                <a:latin typeface="Times New Roman" panose="02020603050405020304" pitchFamily="18" charset="0"/>
              </a:rPr>
              <a:t>iki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basganjakly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köplenç</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çykarýar</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err="1">
                <a:solidFill>
                  <a:srgbClr val="00B050"/>
                </a:solidFill>
                <a:latin typeface="Times New Roman" panose="02020603050405020304" pitchFamily="18" charset="0"/>
              </a:rPr>
              <a:t>Owradyjy</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maşynlary</a:t>
            </a:r>
            <a:r>
              <a:rPr lang="en-US" sz="5400" b="1" dirty="0">
                <a:solidFill>
                  <a:srgbClr val="00B050"/>
                </a:solidFill>
                <a:latin typeface="Times New Roman" panose="02020603050405020304" pitchFamily="18" charset="0"/>
              </a:rPr>
              <a:t> </a:t>
            </a:r>
            <a:r>
              <a:rPr lang="en-US" sz="5400" b="1" dirty="0" err="1">
                <a:solidFill>
                  <a:srgbClr val="000000"/>
                </a:solidFill>
                <a:latin typeface="Times New Roman" panose="02020603050405020304" pitchFamily="18" charset="0"/>
              </a:rPr>
              <a:t>öz</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enjamlary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organlary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bilen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gelýän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çig</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maly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basyp</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döwýärler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urup</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döwýärler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sürtüp</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owradýarlar</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bölekläp</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döwýärler</a:t>
            </a:r>
            <a:r>
              <a:rPr lang="en-US" sz="5400" b="1" dirty="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2910543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00B050"/>
                </a:solidFill>
                <a:latin typeface="Times New Roman" panose="02020603050405020304" pitchFamily="18" charset="0"/>
              </a:rPr>
              <a:t>Materialyň</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fiziki</a:t>
            </a:r>
            <a:r>
              <a:rPr lang="en-US" sz="5400" b="1" dirty="0">
                <a:solidFill>
                  <a:srgbClr val="00B050"/>
                </a:solidFill>
                <a:latin typeface="Times New Roman" panose="02020603050405020304" pitchFamily="18" charset="0"/>
              </a:rPr>
              <a:t>–</a:t>
            </a:r>
            <a:r>
              <a:rPr lang="en-US" sz="5400" b="1" dirty="0" err="1">
                <a:solidFill>
                  <a:srgbClr val="00B050"/>
                </a:solidFill>
                <a:latin typeface="Times New Roman" panose="02020603050405020304" pitchFamily="18" charset="0"/>
              </a:rPr>
              <a:t>mehaniki</a:t>
            </a:r>
            <a:r>
              <a:rPr lang="en-US" sz="5400" b="1" dirty="0">
                <a:solidFill>
                  <a:srgbClr val="00B050"/>
                </a:solidFill>
                <a:latin typeface="Times New Roman" panose="02020603050405020304" pitchFamily="18" charset="0"/>
              </a:rPr>
              <a:t> </a:t>
            </a:r>
            <a:r>
              <a:rPr lang="en-US" sz="5400" b="1" dirty="0" err="1">
                <a:solidFill>
                  <a:srgbClr val="000000"/>
                </a:solidFill>
                <a:latin typeface="Times New Roman" panose="02020603050405020304" pitchFamily="18" charset="0"/>
              </a:rPr>
              <a:t>häsiýetlerine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görä</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owratma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usulary</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saýlanýar</a:t>
            </a:r>
            <a:r>
              <a:rPr lang="tk-TM" sz="5400" b="1" dirty="0" smtClean="0">
                <a:solidFill>
                  <a:srgbClr val="000000"/>
                </a:solidFill>
                <a:latin typeface="Times New Roman" panose="02020603050405020304" pitchFamily="18" charset="0"/>
              </a:rPr>
              <a:t> </a:t>
            </a:r>
            <a:r>
              <a:rPr lang="en-US" sz="5400" b="1" dirty="0" smtClean="0">
                <a:solidFill>
                  <a:srgbClr val="FF0000"/>
                </a:solidFill>
                <a:latin typeface="Times New Roman" panose="02020603050405020304" pitchFamily="18" charset="0"/>
              </a:rPr>
              <a:t>(</a:t>
            </a:r>
            <a:r>
              <a:rPr lang="en-US" sz="5400" b="1" dirty="0" err="1" smtClean="0">
                <a:solidFill>
                  <a:srgbClr val="FF0000"/>
                </a:solidFill>
                <a:latin typeface="Times New Roman" panose="02020603050405020304" pitchFamily="18" charset="0"/>
              </a:rPr>
              <a:t>gatylyk</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berklik</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döwlegenlik</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şepbeşiklik</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palçyk</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bilen</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hapalanşyk</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owradyjy</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kamerany</a:t>
            </a:r>
            <a:r>
              <a:rPr lang="en-US" sz="5400" b="1" dirty="0">
                <a:solidFill>
                  <a:srgbClr val="FF0000"/>
                </a:solidFill>
                <a:latin typeface="Times New Roman" panose="02020603050405020304" pitchFamily="18" charset="0"/>
              </a:rPr>
              <a:t> </a:t>
            </a:r>
            <a:r>
              <a:rPr lang="en-US" sz="5400" b="1" dirty="0" err="1">
                <a:solidFill>
                  <a:srgbClr val="FF0000"/>
                </a:solidFill>
                <a:latin typeface="Times New Roman" panose="02020603050405020304" pitchFamily="18" charset="0"/>
              </a:rPr>
              <a:t>çalmaklygy</a:t>
            </a:r>
            <a:r>
              <a:rPr lang="en-US" sz="5400" b="1" dirty="0">
                <a:solidFill>
                  <a:srgbClr val="FF0000"/>
                </a:solidFill>
                <a:latin typeface="Times New Roman" panose="02020603050405020304" pitchFamily="18" charset="0"/>
              </a:rPr>
              <a:t>)</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gelýän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daşlaryň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ululyga</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maýdalama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derejesine</a:t>
            </a:r>
            <a:r>
              <a:rPr lang="en-US" sz="5400" b="1" dirty="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2204654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tk-TM" sz="5300" b="1" dirty="0" smtClean="0">
                <a:solidFill>
                  <a:srgbClr val="000000"/>
                </a:solidFill>
                <a:latin typeface="Times New Roman" panose="02020603050405020304" pitchFamily="18" charset="0"/>
              </a:rPr>
              <a:t/>
            </a:r>
            <a:br>
              <a:rPr lang="tk-TM" sz="5300" b="1" dirty="0" smtClean="0">
                <a:solidFill>
                  <a:srgbClr val="000000"/>
                </a:solidFill>
                <a:latin typeface="Times New Roman" panose="02020603050405020304" pitchFamily="18" charset="0"/>
              </a:rPr>
            </a:br>
            <a:r>
              <a:rPr lang="en-US" sz="5300" b="1" dirty="0" err="1" smtClean="0">
                <a:solidFill>
                  <a:srgbClr val="FF0000"/>
                </a:solidFill>
                <a:latin typeface="Times New Roman" panose="02020603050405020304" pitchFamily="18" charset="0"/>
              </a:rPr>
              <a:t>Owradyjy</a:t>
            </a:r>
            <a:r>
              <a:rPr lang="en-US" sz="5300" b="1" dirty="0" smtClean="0">
                <a:solidFill>
                  <a:srgbClr val="FF0000"/>
                </a:solidFill>
                <a:latin typeface="Times New Roman" panose="02020603050405020304" pitchFamily="18" charset="0"/>
              </a:rPr>
              <a:t> </a:t>
            </a:r>
            <a:r>
              <a:rPr lang="en-US" sz="5300" b="1" dirty="0" err="1">
                <a:solidFill>
                  <a:srgbClr val="FF0000"/>
                </a:solidFill>
                <a:latin typeface="Times New Roman" panose="02020603050405020304" pitchFamily="18" charset="0"/>
              </a:rPr>
              <a:t>maşynlary</a:t>
            </a:r>
            <a:r>
              <a:rPr lang="en-US" sz="5300" b="1" dirty="0">
                <a:solidFill>
                  <a:srgbClr val="FF0000"/>
                </a:solidFill>
                <a:latin typeface="Times New Roman" panose="02020603050405020304" pitchFamily="18" charset="0"/>
              </a:rPr>
              <a:t> </a:t>
            </a:r>
            <a:r>
              <a:rPr lang="en-US" sz="5300" b="1" dirty="0" err="1">
                <a:solidFill>
                  <a:srgbClr val="FF0000"/>
                </a:solidFill>
                <a:latin typeface="Times New Roman" panose="02020603050405020304" pitchFamily="18" charset="0"/>
              </a:rPr>
              <a:t>şu</a:t>
            </a:r>
            <a:r>
              <a:rPr lang="en-US" sz="5300" b="1" dirty="0">
                <a:solidFill>
                  <a:srgbClr val="FF0000"/>
                </a:solidFill>
                <a:latin typeface="Times New Roman" panose="02020603050405020304" pitchFamily="18" charset="0"/>
              </a:rPr>
              <a:t> </a:t>
            </a:r>
            <a:r>
              <a:rPr lang="en-US" sz="5300" b="1" dirty="0" err="1">
                <a:solidFill>
                  <a:srgbClr val="FF0000"/>
                </a:solidFill>
                <a:latin typeface="Times New Roman" panose="02020603050405020304" pitchFamily="18" charset="0"/>
              </a:rPr>
              <a:t>talaplara</a:t>
            </a:r>
            <a:r>
              <a:rPr lang="en-US" sz="5300" b="1" dirty="0">
                <a:solidFill>
                  <a:srgbClr val="FF0000"/>
                </a:solidFill>
                <a:latin typeface="Times New Roman" panose="02020603050405020304" pitchFamily="18" charset="0"/>
              </a:rPr>
              <a:t> </a:t>
            </a:r>
            <a:r>
              <a:rPr lang="en-US" sz="5300" b="1" dirty="0" err="1">
                <a:solidFill>
                  <a:srgbClr val="FF0000"/>
                </a:solidFill>
                <a:latin typeface="Times New Roman" panose="02020603050405020304" pitchFamily="18" charset="0"/>
              </a:rPr>
              <a:t>laýyk</a:t>
            </a:r>
            <a:r>
              <a:rPr lang="en-US" sz="5300" b="1" dirty="0">
                <a:solidFill>
                  <a:srgbClr val="FF0000"/>
                </a:solidFill>
                <a:latin typeface="Times New Roman" panose="02020603050405020304" pitchFamily="18" charset="0"/>
              </a:rPr>
              <a:t> </a:t>
            </a:r>
            <a:r>
              <a:rPr lang="en-US" sz="5300" b="1" dirty="0" err="1">
                <a:solidFill>
                  <a:srgbClr val="FF0000"/>
                </a:solidFill>
                <a:latin typeface="Times New Roman" panose="02020603050405020304" pitchFamily="18" charset="0"/>
              </a:rPr>
              <a:t>gelmeli</a:t>
            </a:r>
            <a:r>
              <a:rPr lang="en-US" sz="5300" b="1" dirty="0">
                <a:solidFill>
                  <a:srgbClr val="FF0000"/>
                </a:solidFill>
                <a:latin typeface="Times New Roman" panose="02020603050405020304" pitchFamily="18" charset="0"/>
              </a:rPr>
              <a:t>: </a:t>
            </a:r>
            <a:r>
              <a:rPr lang="en-US" sz="5300" b="1" dirty="0">
                <a:solidFill>
                  <a:srgbClr val="000000"/>
                </a:solidFill>
                <a:latin typeface="Times New Roman" panose="02020603050405020304" pitchFamily="18" charset="0"/>
              </a:rPr>
              <a:t/>
            </a:r>
            <a:br>
              <a:rPr lang="en-US" sz="5300" b="1" dirty="0">
                <a:solidFill>
                  <a:srgbClr val="000000"/>
                </a:solidFill>
                <a:latin typeface="Times New Roman" panose="02020603050405020304" pitchFamily="18" charset="0"/>
              </a:rPr>
            </a:br>
            <a:r>
              <a:rPr lang="en-US" sz="5300" b="1" dirty="0">
                <a:solidFill>
                  <a:srgbClr val="000000"/>
                </a:solidFill>
                <a:latin typeface="Times New Roman" panose="02020603050405020304" pitchFamily="18" charset="0"/>
              </a:rPr>
              <a:t>1. </a:t>
            </a:r>
            <a:r>
              <a:rPr lang="en-US" sz="5300" b="1" dirty="0" err="1">
                <a:solidFill>
                  <a:srgbClr val="000000"/>
                </a:solidFill>
                <a:latin typeface="Times New Roman" panose="02020603050405020304" pitchFamily="18" charset="0"/>
              </a:rPr>
              <a:t>Owradyjy</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maşyn</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gaty</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berk</a:t>
            </a:r>
            <a:r>
              <a:rPr lang="en-US" sz="5300" b="1" dirty="0">
                <a:solidFill>
                  <a:srgbClr val="000000"/>
                </a:solidFill>
                <a:latin typeface="Times New Roman" panose="02020603050405020304" pitchFamily="18" charset="0"/>
              </a:rPr>
              <a:t> </a:t>
            </a:r>
            <a:r>
              <a:rPr lang="en-US" sz="5300" b="1" dirty="0" err="1">
                <a:solidFill>
                  <a:srgbClr val="000000"/>
                </a:solidFill>
                <a:latin typeface="Times New Roman" panose="02020603050405020304" pitchFamily="18" charset="0"/>
              </a:rPr>
              <a:t>bolmaly</a:t>
            </a:r>
            <a:r>
              <a:rPr lang="en-US" sz="5300" b="1" dirty="0">
                <a:solidFill>
                  <a:srgbClr val="000000"/>
                </a:solidFill>
                <a:latin typeface="Times New Roman" panose="02020603050405020304" pitchFamily="18" charset="0"/>
              </a:rPr>
              <a:t>. </a:t>
            </a:r>
            <a:r>
              <a:rPr lang="ru-RU" sz="5300" b="1" dirty="0" smtClean="0">
                <a:solidFill>
                  <a:srgbClr val="000000"/>
                </a:solidFill>
                <a:latin typeface="Times New Roman" panose="02020603050405020304" pitchFamily="18" charset="0"/>
              </a:rPr>
              <a:t> </a:t>
            </a:r>
            <a:r>
              <a:rPr lang="ru-RU" sz="5300" b="1" dirty="0">
                <a:solidFill>
                  <a:srgbClr val="000000"/>
                </a:solidFill>
                <a:latin typeface="Times New Roman" panose="02020603050405020304" pitchFamily="18" charset="0"/>
              </a:rPr>
              <a:t/>
            </a:r>
            <a:br>
              <a:rPr lang="ru-RU" sz="5300" b="1" dirty="0">
                <a:solidFill>
                  <a:srgbClr val="000000"/>
                </a:solidFill>
                <a:latin typeface="Times New Roman" panose="02020603050405020304" pitchFamily="18" charset="0"/>
              </a:rPr>
            </a:br>
            <a:r>
              <a:rPr lang="en-US" sz="5300" b="1" dirty="0" smtClean="0">
                <a:latin typeface="Times New Roman" panose="02020603050405020304" pitchFamily="18" charset="0"/>
              </a:rPr>
              <a:t>2</a:t>
            </a:r>
            <a:r>
              <a:rPr lang="en-US" sz="5300" b="1" dirty="0">
                <a:latin typeface="Times New Roman" panose="02020603050405020304" pitchFamily="18" charset="0"/>
              </a:rPr>
              <a:t>. </a:t>
            </a:r>
            <a:r>
              <a:rPr lang="en-US" sz="5300" b="1" dirty="0" err="1">
                <a:latin typeface="Times New Roman" panose="02020603050405020304" pitchFamily="18" charset="0"/>
              </a:rPr>
              <a:t>Öndürijilige</a:t>
            </a:r>
            <a:r>
              <a:rPr lang="en-US" sz="5300" b="1" dirty="0">
                <a:latin typeface="Times New Roman" panose="02020603050405020304" pitchFamily="18" charset="0"/>
              </a:rPr>
              <a:t> 15-20% </a:t>
            </a:r>
            <a:r>
              <a:rPr lang="en-US" sz="5300" b="1" dirty="0" err="1">
                <a:latin typeface="Times New Roman" panose="02020603050405020304" pitchFamily="18" charset="0"/>
              </a:rPr>
              <a:t>goşmaça</a:t>
            </a:r>
            <a:r>
              <a:rPr lang="en-US" sz="5300" b="1" dirty="0">
                <a:latin typeface="Times New Roman" panose="02020603050405020304" pitchFamily="18" charset="0"/>
              </a:rPr>
              <a:t> </a:t>
            </a:r>
            <a:r>
              <a:rPr lang="en-US" sz="5300" b="1" dirty="0" err="1">
                <a:latin typeface="Times New Roman" panose="02020603050405020304" pitchFamily="18" charset="0"/>
              </a:rPr>
              <a:t>bolmaly</a:t>
            </a:r>
            <a:r>
              <a:rPr lang="en-US" sz="5300" b="1" dirty="0">
                <a:latin typeface="Times New Roman" panose="02020603050405020304" pitchFamily="18" charset="0"/>
              </a:rPr>
              <a:t>, </a:t>
            </a:r>
            <a:r>
              <a:rPr lang="tk-TM" sz="5300" b="1" dirty="0" smtClean="0">
                <a:latin typeface="Times New Roman" panose="02020603050405020304" pitchFamily="18" charset="0"/>
              </a:rPr>
              <a:t/>
            </a:r>
            <a:br>
              <a:rPr lang="tk-TM" sz="5300" b="1" dirty="0" smtClean="0">
                <a:latin typeface="Times New Roman" panose="02020603050405020304" pitchFamily="18" charset="0"/>
              </a:rPr>
            </a:br>
            <a:r>
              <a:rPr lang="tk-TM" sz="5300" b="1" dirty="0">
                <a:latin typeface="Times New Roman" panose="02020603050405020304" pitchFamily="18" charset="0"/>
              </a:rPr>
              <a:t> </a:t>
            </a:r>
            <a:r>
              <a:rPr lang="tk-TM" sz="5300" b="1" dirty="0" smtClean="0">
                <a:latin typeface="Times New Roman" panose="02020603050405020304" pitchFamily="18" charset="0"/>
              </a:rPr>
              <a:t>   </a:t>
            </a:r>
            <a:r>
              <a:rPr lang="en-US" sz="5300" b="1" dirty="0" err="1" smtClean="0">
                <a:latin typeface="Times New Roman" panose="02020603050405020304" pitchFamily="18" charset="0"/>
              </a:rPr>
              <a:t>eger</a:t>
            </a:r>
            <a:r>
              <a:rPr lang="en-US" sz="5300" b="1" dirty="0" smtClean="0">
                <a:latin typeface="Times New Roman" panose="02020603050405020304" pitchFamily="18" charset="0"/>
              </a:rPr>
              <a:t>-de </a:t>
            </a:r>
            <a:r>
              <a:rPr lang="en-US" sz="5300" b="1" dirty="0" err="1">
                <a:latin typeface="Times New Roman" panose="02020603050405020304" pitchFamily="18" charset="0"/>
              </a:rPr>
              <a:t>çig</a:t>
            </a:r>
            <a:r>
              <a:rPr lang="en-US" sz="5300" b="1" dirty="0">
                <a:latin typeface="Times New Roman" panose="02020603050405020304" pitchFamily="18" charset="0"/>
              </a:rPr>
              <a:t> mal </a:t>
            </a:r>
            <a:r>
              <a:rPr lang="en-US" sz="5300" b="1" dirty="0" err="1">
                <a:latin typeface="Times New Roman" panose="02020603050405020304" pitchFamily="18" charset="0"/>
              </a:rPr>
              <a:t>köp</a:t>
            </a:r>
            <a:r>
              <a:rPr lang="en-US" sz="5300" b="1" dirty="0">
                <a:latin typeface="Times New Roman" panose="02020603050405020304" pitchFamily="18" charset="0"/>
              </a:rPr>
              <a:t> </a:t>
            </a:r>
            <a:r>
              <a:rPr lang="en-US" sz="5300" b="1" dirty="0" err="1">
                <a:latin typeface="Times New Roman" panose="02020603050405020304" pitchFamily="18" charset="0"/>
              </a:rPr>
              <a:t>gelse</a:t>
            </a:r>
            <a:r>
              <a:rPr lang="en-US" sz="5300" b="1" dirty="0">
                <a:latin typeface="Times New Roman" panose="02020603050405020304" pitchFamily="18" charset="0"/>
              </a:rPr>
              <a:t> </a:t>
            </a:r>
            <a:r>
              <a:rPr lang="en-US" sz="5300" b="1" dirty="0" err="1">
                <a:latin typeface="Times New Roman" panose="02020603050405020304" pitchFamily="18" charset="0"/>
              </a:rPr>
              <a:t>owradyjy</a:t>
            </a:r>
            <a:r>
              <a:rPr lang="en-US" sz="5300" b="1" dirty="0">
                <a:latin typeface="Times New Roman" panose="02020603050405020304" pitchFamily="18" charset="0"/>
              </a:rPr>
              <a:t> </a:t>
            </a:r>
            <a:r>
              <a:rPr lang="en-US" sz="5300" b="1" dirty="0" err="1">
                <a:latin typeface="Times New Roman" panose="02020603050405020304" pitchFamily="18" charset="0"/>
              </a:rPr>
              <a:t>işläp</a:t>
            </a:r>
            <a:r>
              <a:rPr lang="en-US" sz="5300" b="1" dirty="0">
                <a:latin typeface="Times New Roman" panose="02020603050405020304" pitchFamily="18" charset="0"/>
              </a:rPr>
              <a:t> </a:t>
            </a:r>
            <a:r>
              <a:rPr lang="tk-TM" sz="5300" b="1" dirty="0" smtClean="0">
                <a:latin typeface="Times New Roman" panose="02020603050405020304" pitchFamily="18" charset="0"/>
              </a:rPr>
              <a:t> </a:t>
            </a:r>
            <a:br>
              <a:rPr lang="tk-TM" sz="5300" b="1" dirty="0" smtClean="0">
                <a:latin typeface="Times New Roman" panose="02020603050405020304" pitchFamily="18" charset="0"/>
              </a:rPr>
            </a:br>
            <a:r>
              <a:rPr lang="tk-TM" sz="5300" b="1" dirty="0">
                <a:latin typeface="Times New Roman" panose="02020603050405020304" pitchFamily="18" charset="0"/>
              </a:rPr>
              <a:t> </a:t>
            </a:r>
            <a:r>
              <a:rPr lang="tk-TM" sz="5300" b="1" dirty="0" smtClean="0">
                <a:latin typeface="Times New Roman" panose="02020603050405020304" pitchFamily="18" charset="0"/>
              </a:rPr>
              <a:t>   </a:t>
            </a:r>
            <a:r>
              <a:rPr lang="en-US" sz="5300" b="1" dirty="0" err="1" smtClean="0">
                <a:latin typeface="Times New Roman" panose="02020603050405020304" pitchFamily="18" charset="0"/>
              </a:rPr>
              <a:t>ýetişmeli</a:t>
            </a:r>
            <a:r>
              <a:rPr lang="en-US" sz="5300" b="1" dirty="0">
                <a:latin typeface="Times New Roman" panose="02020603050405020304" pitchFamily="18" charset="0"/>
              </a:rPr>
              <a:t>. </a:t>
            </a:r>
            <a:br>
              <a:rPr lang="en-US" sz="5300" b="1" dirty="0">
                <a:latin typeface="Times New Roman" panose="02020603050405020304" pitchFamily="18" charset="0"/>
              </a:rPr>
            </a:br>
            <a:r>
              <a:rPr lang="en-US" sz="5300" b="1" dirty="0">
                <a:latin typeface="Times New Roman" panose="02020603050405020304" pitchFamily="18" charset="0"/>
              </a:rPr>
              <a:t>3. </a:t>
            </a:r>
            <a:r>
              <a:rPr lang="en-US" sz="5300" b="1" dirty="0" err="1">
                <a:latin typeface="Times New Roman" panose="02020603050405020304" pitchFamily="18" charset="0"/>
              </a:rPr>
              <a:t>Kuwwatyň</a:t>
            </a:r>
            <a:r>
              <a:rPr lang="en-US" sz="5300" b="1" dirty="0">
                <a:latin typeface="Times New Roman" panose="02020603050405020304" pitchFamily="18" charset="0"/>
              </a:rPr>
              <a:t> </a:t>
            </a:r>
            <a:r>
              <a:rPr lang="en-US" sz="5300" b="1" dirty="0" err="1">
                <a:latin typeface="Times New Roman" panose="02020603050405020304" pitchFamily="18" charset="0"/>
              </a:rPr>
              <a:t>udel</a:t>
            </a:r>
            <a:r>
              <a:rPr lang="en-US" sz="5300" b="1" dirty="0">
                <a:latin typeface="Times New Roman" panose="02020603050405020304" pitchFamily="18" charset="0"/>
              </a:rPr>
              <a:t> </a:t>
            </a:r>
            <a:r>
              <a:rPr lang="en-US" sz="5300" b="1" dirty="0" err="1">
                <a:latin typeface="Times New Roman" panose="02020603050405020304" pitchFamily="18" charset="0"/>
              </a:rPr>
              <a:t>çykyşy</a:t>
            </a:r>
            <a:r>
              <a:rPr lang="en-US" sz="5300" b="1" dirty="0">
                <a:latin typeface="Times New Roman" panose="02020603050405020304" pitchFamily="18" charset="0"/>
              </a:rPr>
              <a:t> </a:t>
            </a:r>
            <a:r>
              <a:rPr lang="en-US" sz="5300" b="1" dirty="0" err="1">
                <a:latin typeface="Times New Roman" panose="02020603050405020304" pitchFamily="18" charset="0"/>
              </a:rPr>
              <a:t>az</a:t>
            </a:r>
            <a:r>
              <a:rPr lang="en-US" sz="5300" b="1" dirty="0">
                <a:latin typeface="Times New Roman" panose="02020603050405020304" pitchFamily="18" charset="0"/>
              </a:rPr>
              <a:t> </a:t>
            </a:r>
            <a:r>
              <a:rPr lang="en-US" sz="5300" b="1" dirty="0" err="1">
                <a:latin typeface="Times New Roman" panose="02020603050405020304" pitchFamily="18" charset="0"/>
              </a:rPr>
              <a:t>bolmaly</a:t>
            </a:r>
            <a:r>
              <a:rPr lang="en-US" sz="5300" b="1" dirty="0">
                <a:latin typeface="Times New Roman" panose="02020603050405020304" pitchFamily="18" charset="0"/>
              </a:rPr>
              <a:t>. </a:t>
            </a:r>
            <a:br>
              <a:rPr lang="en-US" sz="5300" b="1" dirty="0">
                <a:latin typeface="Times New Roman" panose="02020603050405020304" pitchFamily="18" charset="0"/>
              </a:rPr>
            </a:br>
            <a:r>
              <a:rPr lang="en-US" sz="5300" b="1" dirty="0">
                <a:latin typeface="Times New Roman" panose="02020603050405020304" pitchFamily="18" charset="0"/>
              </a:rPr>
              <a:t>4. </a:t>
            </a:r>
            <a:r>
              <a:rPr lang="en-US" sz="5300" b="1" dirty="0" err="1">
                <a:latin typeface="Times New Roman" panose="02020603050405020304" pitchFamily="18" charset="0"/>
              </a:rPr>
              <a:t>Materialy</a:t>
            </a:r>
            <a:r>
              <a:rPr lang="en-US" sz="5300" b="1" dirty="0">
                <a:latin typeface="Times New Roman" panose="02020603050405020304" pitchFamily="18" charset="0"/>
              </a:rPr>
              <a:t> </a:t>
            </a:r>
            <a:r>
              <a:rPr lang="en-US" sz="5300" b="1" dirty="0" err="1">
                <a:latin typeface="Times New Roman" panose="02020603050405020304" pitchFamily="18" charset="0"/>
              </a:rPr>
              <a:t>maýdalap</a:t>
            </a:r>
            <a:r>
              <a:rPr lang="en-US" sz="5300" b="1" dirty="0">
                <a:latin typeface="Times New Roman" panose="02020603050405020304" pitchFamily="18" charset="0"/>
              </a:rPr>
              <a:t> </a:t>
            </a:r>
            <a:r>
              <a:rPr lang="en-US" sz="5300" b="1" dirty="0" err="1">
                <a:latin typeface="Times New Roman" panose="02020603050405020304" pitchFamily="18" charset="0"/>
              </a:rPr>
              <a:t>işlände</a:t>
            </a:r>
            <a:r>
              <a:rPr lang="en-US" sz="5300" b="1" dirty="0">
                <a:latin typeface="Times New Roman" panose="02020603050405020304" pitchFamily="18" charset="0"/>
              </a:rPr>
              <a:t> </a:t>
            </a:r>
            <a:r>
              <a:rPr lang="en-US" sz="5300" b="1" dirty="0" err="1">
                <a:latin typeface="Times New Roman" panose="02020603050405020304" pitchFamily="18" charset="0"/>
              </a:rPr>
              <a:t>tozany</a:t>
            </a:r>
            <a:r>
              <a:rPr lang="en-US" sz="5300" b="1" dirty="0">
                <a:latin typeface="Times New Roman" panose="02020603050405020304" pitchFamily="18" charset="0"/>
              </a:rPr>
              <a:t> </a:t>
            </a:r>
            <a:r>
              <a:rPr lang="en-US" sz="5300" b="1" dirty="0" err="1">
                <a:latin typeface="Times New Roman" panose="02020603050405020304" pitchFamily="18" charset="0"/>
              </a:rPr>
              <a:t>az</a:t>
            </a:r>
            <a:r>
              <a:rPr lang="en-US" sz="5300" b="1" dirty="0">
                <a:latin typeface="Times New Roman" panose="02020603050405020304" pitchFamily="18" charset="0"/>
              </a:rPr>
              <a:t> </a:t>
            </a:r>
            <a:r>
              <a:rPr lang="tk-TM" sz="5300" b="1" dirty="0" smtClean="0">
                <a:latin typeface="Times New Roman" panose="02020603050405020304" pitchFamily="18" charset="0"/>
              </a:rPr>
              <a:t/>
            </a:r>
            <a:br>
              <a:rPr lang="tk-TM" sz="5300" b="1" dirty="0" smtClean="0">
                <a:latin typeface="Times New Roman" panose="02020603050405020304" pitchFamily="18" charset="0"/>
              </a:rPr>
            </a:br>
            <a:r>
              <a:rPr lang="tk-TM" sz="5300" b="1" dirty="0">
                <a:latin typeface="Times New Roman" panose="02020603050405020304" pitchFamily="18" charset="0"/>
              </a:rPr>
              <a:t> </a:t>
            </a:r>
            <a:r>
              <a:rPr lang="tk-TM" sz="5300" b="1" dirty="0" smtClean="0">
                <a:latin typeface="Times New Roman" panose="02020603050405020304" pitchFamily="18" charset="0"/>
              </a:rPr>
              <a:t>   </a:t>
            </a:r>
            <a:r>
              <a:rPr lang="en-US" sz="5300" b="1" dirty="0" err="1" smtClean="0">
                <a:latin typeface="Times New Roman" panose="02020603050405020304" pitchFamily="18" charset="0"/>
              </a:rPr>
              <a:t>bolmaly</a:t>
            </a:r>
            <a:r>
              <a:rPr lang="en-US" sz="5300" b="1" dirty="0">
                <a:latin typeface="Times New Roman" panose="02020603050405020304" pitchFamily="18" charset="0"/>
              </a:rPr>
              <a:t>, </a:t>
            </a:r>
            <a:r>
              <a:rPr lang="en-US" sz="5300" b="1" dirty="0" err="1">
                <a:latin typeface="Times New Roman" panose="02020603050405020304" pitchFamily="18" charset="0"/>
              </a:rPr>
              <a:t>sebäbi</a:t>
            </a:r>
            <a:r>
              <a:rPr lang="en-US" sz="5300" b="1" dirty="0">
                <a:latin typeface="Times New Roman" panose="02020603050405020304" pitchFamily="18" charset="0"/>
              </a:rPr>
              <a:t> </a:t>
            </a:r>
            <a:r>
              <a:rPr lang="en-US" sz="5300" b="1" dirty="0" err="1">
                <a:latin typeface="Times New Roman" panose="02020603050405020304" pitchFamily="18" charset="0"/>
              </a:rPr>
              <a:t>daşlaryň</a:t>
            </a:r>
            <a:r>
              <a:rPr lang="en-US" sz="5300" b="1" dirty="0">
                <a:latin typeface="Times New Roman" panose="02020603050405020304" pitchFamily="18" charset="0"/>
              </a:rPr>
              <a:t> </a:t>
            </a:r>
            <a:r>
              <a:rPr lang="en-US" sz="5300" b="1" dirty="0" err="1">
                <a:latin typeface="Times New Roman" panose="02020603050405020304" pitchFamily="18" charset="0"/>
              </a:rPr>
              <a:t>arasynda</a:t>
            </a:r>
            <a:r>
              <a:rPr lang="en-US" sz="5300" b="1" dirty="0">
                <a:latin typeface="Times New Roman" panose="02020603050405020304" pitchFamily="18" charset="0"/>
              </a:rPr>
              <a:t> </a:t>
            </a:r>
            <a:r>
              <a:rPr lang="en-US" sz="5300" b="1" dirty="0" err="1">
                <a:latin typeface="Times New Roman" panose="02020603050405020304" pitchFamily="18" charset="0"/>
              </a:rPr>
              <a:t>ýassyk</a:t>
            </a:r>
            <a:r>
              <a:rPr lang="en-US" sz="5300" b="1" dirty="0">
                <a:latin typeface="Times New Roman" panose="02020603050405020304" pitchFamily="18" charset="0"/>
              </a:rPr>
              <a:t> </a:t>
            </a:r>
            <a:r>
              <a:rPr lang="tk-TM" sz="5300" b="1" dirty="0" smtClean="0">
                <a:latin typeface="Times New Roman" panose="02020603050405020304" pitchFamily="18" charset="0"/>
              </a:rPr>
              <a:t/>
            </a:r>
            <a:br>
              <a:rPr lang="tk-TM" sz="5300" b="1" dirty="0" smtClean="0">
                <a:latin typeface="Times New Roman" panose="02020603050405020304" pitchFamily="18" charset="0"/>
              </a:rPr>
            </a:br>
            <a:r>
              <a:rPr lang="tk-TM" sz="5300" b="1" dirty="0">
                <a:latin typeface="Times New Roman" panose="02020603050405020304" pitchFamily="18" charset="0"/>
              </a:rPr>
              <a:t> </a:t>
            </a:r>
            <a:r>
              <a:rPr lang="tk-TM" sz="5300" b="1" dirty="0" smtClean="0">
                <a:latin typeface="Times New Roman" panose="02020603050405020304" pitchFamily="18" charset="0"/>
              </a:rPr>
              <a:t>   </a:t>
            </a:r>
            <a:r>
              <a:rPr lang="en-US" sz="5300" b="1" dirty="0" err="1" smtClean="0">
                <a:latin typeface="Times New Roman" panose="02020603050405020304" pitchFamily="18" charset="0"/>
              </a:rPr>
              <a:t>ýaly</a:t>
            </a:r>
            <a:r>
              <a:rPr lang="en-US" sz="5300" b="1" dirty="0" smtClean="0">
                <a:latin typeface="Times New Roman" panose="02020603050405020304" pitchFamily="18" charset="0"/>
              </a:rPr>
              <a:t> </a:t>
            </a:r>
            <a:r>
              <a:rPr lang="en-US" sz="5300" b="1" dirty="0" err="1">
                <a:latin typeface="Times New Roman" panose="02020603050405020304" pitchFamily="18" charset="0"/>
              </a:rPr>
              <a:t>işleýär</a:t>
            </a:r>
            <a:r>
              <a:rPr lang="en-US" sz="5300" b="1" dirty="0">
                <a:latin typeface="Times New Roman" panose="02020603050405020304" pitchFamily="18" charset="0"/>
              </a:rPr>
              <a:t> we </a:t>
            </a:r>
            <a:r>
              <a:rPr lang="en-US" sz="5300" b="1" dirty="0" err="1">
                <a:latin typeface="Times New Roman" panose="02020603050405020304" pitchFamily="18" charset="0"/>
              </a:rPr>
              <a:t>öndürijiligini</a:t>
            </a:r>
            <a:r>
              <a:rPr lang="en-US" sz="5300" b="1" dirty="0">
                <a:latin typeface="Times New Roman" panose="02020603050405020304" pitchFamily="18" charset="0"/>
              </a:rPr>
              <a:t> </a:t>
            </a:r>
            <a:r>
              <a:rPr lang="en-US" sz="5300" b="1" dirty="0" err="1">
                <a:latin typeface="Times New Roman" panose="02020603050405020304" pitchFamily="18" charset="0"/>
              </a:rPr>
              <a:t>peseldýär</a:t>
            </a:r>
            <a:r>
              <a:rPr lang="en-US" sz="5300" b="1" dirty="0">
                <a:latin typeface="Times New Roman" panose="02020603050405020304" pitchFamily="18" charset="0"/>
              </a:rPr>
              <a:t>. </a:t>
            </a:r>
            <a:r>
              <a:rPr lang="en-US" dirty="0">
                <a:latin typeface="Times New Roman" panose="02020603050405020304" pitchFamily="18" charset="0"/>
              </a:rPr>
              <a:t/>
            </a:r>
            <a:br>
              <a:rPr lang="en-US" dirty="0">
                <a:latin typeface="Times New Roman" panose="02020603050405020304" pitchFamily="18" charset="0"/>
              </a:rPr>
            </a:br>
            <a:endParaRPr lang="ru-RU" dirty="0"/>
          </a:p>
        </p:txBody>
      </p:sp>
    </p:spTree>
    <p:extLst>
      <p:ext uri="{BB962C8B-B14F-4D97-AF65-F5344CB8AC3E}">
        <p14:creationId xmlns:p14="http://schemas.microsoft.com/office/powerpoint/2010/main" val="173700729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188</Words>
  <Application>Microsoft Office PowerPoint</Application>
  <PresentationFormat>Широкоэкранный</PresentationFormat>
  <Paragraphs>17</Paragraphs>
  <Slides>17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17</vt:i4>
      </vt:variant>
    </vt:vector>
  </HeadingPairs>
  <TitlesOfParts>
    <vt:vector size="22" baseType="lpstr">
      <vt:lpstr>Arial</vt:lpstr>
      <vt:lpstr>Calibri</vt:lpstr>
      <vt:lpstr>Calibri Light</vt:lpstr>
      <vt:lpstr>Times New Roman</vt:lpstr>
      <vt:lpstr>Тема Office</vt:lpstr>
      <vt:lpstr>Tema 13: Owradyjy hilini kesgitleýji               zawodlaryň we enjamlaryň görnüşleri 1. Zawodlaryň konstruksiýasy we enjamlary. 2. Gurluşyk materiallaryny garyjy we bölüji      maşynlaryň görnüşleri.  3. Olaryň esasy konstruksiýasynyň işleýşini      öwrenmek.     Netije.</vt:lpstr>
      <vt:lpstr>Gurluşyk materiallar senagatlarynyň kärhanalarda, önümçilige gelýän çig mal owradylýar, üwelenýär we saýlanylýar (baýlaşdyrylýar).  Şeben, çagyl we çäge betona goşulýar we raýat, senagat we ýol gurluşykda ulanulýar. </vt:lpstr>
      <vt:lpstr>Şeben – demir ýollarda ulanylýar.  Şeben – gaty dag daşlary magmatitlary granit, siýenit, diorit, gabbro, kwars daşlary, diabaz, bazalt we ş.m. magmatitlar aşak düşen (izwestnýak, dolomit, çägelik) we metamorflar (gneýs, kwarsit, mermer) maýdalanýar. </vt:lpstr>
      <vt:lpstr>Çagyl – dag gaty daşlar öz-ozünde bolan däneler              5-10 mm çenli, 10-15 mm däneler uly çagyl             diýilýär we 150 mm ululary- walunlar.  Çäge - 5 mm çenli tebigat çäge diýilýär we maşyn             bilen alynýar  Ýeňil betonlara – içi boş dag materiallary,            tebigi-pemza, şlak we tuflar, rakuşeçnik we            dolomitler, ýa-da ýasalnan - metallurgiýa we            ýanan şlaklary, keramzit, penza, agloporit,               perlit, wermikulit.   </vt:lpstr>
      <vt:lpstr>Owradyjy maşynlaryň maýdalawjy koeffisienti:  a) şekaly we konusly i = 3 - 5;  b) rotorly owradyjylar i = 10 - 15       abrariw däl daşlary, iki rotorly      i =30 - 40.  </vt:lpstr>
      <vt:lpstr>Magdan däl gurluşyk materiallary gaýtadan işlemekde maşynlary açyk döwür (sikl) we ýapyk döwür esasynda işläp bilýärler.  1. Açyk döwürde işleýän maşyn toplumy       bolsa materiallar owradyjy enjamlaryň      üstünde bir gezek geçýärler.  2. Ýapyk döwürde eleklerden geçmedik uly      daşlar ikinji gezek owradyjy maşynlaryň      üsti bilen geçýärler </vt:lpstr>
      <vt:lpstr>Owradyjy - paýlaýjy göçme enjamlar her-bir ýerde ýerleşýän gurluşyk nokatlarda ulanylýar. Döwlet 16-20 m3/sag göwrümli gurallar bir ýa-da iki basganjakly (köplenç) çykarýar.  Owradyjy maşynlary öz iş enjamlary (organlary) bilen gelýän çig maly basyp döwýärler, urup döwýärler, sürtüp owradýarlar we bölekläp döwýärler. </vt:lpstr>
      <vt:lpstr>Materialyň fiziki–mehaniki häsiýetlerine görä owratma usulary saýlanýar (gatylyk, berklik, döwlegenlik, şepbeşiklik, palçyk bilen hapalanşyk, owradyjy kamerany çalmaklygy) gelýän daşlaryň ululyga we maýdalama derejesine. </vt:lpstr>
      <vt:lpstr> Owradyjy maşynlary şu talaplara laýyk gelmeli:  1. Owradyjy maşyn gaty berk bolmaly.   2. Öndürijilige 15-20% goşmaça bolmaly,      eger-de çig mal köp gelse owradyjy işläp       ýetişmeli.  3. Kuwwatyň udel çykyşy az bolmaly.  4. Materialy maýdalap işlände tozany az      bolmaly, sebäbi daşlaryň arasynda ýassyk      ýaly işleýär we öndürijiligini peseldýär.  </vt:lpstr>
      <vt:lpstr> 5. Owradyjy maşyndan owradylan material      tiz çykaly, sebäbi däneler kiçelýär, tozan      köpelýär we hili peselýär.  6. Owradyjy maşynyň bölekleri tiz we aňsat      çalyşmaly.  7. Owradylan materialyň däneleri birmeňzeş      we kuba meňzeş bolmaly.  8. Goraýjy mehanizmleri ýeňil we arzan      bolmaly.   </vt:lpstr>
      <vt:lpstr>Beton äkidiji nasoslar işleýşi boýunça iki hili bolýarlar:  1. Wagtal- wagtal işleýän (porşenli).  2. Yzygider işleýän (şlangaly).   Äkidilýän garyndylary işleýän geçirijiler, mehaniki we gidrawliki görnüşi bar. </vt:lpstr>
      <vt:lpstr>Bunker – bu gurluşyk materialyny wagtlaýynça saklamak üçin gap bolup durýar. </vt:lpstr>
      <vt:lpstr>Bunkerleriň görnüş şekilleri  a) piramida görnüşli;  b), g) prizma we piramida görnüşli;  w) silindrik görnüşli;  d) matrialyň bunkerden kadaly çykyşy;  e) materialyň gidrawliki çykyşy;  ž) materialyň çylşyrymly çykyşy; </vt:lpstr>
      <vt:lpstr>Ölçeglerini konstruksiýaýasy esasynda hasaplanýar.  Bu enjamynyň işleýişi iki hili bolup birýär:  1. Wagtal-wagtal boýunça.  2. Yzygider boýunça.   Zatwor - bu gurluşyk materiallarynyň gaplaryny açyp ýapmak üçin enjamlary. </vt:lpstr>
      <vt:lpstr>             Zatworlaryň şekili </vt:lpstr>
      <vt:lpstr>Zatworlaryň şekili:  a) klapany aýyrýan hili;  b) klapanyň aşagyndaky görnüşi;  w,g) sektorny görnüşi;  d) palesli;  e) zynjyrly;  ž) şibronny;  Zatworyň esasy ölçegleri onuň konstruksiýasyna baglylykda hasaplanýar. </vt:lpstr>
      <vt:lpstr>Pitatel -bu enjam materialy bunkerden ýörite enjam arkaly äkidiji maşynlara yzygider guýup bilýän enjamdyr. Äkidiji enjamyň iş gurallary ýapyk kontur şekilli bolup olar (lenteli, zynjyrly, plastinaly) konweýerlerder.  Hasaplanyşy konstruksiýasyna baglylykda ýerine ýetirilýär.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13: Owradyjy hilini kesgitleýji               zawodlaryň we enjamlaryň görnüşleri 1. Zawodlaryň konstruksiýasy we enjamlary. 2. Gurluşyk materiallaryny garyjy we bölüji      maşynlaryň görnüşleri.  3. Olaryň esasy konstruksiýasynyň işleýşini      öwrenmek.     Netije.</dc:title>
  <dc:creator>Lenovo</dc:creator>
  <cp:lastModifiedBy>Lenovo</cp:lastModifiedBy>
  <cp:revision>20</cp:revision>
  <dcterms:created xsi:type="dcterms:W3CDTF">2021-01-26T06:10:03Z</dcterms:created>
  <dcterms:modified xsi:type="dcterms:W3CDTF">2021-01-26T08:28:08Z</dcterms:modified>
</cp:coreProperties>
</file>