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BD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3611221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183060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136232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84159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17333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A6BC78B-8EB2-46D5-8011-1875FEC1088E}" type="datetimeFigureOut">
              <a:rPr lang="ru-RU" smtClean="0"/>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285743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A6BC78B-8EB2-46D5-8011-1875FEC1088E}" type="datetimeFigureOut">
              <a:rPr lang="ru-RU" smtClean="0"/>
              <a:t>05.12.2020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336098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A6BC78B-8EB2-46D5-8011-1875FEC1088E}" type="datetimeFigureOut">
              <a:rPr lang="ru-RU" smtClean="0"/>
              <a:t>05.12.2020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23475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6BC78B-8EB2-46D5-8011-1875FEC1088E}" type="datetimeFigureOut">
              <a:rPr lang="ru-RU" smtClean="0"/>
              <a:t>05.12.2020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87263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6BC78B-8EB2-46D5-8011-1875FEC1088E}" type="datetimeFigureOut">
              <a:rPr lang="ru-RU" smtClean="0"/>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2041410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6BC78B-8EB2-46D5-8011-1875FEC1088E}" type="datetimeFigureOut">
              <a:rPr lang="ru-RU" smtClean="0"/>
              <a:t>05.12.2020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BBB624-B08A-483A-B110-050A3EC895BF}" type="slidenum">
              <a:rPr lang="ru-RU" smtClean="0"/>
              <a:t>‹#›</a:t>
            </a:fld>
            <a:endParaRPr lang="ru-RU"/>
          </a:p>
        </p:txBody>
      </p:sp>
    </p:spTree>
    <p:extLst>
      <p:ext uri="{BB962C8B-B14F-4D97-AF65-F5344CB8AC3E}">
        <p14:creationId xmlns:p14="http://schemas.microsoft.com/office/powerpoint/2010/main" val="2548823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BC78B-8EB2-46D5-8011-1875FEC1088E}" type="datetimeFigureOut">
              <a:rPr lang="ru-RU" smtClean="0"/>
              <a:t>05.12.2020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BB624-B08A-483A-B110-050A3EC895BF}" type="slidenum">
              <a:rPr lang="ru-RU" smtClean="0"/>
              <a:t>‹#›</a:t>
            </a:fld>
            <a:endParaRPr lang="ru-RU"/>
          </a:p>
        </p:txBody>
      </p:sp>
    </p:spTree>
    <p:extLst>
      <p:ext uri="{BB962C8B-B14F-4D97-AF65-F5344CB8AC3E}">
        <p14:creationId xmlns:p14="http://schemas.microsoft.com/office/powerpoint/2010/main" val="3604498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2954" y="393367"/>
            <a:ext cx="9416561" cy="3891386"/>
          </a:xfrm>
          <a:prstGeom prst="rect">
            <a:avLst/>
          </a:prstGeom>
        </p:spPr>
        <p:txBody>
          <a:bodyPr wrap="square">
            <a:spAutoFit/>
          </a:bodyPr>
          <a:lstStyle/>
          <a:p>
            <a:pPr algn="ctr">
              <a:lnSpc>
                <a:spcPct val="200000"/>
              </a:lnSpc>
              <a:spcAft>
                <a:spcPts val="0"/>
              </a:spcAft>
            </a:pPr>
            <a:r>
              <a:rPr lang="tk-TM" sz="3200" b="1" dirty="0" smtClean="0">
                <a:latin typeface="Times New Roman" panose="02020603050405020304" pitchFamily="18" charset="0"/>
                <a:ea typeface="Times New Roman" panose="02020603050405020304" pitchFamily="18" charset="0"/>
              </a:rPr>
              <a:t>TEMA: </a:t>
            </a:r>
            <a:r>
              <a:rPr lang="ru-RU" sz="3200" b="1" dirty="0" err="1" smtClean="0">
                <a:latin typeface="Times New Roman" panose="02020603050405020304" pitchFamily="18" charset="0"/>
                <a:ea typeface="Times New Roman" panose="02020603050405020304" pitchFamily="18" charset="0"/>
              </a:rPr>
              <a:t>Bahanyň</a:t>
            </a:r>
            <a:r>
              <a:rPr lang="ru-RU" sz="3200" b="1" dirty="0" smtClean="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emele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gelşiniň</a:t>
            </a:r>
            <a:r>
              <a:rPr lang="ru-RU" sz="3200" b="1" dirty="0">
                <a:latin typeface="Times New Roman" panose="02020603050405020304" pitchFamily="18" charset="0"/>
                <a:ea typeface="Times New Roman" panose="02020603050405020304" pitchFamily="18" charset="0"/>
              </a:rPr>
              <a:t> </a:t>
            </a:r>
            <a:r>
              <a:rPr lang="ru-RU" sz="3200" b="1" dirty="0" err="1" smtClean="0">
                <a:latin typeface="Times New Roman" panose="02020603050405020304" pitchFamily="18" charset="0"/>
                <a:ea typeface="Times New Roman" panose="02020603050405020304" pitchFamily="18" charset="0"/>
              </a:rPr>
              <a:t>usullary</a:t>
            </a:r>
            <a:r>
              <a:rPr lang="tk-TM" sz="3200" b="1" dirty="0" smtClean="0">
                <a:latin typeface="Times New Roman" panose="02020603050405020304" pitchFamily="18" charset="0"/>
                <a:ea typeface="Times New Roman" panose="02020603050405020304" pitchFamily="18" charset="0"/>
              </a:rPr>
              <a:t>.</a:t>
            </a:r>
            <a:endParaRPr lang="ru-RU" sz="2800" dirty="0" smtClean="0">
              <a:effectLst/>
              <a:latin typeface="Times New Roman" panose="02020603050405020304" pitchFamily="18" charset="0"/>
              <a:ea typeface="Times New Roman" panose="02020603050405020304" pitchFamily="18" charset="0"/>
            </a:endParaRPr>
          </a:p>
          <a:p>
            <a:pPr>
              <a:lnSpc>
                <a:spcPct val="200000"/>
              </a:lnSpc>
              <a:spcAft>
                <a:spcPts val="0"/>
              </a:spcAft>
            </a:pPr>
            <a:r>
              <a:rPr lang="tk-TM" sz="3200" dirty="0" smtClean="0">
                <a:latin typeface="Times New Roman" panose="02020603050405020304" pitchFamily="18" charset="0"/>
                <a:ea typeface="Times New Roman" panose="02020603050405020304" pitchFamily="18" charset="0"/>
              </a:rPr>
              <a:t>1.</a:t>
            </a:r>
            <a:r>
              <a:rPr lang="ru-RU" sz="3200" dirty="0" err="1" smtClean="0">
                <a:latin typeface="Times New Roman" panose="02020603050405020304" pitchFamily="18" charset="0"/>
                <a:ea typeface="Times New Roman" panose="02020603050405020304" pitchFamily="18" charset="0"/>
              </a:rPr>
              <a:t>Bahany</a:t>
            </a:r>
            <a:r>
              <a:rPr lang="ru-RU" sz="3200" dirty="0" smtClean="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hasaplamagyň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umumy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shemasy</a:t>
            </a:r>
            <a:r>
              <a:rPr lang="ru-RU" sz="3200" dirty="0">
                <a:latin typeface="Times New Roman" panose="02020603050405020304" pitchFamily="18" charset="0"/>
                <a:ea typeface="Times New Roman" panose="02020603050405020304" pitchFamily="18" charset="0"/>
              </a:rPr>
              <a:t>.</a:t>
            </a:r>
            <a:endParaRPr lang="ru-RU" sz="2800" dirty="0" smtClean="0">
              <a:effectLst/>
              <a:latin typeface="Times New Roman" panose="02020603050405020304" pitchFamily="18" charset="0"/>
              <a:ea typeface="Times New Roman" panose="02020603050405020304" pitchFamily="18" charset="0"/>
            </a:endParaRPr>
          </a:p>
          <a:p>
            <a:pPr>
              <a:lnSpc>
                <a:spcPct val="200000"/>
              </a:lnSpc>
              <a:spcAft>
                <a:spcPts val="0"/>
              </a:spcAft>
            </a:pPr>
            <a:r>
              <a:rPr lang="tk-TM" sz="3200" dirty="0" smtClean="0">
                <a:latin typeface="Times New Roman" panose="02020603050405020304" pitchFamily="18" charset="0"/>
                <a:ea typeface="Times New Roman" panose="02020603050405020304" pitchFamily="18" charset="0"/>
              </a:rPr>
              <a:t>2.</a:t>
            </a:r>
            <a:r>
              <a:rPr lang="ru-RU" sz="3200" dirty="0" err="1" smtClean="0">
                <a:latin typeface="Times New Roman" panose="02020603050405020304" pitchFamily="18" charset="0"/>
                <a:ea typeface="Times New Roman" panose="02020603050405020304" pitchFamily="18" charset="0"/>
              </a:rPr>
              <a:t>Bahany</a:t>
            </a:r>
            <a:r>
              <a:rPr lang="ru-RU" sz="3200" dirty="0" smtClean="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kesgitlemekde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bazar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usuly</a:t>
            </a:r>
            <a:r>
              <a:rPr lang="ru-RU" sz="3200" dirty="0">
                <a:latin typeface="Times New Roman" panose="02020603050405020304" pitchFamily="18" charset="0"/>
                <a:ea typeface="Times New Roman" panose="02020603050405020304" pitchFamily="18" charset="0"/>
              </a:rPr>
              <a:t>.</a:t>
            </a:r>
            <a:endParaRPr lang="ru-RU" sz="2800" dirty="0" smtClean="0">
              <a:effectLst/>
              <a:latin typeface="Times New Roman" panose="02020603050405020304" pitchFamily="18" charset="0"/>
              <a:ea typeface="Times New Roman" panose="02020603050405020304" pitchFamily="18" charset="0"/>
            </a:endParaRPr>
          </a:p>
          <a:p>
            <a:pPr>
              <a:lnSpc>
                <a:spcPct val="200000"/>
              </a:lnSpc>
            </a:pPr>
            <a:r>
              <a:rPr lang="tk-TM" sz="3200" dirty="0" smtClean="0">
                <a:latin typeface="Times New Roman" panose="02020603050405020304" pitchFamily="18" charset="0"/>
                <a:ea typeface="Times New Roman" panose="02020603050405020304" pitchFamily="18" charset="0"/>
              </a:rPr>
              <a:t>3.</a:t>
            </a:r>
            <a:r>
              <a:rPr lang="ru-RU" sz="3200" dirty="0" err="1" smtClean="0">
                <a:latin typeface="Times New Roman" panose="02020603050405020304" pitchFamily="18" charset="0"/>
                <a:ea typeface="Times New Roman" panose="02020603050405020304" pitchFamily="18" charset="0"/>
              </a:rPr>
              <a:t>Bahany</a:t>
            </a:r>
            <a:r>
              <a:rPr lang="ru-RU" sz="3200" dirty="0" smtClean="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kesgitlemekde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ekonometriki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usuly</a:t>
            </a:r>
            <a:r>
              <a:rPr lang="ru-RU" sz="3200" dirty="0">
                <a:latin typeface="Times New Roman" panose="02020603050405020304" pitchFamily="18" charset="0"/>
                <a:ea typeface="Times New Roman" panose="02020603050405020304" pitchFamily="18" charset="0"/>
              </a:rPr>
              <a:t>.</a:t>
            </a:r>
            <a:endParaRPr lang="ru-RU" sz="3200" dirty="0"/>
          </a:p>
        </p:txBody>
      </p:sp>
    </p:spTree>
    <p:extLst>
      <p:ext uri="{BB962C8B-B14F-4D97-AF65-F5344CB8AC3E}">
        <p14:creationId xmlns:p14="http://schemas.microsoft.com/office/powerpoint/2010/main" val="110533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22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575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922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002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3625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0196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379" y="276545"/>
            <a:ext cx="5020308" cy="46166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Başlangyç</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maglumaty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toplamak</a:t>
            </a:r>
            <a:endParaRPr lang="ru-RU" sz="24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427106" y="276544"/>
            <a:ext cx="2850460"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2.Strategiki </a:t>
            </a:r>
            <a:r>
              <a:rPr lang="en-US" sz="2400" b="1" dirty="0" err="1">
                <a:latin typeface="Times New Roman" panose="02020603050405020304" pitchFamily="18" charset="0"/>
                <a:cs typeface="Times New Roman" panose="02020603050405020304" pitchFamily="18" charset="0"/>
              </a:rPr>
              <a:t>derňewi</a:t>
            </a:r>
            <a:endParaRPr lang="ru-RU" sz="2400"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8539985" y="276544"/>
            <a:ext cx="3283271"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3.Strategiki </a:t>
            </a:r>
            <a:r>
              <a:rPr lang="en-US" sz="2400" b="1" dirty="0" err="1">
                <a:latin typeface="Times New Roman" panose="02020603050405020304" pitchFamily="18" charset="0"/>
                <a:cs typeface="Times New Roman" panose="02020603050405020304" pitchFamily="18" charset="0"/>
              </a:rPr>
              <a:t>emele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gelişi</a:t>
            </a:r>
            <a:endParaRPr lang="ru-RU" sz="2400" b="1"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98912" y="1441429"/>
            <a:ext cx="3688830" cy="490199"/>
          </a:xfrm>
          <a:prstGeom prst="rect">
            <a:avLst/>
          </a:prstGeom>
        </p:spPr>
        <p:txBody>
          <a:bodyPr wrap="none">
            <a:spAutoFit/>
          </a:bodyPr>
          <a:lstStyle/>
          <a:p>
            <a:pPr marL="342900" lvl="0" indent="-342900" algn="ctr">
              <a:lnSpc>
                <a:spcPct val="115000"/>
              </a:lnSpc>
              <a:spcAft>
                <a:spcPts val="0"/>
              </a:spcAft>
              <a:buFont typeface="+mj-lt"/>
              <a:buAutoNum type="arabicPeriod"/>
            </a:pPr>
            <a:r>
              <a:rPr lang="sq-AL" sz="2400" dirty="0" smtClean="0">
                <a:latin typeface="Times New Roman" panose="02020603050405020304" pitchFamily="18" charset="0"/>
                <a:ea typeface="Times New Roman" panose="02020603050405020304" pitchFamily="18" charset="0"/>
                <a:cs typeface="Times New Roman" panose="02020603050405020304" pitchFamily="18" charset="0"/>
              </a:rPr>
              <a:t>Çykdajylara baha bermek</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Прямоугольник 8"/>
          <p:cNvSpPr/>
          <p:nvPr/>
        </p:nvSpPr>
        <p:spPr>
          <a:xfrm>
            <a:off x="340944" y="2301467"/>
            <a:ext cx="3350597" cy="830997"/>
          </a:xfrm>
          <a:prstGeom prst="rect">
            <a:avLst/>
          </a:prstGeom>
        </p:spPr>
        <p:txBody>
          <a:bodyPr wrap="none">
            <a:spAutoFit/>
          </a:bodyPr>
          <a:lstStyle/>
          <a:p>
            <a:pPr algn="ctr"/>
            <a:r>
              <a:rPr lang="tk-TM" sz="2400" dirty="0" smtClean="0">
                <a:latin typeface="Times New Roman" panose="02020603050405020304" pitchFamily="18" charset="0"/>
                <a:ea typeface="Times New Roman" panose="02020603050405020304" pitchFamily="18" charset="0"/>
              </a:rPr>
              <a:t>2. </a:t>
            </a:r>
            <a:r>
              <a:rPr lang="sq-AL" sz="2400" dirty="0" smtClean="0">
                <a:latin typeface="Times New Roman" panose="02020603050405020304" pitchFamily="18" charset="0"/>
                <a:ea typeface="Times New Roman" panose="02020603050405020304" pitchFamily="18" charset="0"/>
              </a:rPr>
              <a:t>Kärhananyň </a:t>
            </a:r>
            <a:r>
              <a:rPr lang="sq-AL" sz="2400" dirty="0">
                <a:latin typeface="Times New Roman" panose="02020603050405020304" pitchFamily="18" charset="0"/>
                <a:ea typeface="Times New Roman" panose="02020603050405020304" pitchFamily="18" charset="0"/>
              </a:rPr>
              <a:t>maliýe </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maksatlaryny </a:t>
            </a:r>
            <a:r>
              <a:rPr lang="sq-AL" sz="2400" dirty="0">
                <a:latin typeface="Times New Roman" panose="02020603050405020304" pitchFamily="18" charset="0"/>
                <a:ea typeface="Times New Roman" panose="02020603050405020304" pitchFamily="18" charset="0"/>
              </a:rPr>
              <a:t>takyklamak</a:t>
            </a:r>
            <a:endParaRPr lang="ru-RU" sz="2400" dirty="0"/>
          </a:p>
        </p:txBody>
      </p:sp>
      <p:sp>
        <p:nvSpPr>
          <p:cNvPr id="10" name="Прямоугольник 9"/>
          <p:cNvSpPr/>
          <p:nvPr/>
        </p:nvSpPr>
        <p:spPr>
          <a:xfrm>
            <a:off x="506112" y="3325840"/>
            <a:ext cx="2864887" cy="830997"/>
          </a:xfrm>
          <a:prstGeom prst="rect">
            <a:avLst/>
          </a:prstGeom>
        </p:spPr>
        <p:txBody>
          <a:bodyPr wrap="none">
            <a:spAutoFit/>
          </a:bodyPr>
          <a:lstStyle/>
          <a:p>
            <a:pPr algn="ctr"/>
            <a:r>
              <a:rPr lang="sq-AL" sz="2400" dirty="0">
                <a:latin typeface="Times New Roman" panose="02020603050405020304" pitchFamily="18" charset="0"/>
                <a:ea typeface="Times New Roman" panose="02020603050405020304" pitchFamily="18" charset="0"/>
              </a:rPr>
              <a:t>3.Potensial alyjylary  </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kesgitlemek </a:t>
            </a:r>
            <a:endParaRPr lang="ru-RU" sz="2400" dirty="0"/>
          </a:p>
        </p:txBody>
      </p:sp>
      <p:sp>
        <p:nvSpPr>
          <p:cNvPr id="12" name="Прямоугольник 11"/>
          <p:cNvSpPr/>
          <p:nvPr/>
        </p:nvSpPr>
        <p:spPr>
          <a:xfrm>
            <a:off x="373578" y="4342977"/>
            <a:ext cx="3395481" cy="830997"/>
          </a:xfrm>
          <a:prstGeom prst="rect">
            <a:avLst/>
          </a:prstGeom>
        </p:spPr>
        <p:txBody>
          <a:bodyPr wrap="none">
            <a:spAutoFit/>
          </a:bodyPr>
          <a:lstStyle/>
          <a:p>
            <a:pPr algn="ctr"/>
            <a:r>
              <a:rPr lang="en-US" sz="2400" dirty="0">
                <a:latin typeface="Times New Roman" panose="02020603050405020304" pitchFamily="18" charset="0"/>
                <a:cs typeface="Times New Roman" panose="02020603050405020304" pitchFamily="18" charset="0"/>
              </a:rPr>
              <a:t>4.Marketiň </a:t>
            </a:r>
            <a:r>
              <a:rPr lang="en-US" sz="2400" dirty="0" err="1" smtClean="0">
                <a:latin typeface="Times New Roman" panose="02020603050405020304" pitchFamily="18" charset="0"/>
                <a:cs typeface="Times New Roman" panose="02020603050405020304" pitchFamily="18" charset="0"/>
              </a:rPr>
              <a:t>strategiýasyny</a:t>
            </a:r>
            <a:endParaRPr lang="tk-TM" sz="2400" dirty="0" smtClean="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takyklamak</a:t>
            </a:r>
            <a:endParaRPr lang="ru-RU" sz="2400" dirty="0">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414328" y="5458160"/>
            <a:ext cx="3573414" cy="830997"/>
          </a:xfrm>
          <a:prstGeom prst="rect">
            <a:avLst/>
          </a:prstGeom>
        </p:spPr>
        <p:txBody>
          <a:bodyPr wrap="none">
            <a:spAutoFit/>
          </a:bodyPr>
          <a:lstStyle/>
          <a:p>
            <a:pPr algn="ctr"/>
            <a:r>
              <a:rPr lang="sq-AL" sz="2400" dirty="0" smtClean="0">
                <a:latin typeface="Times New Roman" panose="02020603050405020304" pitchFamily="18" charset="0"/>
                <a:ea typeface="Times New Roman" panose="02020603050405020304" pitchFamily="18" charset="0"/>
              </a:rPr>
              <a:t>5.Mümkinçilikli bäsdeşleri </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kesgitlemek</a:t>
            </a:r>
            <a:endParaRPr lang="ru-RU" sz="2400" dirty="0"/>
          </a:p>
        </p:txBody>
      </p:sp>
      <p:sp>
        <p:nvSpPr>
          <p:cNvPr id="14" name="Прямоугольник 13"/>
          <p:cNvSpPr/>
          <p:nvPr/>
        </p:nvSpPr>
        <p:spPr>
          <a:xfrm>
            <a:off x="5599428" y="1006495"/>
            <a:ext cx="2353529" cy="461665"/>
          </a:xfrm>
          <a:prstGeom prst="rect">
            <a:avLst/>
          </a:prstGeom>
        </p:spPr>
        <p:txBody>
          <a:bodyPr wrap="none">
            <a:spAutoFit/>
          </a:bodyPr>
          <a:lstStyle/>
          <a:p>
            <a:pPr algn="ctr"/>
            <a:r>
              <a:rPr lang="sq-AL" sz="2400" dirty="0">
                <a:latin typeface="Times New Roman" panose="02020603050405020304" pitchFamily="18" charset="0"/>
                <a:ea typeface="Times New Roman" panose="02020603050405020304" pitchFamily="18" charset="0"/>
              </a:rPr>
              <a:t>6.Maliýe derňewi</a:t>
            </a:r>
            <a:endParaRPr lang="ru-RU" sz="2400" dirty="0"/>
          </a:p>
        </p:txBody>
      </p:sp>
      <p:sp>
        <p:nvSpPr>
          <p:cNvPr id="15" name="Прямоугольник 14"/>
          <p:cNvSpPr/>
          <p:nvPr/>
        </p:nvSpPr>
        <p:spPr>
          <a:xfrm>
            <a:off x="5765381" y="2215371"/>
            <a:ext cx="2626040" cy="830997"/>
          </a:xfrm>
          <a:prstGeom prst="rect">
            <a:avLst/>
          </a:prstGeom>
        </p:spPr>
        <p:txBody>
          <a:bodyPr wrap="none">
            <a:spAutoFit/>
          </a:bodyPr>
          <a:lstStyle/>
          <a:p>
            <a:pPr algn="ctr"/>
            <a:r>
              <a:rPr lang="sq-AL" sz="2400" dirty="0">
                <a:latin typeface="Times New Roman" panose="02020603050405020304" pitchFamily="18" charset="0"/>
                <a:ea typeface="Times New Roman" panose="02020603050405020304" pitchFamily="18" charset="0"/>
              </a:rPr>
              <a:t>7.bazaryň </a:t>
            </a:r>
            <a:r>
              <a:rPr lang="sq-AL" sz="2400" dirty="0" smtClean="0">
                <a:latin typeface="Times New Roman" panose="02020603050405020304" pitchFamily="18" charset="0"/>
                <a:ea typeface="Times New Roman" panose="02020603050405020304" pitchFamily="18" charset="0"/>
              </a:rPr>
              <a:t>böleginiň</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 </a:t>
            </a:r>
            <a:r>
              <a:rPr lang="sq-AL" sz="2400" dirty="0">
                <a:latin typeface="Times New Roman" panose="02020603050405020304" pitchFamily="18" charset="0"/>
                <a:ea typeface="Times New Roman" panose="02020603050405020304" pitchFamily="18" charset="0"/>
              </a:rPr>
              <a:t>derňewi</a:t>
            </a:r>
            <a:endParaRPr lang="ru-RU" sz="2400" dirty="0"/>
          </a:p>
        </p:txBody>
      </p:sp>
      <p:sp>
        <p:nvSpPr>
          <p:cNvPr id="16" name="Прямоугольник 15"/>
          <p:cNvSpPr/>
          <p:nvPr/>
        </p:nvSpPr>
        <p:spPr>
          <a:xfrm>
            <a:off x="5945677" y="3367059"/>
            <a:ext cx="2763898" cy="461665"/>
          </a:xfrm>
          <a:prstGeom prst="rect">
            <a:avLst/>
          </a:prstGeom>
        </p:spPr>
        <p:txBody>
          <a:bodyPr wrap="none">
            <a:spAutoFit/>
          </a:bodyPr>
          <a:lstStyle/>
          <a:p>
            <a:pPr algn="ctr"/>
            <a:r>
              <a:rPr lang="sq-AL" sz="2400" dirty="0">
                <a:latin typeface="Times New Roman" panose="02020603050405020304" pitchFamily="18" charset="0"/>
                <a:ea typeface="Times New Roman" panose="02020603050405020304" pitchFamily="18" charset="0"/>
              </a:rPr>
              <a:t>8.Bäsleşigiň derňewi</a:t>
            </a:r>
            <a:endParaRPr lang="ru-RU" sz="2400" dirty="0"/>
          </a:p>
        </p:txBody>
      </p:sp>
      <p:sp>
        <p:nvSpPr>
          <p:cNvPr id="17" name="Прямоугольник 16"/>
          <p:cNvSpPr/>
          <p:nvPr/>
        </p:nvSpPr>
        <p:spPr>
          <a:xfrm>
            <a:off x="5599428" y="4891914"/>
            <a:ext cx="3456395" cy="830997"/>
          </a:xfrm>
          <a:prstGeom prst="rect">
            <a:avLst/>
          </a:prstGeom>
        </p:spPr>
        <p:txBody>
          <a:bodyPr wrap="none">
            <a:spAutoFit/>
          </a:bodyPr>
          <a:lstStyle/>
          <a:p>
            <a:pPr algn="ctr"/>
            <a:r>
              <a:rPr lang="sq-AL" sz="2400" dirty="0">
                <a:latin typeface="Times New Roman" panose="02020603050405020304" pitchFamily="18" charset="0"/>
                <a:ea typeface="Times New Roman" panose="02020603050405020304" pitchFamily="18" charset="0"/>
              </a:rPr>
              <a:t>9. Döwlet </a:t>
            </a:r>
            <a:r>
              <a:rPr lang="sq-AL" sz="2400" dirty="0" smtClean="0">
                <a:latin typeface="Times New Roman" panose="02020603050405020304" pitchFamily="18" charset="0"/>
                <a:ea typeface="Times New Roman" panose="02020603050405020304" pitchFamily="18" charset="0"/>
              </a:rPr>
              <a:t>sazlaşdyrmagyň</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 </a:t>
            </a:r>
            <a:r>
              <a:rPr lang="sq-AL" sz="2400" dirty="0">
                <a:latin typeface="Times New Roman" panose="02020603050405020304" pitchFamily="18" charset="0"/>
                <a:ea typeface="Times New Roman" panose="02020603050405020304" pitchFamily="18" charset="0"/>
              </a:rPr>
              <a:t>täsirine baha bermek</a:t>
            </a:r>
            <a:endParaRPr lang="ru-RU" sz="2400" dirty="0"/>
          </a:p>
        </p:txBody>
      </p:sp>
      <p:sp>
        <p:nvSpPr>
          <p:cNvPr id="18" name="Прямоугольник 17"/>
          <p:cNvSpPr/>
          <p:nvPr/>
        </p:nvSpPr>
        <p:spPr>
          <a:xfrm>
            <a:off x="9516515" y="1790207"/>
            <a:ext cx="2228495" cy="830997"/>
          </a:xfrm>
          <a:prstGeom prst="rect">
            <a:avLst/>
          </a:prstGeom>
        </p:spPr>
        <p:txBody>
          <a:bodyPr wrap="none">
            <a:spAutoFit/>
          </a:bodyPr>
          <a:lstStyle/>
          <a:p>
            <a:pPr algn="ctr"/>
            <a:r>
              <a:rPr lang="sq-AL" sz="2400" dirty="0" smtClean="0">
                <a:latin typeface="Times New Roman" panose="02020603050405020304" pitchFamily="18" charset="0"/>
                <a:ea typeface="Times New Roman" panose="02020603050405020304" pitchFamily="18" charset="0"/>
              </a:rPr>
              <a:t>10.Ahyrky </a:t>
            </a:r>
            <a:r>
              <a:rPr lang="sq-AL" sz="2400" dirty="0">
                <a:latin typeface="Times New Roman" panose="02020603050405020304" pitchFamily="18" charset="0"/>
                <a:ea typeface="Times New Roman" panose="02020603050405020304" pitchFamily="18" charset="0"/>
              </a:rPr>
              <a:t>nyrh </a:t>
            </a:r>
            <a:endParaRPr lang="tk-TM" sz="2400" dirty="0" smtClean="0">
              <a:latin typeface="Times New Roman" panose="02020603050405020304" pitchFamily="18" charset="0"/>
              <a:ea typeface="Times New Roman" panose="02020603050405020304" pitchFamily="18" charset="0"/>
            </a:endParaRPr>
          </a:p>
          <a:p>
            <a:pPr algn="ctr"/>
            <a:r>
              <a:rPr lang="sq-AL" sz="2400" dirty="0" smtClean="0">
                <a:latin typeface="Times New Roman" panose="02020603050405020304" pitchFamily="18" charset="0"/>
                <a:ea typeface="Times New Roman" panose="02020603050405020304" pitchFamily="18" charset="0"/>
              </a:rPr>
              <a:t> strategiýasy</a:t>
            </a:r>
            <a:endParaRPr lang="ru-RU" sz="2400" dirty="0"/>
          </a:p>
        </p:txBody>
      </p:sp>
      <p:cxnSp>
        <p:nvCxnSpPr>
          <p:cNvPr id="3073" name="Прямая со стрелкой 3"/>
          <p:cNvCxnSpPr>
            <a:cxnSpLocks noChangeShapeType="1"/>
            <a:stCxn id="12" idx="3"/>
            <a:endCxn id="16" idx="1"/>
          </p:cNvCxnSpPr>
          <p:nvPr/>
        </p:nvCxnSpPr>
        <p:spPr bwMode="auto">
          <a:xfrm flipV="1">
            <a:off x="3769059" y="3597892"/>
            <a:ext cx="2176618" cy="116058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4" name="Прямая со стрелкой 4"/>
          <p:cNvCxnSpPr>
            <a:cxnSpLocks noChangeShapeType="1"/>
            <a:stCxn id="10" idx="3"/>
            <a:endCxn id="16" idx="1"/>
          </p:cNvCxnSpPr>
          <p:nvPr/>
        </p:nvCxnSpPr>
        <p:spPr bwMode="auto">
          <a:xfrm flipV="1">
            <a:off x="3370999" y="3597892"/>
            <a:ext cx="2574678" cy="143447"/>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5" name="Прямая со стрелкой 5"/>
          <p:cNvCxnSpPr>
            <a:cxnSpLocks noChangeShapeType="1"/>
          </p:cNvCxnSpPr>
          <p:nvPr/>
        </p:nvCxnSpPr>
        <p:spPr bwMode="auto">
          <a:xfrm flipV="1">
            <a:off x="3578411" y="1931185"/>
            <a:ext cx="2950675" cy="52878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6" name="Прямая со стрелкой 6"/>
          <p:cNvCxnSpPr>
            <a:cxnSpLocks noChangeShapeType="1"/>
            <a:stCxn id="8" idx="3"/>
          </p:cNvCxnSpPr>
          <p:nvPr/>
        </p:nvCxnSpPr>
        <p:spPr bwMode="auto">
          <a:xfrm>
            <a:off x="3987742" y="1686529"/>
            <a:ext cx="2541344" cy="8942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7" name="Прямая со стрелкой 2"/>
          <p:cNvCxnSpPr>
            <a:cxnSpLocks noChangeShapeType="1"/>
            <a:stCxn id="13" idx="3"/>
          </p:cNvCxnSpPr>
          <p:nvPr/>
        </p:nvCxnSpPr>
        <p:spPr bwMode="auto">
          <a:xfrm flipV="1">
            <a:off x="3987742" y="5458160"/>
            <a:ext cx="1611686" cy="41549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78" name="Прямая со стрелкой 10"/>
          <p:cNvCxnSpPr>
            <a:cxnSpLocks noChangeShapeType="1"/>
          </p:cNvCxnSpPr>
          <p:nvPr/>
        </p:nvCxnSpPr>
        <p:spPr bwMode="auto">
          <a:xfrm>
            <a:off x="7758994" y="1229551"/>
            <a:ext cx="1609724" cy="2466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79" name="Прямая со стрелкой 7"/>
          <p:cNvCxnSpPr>
            <a:cxnSpLocks noChangeShapeType="1"/>
          </p:cNvCxnSpPr>
          <p:nvPr/>
        </p:nvCxnSpPr>
        <p:spPr bwMode="auto">
          <a:xfrm flipH="1">
            <a:off x="9248716" y="1227449"/>
            <a:ext cx="136173" cy="449546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80" name="Прямая со стрелкой 9"/>
          <p:cNvCxnSpPr>
            <a:cxnSpLocks noChangeShapeType="1"/>
          </p:cNvCxnSpPr>
          <p:nvPr/>
        </p:nvCxnSpPr>
        <p:spPr bwMode="auto">
          <a:xfrm flipV="1">
            <a:off x="8385572" y="2459967"/>
            <a:ext cx="1130943" cy="2203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81" name="Прямая со стрелкой 8"/>
          <p:cNvCxnSpPr>
            <a:cxnSpLocks noChangeShapeType="1"/>
            <a:stCxn id="16" idx="3"/>
          </p:cNvCxnSpPr>
          <p:nvPr/>
        </p:nvCxnSpPr>
        <p:spPr bwMode="auto">
          <a:xfrm flipV="1">
            <a:off x="8709575" y="3597891"/>
            <a:ext cx="691486"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082" name="Прямая со стрелкой 1"/>
          <p:cNvCxnSpPr>
            <a:cxnSpLocks noChangeShapeType="1"/>
          </p:cNvCxnSpPr>
          <p:nvPr/>
        </p:nvCxnSpPr>
        <p:spPr bwMode="auto">
          <a:xfrm>
            <a:off x="8903478" y="5458160"/>
            <a:ext cx="34523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9255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spcAft>
                <a:spcPts val="0"/>
              </a:spcAft>
            </a:pPr>
            <a:r>
              <a:rPr lang="sq-AL" sz="3600" dirty="0">
                <a:latin typeface="Times New Roman" panose="02020603050405020304" pitchFamily="18" charset="0"/>
                <a:ea typeface="Times New Roman" panose="02020603050405020304" pitchFamily="18" charset="0"/>
              </a:rPr>
              <a:t>Käbir hünärmenler nyrh kesgitlenende islegiň derejesi ýeketäk faktor bolup durýar diýip hasaplaýarlar. Şonuň üçin nyrh kesgitlenende ony hasaba almaly. </a:t>
            </a:r>
            <a:endParaRPr lang="ru-RU" sz="2800" dirty="0">
              <a:latin typeface="Times New Roman" panose="02020603050405020304" pitchFamily="18" charset="0"/>
              <a:ea typeface="Times New Roman" panose="02020603050405020304" pitchFamily="18" charset="0"/>
            </a:endParaRPr>
          </a:p>
          <a:p>
            <a:pPr algn="just">
              <a:spcAft>
                <a:spcPts val="0"/>
              </a:spcAft>
            </a:pPr>
            <a:r>
              <a:rPr lang="sq-AL" sz="3600" dirty="0">
                <a:latin typeface="Times New Roman" panose="02020603050405020304" pitchFamily="18" charset="0"/>
                <a:ea typeface="Times New Roman" panose="02020603050405020304" pitchFamily="18" charset="0"/>
              </a:rPr>
              <a:t>	Şeýle çemeleşmede, firma öz harydyň nyrhyny kesgitlände sarp ediji harydyň (hyzmatyň) gymmatyna özbaşdak baha berýär diýen ýagdaýdan ugur alýar. Munda bazarda meňzeş harytlar bilen firmanyň satuwdan soň haryda hyzmat edişiniň hili we derejesi bilen deňeşdirilende öz  harydyň esasy we goşmaça (mysal, psihologiki) artykmaçlygyny hasaba alýar. Bu ýagdaýlary göz öňünde tutmak bilen harydyň peýdalylygyna baha bermek we onuň nyrhynyň arasyndaky gatnaşygy kesgitleýär.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911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7305" y="712875"/>
            <a:ext cx="11229474" cy="5016758"/>
          </a:xfrm>
          <a:prstGeom prst="rect">
            <a:avLst/>
          </a:prstGeom>
        </p:spPr>
        <p:txBody>
          <a:bodyPr wrap="square">
            <a:spAutoFit/>
          </a:bodyPr>
          <a:lstStyle/>
          <a:p>
            <a:pPr algn="just"/>
            <a:r>
              <a:rPr lang="en-US" sz="4000" dirty="0">
                <a:latin typeface="Times New Roman" panose="02020603050405020304" pitchFamily="18" charset="0"/>
                <a:cs typeface="Times New Roman" panose="02020603050405020304" pitchFamily="18" charset="0"/>
              </a:rPr>
              <a:t>Bu </a:t>
            </a:r>
            <a:r>
              <a:rPr lang="en-US" sz="4000" dirty="0" err="1">
                <a:latin typeface="Times New Roman" panose="02020603050405020304" pitchFamily="18" charset="0"/>
                <a:cs typeface="Times New Roman" panose="02020603050405020304" pitchFamily="18" charset="0"/>
              </a:rPr>
              <a:t>usulda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esasy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faktor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satyjynyň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çykdajylary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bolman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eýsem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alyjynyň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kabul</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edijiligi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bolup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durýar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Munuň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özi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ähli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hödürlenen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harytlaryň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arasynda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harydyň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hiliniň</a:t>
            </a:r>
            <a:r>
              <a:rPr lang="en-US" sz="4000" dirty="0">
                <a:latin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cs typeface="Times New Roman" panose="02020603050405020304" pitchFamily="18" charset="0"/>
              </a:rPr>
              <a:t>nyrhynyň</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jähtinden</a:t>
            </a:r>
            <a:r>
              <a:rPr lang="en-US" sz="4000" dirty="0">
                <a:latin typeface="Times New Roman" panose="02020603050405020304" pitchFamily="18" charset="0"/>
                <a:cs typeface="Times New Roman" panose="02020603050405020304" pitchFamily="18" charset="0"/>
              </a:rPr>
              <a:t> has </a:t>
            </a:r>
            <a:r>
              <a:rPr lang="en-US" sz="4000" dirty="0" err="1">
                <a:latin typeface="Times New Roman" panose="02020603050405020304" pitchFamily="18" charset="0"/>
                <a:cs typeface="Times New Roman" panose="02020603050405020304" pitchFamily="18" charset="0"/>
              </a:rPr>
              <a:t>oňaýly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harydy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saýlamaga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alyjy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üçin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mümkinçilik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berýär</a:t>
            </a:r>
            <a:r>
              <a:rPr lang="en-US" sz="4000" dirty="0">
                <a:latin typeface="Times New Roman" panose="02020603050405020304" pitchFamily="18" charset="0"/>
                <a:cs typeface="Times New Roman" panose="02020603050405020304" pitchFamily="18" charset="0"/>
              </a:rPr>
              <a:t>. Bu </a:t>
            </a:r>
            <a:r>
              <a:rPr lang="en-US" sz="4000" dirty="0" err="1">
                <a:latin typeface="Times New Roman" panose="02020603050405020304" pitchFamily="18" charset="0"/>
                <a:cs typeface="Times New Roman" panose="02020603050405020304" pitchFamily="18" charset="0"/>
              </a:rPr>
              <a:t>ýerde</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käbir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ýagdaýlarda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arzan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harydy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satyn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almakdan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şoňa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meňzeş</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gymmat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harydy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almaklyk</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maksatlaýyn</a:t>
            </a:r>
            <a:r>
              <a:rPr lang="en-US" sz="4000" dirty="0">
                <a:latin typeface="Times New Roman" panose="02020603050405020304" pitchFamily="18" charset="0"/>
                <a:cs typeface="Times New Roman" panose="02020603050405020304" pitchFamily="18" charset="0"/>
              </a:rPr>
              <a:t> has </a:t>
            </a:r>
            <a:r>
              <a:rPr lang="en-US" sz="4000" dirty="0" err="1">
                <a:latin typeface="Times New Roman" panose="02020603050405020304" pitchFamily="18" charset="0"/>
                <a:cs typeface="Times New Roman" panose="02020603050405020304" pitchFamily="18" charset="0"/>
              </a:rPr>
              <a:t>amatly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bolýar</a:t>
            </a:r>
            <a:r>
              <a:rPr lang="en-US" sz="4000" dirty="0">
                <a:latin typeface="Times New Roman" panose="02020603050405020304" pitchFamily="18" charset="0"/>
                <a:cs typeface="Times New Roman" panose="02020603050405020304" pitchFamily="18" charset="0"/>
              </a:rPr>
              <a:t>. </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384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747229427"/>
              </p:ext>
            </p:extLst>
          </p:nvPr>
        </p:nvGraphicFramePr>
        <p:xfrm>
          <a:off x="969776" y="732280"/>
          <a:ext cx="10293170" cy="5738858"/>
        </p:xfrm>
        <a:graphic>
          <a:graphicData uri="http://schemas.openxmlformats.org/drawingml/2006/table">
            <a:tbl>
              <a:tblPr firstRow="1" firstCol="1" bandRow="1">
                <a:tableStyleId>{5C22544A-7EE6-4342-B048-85BDC9FD1C3A}</a:tableStyleId>
              </a:tblPr>
              <a:tblGrid>
                <a:gridCol w="5230822">
                  <a:extLst>
                    <a:ext uri="{9D8B030D-6E8A-4147-A177-3AD203B41FA5}">
                      <a16:colId xmlns:a16="http://schemas.microsoft.com/office/drawing/2014/main" val="3241038995"/>
                    </a:ext>
                  </a:extLst>
                </a:gridCol>
                <a:gridCol w="2631677">
                  <a:extLst>
                    <a:ext uri="{9D8B030D-6E8A-4147-A177-3AD203B41FA5}">
                      <a16:colId xmlns:a16="http://schemas.microsoft.com/office/drawing/2014/main" val="327746813"/>
                    </a:ext>
                  </a:extLst>
                </a:gridCol>
                <a:gridCol w="2430671">
                  <a:extLst>
                    <a:ext uri="{9D8B030D-6E8A-4147-A177-3AD203B41FA5}">
                      <a16:colId xmlns:a16="http://schemas.microsoft.com/office/drawing/2014/main" val="909104253"/>
                    </a:ext>
                  </a:extLst>
                </a:gridCol>
              </a:tblGrid>
              <a:tr h="843940">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 </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kseroks“C”</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a:solidFill>
                            <a:schemeClr val="tx1"/>
                          </a:solidFill>
                          <a:effectLst/>
                          <a:latin typeface="Times New Roman" panose="02020603050405020304" pitchFamily="18" charset="0"/>
                          <a:cs typeface="Times New Roman" panose="02020603050405020304" pitchFamily="18" charset="0"/>
                        </a:rPr>
                        <a:t>kseroks“Х”</a:t>
                      </a:r>
                      <a:endPar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1940160819"/>
                  </a:ext>
                </a:extLst>
              </a:tr>
              <a:tr h="843940">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Satyn almaklygyň gymmaty $</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2695</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3000</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367161024"/>
                  </a:ext>
                </a:extLst>
              </a:tr>
              <a:tr h="468653">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Ulanylýan kagyzyň görnüşi</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Ýörite</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Ýönekeý</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400312691"/>
                  </a:ext>
                </a:extLst>
              </a:tr>
              <a:tr h="468653">
                <a:tc>
                  <a:txBody>
                    <a:bodyPr/>
                    <a:lstStyle/>
                    <a:p>
                      <a:pPr marL="457200" algn="ctr">
                        <a:lnSpc>
                          <a:spcPct val="115000"/>
                        </a:lnSpc>
                        <a:spcAft>
                          <a:spcPts val="0"/>
                        </a:spcAft>
                      </a:pPr>
                      <a:r>
                        <a:rPr lang="sq-AL" sz="2400" b="1">
                          <a:solidFill>
                            <a:schemeClr val="tx1"/>
                          </a:solidFill>
                          <a:effectLst/>
                          <a:latin typeface="Times New Roman" panose="02020603050405020304" pitchFamily="18" charset="0"/>
                          <a:cs typeface="Times New Roman" panose="02020603050405020304" pitchFamily="18" charset="0"/>
                        </a:rPr>
                        <a:t>Öndürijilik (min/nusga)</a:t>
                      </a:r>
                      <a:endPar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12</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15</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302821446"/>
                  </a:ext>
                </a:extLst>
              </a:tr>
              <a:tr h="843940">
                <a:tc>
                  <a:txBody>
                    <a:bodyPr/>
                    <a:lstStyle/>
                    <a:p>
                      <a:pPr marL="457200" algn="ctr">
                        <a:lnSpc>
                          <a:spcPct val="115000"/>
                        </a:lnSpc>
                        <a:spcAft>
                          <a:spcPts val="0"/>
                        </a:spcAft>
                      </a:pPr>
                      <a:r>
                        <a:rPr lang="sq-AL" sz="2400" b="1">
                          <a:solidFill>
                            <a:schemeClr val="tx1"/>
                          </a:solidFill>
                          <a:effectLst/>
                          <a:latin typeface="Times New Roman" panose="02020603050405020304" pitchFamily="18" charset="0"/>
                          <a:cs typeface="Times New Roman" panose="02020603050405020304" pitchFamily="18" charset="0"/>
                        </a:rPr>
                        <a:t>Iş režimina çykmagyň wagty</a:t>
                      </a:r>
                      <a:endPar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Birden</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Birden</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4061969257"/>
                  </a:ext>
                </a:extLst>
              </a:tr>
              <a:tr h="937307">
                <a:tc>
                  <a:txBody>
                    <a:bodyPr/>
                    <a:lstStyle/>
                    <a:p>
                      <a:pPr marL="457200" algn="ctr">
                        <a:lnSpc>
                          <a:spcPct val="115000"/>
                        </a:lnSpc>
                        <a:spcAft>
                          <a:spcPts val="0"/>
                        </a:spcAft>
                      </a:pPr>
                      <a:r>
                        <a:rPr lang="sq-AL" sz="2400" b="1">
                          <a:solidFill>
                            <a:schemeClr val="tx1"/>
                          </a:solidFill>
                          <a:effectLst/>
                          <a:latin typeface="Times New Roman" panose="02020603050405020304" pitchFamily="18" charset="0"/>
                          <a:cs typeface="Times New Roman" panose="02020603050405020304" pitchFamily="18" charset="0"/>
                        </a:rPr>
                        <a:t>Nusga etmegiň gymmaty nusga/sent</a:t>
                      </a:r>
                      <a:endPar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3</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1</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3214911864"/>
                  </a:ext>
                </a:extLst>
              </a:tr>
              <a:tr h="1332425">
                <a:tc>
                  <a:txBody>
                    <a:bodyPr/>
                    <a:lstStyle/>
                    <a:p>
                      <a:pPr marL="457200" algn="ctr">
                        <a:lnSpc>
                          <a:spcPct val="115000"/>
                        </a:lnSpc>
                        <a:spcAft>
                          <a:spcPts val="0"/>
                        </a:spcAft>
                      </a:pPr>
                      <a:r>
                        <a:rPr lang="sq-AL" sz="2400" b="1">
                          <a:solidFill>
                            <a:schemeClr val="tx1"/>
                          </a:solidFill>
                          <a:effectLst/>
                          <a:latin typeface="Times New Roman" panose="02020603050405020304" pitchFamily="18" charset="0"/>
                          <a:cs typeface="Times New Roman" panose="02020603050405020304" pitchFamily="18" charset="0"/>
                        </a:rPr>
                        <a:t>Mazmunynyň gymmaty (bir aýda 10000 nusga hasaplanylanda), $</a:t>
                      </a:r>
                      <a:endPar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0"/>
                        </a:spcAft>
                      </a:pPr>
                      <a:r>
                        <a:rPr lang="sq-AL" sz="2400" b="1" dirty="0">
                          <a:solidFill>
                            <a:schemeClr val="tx1"/>
                          </a:solidFill>
                          <a:effectLst/>
                          <a:latin typeface="Times New Roman" panose="02020603050405020304" pitchFamily="18" charset="0"/>
                          <a:cs typeface="Times New Roman" panose="02020603050405020304" pitchFamily="18" charset="0"/>
                        </a:rPr>
                        <a:t>300</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tc>
                  <a:txBody>
                    <a:bodyPr/>
                    <a:lstStyle/>
                    <a:p>
                      <a:pPr marL="457200" algn="ctr">
                        <a:lnSpc>
                          <a:spcPct val="115000"/>
                        </a:lnSpc>
                        <a:spcAft>
                          <a:spcPts val="1000"/>
                        </a:spcAft>
                      </a:pPr>
                      <a:r>
                        <a:rPr lang="sq-AL" sz="2400" b="1" dirty="0">
                          <a:solidFill>
                            <a:schemeClr val="tx1"/>
                          </a:solidFill>
                          <a:effectLst/>
                          <a:latin typeface="Times New Roman" panose="02020603050405020304" pitchFamily="18" charset="0"/>
                          <a:cs typeface="Times New Roman" panose="02020603050405020304" pitchFamily="18" charset="0"/>
                        </a:rPr>
                        <a:t>100</a:t>
                      </a:r>
                      <a:endPar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C6BDA5"/>
                    </a:solidFill>
                  </a:tcPr>
                </a:tc>
                <a:extLst>
                  <a:ext uri="{0D108BD9-81ED-4DB2-BD59-A6C34878D82A}">
                    <a16:rowId xmlns:a16="http://schemas.microsoft.com/office/drawing/2014/main" val="241590749"/>
                  </a:ext>
                </a:extLst>
              </a:tr>
            </a:tbl>
          </a:graphicData>
        </a:graphic>
      </p:graphicFrame>
      <p:sp>
        <p:nvSpPr>
          <p:cNvPr id="5" name="Прямоугольник 4"/>
          <p:cNvSpPr/>
          <p:nvPr/>
        </p:nvSpPr>
        <p:spPr>
          <a:xfrm>
            <a:off x="902037" y="0"/>
            <a:ext cx="10708765" cy="622799"/>
          </a:xfrm>
          <a:prstGeom prst="rect">
            <a:avLst/>
          </a:prstGeom>
        </p:spPr>
        <p:txBody>
          <a:bodyPr wrap="none">
            <a:spAutoFit/>
          </a:bodyPr>
          <a:lstStyle/>
          <a:p>
            <a:pPr marL="270510" algn="just">
              <a:lnSpc>
                <a:spcPct val="115000"/>
              </a:lnSpc>
              <a:spcAft>
                <a:spcPts val="1000"/>
              </a:spcAft>
            </a:pPr>
            <a:r>
              <a:rPr lang="sq-AL" sz="3200" b="1" dirty="0">
                <a:latin typeface="Times New Roman" panose="02020603050405020304" pitchFamily="18" charset="0"/>
                <a:ea typeface="Times New Roman" panose="02020603050405020304" pitchFamily="18" charset="0"/>
                <a:cs typeface="Times New Roman" panose="02020603050405020304" pitchFamily="18" charset="0"/>
              </a:rPr>
              <a:t>Mysal, alyjy iki  “C” we “Х” kseroksyň arasynda saýlaýar.</a:t>
            </a:r>
            <a:endParaRPr lang="ru-RU"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7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379" y="1044703"/>
            <a:ext cx="12159916" cy="4511684"/>
          </a:xfrm>
          <a:prstGeom prst="rect">
            <a:avLst/>
          </a:prstGeom>
        </p:spPr>
        <p:txBody>
          <a:bodyPr wrap="square">
            <a:spAutoFit/>
          </a:bodyPr>
          <a:lstStyle/>
          <a:p>
            <a:pPr marL="269875" algn="just">
              <a:lnSpc>
                <a:spcPct val="115000"/>
              </a:lnSpc>
              <a:spcAft>
                <a:spcPts val="0"/>
              </a:spcAft>
            </a:pPr>
            <a:r>
              <a:rPr lang="sq-AL" sz="3600" dirty="0">
                <a:latin typeface="Times New Roman" panose="02020603050405020304" pitchFamily="18" charset="0"/>
                <a:ea typeface="Times New Roman" panose="02020603050405020304" pitchFamily="18" charset="0"/>
                <a:cs typeface="Times New Roman" panose="02020603050405020304" pitchFamily="18" charset="0"/>
              </a:rPr>
              <a:t>Kserokslary almaklyk gymmatynyň  tapawudy $305  barabardyr ($3000-2695=305). “Х” tipli kseroksyň tygşytlylygy $200 barabar bölýär(300-100), munuň özi 1,5 aýyň dowamynda ony almaklyk  has ýokary gymmatyň üstüni ýapmaklyga mümkinçilik berýär.15 aýdan soň “Х” tipli kseroksy almak  gazanylýan her aýdaky tygşytlylyk  ony satyn almagyň gymmaty bilen deňleşýär.</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16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37352"/>
            <a:ext cx="11935326" cy="5719579"/>
          </a:xfrm>
          <a:prstGeom prst="rect">
            <a:avLst/>
          </a:prstGeom>
        </p:spPr>
        <p:txBody>
          <a:bodyPr wrap="square">
            <a:spAutoFit/>
          </a:bodyPr>
          <a:lstStyle/>
          <a:p>
            <a:pPr marL="270510" algn="just">
              <a:lnSpc>
                <a:spcPct val="115000"/>
              </a:lnSpc>
              <a:spcAft>
                <a:spcPts val="1000"/>
              </a:spcAft>
            </a:pPr>
            <a:r>
              <a:rPr lang="sq-AL" sz="3200" u="sng" dirty="0">
                <a:latin typeface="Times New Roman" panose="02020603050405020304" pitchFamily="18" charset="0"/>
                <a:ea typeface="Times New Roman" panose="02020603050405020304" pitchFamily="18" charset="0"/>
                <a:cs typeface="Times New Roman" panose="02020603050405020304" pitchFamily="18" charset="0"/>
              </a:rPr>
              <a:t>Gündelik nyrhyň usuly</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 Eger-de çykdajylar kyn ölçelse , käbir firmalar bazarda alynýan harydyň nyrhy, ýa-da gündelik nyrhyň usuly senagatyň berilen pudagynyň  kärhanalarynyň bilelikdäki oňaýly çözgüdiň netijesi hökmünde hasaplaýarlar. Gündelik nyrhyň usuly  öňde baryjynyň yzyndan  gelmegi  işleýän  firmalar üçin esasandan gyzyklydyr. Bu usuly  ilki nobatda bir meňzeş  harytlar bazarynda  ulanylýar,sebäbi ýokary depginli bäsleşikli bazarynda birmeňzeş harytlary  satýan firma, nyrhlara çäkli mümkinçilikli täsirini eýeleýär.Şeýle şertlerde firmanyň baş meselesi çykdajylara bolan gözegçiligi bolup durýar.</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39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88039"/>
          </a:xfrm>
          <a:prstGeom prst="rect">
            <a:avLst/>
          </a:prstGeom>
        </p:spPr>
        <p:txBody>
          <a:bodyPr wrap="square">
            <a:spAutoFit/>
          </a:bodyPr>
          <a:lstStyle/>
          <a:p>
            <a:pPr marL="270510" algn="just">
              <a:lnSpc>
                <a:spcPct val="115000"/>
              </a:lnSpc>
              <a:spcAft>
                <a:spcPts val="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Oligopoliýa şertlerinde hem firmalar bütewi nyrh boýunça öz harytlarynyň satylmagyna çemeleşýärler.</a:t>
            </a:r>
            <a:endParaRPr lang="ru-RU"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70510" algn="just">
              <a:lnSpc>
                <a:spcPct val="115000"/>
              </a:lnSpc>
              <a:spcAft>
                <a:spcPts val="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a:t>
            </a:r>
            <a:r>
              <a:rPr lang="sq-AL" sz="3200" u="sng" dirty="0">
                <a:latin typeface="Times New Roman" panose="02020603050405020304" pitchFamily="18" charset="0"/>
                <a:ea typeface="Times New Roman" panose="02020603050405020304" pitchFamily="18" charset="0"/>
                <a:cs typeface="Times New Roman" panose="02020603050405020304" pitchFamily="18" charset="0"/>
              </a:rPr>
              <a:t>Peratlanylan konwertiň” ýa-da tender nyrh emele gelmeginiň usuly </a:t>
            </a:r>
            <a:r>
              <a:rPr lang="sq-AL" sz="3200" dirty="0">
                <a:latin typeface="Times New Roman" panose="02020603050405020304" pitchFamily="18" charset="0"/>
                <a:ea typeface="Times New Roman" panose="02020603050405020304" pitchFamily="18" charset="0"/>
                <a:cs typeface="Times New Roman" panose="02020603050405020304" pitchFamily="18" charset="0"/>
              </a:rPr>
              <a:t>, eger-de kesgitli kontrakty almak üçin  çynnakaý bäsleşigi birnäçe kompaniýalar alyp barsa, onda şol usul ulanylýar. Tender kesgitlenilende ozaly bilen bäsdeşleriň belleýän nyrhyndan ugur alynýan we olaryň nyrhy  bilen deňeşdirilende nyrh has pes derejede kesgitleniýär.</a:t>
            </a:r>
            <a:endParaRPr lang="ru-RU" sz="3200" dirty="0">
              <a:latin typeface="Times New Roman" panose="02020603050405020304" pitchFamily="18" charset="0"/>
              <a:ea typeface="Times New Roman" panose="02020603050405020304" pitchFamily="18" charset="0"/>
              <a:cs typeface="Times New Roman" panose="02020603050405020304" pitchFamily="18" charset="0"/>
            </a:endParaRPr>
          </a:p>
          <a:p>
            <a:pPr marL="270510" algn="just">
              <a:lnSpc>
                <a:spcPct val="115000"/>
              </a:lnSpc>
              <a:spcAft>
                <a:spcPts val="1000"/>
              </a:spcAft>
            </a:pPr>
            <a:r>
              <a:rPr lang="sq-AL" sz="3200" dirty="0">
                <a:latin typeface="Times New Roman" panose="02020603050405020304" pitchFamily="18" charset="0"/>
                <a:ea typeface="Times New Roman" panose="02020603050405020304" pitchFamily="18" charset="0"/>
                <a:cs typeface="Times New Roman" panose="02020603050405020304" pitchFamily="18" charset="0"/>
              </a:rPr>
              <a:t>Eher-de haryt  bäsdeşleriň harytlaryndan tapawutlylykda haýsy-da bolsa hillerine eýe bolsa ýa-da beýleki haryt hökmünde alyjy  tarapyndan kabul edilse,onda bäsdeşleriň nyrhyna üns bermesiz onuň nyrhyny çeýeli bellemeli.</a:t>
            </a:r>
            <a:endParaRPr lang="ru-RU"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126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5663"/>
            <a:ext cx="11871158" cy="6662337"/>
          </a:xfrm>
          <a:prstGeom prst="rect">
            <a:avLst/>
          </a:prstGeom>
        </p:spPr>
        <p:txBody>
          <a:bodyPr wrap="square">
            <a:spAutoFit/>
          </a:bodyPr>
          <a:lstStyle/>
          <a:p>
            <a:pPr marL="270510" algn="just">
              <a:lnSpc>
                <a:spcPct val="115000"/>
              </a:lnSpc>
              <a:spcAft>
                <a:spcPts val="1000"/>
              </a:spcAft>
            </a:pPr>
            <a:r>
              <a:rPr lang="sq-AL" sz="2800" dirty="0">
                <a:latin typeface="Times New Roman" panose="02020603050405020304" pitchFamily="18" charset="0"/>
                <a:ea typeface="Times New Roman" panose="02020603050405020304" pitchFamily="18" charset="0"/>
                <a:cs typeface="Times New Roman" panose="02020603050405020304" pitchFamily="18" charset="0"/>
              </a:rPr>
              <a:t>Islegi hasaba almak bilen nyrhy bellemek üçin bazary  hemişe öwrenmek gerekdir, nyrh boýunça islegiň funksiýasynyň  görnüşi we nyrh boýunça  islegiň çeýelik  koeffisientleriniň  görnüşi hökmünde islegiň we nyrhyň  özara baglanyşygy barlamak  geçen döwürleriň  berilenlerini  (maglumatlaryny)  derňemek, beýleki nyrhlar bilen  eksperimentiň  netijelerini  derňemek, bazarda harytlary  satyn almak  boýunça göz öňünde tutulýan ýagdaýlary öwrenmek . Bu ýerde geljekki döwüre haryda bolan islegi saklamakda seresap bolmagy göz öňünde tutmalydyr. Nyrhlar  bilen eksperiment  geçirilende, eger-de  pes  nyrhlar bilen haryt  bazarda  görünse,onda has ýokary nyrh boýunça  meňzeş harydy bazara girizmek ýeterlikli  çylşyrymly  bolmagyny hasaba almalydyr</a:t>
            </a:r>
            <a:r>
              <a:rPr lang="sq-AL"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270510" algn="just">
              <a:lnSpc>
                <a:spcPct val="115000"/>
              </a:lnSpc>
              <a:spcAft>
                <a:spcPts val="100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Bazaryň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ýagdaýy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önümçiligiň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çykdajylarynyň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deňagramlylygy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tapmaga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gönükdirilen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nyrhy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kesgitleýän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usul</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nyrh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emele</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getirýän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bazar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usullaryna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degişlidir</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20917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543</Words>
  <Application>Microsoft Office PowerPoint</Application>
  <PresentationFormat>Широкоэкранный</PresentationFormat>
  <Paragraphs>56</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toylyyevya</dc:creator>
  <cp:lastModifiedBy>toylyyevya</cp:lastModifiedBy>
  <cp:revision>8</cp:revision>
  <dcterms:created xsi:type="dcterms:W3CDTF">2020-11-13T07:39:08Z</dcterms:created>
  <dcterms:modified xsi:type="dcterms:W3CDTF">2020-12-05T05:49:28Z</dcterms:modified>
</cp:coreProperties>
</file>