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818" r:id="rId1"/>
    <p:sldMasterId id="2147483854" r:id="rId2"/>
  </p:sldMasterIdLst>
  <p:sldIdLst>
    <p:sldId id="256" r:id="rId3"/>
    <p:sldId id="257" r:id="rId4"/>
    <p:sldId id="263" r:id="rId5"/>
    <p:sldId id="262" r:id="rId6"/>
    <p:sldId id="258" r:id="rId7"/>
    <p:sldId id="268" r:id="rId8"/>
    <p:sldId id="267" r:id="rId9"/>
    <p:sldId id="266" r:id="rId10"/>
    <p:sldId id="273" r:id="rId11"/>
    <p:sldId id="272" r:id="rId12"/>
    <p:sldId id="271" r:id="rId13"/>
    <p:sldId id="270" r:id="rId14"/>
    <p:sldId id="269" r:id="rId15"/>
    <p:sldId id="274" r:id="rId16"/>
    <p:sldId id="275" r:id="rId17"/>
    <p:sldId id="276" r:id="rId18"/>
    <p:sldId id="277" r:id="rId19"/>
    <p:sldId id="278" r:id="rId20"/>
    <p:sldId id="279" r:id="rId21"/>
    <p:sldId id="280"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90" y="11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1883303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E069E1-23C5-40C4-B06B-6AA672AF8094}"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4068220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2595395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7267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752483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117673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690234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473813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4277431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68349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3135051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6388133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154172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E069E1-23C5-40C4-B06B-6AA672AF8094}"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19651610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1E069E1-23C5-40C4-B06B-6AA672AF8094}" type="datetimeFigureOut">
              <a:rPr lang="ru-RU" smtClean="0"/>
              <a:t>02.10.2020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32156232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E069E1-23C5-40C4-B06B-6AA672AF8094}" type="datetimeFigureOut">
              <a:rPr lang="ru-RU" smtClean="0"/>
              <a:t>02.10.2020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9438372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E069E1-23C5-40C4-B06B-6AA672AF8094}" type="datetimeFigureOut">
              <a:rPr lang="ru-RU" smtClean="0"/>
              <a:t>02.10.2020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753900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E069E1-23C5-40C4-B06B-6AA672AF8094}"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3298324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E069E1-23C5-40C4-B06B-6AA672AF8094}"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23849219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D1E069E1-23C5-40C4-B06B-6AA672AF8094}" type="datetimeFigureOut">
              <a:rPr lang="ru-RU" smtClean="0"/>
              <a:t>02.10.2020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16898863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27555756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9128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28147829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33629639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907812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21081076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9814722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1166669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E069E1-23C5-40C4-B06B-6AA672AF8094}"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679587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1E069E1-23C5-40C4-B06B-6AA672AF8094}" type="datetimeFigureOut">
              <a:rPr lang="ru-RU" smtClean="0"/>
              <a:t>02.10.2020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2875355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96913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3399548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D1E069E1-23C5-40C4-B06B-6AA672AF8094}" type="datetimeFigureOut">
              <a:rPr lang="ru-RU" smtClean="0"/>
              <a:t>02.10.2020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2056912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E069E1-23C5-40C4-B06B-6AA672AF8094}"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638BF1-EC40-47C7-9165-35208F9E4894}" type="slidenum">
              <a:rPr lang="ru-RU" smtClean="0"/>
              <a:t>‹#›</a:t>
            </a:fld>
            <a:endParaRPr lang="ru-RU"/>
          </a:p>
        </p:txBody>
      </p:sp>
    </p:spTree>
    <p:extLst>
      <p:ext uri="{BB962C8B-B14F-4D97-AF65-F5344CB8AC3E}">
        <p14:creationId xmlns:p14="http://schemas.microsoft.com/office/powerpoint/2010/main" val="3752740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1E069E1-23C5-40C4-B06B-6AA672AF8094}" type="datetimeFigureOut">
              <a:rPr lang="ru-RU" smtClean="0"/>
              <a:t>02.10.2020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1638BF1-EC40-47C7-9165-35208F9E4894}" type="slidenum">
              <a:rPr lang="ru-RU" smtClean="0"/>
              <a:t>‹#›</a:t>
            </a:fld>
            <a:endParaRPr lang="ru-RU"/>
          </a:p>
        </p:txBody>
      </p:sp>
    </p:spTree>
    <p:extLst>
      <p:ext uri="{BB962C8B-B14F-4D97-AF65-F5344CB8AC3E}">
        <p14:creationId xmlns:p14="http://schemas.microsoft.com/office/powerpoint/2010/main" val="1087911119"/>
      </p:ext>
    </p:extLst>
  </p:cSld>
  <p:clrMap bg1="dk1" tx1="lt1" bg2="dk2" tx2="lt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 id="214748383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1E069E1-23C5-40C4-B06B-6AA672AF8094}" type="datetimeFigureOut">
              <a:rPr lang="ru-RU" smtClean="0"/>
              <a:t>02.10.2020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1638BF1-EC40-47C7-9165-35208F9E4894}" type="slidenum">
              <a:rPr lang="ru-RU" smtClean="0"/>
              <a:t>‹#›</a:t>
            </a:fld>
            <a:endParaRPr lang="ru-RU"/>
          </a:p>
        </p:txBody>
      </p:sp>
    </p:spTree>
    <p:extLst>
      <p:ext uri="{BB962C8B-B14F-4D97-AF65-F5344CB8AC3E}">
        <p14:creationId xmlns:p14="http://schemas.microsoft.com/office/powerpoint/2010/main" val="3506868098"/>
      </p:ext>
    </p:extLst>
  </p:cSld>
  <p:clrMap bg1="dk1" tx1="lt1" bg2="dk2" tx2="lt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 id="2147483867" r:id="rId13"/>
    <p:sldLayoutId id="2147483868" r:id="rId14"/>
    <p:sldLayoutId id="2147483869" r:id="rId15"/>
    <p:sldLayoutId id="2147483870" r:id="rId16"/>
    <p:sldLayoutId id="214748387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9.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 y="0"/>
            <a:ext cx="12192000" cy="6857999"/>
          </a:xfrm>
        </p:spPr>
        <p:txBody>
          <a:bodyPr>
            <a:normAutofit/>
          </a:bodyPr>
          <a:lstStyle/>
          <a:p>
            <a:endParaRPr lang="en-US" sz="2800" b="1" dirty="0" smtClean="0">
              <a:solidFill>
                <a:schemeClr val="tx1"/>
              </a:solidFill>
            </a:endParaRPr>
          </a:p>
          <a:p>
            <a:r>
              <a:rPr lang="en-US" sz="2800" b="1" dirty="0">
                <a:solidFill>
                  <a:schemeClr val="tx1"/>
                </a:solidFill>
              </a:rPr>
              <a:t> </a:t>
            </a:r>
            <a:r>
              <a:rPr lang="en-US" sz="2800" b="1" dirty="0" smtClean="0">
                <a:solidFill>
                  <a:schemeClr val="tx1"/>
                </a:solidFill>
              </a:rPr>
              <a:t>       </a:t>
            </a:r>
            <a:r>
              <a:rPr lang="ru-RU" sz="2800" b="1" dirty="0" smtClean="0">
                <a:solidFill>
                  <a:schemeClr val="tx1"/>
                </a:solidFill>
              </a:rPr>
              <a:t>2</a:t>
            </a:r>
            <a:r>
              <a:rPr lang="ru-RU" sz="2800" b="1" dirty="0">
                <a:solidFill>
                  <a:schemeClr val="tx1"/>
                </a:solidFill>
              </a:rPr>
              <a:t>. </a:t>
            </a:r>
            <a:r>
              <a:rPr lang="ru-RU" sz="2800" b="1" dirty="0" err="1">
                <a:solidFill>
                  <a:schemeClr val="tx1"/>
                </a:solidFill>
              </a:rPr>
              <a:t>Tema</a:t>
            </a:r>
            <a:r>
              <a:rPr lang="ru-RU" sz="2800" b="1" dirty="0">
                <a:solidFill>
                  <a:schemeClr val="tx1"/>
                </a:solidFill>
              </a:rPr>
              <a:t> : </a:t>
            </a:r>
            <a:r>
              <a:rPr lang="ru-RU" sz="2800" b="1" dirty="0" err="1">
                <a:solidFill>
                  <a:schemeClr val="tx1"/>
                </a:solidFill>
              </a:rPr>
              <a:t>Ykdysady</a:t>
            </a:r>
            <a:r>
              <a:rPr lang="ru-RU" sz="2800" b="1" dirty="0">
                <a:solidFill>
                  <a:schemeClr val="tx1"/>
                </a:solidFill>
              </a:rPr>
              <a:t> </a:t>
            </a:r>
            <a:r>
              <a:rPr lang="ru-RU" sz="2800" b="1" dirty="0" err="1">
                <a:solidFill>
                  <a:schemeClr val="tx1"/>
                </a:solidFill>
              </a:rPr>
              <a:t>ösüş</a:t>
            </a:r>
            <a:r>
              <a:rPr lang="ru-RU" sz="2800" b="1" dirty="0">
                <a:solidFill>
                  <a:schemeClr val="tx1"/>
                </a:solidFill>
              </a:rPr>
              <a:t> </a:t>
            </a:r>
            <a:r>
              <a:rPr lang="ru-RU" sz="2800" b="1" dirty="0" err="1">
                <a:solidFill>
                  <a:schemeClr val="tx1"/>
                </a:solidFill>
              </a:rPr>
              <a:t>we</a:t>
            </a:r>
            <a:r>
              <a:rPr lang="ru-RU" sz="2800" b="1" dirty="0">
                <a:solidFill>
                  <a:schemeClr val="tx1"/>
                </a:solidFill>
              </a:rPr>
              <a:t> </a:t>
            </a:r>
            <a:r>
              <a:rPr lang="ru-RU" sz="2800" b="1" dirty="0" err="1">
                <a:solidFill>
                  <a:schemeClr val="tx1"/>
                </a:solidFill>
              </a:rPr>
              <a:t>onuň</a:t>
            </a:r>
            <a:r>
              <a:rPr lang="ru-RU" sz="2800" b="1" dirty="0">
                <a:solidFill>
                  <a:schemeClr val="tx1"/>
                </a:solidFill>
              </a:rPr>
              <a:t> </a:t>
            </a:r>
            <a:r>
              <a:rPr lang="ru-RU" sz="2800" b="1" dirty="0" err="1">
                <a:solidFill>
                  <a:schemeClr val="tx1"/>
                </a:solidFill>
              </a:rPr>
              <a:t>jemgyýetde</a:t>
            </a:r>
            <a:r>
              <a:rPr lang="ru-RU" sz="2800" b="1" dirty="0">
                <a:solidFill>
                  <a:schemeClr val="tx1"/>
                </a:solidFill>
              </a:rPr>
              <a:t> </a:t>
            </a:r>
            <a:r>
              <a:rPr lang="ru-RU" sz="2800" b="1" dirty="0" err="1">
                <a:solidFill>
                  <a:schemeClr val="tx1"/>
                </a:solidFill>
              </a:rPr>
              <a:t>tutýan</a:t>
            </a:r>
            <a:r>
              <a:rPr lang="ru-RU" sz="2800" b="1" dirty="0">
                <a:solidFill>
                  <a:schemeClr val="tx1"/>
                </a:solidFill>
              </a:rPr>
              <a:t> </a:t>
            </a:r>
            <a:r>
              <a:rPr lang="ru-RU" sz="2800" b="1" dirty="0" err="1">
                <a:solidFill>
                  <a:schemeClr val="tx1"/>
                </a:solidFill>
              </a:rPr>
              <a:t>orny</a:t>
            </a:r>
            <a:r>
              <a:rPr lang="ru-RU" sz="2800" b="1" dirty="0">
                <a:solidFill>
                  <a:schemeClr val="tx1"/>
                </a:solidFill>
              </a:rPr>
              <a:t>. </a:t>
            </a:r>
            <a:endParaRPr lang="ru-RU" sz="2800" dirty="0">
              <a:solidFill>
                <a:schemeClr val="tx1"/>
              </a:solidFill>
            </a:endParaRPr>
          </a:p>
          <a:p>
            <a:r>
              <a:rPr lang="ru-RU" sz="2800" b="1" dirty="0" err="1">
                <a:solidFill>
                  <a:schemeClr val="tx1"/>
                </a:solidFill>
              </a:rPr>
              <a:t>Meýilnama</a:t>
            </a:r>
            <a:r>
              <a:rPr lang="ru-RU" sz="2800" b="1" dirty="0">
                <a:solidFill>
                  <a:schemeClr val="tx1"/>
                </a:solidFill>
              </a:rPr>
              <a:t>: </a:t>
            </a:r>
            <a:endParaRPr lang="ru-RU" sz="2800" dirty="0">
              <a:solidFill>
                <a:schemeClr val="tx1"/>
              </a:solidFill>
            </a:endParaRPr>
          </a:p>
          <a:p>
            <a:r>
              <a:rPr lang="ru-RU" sz="2800" b="1" dirty="0">
                <a:solidFill>
                  <a:schemeClr val="tx1"/>
                </a:solidFill>
              </a:rPr>
              <a:t>                     1.Ykdysady </a:t>
            </a:r>
            <a:r>
              <a:rPr lang="ru-RU" sz="2800" b="1" dirty="0" err="1">
                <a:solidFill>
                  <a:schemeClr val="tx1"/>
                </a:solidFill>
              </a:rPr>
              <a:t>ösüş</a:t>
            </a:r>
            <a:r>
              <a:rPr lang="ru-RU" sz="2800" b="1" dirty="0">
                <a:solidFill>
                  <a:schemeClr val="tx1"/>
                </a:solidFill>
              </a:rPr>
              <a:t> </a:t>
            </a:r>
            <a:r>
              <a:rPr lang="ru-RU" sz="2800" b="1" dirty="0" err="1">
                <a:solidFill>
                  <a:schemeClr val="tx1"/>
                </a:solidFill>
              </a:rPr>
              <a:t>we</a:t>
            </a:r>
            <a:r>
              <a:rPr lang="ru-RU" sz="2800" b="1" dirty="0">
                <a:solidFill>
                  <a:schemeClr val="tx1"/>
                </a:solidFill>
              </a:rPr>
              <a:t> </a:t>
            </a:r>
            <a:r>
              <a:rPr lang="ru-RU" sz="2800" b="1" dirty="0" err="1">
                <a:solidFill>
                  <a:schemeClr val="tx1"/>
                </a:solidFill>
              </a:rPr>
              <a:t>onuň</a:t>
            </a:r>
            <a:r>
              <a:rPr lang="ru-RU" sz="2800" b="1" dirty="0">
                <a:solidFill>
                  <a:schemeClr val="tx1"/>
                </a:solidFill>
              </a:rPr>
              <a:t> </a:t>
            </a:r>
            <a:r>
              <a:rPr lang="ru-RU" sz="2800" b="1" dirty="0" err="1">
                <a:solidFill>
                  <a:schemeClr val="tx1"/>
                </a:solidFill>
              </a:rPr>
              <a:t>görnüşleri</a:t>
            </a:r>
            <a:endParaRPr lang="ru-RU" sz="2800" dirty="0">
              <a:solidFill>
                <a:schemeClr val="tx1"/>
              </a:solidFill>
            </a:endParaRPr>
          </a:p>
          <a:p>
            <a:r>
              <a:rPr lang="ru-RU" sz="2800" b="1" dirty="0">
                <a:solidFill>
                  <a:schemeClr val="tx1"/>
                </a:solidFill>
              </a:rPr>
              <a:t>                    </a:t>
            </a:r>
            <a:r>
              <a:rPr lang="sv-FI" sz="2800" b="1" dirty="0">
                <a:solidFill>
                  <a:schemeClr val="tx1"/>
                </a:solidFill>
              </a:rPr>
              <a:t>2. Ykdysady ösüşiň ölçegleri</a:t>
            </a:r>
            <a:endParaRPr lang="ru-RU" sz="2800" dirty="0">
              <a:solidFill>
                <a:schemeClr val="tx1"/>
              </a:solidFill>
            </a:endParaRPr>
          </a:p>
          <a:p>
            <a:r>
              <a:rPr lang="ru-RU" sz="2800" b="1" dirty="0">
                <a:solidFill>
                  <a:schemeClr val="tx1"/>
                </a:solidFill>
              </a:rPr>
              <a:t>                    </a:t>
            </a:r>
            <a:r>
              <a:rPr lang="sv-FI" sz="2800" b="1" dirty="0">
                <a:solidFill>
                  <a:schemeClr val="tx1"/>
                </a:solidFill>
              </a:rPr>
              <a:t>3.Ykdysady ösüşiň hereketlendiriji güýçleri</a:t>
            </a:r>
            <a:endParaRPr lang="ru-RU" sz="2800" dirty="0">
              <a:solidFill>
                <a:schemeClr val="tx1"/>
              </a:solidFill>
            </a:endParaRPr>
          </a:p>
          <a:p>
            <a:r>
              <a:rPr lang="ru-RU" sz="2800" b="1" dirty="0">
                <a:solidFill>
                  <a:schemeClr val="tx1"/>
                </a:solidFill>
              </a:rPr>
              <a:t>                   </a:t>
            </a:r>
            <a:r>
              <a:rPr lang="sv-FI" sz="2800" b="1" dirty="0">
                <a:solidFill>
                  <a:schemeClr val="tx1"/>
                </a:solidFill>
              </a:rPr>
              <a:t>4. Ykdysady ösüşiň syýasy, hukuk we ruhy güýçleri</a:t>
            </a:r>
            <a:endParaRPr lang="ru-RU" sz="2800" dirty="0">
              <a:solidFill>
                <a:schemeClr val="tx1"/>
              </a:solidFill>
            </a:endParaRPr>
          </a:p>
          <a:p>
            <a:r>
              <a:rPr lang="ru-RU" sz="2800" b="1" dirty="0">
                <a:solidFill>
                  <a:schemeClr val="tx1"/>
                </a:solidFill>
              </a:rPr>
              <a:t>                   </a:t>
            </a:r>
            <a:r>
              <a:rPr lang="sv-FI" sz="2800" b="1" dirty="0">
                <a:solidFill>
                  <a:schemeClr val="tx1"/>
                </a:solidFill>
              </a:rPr>
              <a:t>5. Önümçiligiň durmuş-ykdysady netijeliligi, onuň  </a:t>
            </a:r>
            <a:r>
              <a:rPr lang="sv-FI" sz="2800" b="1" dirty="0" smtClean="0">
                <a:solidFill>
                  <a:schemeClr val="tx1"/>
                </a:solidFill>
              </a:rPr>
              <a:t>   görkezijileri </a:t>
            </a:r>
            <a:r>
              <a:rPr lang="sv-FI" sz="2800" b="1" dirty="0">
                <a:solidFill>
                  <a:schemeClr val="tx1"/>
                </a:solidFill>
              </a:rPr>
              <a:t>we ony ýokarlandyrmagyň </a:t>
            </a:r>
            <a:r>
              <a:rPr lang="sv-FI" sz="2800" b="1" dirty="0" smtClean="0">
                <a:solidFill>
                  <a:schemeClr val="tx1"/>
                </a:solidFill>
              </a:rPr>
              <a:t>ýollary</a:t>
            </a:r>
            <a:endParaRPr lang="ru-RU" sz="2800" dirty="0">
              <a:solidFill>
                <a:schemeClr val="tx1"/>
              </a:solidFill>
            </a:endParaRPr>
          </a:p>
        </p:txBody>
      </p:sp>
    </p:spTree>
    <p:extLst>
      <p:ext uri="{BB962C8B-B14F-4D97-AF65-F5344CB8AC3E}">
        <p14:creationId xmlns:p14="http://schemas.microsoft.com/office/powerpoint/2010/main" val="2265966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sv-FI" sz="2800" dirty="0">
                <a:solidFill>
                  <a:schemeClr val="tx1"/>
                </a:solidFill>
              </a:rPr>
              <a:t>Zähmet öndürijiliginiň ỳokarlanmagy jemgyỳetiň maddy we ruhy baỳlyklarynyň artmagyny üpjün edỳär. Jemi içerki önümiň we önümleriň dürli görnüşleriniň jan başyna öndürilmegi ykdysady ösüşiň anyk görkezijileri bolup çykyş edỳär.</a:t>
            </a:r>
            <a:endParaRPr lang="ru-RU" sz="2800" dirty="0">
              <a:solidFill>
                <a:schemeClr val="tx1"/>
              </a:solidFill>
            </a:endParaRPr>
          </a:p>
          <a:p>
            <a:r>
              <a:rPr lang="sv-FI" sz="2800" dirty="0">
                <a:solidFill>
                  <a:schemeClr val="tx1"/>
                </a:solidFill>
              </a:rPr>
              <a:t>Zähmet öndürijiliginiň ỳokarlanmagy jemgyỳetiň goşmaça önüminiň artmagyna alyp barỳar. Onuň artmagy bolsa ykdysady ösüşiň ỳene-de bir görkezijileriniň biridir. Goşmaça önüm jemi önümiň bir bölegi bolmak bilen ykdysady ösüşi durmuş taỳdan ösüş bilen baglanyşdyrỳar, olaryň ösüşiniň esasy bolup durỳar. Jemgyỳetiň goşmaça önüminiň artmagy önümçiligiň yzygiderli ösmegine we kämilleşmegine, geljekde zerur önümiň artmagyna, ylmyň we medeniyetiň ösmegine, ahyrky netijede bolsa, adamyň kämilleşmegi üçin gerek bolan şertleri döredỳär. Goşmaça önümiň barlygy öndüriji güỳçleriň ösüş derejesiniň ỳokarydygyny aňladỳar.</a:t>
            </a:r>
            <a:endParaRPr lang="ru-RU" sz="2800" dirty="0">
              <a:solidFill>
                <a:schemeClr val="tx1"/>
              </a:solidFill>
            </a:endParaRPr>
          </a:p>
        </p:txBody>
      </p:sp>
    </p:spTree>
    <p:extLst>
      <p:ext uri="{BB962C8B-B14F-4D97-AF65-F5344CB8AC3E}">
        <p14:creationId xmlns:p14="http://schemas.microsoft.com/office/powerpoint/2010/main" val="4281872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994611"/>
            <a:ext cx="12192000" cy="5021178"/>
          </a:xfrm>
        </p:spPr>
        <p:txBody>
          <a:bodyPr>
            <a:noAutofit/>
          </a:bodyPr>
          <a:lstStyle/>
          <a:p>
            <a:r>
              <a:rPr lang="sv-FI" sz="2400" dirty="0">
                <a:solidFill>
                  <a:schemeClr val="tx1"/>
                </a:solidFill>
              </a:rPr>
              <a:t>Şeỳlelikde, ykdysady ösüşiň ahyrky maksady – hojalyk üstünlikleri däl-de, jemgyỳetçilik durmuşyny, adamyň ỳaşaỳyş şertlerini gowulandyrmakdyr. Şahsyỳetiň ösmegi, onuň ukyplarynyň kämilleşmegi we islegleriniň artmagy ykdysady hem-de durmuş taỳdan ösüşiň jemleỳji ölçegi bolup hyzmat edỳär.</a:t>
            </a:r>
            <a:endParaRPr lang="ru-RU" sz="2400" dirty="0">
              <a:solidFill>
                <a:schemeClr val="tx1"/>
              </a:solidFill>
            </a:endParaRPr>
          </a:p>
          <a:p>
            <a:r>
              <a:rPr lang="sv-FI" sz="2400" dirty="0">
                <a:solidFill>
                  <a:schemeClr val="tx1"/>
                </a:solidFill>
              </a:rPr>
              <a:t>Şeỳle hem ykdysady we durmuş taydan ösüşiň arasynda elmydama belli bir   gapma-garşylyklaryň ỳüze çykmak mümkinçilikleriniň bardygyny nygtap geçmek gerek. Sebäbi her bir ykdysady ösüş hemişe durmuş  taỳdan gowy netijeleri üpjün etmezligi mümkin. Önümçiligiň ösüş derejesi ỳokarlandygyça, onuň tebigata edỳän täsiri güỳçlidir. Bu bolsa ekologik ỳagdaỳy ỳaramazlaşdyryp biler. Şu ỳerde bir mysaly getirmek ỳerlikli bolsa gerek. Hazar deňzini halas etmek, onuň baỳlyklaryny saklamak we artdyrmak bahanasy bilen öňki SSSR döwründe Garabogaz aỳlagyna barỳan akym ỳapyldy. Şeỳle jogapkärçiliksiz, ylmy taỳdan esaslandyrylmadyk kararyň netijesinde Garabogaza, bütin ỳurduň halk hojalygyna, öwezini dolup bolmajak zyỳan ỳetirildi. Ol diňe bir ykdysady  däl-de, ekologik taỳdan hem äşgär ỳüze çykdy. Işgärleriň ep-esli bölegi işsiz galdy. Şol sebitdäki adamlaryň ỳaşaỳyş derejesi ỳaramazlaşdy, ykdysadyỳet arzan çig maldan kesildi. </a:t>
            </a:r>
            <a:endParaRPr lang="ru-RU" sz="2400" dirty="0">
              <a:solidFill>
                <a:schemeClr val="tx1"/>
              </a:solidFill>
            </a:endParaRPr>
          </a:p>
        </p:txBody>
      </p:sp>
    </p:spTree>
    <p:extLst>
      <p:ext uri="{BB962C8B-B14F-4D97-AF65-F5344CB8AC3E}">
        <p14:creationId xmlns:p14="http://schemas.microsoft.com/office/powerpoint/2010/main" val="39849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523999"/>
            <a:ext cx="12192000" cy="4395537"/>
          </a:xfrm>
        </p:spPr>
        <p:txBody>
          <a:bodyPr>
            <a:noAutofit/>
          </a:bodyPr>
          <a:lstStyle/>
          <a:p>
            <a:r>
              <a:rPr lang="sv-FI" sz="2800" dirty="0">
                <a:solidFill>
                  <a:schemeClr val="tx1"/>
                </a:solidFill>
              </a:rPr>
              <a:t> </a:t>
            </a:r>
            <a:r>
              <a:rPr lang="sv-FI" sz="2800" b="1" dirty="0">
                <a:solidFill>
                  <a:schemeClr val="tx1"/>
                </a:solidFill>
              </a:rPr>
              <a:t>3.Ykdysady ösüşiň hereketlendiriji güýçleri</a:t>
            </a:r>
            <a:endParaRPr lang="ru-RU" sz="2800" dirty="0">
              <a:solidFill>
                <a:schemeClr val="tx1"/>
              </a:solidFill>
            </a:endParaRPr>
          </a:p>
          <a:p>
            <a:r>
              <a:rPr lang="sv-FI" sz="2800" dirty="0">
                <a:solidFill>
                  <a:schemeClr val="tx1"/>
                </a:solidFill>
              </a:rPr>
              <a:t>	Ykdysady ösüşiň çeşmesi gapma-garşylykdyr. Önümçiligiň we sarp etmegiň arasynda ỳüze çykỳan gapma-garşylyk önümçiligiň ösmeginiň esasy hereketlendiriji güỳji bolup çykyş edỳär. Bu gapma-garşylyk islendik jemgyỳetçilik gurluşyna mahsusdyr.      </a:t>
            </a:r>
            <a:endParaRPr lang="ru-RU" sz="2800" dirty="0">
              <a:solidFill>
                <a:schemeClr val="tx1"/>
              </a:solidFill>
            </a:endParaRPr>
          </a:p>
          <a:p>
            <a:r>
              <a:rPr lang="sv-FI" sz="2800" dirty="0">
                <a:solidFill>
                  <a:schemeClr val="tx1"/>
                </a:solidFill>
              </a:rPr>
              <a:t>Önümçiligiň ösmeginiň hereketlendiriji güỳji hut onuň öz içindedir. Ol güỳç öndüriji güỳçler bilen önümçilik gatnaşyklarynyň arasyndaky gapma-garşylykda öz beỳanyny tapỳar. </a:t>
            </a:r>
            <a:r>
              <a:rPr lang="en-US" sz="2800" dirty="0">
                <a:solidFill>
                  <a:schemeClr val="tx1"/>
                </a:solidFill>
              </a:rPr>
              <a:t>Ϋ</a:t>
            </a:r>
            <a:r>
              <a:rPr lang="sv-FI" sz="2800" dirty="0">
                <a:solidFill>
                  <a:schemeClr val="tx1"/>
                </a:solidFill>
              </a:rPr>
              <a:t>öne önümçiligiň ösüşiniň daşky güýçleriniň bardygyny hem belläp geçmelidiris. Olara ruhy, syỳasy, hukuk, ideologik we tebigy şertler degişlidir.</a:t>
            </a:r>
            <a:endParaRPr lang="ru-RU" sz="2800" dirty="0">
              <a:solidFill>
                <a:schemeClr val="tx1"/>
              </a:solidFill>
            </a:endParaRPr>
          </a:p>
          <a:p>
            <a:r>
              <a:rPr lang="sv-FI" sz="2800" dirty="0">
                <a:solidFill>
                  <a:schemeClr val="tx1"/>
                </a:solidFill>
              </a:rPr>
              <a:t>Önümçilik gatnaşyklary öndüriji güỳçleriň derejesine we häsiỳetine baglydyr. Öndüriji güỳçleriň ösüşi önümçilik gatanşyklaryna täsir edỳär, olaryň üỳtgemegine, kämilleşmegine getirỳär. Öz gezeginde, önümçilik gatnaşyklary hem öndüriji güỳçleriň ösüşinde uly rol oỳnaỳar. Olar öndüriji güỳçleriň ösüşine oňaỳly ỳa-da oňaỳsyz täsir edip bilerler.</a:t>
            </a:r>
            <a:endParaRPr lang="ru-RU"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43328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72715"/>
            <a:ext cx="12192000" cy="6585283"/>
          </a:xfrm>
        </p:spPr>
        <p:txBody>
          <a:bodyPr>
            <a:normAutofit/>
          </a:bodyPr>
          <a:lstStyle/>
          <a:p>
            <a:r>
              <a:rPr lang="sv-FI" sz="2800" dirty="0">
                <a:solidFill>
                  <a:schemeClr val="tx1"/>
                </a:solidFill>
              </a:rPr>
              <a:t>Öndüriji güỳçleriň we önümçilik gatnaşyklarynyň biri-birine laỳyk gelmezligi belli bir kynçylyklary döredỳär. Ol iru-giç çuňňur durmuş özgertmelerine getirip biler we täze önümçilik gatnaşyklarynyň berjaỳ bolmagyna elter. Önümçilik gatnaşyklarynyň jemgyỳetiň öndüriji güỳçleriniň häsiỳetine laỳyk gelmek ykdysady kanunynyň mazmuny şundan ybaratdyr. Bu kanunyň hereket etmegi bir önümçilik usulynyň başga bir önümçilik usuly bilen çalşyrylmagyny, köne önümçilik gatnaşyklarynyň aradan aỳrylmagyny, olaryň öndüriji güỳçleriň täze ösen derejesine laỳyk gelmegini talap edỳär. Şol bir wagtyň özünde belli bir önümçilik usulynyň çäklerinde hem önümçilik gatnaşyklarynyň üỳtgemegi, kämilleşmegi we olaryň üỳtgeỳän öndüriji güỳçlere laỳyk getirilmegi mumkindir. Köne önümçilik gatnaşyklarynyň täze, öňdebaryjy önümçilik gatnaşyklary bilen çalşyrylmagy önümçilik serişdelerine bolan eỳeçiligiň görnüşleriniň üỳtgemegi bilen aỳrylmaz baglanyşyklydyr.</a:t>
            </a:r>
            <a:endParaRPr lang="ru-RU" sz="2800" dirty="0">
              <a:solidFill>
                <a:schemeClr val="tx1"/>
              </a:solidFill>
            </a:endParaRPr>
          </a:p>
          <a:p>
            <a:pPr marL="0" indent="0" algn="just">
              <a:buNone/>
            </a:pPr>
            <a:endParaRPr lang="ru-RU"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03000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r>
              <a:rPr lang="sv-FI" sz="2400" dirty="0">
                <a:solidFill>
                  <a:schemeClr val="tx1"/>
                </a:solidFill>
              </a:rPr>
              <a:t>Şu ỳerde ykdysady ösüşiň hereketlendiriji güỳçleriniň ỳene-de biri bolan ykdysady bähbitleriň üstünde durup geçeliň.</a:t>
            </a:r>
            <a:endParaRPr lang="ru-RU" sz="2400" dirty="0">
              <a:solidFill>
                <a:schemeClr val="tx1"/>
              </a:solidFill>
            </a:endParaRPr>
          </a:p>
          <a:p>
            <a:r>
              <a:rPr lang="sv-FI" sz="2400" dirty="0">
                <a:solidFill>
                  <a:schemeClr val="tx1"/>
                </a:solidFill>
              </a:rPr>
              <a:t>Ykdysady bähbitler diỳip nämä düşünmeli? </a:t>
            </a:r>
            <a:r>
              <a:rPr lang="sv-FI" sz="2400" b="1" dirty="0">
                <a:solidFill>
                  <a:schemeClr val="tx1"/>
                </a:solidFill>
              </a:rPr>
              <a:t>Ykdysady bähbitler</a:t>
            </a:r>
            <a:r>
              <a:rPr lang="sv-FI" sz="2400" dirty="0">
                <a:solidFill>
                  <a:schemeClr val="tx1"/>
                </a:solidFill>
              </a:rPr>
              <a:t> – adamlaryň zähmet işini oỳandyryjy, höweslendiriji delillerdir. </a:t>
            </a:r>
            <a:endParaRPr lang="ru-RU" sz="2400" dirty="0">
              <a:solidFill>
                <a:schemeClr val="tx1"/>
              </a:solidFill>
            </a:endParaRPr>
          </a:p>
          <a:p>
            <a:r>
              <a:rPr lang="sv-FI" sz="2400" dirty="0">
                <a:solidFill>
                  <a:schemeClr val="tx1"/>
                </a:solidFill>
              </a:rPr>
              <a:t>Bähbitler islendik önümçilik usulynda ykdysady gatnaşyklaryň ỳüze çykmasydyr. Şonuň üçin hem bähbitler ykdysady ösüşiň kuwwatly hereketlendiriji güỳjüdir. Olar ykdysadyỳetiň içki güỳçlerini herekete getirỳärler.</a:t>
            </a:r>
            <a:endParaRPr lang="ru-RU" sz="2400" dirty="0">
              <a:solidFill>
                <a:schemeClr val="tx1"/>
              </a:solidFill>
            </a:endParaRPr>
          </a:p>
          <a:p>
            <a:r>
              <a:rPr lang="sv-FI" sz="2400" dirty="0">
                <a:solidFill>
                  <a:schemeClr val="tx1"/>
                </a:solidFill>
              </a:rPr>
              <a:t>Aỳry-aỳry gatlaklaryň, durmuş toparlarynyň, döwletiň we raýatlaryň ykdysady bähbitleri bardyr, olar birmeňzeş däldir. Ykdysady bähbitleriň köpdürliligi jemgyỳetde hereket edỳän önümçilik serişdelerine bolan eỳeçiligiň görnüşlerinden gelip çykỳar. </a:t>
            </a:r>
            <a:endParaRPr lang="ru-RU" sz="2400" dirty="0">
              <a:solidFill>
                <a:schemeClr val="tx1"/>
              </a:solidFill>
            </a:endParaRPr>
          </a:p>
          <a:p>
            <a:r>
              <a:rPr lang="sv-FI" sz="2400" dirty="0">
                <a:solidFill>
                  <a:schemeClr val="tx1"/>
                </a:solidFill>
              </a:rPr>
              <a:t>Ykdysady bähbitlere täsir etmeklik dürli ỳollar arkaly amala aşyrylỳar. Olaryň içinden şu aşakdakylary tapawutlandyrmak bolar: </a:t>
            </a:r>
            <a:r>
              <a:rPr lang="sv-FI" sz="2400" b="1" dirty="0">
                <a:solidFill>
                  <a:schemeClr val="tx1"/>
                </a:solidFill>
              </a:rPr>
              <a:t>birinjiden,</a:t>
            </a:r>
            <a:r>
              <a:rPr lang="sv-FI" sz="2400" dirty="0">
                <a:solidFill>
                  <a:schemeClr val="tx1"/>
                </a:solidFill>
              </a:rPr>
              <a:t> ykdysady däl mejbur ediş; </a:t>
            </a:r>
            <a:r>
              <a:rPr lang="sv-FI" sz="2400" b="1" dirty="0">
                <a:solidFill>
                  <a:schemeClr val="tx1"/>
                </a:solidFill>
              </a:rPr>
              <a:t>ikinjiden,</a:t>
            </a:r>
            <a:r>
              <a:rPr lang="sv-FI" sz="2400" dirty="0">
                <a:solidFill>
                  <a:schemeClr val="tx1"/>
                </a:solidFill>
              </a:rPr>
              <a:t> adamlaryň bähbitlerine ykdysady taỳdan täsir ediş; </a:t>
            </a:r>
            <a:r>
              <a:rPr lang="sv-FI" sz="2400" b="1" dirty="0">
                <a:solidFill>
                  <a:schemeClr val="tx1"/>
                </a:solidFill>
              </a:rPr>
              <a:t>üçünjiden,</a:t>
            </a:r>
            <a:r>
              <a:rPr lang="sv-FI" sz="2400" dirty="0">
                <a:solidFill>
                  <a:schemeClr val="tx1"/>
                </a:solidFill>
              </a:rPr>
              <a:t> zähmet işjeňligini ahlak we durmuş çäreler arkaly oỳandyrmakdyr. </a:t>
            </a:r>
            <a:endParaRPr lang="ru-RU" sz="2400" dirty="0">
              <a:solidFill>
                <a:schemeClr val="tx1"/>
              </a:solidFill>
            </a:endParaRPr>
          </a:p>
          <a:p>
            <a:endParaRPr lang="ru-RU" dirty="0"/>
          </a:p>
        </p:txBody>
      </p:sp>
    </p:spTree>
    <p:extLst>
      <p:ext uri="{BB962C8B-B14F-4D97-AF65-F5344CB8AC3E}">
        <p14:creationId xmlns:p14="http://schemas.microsoft.com/office/powerpoint/2010/main" val="1179868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sv-FI" sz="3200" dirty="0">
                <a:solidFill>
                  <a:schemeClr val="tx1"/>
                </a:solidFill>
              </a:rPr>
              <a:t>Ykdysady däl mejbur ediş usuly, esasan gul eỳeçilik we feodal önümçilik usullaryna mahsusdyr. Ykdysady taỳdan täsir ediş usuly bolsa, ösen bazar gatnaşyklary şertlerinde giňden peỳdalanylỳar. Bulardan başga-da zähmet işjeňligini ahlak we durmuş çäreler arkaly ỳokarlandyrmagyň uly ähmiỳeti bardyr. </a:t>
            </a:r>
            <a:endParaRPr lang="ru-RU" sz="3200" dirty="0">
              <a:solidFill>
                <a:schemeClr val="tx1"/>
              </a:solidFill>
            </a:endParaRPr>
          </a:p>
          <a:p>
            <a:r>
              <a:rPr lang="sv-FI" sz="3200" dirty="0">
                <a:solidFill>
                  <a:schemeClr val="tx1"/>
                </a:solidFill>
              </a:rPr>
              <a:t>Ykdysady  ösüşiň  hereketlendiriji   güỳçleriniň   ỳene-de biri bäsleşik göreşidir, adamlaryň özara bäsleşip işlemekleridir. Bu hereketlendiriji çeşme ähli önümçilik usullaryna mahsusdyr. Bazar gatnaşyklaryna üstünlikli geçmekde onuň subỳektleriniň arasyndaky bäsleşigi ösdürmegiň uly ähmiỳeti bardyr. Haryt öndürijileriň bazar bäsleşigi ykdysadyỳetiň umumy ösüşine getirỳär. </a:t>
            </a:r>
            <a:endParaRPr lang="ru-RU" sz="3200" dirty="0">
              <a:solidFill>
                <a:schemeClr val="tx1"/>
              </a:solidFill>
            </a:endParaRPr>
          </a:p>
        </p:txBody>
      </p:sp>
    </p:spTree>
    <p:extLst>
      <p:ext uri="{BB962C8B-B14F-4D97-AF65-F5344CB8AC3E}">
        <p14:creationId xmlns:p14="http://schemas.microsoft.com/office/powerpoint/2010/main" val="2597975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sv-FI" sz="2800" dirty="0">
                <a:solidFill>
                  <a:schemeClr val="tx1"/>
                </a:solidFill>
              </a:rPr>
              <a:t> </a:t>
            </a:r>
            <a:r>
              <a:rPr lang="sv-FI" sz="2800" b="1" dirty="0">
                <a:solidFill>
                  <a:schemeClr val="tx1"/>
                </a:solidFill>
              </a:rPr>
              <a:t>4. Ykdysady ösüşiň syýasy, hukuk we ruhy güýçleri</a:t>
            </a:r>
            <a:endParaRPr lang="ru-RU" sz="2800" dirty="0">
              <a:solidFill>
                <a:schemeClr val="tx1"/>
              </a:solidFill>
            </a:endParaRPr>
          </a:p>
          <a:p>
            <a:r>
              <a:rPr lang="ru-RU" sz="2800" dirty="0">
                <a:solidFill>
                  <a:schemeClr val="tx1"/>
                </a:solidFill>
              </a:rPr>
              <a:t>     </a:t>
            </a:r>
            <a:r>
              <a:rPr lang="sv-FI" sz="2800" dirty="0">
                <a:solidFill>
                  <a:schemeClr val="tx1"/>
                </a:solidFill>
              </a:rPr>
              <a:t>Biz ỳokarda ykdysady ösüşiň hereketlendiriji güỳçleri hökmünde önümçilik gatnaşyklaryna seredip geçdik. Indi bolsa ykdysady ösüşde nadstroỳka gatnaşyklarynyň ähmiýeti barasynda durup geçeliň. Nadstroỳka – syỳasy, hukuk, ruhy-ahlak gatnaşyklary we şolara degişli edaralar we guramalar (partiỳalar, döwlet, hukuk, ahlak we ş.m.) degişlidir.</a:t>
            </a:r>
            <a:endParaRPr lang="ru-RU" sz="2800" dirty="0">
              <a:solidFill>
                <a:schemeClr val="tx1"/>
              </a:solidFill>
            </a:endParaRPr>
          </a:p>
          <a:p>
            <a:r>
              <a:rPr lang="sv-FI" sz="2800" dirty="0">
                <a:solidFill>
                  <a:schemeClr val="tx1"/>
                </a:solidFill>
              </a:rPr>
              <a:t>	Nadstroỳka ykdysady gatnaşyklaryndan gelip çykmak bilen, ösüşe gös-göni ỳa-da gytaklaỳyn täsir edỳär. Nadstroỳkanyň düzüminde ykdysady ösüşe has güỳçli täsir edỳäni – syỳasatdyr. Adatça, syỳasat ykdysadyỳetiň jemlenen aňladylmasydyr.</a:t>
            </a:r>
            <a:endParaRPr lang="ru-RU" sz="2800" dirty="0">
              <a:solidFill>
                <a:schemeClr val="tx1"/>
              </a:solidFill>
            </a:endParaRPr>
          </a:p>
          <a:p>
            <a:r>
              <a:rPr lang="sv-FI" sz="2800" dirty="0">
                <a:solidFill>
                  <a:schemeClr val="tx1"/>
                </a:solidFill>
              </a:rPr>
              <a:t>	Häzirki döwürde, Täze Galkynyşlar we özgertmeler eýýamynda Türkmenistan  döwletinde alnyp barylỳan syỳasat ähli halkyň bähbitlerinden ugur alỳar. Döwletimiziň syỳasaty halkyň bähbitleriniň durmuşa geçirilmeginiň kepilnamasydyr.</a:t>
            </a:r>
            <a:endParaRPr lang="ru-RU" sz="2800" dirty="0">
              <a:solidFill>
                <a:schemeClr val="tx1"/>
              </a:solidFill>
            </a:endParaRPr>
          </a:p>
        </p:txBody>
      </p:sp>
    </p:spTree>
    <p:extLst>
      <p:ext uri="{BB962C8B-B14F-4D97-AF65-F5344CB8AC3E}">
        <p14:creationId xmlns:p14="http://schemas.microsoft.com/office/powerpoint/2010/main" val="161752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sv-FI" sz="2400" dirty="0">
                <a:solidFill>
                  <a:schemeClr val="tx1"/>
                </a:solidFill>
              </a:rPr>
              <a:t>Syỳasat ykdysadyỳetiň ösüşine oňaỳly ỳa-da oňaỳsyz täsir edip biler. Eger-de syỳasat ykdysady kanunlardan ugur alỳan bolsa, olaryň talaplaryny berjaỳ edỳän bolsa, ol ykdysady ösüşe amatly şert döredỳär. Emma ykdysady kanunlaryň talaplary göz astyna alynmasa, olar ỳoỳulsa, syỳasat ösüşi bökdeỳär. </a:t>
            </a:r>
            <a:endParaRPr lang="ru-RU" sz="2400" dirty="0">
              <a:solidFill>
                <a:schemeClr val="tx1"/>
              </a:solidFill>
            </a:endParaRPr>
          </a:p>
          <a:p>
            <a:r>
              <a:rPr lang="sv-FI" sz="2400" dirty="0">
                <a:solidFill>
                  <a:schemeClr val="tx1"/>
                </a:solidFill>
              </a:rPr>
              <a:t>	Syỳasatyň ykdysady ösüşe edỳän täsiri gapma-garşylyklaỳyn hem bolup biler. Syỳasat, bir tarapdan, ykdysadyỳetiň käbir ugurlarynyň ösmegine ỳardam berỳän bolsa, beỳleki tarapdan, onuň başga ugurlaryna oňaỳsyz täsir edip biler. </a:t>
            </a:r>
            <a:endParaRPr lang="ru-RU" sz="2400" dirty="0">
              <a:solidFill>
                <a:schemeClr val="tx1"/>
              </a:solidFill>
            </a:endParaRPr>
          </a:p>
          <a:p>
            <a:r>
              <a:rPr lang="sv-FI" sz="2400" dirty="0">
                <a:solidFill>
                  <a:schemeClr val="tx1"/>
                </a:solidFill>
              </a:rPr>
              <a:t>	Önümçiligiň ösmeginde hukuk gatnaşyklarynyň ähmiýeti hem uludyr. Ol gatnaşyklarda ykdysadyỳetde bolup geçỳän özgerişlikler öz beỳanyny tapỳar, olaryň kämilligi ykdysadyỳete belli bir derejede täsir edỳär.</a:t>
            </a:r>
            <a:endParaRPr lang="ru-RU" sz="2400" dirty="0">
              <a:solidFill>
                <a:schemeClr val="tx1"/>
              </a:solidFill>
            </a:endParaRPr>
          </a:p>
          <a:p>
            <a:r>
              <a:rPr lang="sv-FI" sz="2400" dirty="0">
                <a:solidFill>
                  <a:schemeClr val="tx1"/>
                </a:solidFill>
              </a:rPr>
              <a:t>	Eger-de syỳasat we hukuk ykdysady ösüşe gös-göni tasir edỳän bolsa, oňa        ruhy-ahlak gatnaşyklarynyň täsiri gytaklaỳyn ỳüze çykỳar. Ol gatnaşyklara jemgyỳetçilik aňynyň ỳagdaỳy, adamlaryň özara gatnaşyklarynyň medeniyeti, däp-dessurlary we ş.m. degişlidir. </a:t>
            </a:r>
            <a:endParaRPr lang="ru-RU" sz="2400" dirty="0">
              <a:solidFill>
                <a:schemeClr val="tx1"/>
              </a:solidFill>
            </a:endParaRPr>
          </a:p>
        </p:txBody>
      </p:sp>
    </p:spTree>
    <p:extLst>
      <p:ext uri="{BB962C8B-B14F-4D97-AF65-F5344CB8AC3E}">
        <p14:creationId xmlns:p14="http://schemas.microsoft.com/office/powerpoint/2010/main" val="2687459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sv-FI" sz="2400" b="1" dirty="0">
                <a:solidFill>
                  <a:schemeClr val="tx1"/>
                </a:solidFill>
              </a:rPr>
              <a:t>5. Önümçiligiň durmuş-ykdysady netijeliligi, onuň  </a:t>
            </a:r>
            <a:endParaRPr lang="ru-RU" sz="2400" dirty="0">
              <a:solidFill>
                <a:schemeClr val="tx1"/>
              </a:solidFill>
            </a:endParaRPr>
          </a:p>
          <a:p>
            <a:r>
              <a:rPr lang="sv-FI" sz="2400" b="1" dirty="0">
                <a:solidFill>
                  <a:schemeClr val="tx1"/>
                </a:solidFill>
              </a:rPr>
              <a:t>    görkezijileri we ony ýokarlandyrmagyň ýollary</a:t>
            </a:r>
            <a:endParaRPr lang="ru-RU" sz="2400" dirty="0">
              <a:solidFill>
                <a:schemeClr val="tx1"/>
              </a:solidFill>
            </a:endParaRPr>
          </a:p>
          <a:p>
            <a:r>
              <a:rPr lang="ru-RU" sz="2400" b="1" dirty="0">
                <a:solidFill>
                  <a:schemeClr val="tx1"/>
                </a:solidFill>
              </a:rPr>
              <a:t>            </a:t>
            </a:r>
            <a:r>
              <a:rPr lang="sv-FI" sz="2400" dirty="0">
                <a:solidFill>
                  <a:schemeClr val="tx1"/>
                </a:solidFill>
              </a:rPr>
              <a:t>Ykdysady ösüşiň esasy bolup jemgyỳetçilik önümçiliginiň netijeliligini ỳokarlandyrmak çykyş edỳär. Şonuň üçin hem önümçiligiň netijeliligi diỳen düşünjä seredip geçeliň.</a:t>
            </a:r>
            <a:endParaRPr lang="ru-RU" sz="2400" dirty="0">
              <a:solidFill>
                <a:schemeClr val="tx1"/>
              </a:solidFill>
            </a:endParaRPr>
          </a:p>
          <a:p>
            <a:r>
              <a:rPr lang="sv-FI" sz="2400" dirty="0">
                <a:solidFill>
                  <a:schemeClr val="tx1"/>
                </a:solidFill>
              </a:rPr>
              <a:t>	Netijelilik ykdysady nazaryỳetiň esasy kategoriỳalarynyň biri bolmak bilen, jemgyỳetçilik önümçiliginiň möhüm häsiỳetlendirilmesi bolup durỳar. Netijeliligiň ỳokarlanmagy islendik jemgyỳetiň ykdysady ösüşiniň zerur şertidir.</a:t>
            </a:r>
            <a:endParaRPr lang="ru-RU" sz="2400" dirty="0">
              <a:solidFill>
                <a:schemeClr val="tx1"/>
              </a:solidFill>
            </a:endParaRPr>
          </a:p>
          <a:p>
            <a:r>
              <a:rPr lang="sv-FI" sz="2400" dirty="0">
                <a:solidFill>
                  <a:schemeClr val="tx1"/>
                </a:solidFill>
              </a:rPr>
              <a:t>	Önümçiligiň ösüşiniň ahyrky netijesi adamlaryň durmuşynyň gowulanmagynda, olaryň islegleriniň kanagatlandyrylyşynda ỳüze çykỳar. Şol sebäpden hem önümçiligiň netijeliligini diňe bir ykdysady netijelilik diỳip düşünmän, oňa durmuş-ykdysady netijelilik diỳip hem düşünmek gerekdir. </a:t>
            </a:r>
            <a:endParaRPr lang="ru-RU" sz="2400" dirty="0">
              <a:solidFill>
                <a:schemeClr val="tx1"/>
              </a:solidFill>
            </a:endParaRPr>
          </a:p>
          <a:p>
            <a:r>
              <a:rPr lang="sv-FI" sz="2400" dirty="0">
                <a:solidFill>
                  <a:schemeClr val="tx1"/>
                </a:solidFill>
              </a:rPr>
              <a:t>	Durmuş-ykdysady netijelilik adamlaryň ỳaşaỳyş derejesiniň, zähmet şertleriniň, daşky gurşawyň ỳagdaỳynyň gowulanmagynda öz beỳanyny tapỳar. Ykdysady netijelilik bolsa önümiň ony öndürmek üçin edilen harajatlara bolan gatnaşygy arkaly aňladylỳar</a:t>
            </a:r>
            <a:r>
              <a:rPr lang="sv-FI"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2325543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1414" y="221413"/>
            <a:ext cx="11694696" cy="6336633"/>
          </a:xfrm>
        </p:spPr>
        <p:txBody>
          <a:bodyPr/>
          <a:lstStyle/>
          <a:p>
            <a:endParaRPr lang="sv-FI" dirty="0" smtClean="0">
              <a:solidFill>
                <a:schemeClr val="tx1"/>
              </a:solidFill>
            </a:endParaRPr>
          </a:p>
          <a:p>
            <a:endParaRPr lang="sv-FI" dirty="0">
              <a:solidFill>
                <a:schemeClr val="tx1"/>
              </a:solidFill>
            </a:endParaRPr>
          </a:p>
          <a:p>
            <a:endParaRPr lang="sv-FI" dirty="0" smtClean="0">
              <a:solidFill>
                <a:schemeClr val="tx1"/>
              </a:solidFill>
            </a:endParaRPr>
          </a:p>
          <a:p>
            <a:endParaRPr lang="sv-FI" dirty="0">
              <a:solidFill>
                <a:schemeClr val="tx1"/>
              </a:solidFill>
            </a:endParaRPr>
          </a:p>
          <a:p>
            <a:endParaRPr lang="sv-FI" dirty="0" smtClean="0">
              <a:solidFill>
                <a:schemeClr val="tx1"/>
              </a:solidFill>
            </a:endParaRPr>
          </a:p>
          <a:p>
            <a:endParaRPr lang="sv-FI" dirty="0">
              <a:solidFill>
                <a:schemeClr val="tx1"/>
              </a:solidFill>
            </a:endParaRPr>
          </a:p>
          <a:p>
            <a:r>
              <a:rPr lang="sv-FI" dirty="0" smtClean="0">
                <a:solidFill>
                  <a:schemeClr val="tx1"/>
                </a:solidFill>
              </a:rPr>
              <a:t>Şu </a:t>
            </a:r>
            <a:r>
              <a:rPr lang="sv-FI" dirty="0">
                <a:solidFill>
                  <a:schemeClr val="tx1"/>
                </a:solidFill>
              </a:rPr>
              <a:t>ỳerde:</a:t>
            </a:r>
            <a:endParaRPr lang="ru-RU" dirty="0">
              <a:solidFill>
                <a:schemeClr val="tx1"/>
              </a:solidFill>
            </a:endParaRPr>
          </a:p>
          <a:p>
            <a:r>
              <a:rPr lang="sv-FI" dirty="0">
                <a:solidFill>
                  <a:schemeClr val="tx1"/>
                </a:solidFill>
              </a:rPr>
              <a:t>		Nö – önümçiligiň netijeliligini;</a:t>
            </a:r>
            <a:endParaRPr lang="ru-RU" dirty="0">
              <a:solidFill>
                <a:schemeClr val="tx1"/>
              </a:solidFill>
            </a:endParaRPr>
          </a:p>
          <a:p>
            <a:r>
              <a:rPr lang="sv-FI" dirty="0">
                <a:solidFill>
                  <a:schemeClr val="tx1"/>
                </a:solidFill>
              </a:rPr>
              <a:t>		</a:t>
            </a:r>
            <a:r>
              <a:rPr lang="en-US" dirty="0">
                <a:solidFill>
                  <a:schemeClr val="tx1"/>
                </a:solidFill>
              </a:rPr>
              <a:t>SÖ – sap </a:t>
            </a:r>
            <a:r>
              <a:rPr lang="en-US" dirty="0" err="1">
                <a:solidFill>
                  <a:schemeClr val="tx1"/>
                </a:solidFill>
              </a:rPr>
              <a:t>önümi</a:t>
            </a:r>
            <a:r>
              <a:rPr lang="en-US" dirty="0">
                <a:solidFill>
                  <a:schemeClr val="tx1"/>
                </a:solidFill>
              </a:rPr>
              <a:t>;</a:t>
            </a:r>
            <a:endParaRPr lang="ru-RU" dirty="0">
              <a:solidFill>
                <a:schemeClr val="tx1"/>
              </a:solidFill>
            </a:endParaRPr>
          </a:p>
          <a:p>
            <a:r>
              <a:rPr lang="en-US" dirty="0">
                <a:solidFill>
                  <a:schemeClr val="tx1"/>
                </a:solidFill>
              </a:rPr>
              <a:t>		Z – </a:t>
            </a:r>
            <a:r>
              <a:rPr lang="en-US" dirty="0" err="1">
                <a:solidFill>
                  <a:schemeClr val="tx1"/>
                </a:solidFill>
              </a:rPr>
              <a:t>janly</a:t>
            </a:r>
            <a:r>
              <a:rPr lang="en-US" dirty="0">
                <a:solidFill>
                  <a:schemeClr val="tx1"/>
                </a:solidFill>
              </a:rPr>
              <a:t> </a:t>
            </a:r>
            <a:r>
              <a:rPr lang="en-US" dirty="0" err="1">
                <a:solidFill>
                  <a:schemeClr val="tx1"/>
                </a:solidFill>
              </a:rPr>
              <a:t>zähmet</a:t>
            </a:r>
            <a:r>
              <a:rPr lang="en-US" dirty="0">
                <a:solidFill>
                  <a:schemeClr val="tx1"/>
                </a:solidFill>
              </a:rPr>
              <a:t> </a:t>
            </a:r>
            <a:r>
              <a:rPr lang="en-US" dirty="0" err="1">
                <a:solidFill>
                  <a:schemeClr val="tx1"/>
                </a:solidFill>
              </a:rPr>
              <a:t>harajatlaryny</a:t>
            </a:r>
            <a:r>
              <a:rPr lang="en-US" dirty="0">
                <a:solidFill>
                  <a:schemeClr val="tx1"/>
                </a:solidFill>
              </a:rPr>
              <a:t>;</a:t>
            </a:r>
            <a:endParaRPr lang="ru-RU" dirty="0">
              <a:solidFill>
                <a:schemeClr val="tx1"/>
              </a:solidFill>
            </a:endParaRPr>
          </a:p>
          <a:p>
            <a:r>
              <a:rPr lang="en-US" dirty="0">
                <a:solidFill>
                  <a:schemeClr val="tx1"/>
                </a:solidFill>
              </a:rPr>
              <a:t>		M – </a:t>
            </a:r>
            <a:r>
              <a:rPr lang="en-US" dirty="0" err="1">
                <a:solidFill>
                  <a:schemeClr val="tx1"/>
                </a:solidFill>
              </a:rPr>
              <a:t>zähmet</a:t>
            </a:r>
            <a:r>
              <a:rPr lang="en-US" dirty="0">
                <a:solidFill>
                  <a:schemeClr val="tx1"/>
                </a:solidFill>
              </a:rPr>
              <a:t> </a:t>
            </a:r>
            <a:r>
              <a:rPr lang="en-US" dirty="0" err="1">
                <a:solidFill>
                  <a:schemeClr val="tx1"/>
                </a:solidFill>
              </a:rPr>
              <a:t>predmetleriniň</a:t>
            </a:r>
            <a:r>
              <a:rPr lang="en-US" dirty="0">
                <a:solidFill>
                  <a:schemeClr val="tx1"/>
                </a:solidFill>
              </a:rPr>
              <a:t> </a:t>
            </a:r>
            <a:r>
              <a:rPr lang="en-US" dirty="0" err="1">
                <a:solidFill>
                  <a:schemeClr val="tx1"/>
                </a:solidFill>
              </a:rPr>
              <a:t>harajatlaryny</a:t>
            </a:r>
            <a:r>
              <a:rPr lang="en-US" dirty="0">
                <a:solidFill>
                  <a:schemeClr val="tx1"/>
                </a:solidFill>
              </a:rPr>
              <a:t>;</a:t>
            </a:r>
            <a:endParaRPr lang="ru-RU" dirty="0">
              <a:solidFill>
                <a:schemeClr val="tx1"/>
              </a:solidFill>
            </a:endParaRPr>
          </a:p>
          <a:p>
            <a:r>
              <a:rPr lang="en-US" dirty="0">
                <a:solidFill>
                  <a:schemeClr val="tx1"/>
                </a:solidFill>
              </a:rPr>
              <a:t>		S. </a:t>
            </a:r>
            <a:r>
              <a:rPr lang="en-US" dirty="0" err="1">
                <a:solidFill>
                  <a:schemeClr val="tx1"/>
                </a:solidFill>
              </a:rPr>
              <a:t>es</a:t>
            </a:r>
            <a:r>
              <a:rPr lang="en-US" dirty="0">
                <a:solidFill>
                  <a:schemeClr val="tx1"/>
                </a:solidFill>
              </a:rPr>
              <a:t>. – </a:t>
            </a:r>
            <a:r>
              <a:rPr lang="en-US" dirty="0" err="1">
                <a:solidFill>
                  <a:schemeClr val="tx1"/>
                </a:solidFill>
              </a:rPr>
              <a:t>zähmet</a:t>
            </a:r>
            <a:r>
              <a:rPr lang="en-US" dirty="0">
                <a:solidFill>
                  <a:schemeClr val="tx1"/>
                </a:solidFill>
              </a:rPr>
              <a:t> </a:t>
            </a:r>
            <a:r>
              <a:rPr lang="en-US" dirty="0" err="1">
                <a:solidFill>
                  <a:schemeClr val="tx1"/>
                </a:solidFill>
              </a:rPr>
              <a:t>serişdeleriniň</a:t>
            </a:r>
            <a:r>
              <a:rPr lang="en-US" dirty="0">
                <a:solidFill>
                  <a:schemeClr val="tx1"/>
                </a:solidFill>
              </a:rPr>
              <a:t> </a:t>
            </a:r>
            <a:r>
              <a:rPr lang="en-US" dirty="0" err="1">
                <a:solidFill>
                  <a:schemeClr val="tx1"/>
                </a:solidFill>
              </a:rPr>
              <a:t>bir</a:t>
            </a:r>
            <a:r>
              <a:rPr lang="en-US" dirty="0">
                <a:solidFill>
                  <a:schemeClr val="tx1"/>
                </a:solidFill>
              </a:rPr>
              <a:t> </a:t>
            </a:r>
            <a:r>
              <a:rPr lang="en-US" dirty="0" err="1">
                <a:solidFill>
                  <a:schemeClr val="tx1"/>
                </a:solidFill>
              </a:rPr>
              <a:t>gezekki</a:t>
            </a:r>
            <a:r>
              <a:rPr lang="en-US" dirty="0">
                <a:solidFill>
                  <a:schemeClr val="tx1"/>
                </a:solidFill>
              </a:rPr>
              <a:t> </a:t>
            </a:r>
            <a:r>
              <a:rPr lang="en-US" dirty="0" err="1">
                <a:solidFill>
                  <a:schemeClr val="tx1"/>
                </a:solidFill>
              </a:rPr>
              <a:t>goỳumyny</a:t>
            </a:r>
            <a:r>
              <a:rPr lang="en-US" dirty="0">
                <a:solidFill>
                  <a:schemeClr val="tx1"/>
                </a:solidFill>
              </a:rPr>
              <a:t>;</a:t>
            </a:r>
            <a:endParaRPr lang="ru-RU" dirty="0">
              <a:solidFill>
                <a:schemeClr val="tx1"/>
              </a:solidFill>
            </a:endParaRPr>
          </a:p>
          <a:p>
            <a:r>
              <a:rPr lang="en-US" dirty="0">
                <a:solidFill>
                  <a:schemeClr val="tx1"/>
                </a:solidFill>
              </a:rPr>
              <a:t>		K – </a:t>
            </a:r>
            <a:r>
              <a:rPr lang="en-US" dirty="0" err="1">
                <a:solidFill>
                  <a:schemeClr val="tx1"/>
                </a:solidFill>
              </a:rPr>
              <a:t>harajatlaryň</a:t>
            </a:r>
            <a:r>
              <a:rPr lang="en-US" dirty="0">
                <a:solidFill>
                  <a:schemeClr val="tx1"/>
                </a:solidFill>
              </a:rPr>
              <a:t> we </a:t>
            </a:r>
            <a:r>
              <a:rPr lang="en-US" dirty="0" err="1">
                <a:solidFill>
                  <a:schemeClr val="tx1"/>
                </a:solidFill>
              </a:rPr>
              <a:t>goỳumlaryň</a:t>
            </a:r>
            <a:r>
              <a:rPr lang="en-US" dirty="0">
                <a:solidFill>
                  <a:schemeClr val="tx1"/>
                </a:solidFill>
              </a:rPr>
              <a:t> </a:t>
            </a:r>
            <a:r>
              <a:rPr lang="en-US" dirty="0" err="1">
                <a:solidFill>
                  <a:schemeClr val="tx1"/>
                </a:solidFill>
              </a:rPr>
              <a:t>jemini</a:t>
            </a:r>
            <a:r>
              <a:rPr lang="en-US" dirty="0">
                <a:solidFill>
                  <a:schemeClr val="tx1"/>
                </a:solidFill>
              </a:rPr>
              <a:t> </a:t>
            </a:r>
            <a:r>
              <a:rPr lang="en-US" dirty="0" err="1">
                <a:solidFill>
                  <a:schemeClr val="tx1"/>
                </a:solidFill>
              </a:rPr>
              <a:t>çykarmaklykda</a:t>
            </a:r>
            <a:r>
              <a:rPr lang="en-US" dirty="0">
                <a:solidFill>
                  <a:schemeClr val="tx1"/>
                </a:solidFill>
              </a:rPr>
              <a:t>, </a:t>
            </a:r>
            <a:r>
              <a:rPr lang="en-US" dirty="0" err="1">
                <a:solidFill>
                  <a:schemeClr val="tx1"/>
                </a:solidFill>
              </a:rPr>
              <a:t>ỳeke-täk</a:t>
            </a:r>
            <a:r>
              <a:rPr lang="en-US" dirty="0">
                <a:solidFill>
                  <a:schemeClr val="tx1"/>
                </a:solidFill>
              </a:rPr>
              <a:t>                            </a:t>
            </a:r>
            <a:r>
              <a:rPr lang="en-US" dirty="0" err="1">
                <a:solidFill>
                  <a:schemeClr val="tx1"/>
                </a:solidFill>
              </a:rPr>
              <a:t>ölçeglilige</a:t>
            </a:r>
            <a:r>
              <a:rPr lang="en-US" dirty="0">
                <a:solidFill>
                  <a:schemeClr val="tx1"/>
                </a:solidFill>
              </a:rPr>
              <a:t> </a:t>
            </a:r>
            <a:r>
              <a:rPr lang="en-US" dirty="0" err="1">
                <a:solidFill>
                  <a:schemeClr val="tx1"/>
                </a:solidFill>
              </a:rPr>
              <a:t>getirỳän</a:t>
            </a:r>
            <a:r>
              <a:rPr lang="en-US" dirty="0">
                <a:solidFill>
                  <a:schemeClr val="tx1"/>
                </a:solidFill>
              </a:rPr>
              <a:t>  </a:t>
            </a:r>
            <a:r>
              <a:rPr lang="en-US" dirty="0" err="1">
                <a:solidFill>
                  <a:schemeClr val="tx1"/>
                </a:solidFill>
              </a:rPr>
              <a:t>koeffisiỳenti</a:t>
            </a:r>
            <a:r>
              <a:rPr lang="en-US" dirty="0">
                <a:solidFill>
                  <a:schemeClr val="tx1"/>
                </a:solidFill>
              </a:rPr>
              <a:t> </a:t>
            </a:r>
            <a:r>
              <a:rPr lang="en-US" dirty="0" err="1">
                <a:solidFill>
                  <a:schemeClr val="tx1"/>
                </a:solidFill>
              </a:rPr>
              <a:t>aňladỳar</a:t>
            </a:r>
            <a:r>
              <a:rPr lang="en-US" dirty="0">
                <a:solidFill>
                  <a:schemeClr val="tx1"/>
                </a:solidFill>
              </a:rPr>
              <a:t>.</a:t>
            </a:r>
            <a:endParaRPr lang="ru-RU" dirty="0">
              <a:solidFill>
                <a:schemeClr val="tx1"/>
              </a:solidFill>
            </a:endParaRPr>
          </a:p>
          <a:p>
            <a:endParaRPr lang="ru-RU" dirty="0">
              <a:solidFill>
                <a:schemeClr val="tx1"/>
              </a:solidFill>
            </a:endParaRPr>
          </a:p>
        </p:txBody>
      </p:sp>
      <p:graphicFrame>
        <p:nvGraphicFramePr>
          <p:cNvPr id="19" name="Объект 18"/>
          <p:cNvGraphicFramePr>
            <a:graphicFrameLocks noChangeAspect="1"/>
          </p:cNvGraphicFramePr>
          <p:nvPr>
            <p:extLst>
              <p:ext uri="{D42A27DB-BD31-4B8C-83A1-F6EECF244321}">
                <p14:modId xmlns:p14="http://schemas.microsoft.com/office/powerpoint/2010/main" val="3444225122"/>
              </p:ext>
            </p:extLst>
          </p:nvPr>
        </p:nvGraphicFramePr>
        <p:xfrm>
          <a:off x="1519641" y="128336"/>
          <a:ext cx="8453002" cy="1540042"/>
        </p:xfrm>
        <a:graphic>
          <a:graphicData uri="http://schemas.openxmlformats.org/presentationml/2006/ole">
            <mc:AlternateContent xmlns:mc="http://schemas.openxmlformats.org/markup-compatibility/2006">
              <mc:Choice xmlns:v="urn:schemas-microsoft-com:vml" Requires="v">
                <p:oleObj spid="_x0000_s2066" name="Уравнение" r:id="rId3" imgW="1447560" imgH="406080" progId="Equation.3">
                  <p:embed/>
                </p:oleObj>
              </mc:Choice>
              <mc:Fallback>
                <p:oleObj name="Уравнение" r:id="rId3" imgW="1447560" imgH="406080" progId="Equation.3">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9641" y="128336"/>
                        <a:ext cx="8453002" cy="1540042"/>
                      </a:xfrm>
                      <a:prstGeom prst="rect">
                        <a:avLst/>
                      </a:prstGeom>
                      <a:noFill/>
                    </p:spPr>
                  </p:pic>
                </p:oleObj>
              </mc:Fallback>
            </mc:AlternateContent>
          </a:graphicData>
        </a:graphic>
      </p:graphicFrame>
    </p:spTree>
    <p:extLst>
      <p:ext uri="{BB962C8B-B14F-4D97-AF65-F5344CB8AC3E}">
        <p14:creationId xmlns:p14="http://schemas.microsoft.com/office/powerpoint/2010/main" val="2705430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689811"/>
            <a:ext cx="12192000" cy="5999747"/>
          </a:xfrm>
        </p:spPr>
        <p:txBody>
          <a:bodyPr>
            <a:noAutofit/>
          </a:bodyPr>
          <a:lstStyle/>
          <a:p>
            <a:r>
              <a:rPr lang="ru-RU" sz="2800" dirty="0" err="1">
                <a:solidFill>
                  <a:schemeClr val="tx1"/>
                </a:solidFill>
              </a:rPr>
              <a:t>Ykdysady</a:t>
            </a:r>
            <a:r>
              <a:rPr lang="ru-RU" sz="2800" dirty="0">
                <a:solidFill>
                  <a:schemeClr val="tx1"/>
                </a:solidFill>
              </a:rPr>
              <a:t> </a:t>
            </a:r>
            <a:r>
              <a:rPr lang="ru-RU" sz="2800" dirty="0" err="1">
                <a:solidFill>
                  <a:schemeClr val="tx1"/>
                </a:solidFill>
              </a:rPr>
              <a:t>ösüş</a:t>
            </a:r>
            <a:r>
              <a:rPr lang="ru-RU" sz="2800" dirty="0">
                <a:solidFill>
                  <a:schemeClr val="tx1"/>
                </a:solidFill>
              </a:rPr>
              <a:t> </a:t>
            </a:r>
            <a:r>
              <a:rPr lang="ru-RU" sz="2800" dirty="0" err="1">
                <a:solidFill>
                  <a:schemeClr val="tx1"/>
                </a:solidFill>
              </a:rPr>
              <a:t>her</a:t>
            </a:r>
            <a:r>
              <a:rPr lang="ru-RU" sz="2800" dirty="0">
                <a:solidFill>
                  <a:schemeClr val="tx1"/>
                </a:solidFill>
              </a:rPr>
              <a:t> </a:t>
            </a:r>
            <a:r>
              <a:rPr lang="ru-RU" sz="2800" dirty="0" err="1">
                <a:solidFill>
                  <a:schemeClr val="tx1"/>
                </a:solidFill>
              </a:rPr>
              <a:t>bir</a:t>
            </a:r>
            <a:r>
              <a:rPr lang="ru-RU" sz="2800" dirty="0">
                <a:solidFill>
                  <a:schemeClr val="tx1"/>
                </a:solidFill>
              </a:rPr>
              <a:t> </a:t>
            </a:r>
            <a:r>
              <a:rPr lang="ru-RU" sz="2800" dirty="0" err="1">
                <a:solidFill>
                  <a:schemeClr val="tx1"/>
                </a:solidFill>
              </a:rPr>
              <a:t>jemgyỳet</a:t>
            </a:r>
            <a:r>
              <a:rPr lang="ru-RU" sz="2800" dirty="0">
                <a:solidFill>
                  <a:schemeClr val="tx1"/>
                </a:solidFill>
              </a:rPr>
              <a:t> </a:t>
            </a:r>
            <a:r>
              <a:rPr lang="ru-RU" sz="2800" dirty="0" err="1">
                <a:solidFill>
                  <a:schemeClr val="tx1"/>
                </a:solidFill>
              </a:rPr>
              <a:t>üçin</a:t>
            </a:r>
            <a:r>
              <a:rPr lang="ru-RU" sz="2800" dirty="0">
                <a:solidFill>
                  <a:schemeClr val="tx1"/>
                </a:solidFill>
              </a:rPr>
              <a:t> </a:t>
            </a:r>
            <a:r>
              <a:rPr lang="ru-RU" sz="2800" dirty="0" err="1">
                <a:solidFill>
                  <a:schemeClr val="tx1"/>
                </a:solidFill>
              </a:rPr>
              <a:t>derwaýysdyr</a:t>
            </a:r>
            <a:r>
              <a:rPr lang="ru-RU" sz="2800" dirty="0">
                <a:solidFill>
                  <a:schemeClr val="tx1"/>
                </a:solidFill>
              </a:rPr>
              <a:t>. </a:t>
            </a:r>
            <a:r>
              <a:rPr lang="ru-RU" sz="2800" dirty="0" err="1">
                <a:solidFill>
                  <a:schemeClr val="tx1"/>
                </a:solidFill>
              </a:rPr>
              <a:t>Sebäbi</a:t>
            </a:r>
            <a:r>
              <a:rPr lang="ru-RU" sz="2800" dirty="0">
                <a:solidFill>
                  <a:schemeClr val="tx1"/>
                </a:solidFill>
              </a:rPr>
              <a:t> </a:t>
            </a:r>
            <a:r>
              <a:rPr lang="ru-RU" sz="2800" dirty="0" err="1">
                <a:solidFill>
                  <a:schemeClr val="tx1"/>
                </a:solidFill>
              </a:rPr>
              <a:t>ol</a:t>
            </a:r>
            <a:r>
              <a:rPr lang="ru-RU" sz="2800" dirty="0">
                <a:solidFill>
                  <a:schemeClr val="tx1"/>
                </a:solidFill>
              </a:rPr>
              <a:t> </a:t>
            </a:r>
            <a:r>
              <a:rPr lang="ru-RU" sz="2800" dirty="0" err="1">
                <a:solidFill>
                  <a:schemeClr val="tx1"/>
                </a:solidFill>
              </a:rPr>
              <a:t>jemgyýetçilik</a:t>
            </a:r>
            <a:r>
              <a:rPr lang="ru-RU" sz="2800" dirty="0">
                <a:solidFill>
                  <a:schemeClr val="tx1"/>
                </a:solidFill>
              </a:rPr>
              <a:t> </a:t>
            </a:r>
            <a:r>
              <a:rPr lang="ru-RU" sz="2800" dirty="0" err="1">
                <a:solidFill>
                  <a:schemeClr val="tx1"/>
                </a:solidFill>
              </a:rPr>
              <a:t>gurluşynyň</a:t>
            </a:r>
            <a:r>
              <a:rPr lang="ru-RU" sz="2800" dirty="0">
                <a:solidFill>
                  <a:schemeClr val="tx1"/>
                </a:solidFill>
              </a:rPr>
              <a:t> </a:t>
            </a:r>
            <a:r>
              <a:rPr lang="ru-RU" sz="2800" dirty="0" err="1">
                <a:solidFill>
                  <a:schemeClr val="tx1"/>
                </a:solidFill>
              </a:rPr>
              <a:t>nähilidigine</a:t>
            </a:r>
            <a:r>
              <a:rPr lang="ru-RU" sz="2800" dirty="0">
                <a:solidFill>
                  <a:schemeClr val="tx1"/>
                </a:solidFill>
              </a:rPr>
              <a:t> </a:t>
            </a:r>
            <a:r>
              <a:rPr lang="ru-RU" sz="2800" dirty="0" err="1">
                <a:solidFill>
                  <a:schemeClr val="tx1"/>
                </a:solidFill>
              </a:rPr>
              <a:t>garamazdan</a:t>
            </a:r>
            <a:r>
              <a:rPr lang="ru-RU" sz="2800" dirty="0">
                <a:solidFill>
                  <a:schemeClr val="tx1"/>
                </a:solidFill>
              </a:rPr>
              <a:t>, </a:t>
            </a:r>
            <a:r>
              <a:rPr lang="ru-RU" sz="2800" dirty="0" err="1">
                <a:solidFill>
                  <a:schemeClr val="tx1"/>
                </a:solidFill>
              </a:rPr>
              <a:t>halkyň</a:t>
            </a:r>
            <a:r>
              <a:rPr lang="ru-RU" sz="2800" dirty="0">
                <a:solidFill>
                  <a:schemeClr val="tx1"/>
                </a:solidFill>
              </a:rPr>
              <a:t> </a:t>
            </a:r>
            <a:r>
              <a:rPr lang="ru-RU" sz="2800" dirty="0" err="1">
                <a:solidFill>
                  <a:schemeClr val="tx1"/>
                </a:solidFill>
              </a:rPr>
              <a:t>durmuş-ykdysady</a:t>
            </a:r>
            <a:r>
              <a:rPr lang="ru-RU" sz="2800" dirty="0">
                <a:solidFill>
                  <a:schemeClr val="tx1"/>
                </a:solidFill>
              </a:rPr>
              <a:t> </a:t>
            </a:r>
            <a:r>
              <a:rPr lang="ru-RU" sz="2800" dirty="0" err="1">
                <a:solidFill>
                  <a:schemeClr val="tx1"/>
                </a:solidFill>
              </a:rPr>
              <a:t>ýagdaýynyň</a:t>
            </a:r>
            <a:r>
              <a:rPr lang="ru-RU" sz="2800" dirty="0">
                <a:solidFill>
                  <a:schemeClr val="tx1"/>
                </a:solidFill>
              </a:rPr>
              <a:t> </a:t>
            </a:r>
            <a:r>
              <a:rPr lang="ru-RU" sz="2800" dirty="0" err="1">
                <a:solidFill>
                  <a:schemeClr val="tx1"/>
                </a:solidFill>
              </a:rPr>
              <a:t>iň</a:t>
            </a:r>
            <a:r>
              <a:rPr lang="ru-RU" sz="2800" dirty="0">
                <a:solidFill>
                  <a:schemeClr val="tx1"/>
                </a:solidFill>
              </a:rPr>
              <a:t> </a:t>
            </a:r>
            <a:r>
              <a:rPr lang="ru-RU" sz="2800" dirty="0" err="1">
                <a:solidFill>
                  <a:schemeClr val="tx1"/>
                </a:solidFill>
              </a:rPr>
              <a:t>bir</a:t>
            </a:r>
            <a:r>
              <a:rPr lang="ru-RU" sz="2800" dirty="0">
                <a:solidFill>
                  <a:schemeClr val="tx1"/>
                </a:solidFill>
              </a:rPr>
              <a:t> </a:t>
            </a:r>
            <a:r>
              <a:rPr lang="ru-RU" sz="2800" dirty="0" err="1">
                <a:solidFill>
                  <a:schemeClr val="tx1"/>
                </a:solidFill>
              </a:rPr>
              <a:t>wajyp</a:t>
            </a:r>
            <a:r>
              <a:rPr lang="ru-RU" sz="2800" dirty="0">
                <a:solidFill>
                  <a:schemeClr val="tx1"/>
                </a:solidFill>
              </a:rPr>
              <a:t> </a:t>
            </a:r>
            <a:r>
              <a:rPr lang="ru-RU" sz="2800" dirty="0" err="1">
                <a:solidFill>
                  <a:schemeClr val="tx1"/>
                </a:solidFill>
              </a:rPr>
              <a:t>meseleleriniň</a:t>
            </a:r>
            <a:r>
              <a:rPr lang="ru-RU" sz="2800" dirty="0">
                <a:solidFill>
                  <a:schemeClr val="tx1"/>
                </a:solidFill>
              </a:rPr>
              <a:t> </a:t>
            </a:r>
            <a:r>
              <a:rPr lang="ru-RU" sz="2800" dirty="0" err="1">
                <a:solidFill>
                  <a:schemeClr val="tx1"/>
                </a:solidFill>
              </a:rPr>
              <a:t>biri</a:t>
            </a:r>
            <a:r>
              <a:rPr lang="ru-RU" sz="2800" dirty="0">
                <a:solidFill>
                  <a:schemeClr val="tx1"/>
                </a:solidFill>
              </a:rPr>
              <a:t> </a:t>
            </a:r>
            <a:r>
              <a:rPr lang="ru-RU" sz="2800" dirty="0" err="1">
                <a:solidFill>
                  <a:schemeClr val="tx1"/>
                </a:solidFill>
              </a:rPr>
              <a:t>bolup</a:t>
            </a:r>
            <a:r>
              <a:rPr lang="ru-RU" sz="2800" dirty="0">
                <a:solidFill>
                  <a:schemeClr val="tx1"/>
                </a:solidFill>
              </a:rPr>
              <a:t> </a:t>
            </a:r>
            <a:r>
              <a:rPr lang="ru-RU" sz="2800" dirty="0" err="1">
                <a:solidFill>
                  <a:schemeClr val="tx1"/>
                </a:solidFill>
              </a:rPr>
              <a:t>durýar</a:t>
            </a:r>
            <a:r>
              <a:rPr lang="ru-RU" sz="2800" dirty="0">
                <a:solidFill>
                  <a:schemeClr val="tx1"/>
                </a:solidFill>
              </a:rPr>
              <a:t>.</a:t>
            </a:r>
          </a:p>
          <a:p>
            <a:r>
              <a:rPr lang="ru-RU" sz="2800" dirty="0">
                <a:solidFill>
                  <a:schemeClr val="tx1"/>
                </a:solidFill>
              </a:rPr>
              <a:t>	</a:t>
            </a:r>
            <a:r>
              <a:rPr lang="ru-RU" sz="2800" dirty="0" err="1">
                <a:solidFill>
                  <a:schemeClr val="tx1"/>
                </a:solidFill>
              </a:rPr>
              <a:t>Ykdysady</a:t>
            </a:r>
            <a:r>
              <a:rPr lang="ru-RU" sz="2800" dirty="0">
                <a:solidFill>
                  <a:schemeClr val="tx1"/>
                </a:solidFill>
              </a:rPr>
              <a:t> </a:t>
            </a:r>
            <a:r>
              <a:rPr lang="ru-RU" sz="2800" dirty="0" err="1">
                <a:solidFill>
                  <a:schemeClr val="tx1"/>
                </a:solidFill>
              </a:rPr>
              <a:t>ösüş</a:t>
            </a:r>
            <a:r>
              <a:rPr lang="ru-RU" sz="2800" dirty="0">
                <a:solidFill>
                  <a:schemeClr val="tx1"/>
                </a:solidFill>
              </a:rPr>
              <a:t> </a:t>
            </a:r>
            <a:r>
              <a:rPr lang="ru-RU" sz="2800" dirty="0" err="1">
                <a:solidFill>
                  <a:schemeClr val="tx1"/>
                </a:solidFill>
              </a:rPr>
              <a:t>diýip</a:t>
            </a:r>
            <a:r>
              <a:rPr lang="ru-RU" sz="2800" dirty="0">
                <a:solidFill>
                  <a:schemeClr val="tx1"/>
                </a:solidFill>
              </a:rPr>
              <a:t> </a:t>
            </a:r>
            <a:r>
              <a:rPr lang="ru-RU" sz="2800" dirty="0" err="1">
                <a:solidFill>
                  <a:schemeClr val="tx1"/>
                </a:solidFill>
              </a:rPr>
              <a:t>nämä</a:t>
            </a:r>
            <a:r>
              <a:rPr lang="ru-RU" sz="2800" dirty="0">
                <a:solidFill>
                  <a:schemeClr val="tx1"/>
                </a:solidFill>
              </a:rPr>
              <a:t> </a:t>
            </a:r>
            <a:r>
              <a:rPr lang="ru-RU" sz="2800" dirty="0" err="1">
                <a:solidFill>
                  <a:schemeClr val="tx1"/>
                </a:solidFill>
              </a:rPr>
              <a:t>düşünmeli</a:t>
            </a:r>
            <a:r>
              <a:rPr lang="ru-RU" sz="2800" dirty="0">
                <a:solidFill>
                  <a:schemeClr val="tx1"/>
                </a:solidFill>
              </a:rPr>
              <a:t>?</a:t>
            </a:r>
          </a:p>
          <a:p>
            <a:r>
              <a:rPr lang="ru-RU" sz="2800" dirty="0">
                <a:solidFill>
                  <a:schemeClr val="tx1"/>
                </a:solidFill>
              </a:rPr>
              <a:t>	</a:t>
            </a:r>
            <a:r>
              <a:rPr lang="ru-RU" sz="2800" dirty="0" err="1">
                <a:solidFill>
                  <a:schemeClr val="tx1"/>
                </a:solidFill>
              </a:rPr>
              <a:t>Ykdysady</a:t>
            </a:r>
            <a:r>
              <a:rPr lang="ru-RU" sz="2800" dirty="0">
                <a:solidFill>
                  <a:schemeClr val="tx1"/>
                </a:solidFill>
              </a:rPr>
              <a:t> </a:t>
            </a:r>
            <a:r>
              <a:rPr lang="ru-RU" sz="2800" dirty="0" err="1">
                <a:solidFill>
                  <a:schemeClr val="tx1"/>
                </a:solidFill>
              </a:rPr>
              <a:t>ösüş</a:t>
            </a:r>
            <a:r>
              <a:rPr lang="ru-RU" sz="2800" dirty="0">
                <a:solidFill>
                  <a:schemeClr val="tx1"/>
                </a:solidFill>
              </a:rPr>
              <a:t> </a:t>
            </a:r>
            <a:r>
              <a:rPr lang="ru-RU" sz="2800" dirty="0" err="1">
                <a:solidFill>
                  <a:schemeClr val="tx1"/>
                </a:solidFill>
              </a:rPr>
              <a:t>diỳlip</a:t>
            </a:r>
            <a:r>
              <a:rPr lang="ru-RU" sz="2800" dirty="0">
                <a:solidFill>
                  <a:schemeClr val="tx1"/>
                </a:solidFill>
              </a:rPr>
              <a:t>, </a:t>
            </a:r>
            <a:r>
              <a:rPr lang="ru-RU" sz="2800" dirty="0" err="1">
                <a:solidFill>
                  <a:schemeClr val="tx1"/>
                </a:solidFill>
              </a:rPr>
              <a:t>jemgyýetçilik</a:t>
            </a:r>
            <a:r>
              <a:rPr lang="ru-RU" sz="2800" dirty="0">
                <a:solidFill>
                  <a:schemeClr val="tx1"/>
                </a:solidFill>
              </a:rPr>
              <a:t> </a:t>
            </a:r>
            <a:r>
              <a:rPr lang="ru-RU" sz="2800" dirty="0" err="1">
                <a:solidFill>
                  <a:schemeClr val="tx1"/>
                </a:solidFill>
              </a:rPr>
              <a:t>önüminiň</a:t>
            </a:r>
            <a:r>
              <a:rPr lang="ru-RU" sz="2800" dirty="0">
                <a:solidFill>
                  <a:schemeClr val="tx1"/>
                </a:solidFill>
              </a:rPr>
              <a:t> </a:t>
            </a:r>
            <a:r>
              <a:rPr lang="ru-RU" sz="2800" dirty="0" err="1">
                <a:solidFill>
                  <a:schemeClr val="tx1"/>
                </a:solidFill>
              </a:rPr>
              <a:t>we</a:t>
            </a:r>
            <a:r>
              <a:rPr lang="ru-RU" sz="2800" dirty="0">
                <a:solidFill>
                  <a:schemeClr val="tx1"/>
                </a:solidFill>
              </a:rPr>
              <a:t> </a:t>
            </a:r>
            <a:r>
              <a:rPr lang="ru-RU" sz="2800" dirty="0" err="1">
                <a:solidFill>
                  <a:schemeClr val="tx1"/>
                </a:solidFill>
              </a:rPr>
              <a:t>ony</a:t>
            </a:r>
            <a:r>
              <a:rPr lang="ru-RU" sz="2800" dirty="0">
                <a:solidFill>
                  <a:schemeClr val="tx1"/>
                </a:solidFill>
              </a:rPr>
              <a:t> </a:t>
            </a:r>
            <a:r>
              <a:rPr lang="ru-RU" sz="2800" dirty="0" err="1">
                <a:solidFill>
                  <a:schemeClr val="tx1"/>
                </a:solidFill>
              </a:rPr>
              <a:t>öndürmekligiň</a:t>
            </a:r>
            <a:r>
              <a:rPr lang="ru-RU" sz="2800" dirty="0">
                <a:solidFill>
                  <a:schemeClr val="tx1"/>
                </a:solidFill>
              </a:rPr>
              <a:t> </a:t>
            </a:r>
            <a:r>
              <a:rPr lang="ru-RU" sz="2800" dirty="0" err="1">
                <a:solidFill>
                  <a:schemeClr val="tx1"/>
                </a:solidFill>
              </a:rPr>
              <a:t>şertleriniň</a:t>
            </a:r>
            <a:r>
              <a:rPr lang="ru-RU" sz="2800" dirty="0">
                <a:solidFill>
                  <a:schemeClr val="tx1"/>
                </a:solidFill>
              </a:rPr>
              <a:t> </a:t>
            </a:r>
            <a:r>
              <a:rPr lang="ru-RU" sz="2800" dirty="0" err="1">
                <a:solidFill>
                  <a:schemeClr val="tx1"/>
                </a:solidFill>
              </a:rPr>
              <a:t>mukdar</a:t>
            </a:r>
            <a:r>
              <a:rPr lang="ru-RU" sz="2800" dirty="0">
                <a:solidFill>
                  <a:schemeClr val="tx1"/>
                </a:solidFill>
              </a:rPr>
              <a:t> </a:t>
            </a:r>
            <a:r>
              <a:rPr lang="ru-RU" sz="2800" dirty="0" err="1">
                <a:solidFill>
                  <a:schemeClr val="tx1"/>
                </a:solidFill>
              </a:rPr>
              <a:t>taýdan</a:t>
            </a:r>
            <a:r>
              <a:rPr lang="ru-RU" sz="2800" dirty="0">
                <a:solidFill>
                  <a:schemeClr val="tx1"/>
                </a:solidFill>
              </a:rPr>
              <a:t> </a:t>
            </a:r>
            <a:r>
              <a:rPr lang="ru-RU" sz="2800" dirty="0" err="1">
                <a:solidFill>
                  <a:schemeClr val="tx1"/>
                </a:solidFill>
              </a:rPr>
              <a:t>köpelmegine</a:t>
            </a:r>
            <a:r>
              <a:rPr lang="ru-RU" sz="2800" dirty="0">
                <a:solidFill>
                  <a:schemeClr val="tx1"/>
                </a:solidFill>
              </a:rPr>
              <a:t> </a:t>
            </a:r>
            <a:r>
              <a:rPr lang="ru-RU" sz="2800" dirty="0" err="1">
                <a:solidFill>
                  <a:schemeClr val="tx1"/>
                </a:solidFill>
              </a:rPr>
              <a:t>we</a:t>
            </a:r>
            <a:r>
              <a:rPr lang="ru-RU" sz="2800" dirty="0">
                <a:solidFill>
                  <a:schemeClr val="tx1"/>
                </a:solidFill>
              </a:rPr>
              <a:t> </a:t>
            </a:r>
            <a:r>
              <a:rPr lang="ru-RU" sz="2800" dirty="0" err="1">
                <a:solidFill>
                  <a:schemeClr val="tx1"/>
                </a:solidFill>
              </a:rPr>
              <a:t>hil</a:t>
            </a:r>
            <a:r>
              <a:rPr lang="ru-RU" sz="2800" dirty="0">
                <a:solidFill>
                  <a:schemeClr val="tx1"/>
                </a:solidFill>
              </a:rPr>
              <a:t> </a:t>
            </a:r>
            <a:r>
              <a:rPr lang="ru-RU" sz="2800" dirty="0" err="1">
                <a:solidFill>
                  <a:schemeClr val="tx1"/>
                </a:solidFill>
              </a:rPr>
              <a:t>taýdan</a:t>
            </a:r>
            <a:r>
              <a:rPr lang="ru-RU" sz="2800" dirty="0">
                <a:solidFill>
                  <a:schemeClr val="tx1"/>
                </a:solidFill>
              </a:rPr>
              <a:t> </a:t>
            </a:r>
            <a:r>
              <a:rPr lang="ru-RU" sz="2800" dirty="0" err="1">
                <a:solidFill>
                  <a:schemeClr val="tx1"/>
                </a:solidFill>
              </a:rPr>
              <a:t>kämilleşmegine</a:t>
            </a:r>
            <a:r>
              <a:rPr lang="ru-RU" sz="2800" dirty="0">
                <a:solidFill>
                  <a:schemeClr val="tx1"/>
                </a:solidFill>
              </a:rPr>
              <a:t> </a:t>
            </a:r>
            <a:r>
              <a:rPr lang="ru-RU" sz="2800" dirty="0" err="1">
                <a:solidFill>
                  <a:schemeClr val="tx1"/>
                </a:solidFill>
              </a:rPr>
              <a:t>düşünilỳär</a:t>
            </a:r>
            <a:r>
              <a:rPr lang="ru-RU" sz="2800" dirty="0">
                <a:solidFill>
                  <a:schemeClr val="tx1"/>
                </a:solidFill>
              </a:rPr>
              <a:t>. </a:t>
            </a:r>
            <a:r>
              <a:rPr lang="sv-FI" sz="2800" dirty="0">
                <a:solidFill>
                  <a:schemeClr val="tx1"/>
                </a:solidFill>
              </a:rPr>
              <a:t>Ykdysady ösüş ekstensiw ýa-da intensiw görnüşde bolup biler.</a:t>
            </a:r>
            <a:endParaRPr lang="ru-RU" sz="2800" dirty="0">
              <a:solidFill>
                <a:schemeClr val="tx1"/>
              </a:solidFill>
            </a:endParaRPr>
          </a:p>
          <a:p>
            <a:r>
              <a:rPr lang="sv-FI" sz="2800" dirty="0">
                <a:solidFill>
                  <a:schemeClr val="tx1"/>
                </a:solidFill>
              </a:rPr>
              <a:t>	Önümçiligiň ösüşi onuň şertleriniň mukdar taýdan artdyrylmagy esasynda amala aşyrylsa, oňa </a:t>
            </a:r>
            <a:r>
              <a:rPr lang="sv-FI" sz="2800" b="1" dirty="0">
                <a:solidFill>
                  <a:schemeClr val="tx1"/>
                </a:solidFill>
              </a:rPr>
              <a:t>ekstensiw  ykdysady ösüş</a:t>
            </a:r>
            <a:r>
              <a:rPr lang="sv-FI" sz="2800" dirty="0">
                <a:solidFill>
                  <a:schemeClr val="tx1"/>
                </a:solidFill>
              </a:rPr>
              <a:t> diýilýär. Şonda ol şertleriň tehniki (hil) derejesi öňküligine galýar. Mysal üçin, önümçiligiň ösüşi işgärleriň sanynyň köpeldilmeginiň hasabyna, çig malyň, materiallaryň, energetiki resurslaryň dolanyşyga goşmaça girizilmeginiň, täze gurluşygyň hasabyna alnyp barylsa, onda bu ösüşiň ekstensiw ýoludyr.</a:t>
            </a:r>
            <a:endParaRPr lang="ru-RU" sz="2800" dirty="0">
              <a:solidFill>
                <a:schemeClr val="tx1"/>
              </a:solidFill>
            </a:endParaRPr>
          </a:p>
          <a:p>
            <a:pPr marL="0" indent="0" algn="just">
              <a:buNone/>
            </a:pPr>
            <a:endParaRPr lang="ru-RU" sz="2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0788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421" y="0"/>
            <a:ext cx="12352421" cy="6858000"/>
          </a:xfrm>
        </p:spPr>
        <p:txBody>
          <a:bodyPr>
            <a:noAutofit/>
          </a:bodyPr>
          <a:lstStyle/>
          <a:p>
            <a:r>
              <a:rPr lang="en-US" sz="2800" dirty="0" err="1">
                <a:solidFill>
                  <a:schemeClr val="tx1"/>
                </a:solidFill>
              </a:rPr>
              <a:t>Halk</a:t>
            </a:r>
            <a:r>
              <a:rPr lang="en-US" sz="2800" dirty="0">
                <a:solidFill>
                  <a:schemeClr val="tx1"/>
                </a:solidFill>
              </a:rPr>
              <a:t> </a:t>
            </a:r>
            <a:r>
              <a:rPr lang="en-US" sz="2800" dirty="0" err="1">
                <a:solidFill>
                  <a:schemeClr val="tx1"/>
                </a:solidFill>
              </a:rPr>
              <a:t>hojalygyny</a:t>
            </a:r>
            <a:r>
              <a:rPr lang="en-US" sz="2800" dirty="0">
                <a:solidFill>
                  <a:schemeClr val="tx1"/>
                </a:solidFill>
              </a:rPr>
              <a:t> </a:t>
            </a:r>
            <a:r>
              <a:rPr lang="en-US" sz="2800" dirty="0" err="1">
                <a:solidFill>
                  <a:schemeClr val="tx1"/>
                </a:solidFill>
              </a:rPr>
              <a:t>düzüm</a:t>
            </a:r>
            <a:r>
              <a:rPr lang="en-US" sz="2800" dirty="0">
                <a:solidFill>
                  <a:schemeClr val="tx1"/>
                </a:solidFill>
              </a:rPr>
              <a:t> we </a:t>
            </a:r>
            <a:r>
              <a:rPr lang="en-US" sz="2800" dirty="0" err="1">
                <a:solidFill>
                  <a:schemeClr val="tx1"/>
                </a:solidFill>
              </a:rPr>
              <a:t>guramaçylyk</a:t>
            </a:r>
            <a:r>
              <a:rPr lang="en-US" sz="2800" dirty="0">
                <a:solidFill>
                  <a:schemeClr val="tx1"/>
                </a:solidFill>
              </a:rPr>
              <a:t> </a:t>
            </a:r>
            <a:r>
              <a:rPr lang="en-US" sz="2800" dirty="0" err="1">
                <a:solidFill>
                  <a:schemeClr val="tx1"/>
                </a:solidFill>
              </a:rPr>
              <a:t>taỳdan</a:t>
            </a:r>
            <a:r>
              <a:rPr lang="en-US" sz="2800" dirty="0">
                <a:solidFill>
                  <a:schemeClr val="tx1"/>
                </a:solidFill>
              </a:rPr>
              <a:t> </a:t>
            </a:r>
            <a:r>
              <a:rPr lang="en-US" sz="2800" dirty="0" err="1">
                <a:solidFill>
                  <a:schemeClr val="tx1"/>
                </a:solidFill>
              </a:rPr>
              <a:t>kämilleşdirmek</a:t>
            </a:r>
            <a:r>
              <a:rPr lang="en-US" sz="2800" dirty="0">
                <a:solidFill>
                  <a:schemeClr val="tx1"/>
                </a:solidFill>
              </a:rPr>
              <a:t>, </a:t>
            </a:r>
            <a:r>
              <a:rPr lang="en-US" sz="2800" dirty="0" err="1">
                <a:solidFill>
                  <a:schemeClr val="tx1"/>
                </a:solidFill>
              </a:rPr>
              <a:t>önümçiligiň</a:t>
            </a:r>
            <a:r>
              <a:rPr lang="en-US" sz="2800" dirty="0">
                <a:solidFill>
                  <a:schemeClr val="tx1"/>
                </a:solidFill>
              </a:rPr>
              <a:t> </a:t>
            </a:r>
            <a:r>
              <a:rPr lang="en-US" sz="2800" dirty="0" err="1">
                <a:solidFill>
                  <a:schemeClr val="tx1"/>
                </a:solidFill>
              </a:rPr>
              <a:t>ỳöriteleşmeginiň</a:t>
            </a:r>
            <a:r>
              <a:rPr lang="en-US" sz="2800" dirty="0">
                <a:solidFill>
                  <a:schemeClr val="tx1"/>
                </a:solidFill>
              </a:rPr>
              <a:t> we </a:t>
            </a:r>
            <a:r>
              <a:rPr lang="en-US" sz="2800" dirty="0" err="1">
                <a:solidFill>
                  <a:schemeClr val="tx1"/>
                </a:solidFill>
              </a:rPr>
              <a:t>kooperasiỳalaşmagynyň</a:t>
            </a:r>
            <a:r>
              <a:rPr lang="en-US" sz="2800" dirty="0">
                <a:solidFill>
                  <a:schemeClr val="tx1"/>
                </a:solidFill>
              </a:rPr>
              <a:t> </a:t>
            </a:r>
            <a:r>
              <a:rPr lang="en-US" sz="2800" dirty="0" err="1">
                <a:solidFill>
                  <a:schemeClr val="tx1"/>
                </a:solidFill>
              </a:rPr>
              <a:t>amatly</a:t>
            </a:r>
            <a:r>
              <a:rPr lang="en-US" sz="2800" dirty="0">
                <a:solidFill>
                  <a:schemeClr val="tx1"/>
                </a:solidFill>
              </a:rPr>
              <a:t> </a:t>
            </a:r>
            <a:r>
              <a:rPr lang="en-US" sz="2800" dirty="0" err="1">
                <a:solidFill>
                  <a:schemeClr val="tx1"/>
                </a:solidFill>
              </a:rPr>
              <a:t>ulgamyny</a:t>
            </a:r>
            <a:r>
              <a:rPr lang="en-US" sz="2800" dirty="0">
                <a:solidFill>
                  <a:schemeClr val="tx1"/>
                </a:solidFill>
              </a:rPr>
              <a:t> </a:t>
            </a:r>
            <a:r>
              <a:rPr lang="en-US" sz="2800" dirty="0" err="1">
                <a:solidFill>
                  <a:schemeClr val="tx1"/>
                </a:solidFill>
              </a:rPr>
              <a:t>peỳdalanmak</a:t>
            </a:r>
            <a:r>
              <a:rPr lang="en-US" sz="2800" dirty="0">
                <a:solidFill>
                  <a:schemeClr val="tx1"/>
                </a:solidFill>
              </a:rPr>
              <a:t> </a:t>
            </a:r>
            <a:r>
              <a:rPr lang="en-US" sz="2800" dirty="0" err="1">
                <a:solidFill>
                  <a:schemeClr val="tx1"/>
                </a:solidFill>
              </a:rPr>
              <a:t>önümçiligiň</a:t>
            </a:r>
            <a:r>
              <a:rPr lang="en-US" sz="2800" dirty="0">
                <a:solidFill>
                  <a:schemeClr val="tx1"/>
                </a:solidFill>
              </a:rPr>
              <a:t> </a:t>
            </a:r>
            <a:r>
              <a:rPr lang="en-US" sz="2800" dirty="0" err="1">
                <a:solidFill>
                  <a:schemeClr val="tx1"/>
                </a:solidFill>
              </a:rPr>
              <a:t>netijeliligini</a:t>
            </a:r>
            <a:r>
              <a:rPr lang="en-US" sz="2800" dirty="0">
                <a:solidFill>
                  <a:schemeClr val="tx1"/>
                </a:solidFill>
              </a:rPr>
              <a:t> </a:t>
            </a:r>
            <a:r>
              <a:rPr lang="en-US" sz="2800" dirty="0" err="1">
                <a:solidFill>
                  <a:schemeClr val="tx1"/>
                </a:solidFill>
              </a:rPr>
              <a:t>ỳokarlandyrmagyň</a:t>
            </a:r>
            <a:r>
              <a:rPr lang="en-US" sz="2800" dirty="0">
                <a:solidFill>
                  <a:schemeClr val="tx1"/>
                </a:solidFill>
              </a:rPr>
              <a:t> </a:t>
            </a:r>
            <a:r>
              <a:rPr lang="en-US" sz="2800" dirty="0" err="1">
                <a:solidFill>
                  <a:schemeClr val="tx1"/>
                </a:solidFill>
              </a:rPr>
              <a:t>ỳene</a:t>
            </a:r>
            <a:r>
              <a:rPr lang="en-US" sz="2800" dirty="0">
                <a:solidFill>
                  <a:schemeClr val="tx1"/>
                </a:solidFill>
              </a:rPr>
              <a:t>-de </a:t>
            </a:r>
            <a:r>
              <a:rPr lang="en-US" sz="2800" dirty="0" err="1">
                <a:solidFill>
                  <a:schemeClr val="tx1"/>
                </a:solidFill>
              </a:rPr>
              <a:t>bir</a:t>
            </a:r>
            <a:r>
              <a:rPr lang="en-US" sz="2800" dirty="0">
                <a:solidFill>
                  <a:schemeClr val="tx1"/>
                </a:solidFill>
              </a:rPr>
              <a:t> </a:t>
            </a:r>
            <a:r>
              <a:rPr lang="en-US" sz="2800" dirty="0" err="1">
                <a:solidFill>
                  <a:schemeClr val="tx1"/>
                </a:solidFill>
              </a:rPr>
              <a:t>möhüm</a:t>
            </a:r>
            <a:r>
              <a:rPr lang="en-US" sz="2800" dirty="0">
                <a:solidFill>
                  <a:schemeClr val="tx1"/>
                </a:solidFill>
              </a:rPr>
              <a:t> </a:t>
            </a:r>
            <a:r>
              <a:rPr lang="en-US" sz="2800" dirty="0" err="1">
                <a:solidFill>
                  <a:schemeClr val="tx1"/>
                </a:solidFill>
              </a:rPr>
              <a:t>ỳollarynyň</a:t>
            </a:r>
            <a:r>
              <a:rPr lang="en-US" sz="2800" dirty="0">
                <a:solidFill>
                  <a:schemeClr val="tx1"/>
                </a:solidFill>
              </a:rPr>
              <a:t> </a:t>
            </a:r>
            <a:r>
              <a:rPr lang="en-US" sz="2800" dirty="0" err="1">
                <a:solidFill>
                  <a:schemeClr val="tx1"/>
                </a:solidFill>
              </a:rPr>
              <a:t>biridir</a:t>
            </a:r>
            <a:r>
              <a:rPr lang="en-US" sz="2800" dirty="0">
                <a:solidFill>
                  <a:schemeClr val="tx1"/>
                </a:solidFill>
              </a:rPr>
              <a:t>. </a:t>
            </a:r>
            <a:r>
              <a:rPr lang="en-US" sz="2800" dirty="0" err="1">
                <a:solidFill>
                  <a:schemeClr val="tx1"/>
                </a:solidFill>
              </a:rPr>
              <a:t>Özi</a:t>
            </a:r>
            <a:r>
              <a:rPr lang="en-US" sz="2800" dirty="0">
                <a:solidFill>
                  <a:schemeClr val="tx1"/>
                </a:solidFill>
              </a:rPr>
              <a:t> hem </a:t>
            </a:r>
            <a:r>
              <a:rPr lang="en-US" sz="2800" dirty="0" err="1">
                <a:solidFill>
                  <a:schemeClr val="tx1"/>
                </a:solidFill>
              </a:rPr>
              <a:t>Türkmenistanyň</a:t>
            </a:r>
            <a:r>
              <a:rPr lang="en-US" sz="2800" dirty="0">
                <a:solidFill>
                  <a:schemeClr val="tx1"/>
                </a:solidFill>
              </a:rPr>
              <a:t> </a:t>
            </a:r>
            <a:r>
              <a:rPr lang="en-US" sz="2800" dirty="0" err="1">
                <a:solidFill>
                  <a:schemeClr val="tx1"/>
                </a:solidFill>
              </a:rPr>
              <a:t>şertlerinde</a:t>
            </a:r>
            <a:r>
              <a:rPr lang="en-US" sz="2800" dirty="0">
                <a:solidFill>
                  <a:schemeClr val="tx1"/>
                </a:solidFill>
              </a:rPr>
              <a:t> </a:t>
            </a:r>
            <a:r>
              <a:rPr lang="en-US" sz="2800" dirty="0" err="1">
                <a:solidFill>
                  <a:schemeClr val="tx1"/>
                </a:solidFill>
              </a:rPr>
              <a:t>ykdysadyỳetiň</a:t>
            </a:r>
            <a:r>
              <a:rPr lang="en-US" sz="2800" dirty="0">
                <a:solidFill>
                  <a:schemeClr val="tx1"/>
                </a:solidFill>
              </a:rPr>
              <a:t> </a:t>
            </a:r>
            <a:r>
              <a:rPr lang="en-US" sz="2800" dirty="0" err="1">
                <a:solidFill>
                  <a:schemeClr val="tx1"/>
                </a:solidFill>
              </a:rPr>
              <a:t>düzümini</a:t>
            </a:r>
            <a:r>
              <a:rPr lang="en-US" sz="2800" dirty="0">
                <a:solidFill>
                  <a:schemeClr val="tx1"/>
                </a:solidFill>
              </a:rPr>
              <a:t> </a:t>
            </a:r>
            <a:r>
              <a:rPr lang="en-US" sz="2800" dirty="0" err="1">
                <a:solidFill>
                  <a:schemeClr val="tx1"/>
                </a:solidFill>
              </a:rPr>
              <a:t>kämilleşdirmekde</a:t>
            </a:r>
            <a:r>
              <a:rPr lang="en-US" sz="2800" dirty="0">
                <a:solidFill>
                  <a:schemeClr val="tx1"/>
                </a:solidFill>
              </a:rPr>
              <a:t> </a:t>
            </a:r>
            <a:r>
              <a:rPr lang="en-US" sz="2800" dirty="0" err="1">
                <a:solidFill>
                  <a:schemeClr val="tx1"/>
                </a:solidFill>
              </a:rPr>
              <a:t>çig</a:t>
            </a:r>
            <a:r>
              <a:rPr lang="en-US" sz="2800" dirty="0">
                <a:solidFill>
                  <a:schemeClr val="tx1"/>
                </a:solidFill>
              </a:rPr>
              <a:t> </a:t>
            </a:r>
            <a:r>
              <a:rPr lang="en-US" sz="2800" dirty="0" err="1">
                <a:solidFill>
                  <a:schemeClr val="tx1"/>
                </a:solidFill>
              </a:rPr>
              <a:t>maly</a:t>
            </a:r>
            <a:r>
              <a:rPr lang="en-US" sz="2800" dirty="0">
                <a:solidFill>
                  <a:schemeClr val="tx1"/>
                </a:solidFill>
              </a:rPr>
              <a:t> we </a:t>
            </a:r>
            <a:r>
              <a:rPr lang="en-US" sz="2800" dirty="0" err="1">
                <a:solidFill>
                  <a:schemeClr val="tx1"/>
                </a:solidFill>
              </a:rPr>
              <a:t>oba</a:t>
            </a:r>
            <a:r>
              <a:rPr lang="en-US" sz="2800" dirty="0">
                <a:solidFill>
                  <a:schemeClr val="tx1"/>
                </a:solidFill>
              </a:rPr>
              <a:t> </a:t>
            </a:r>
            <a:r>
              <a:rPr lang="en-US" sz="2800" dirty="0" err="1">
                <a:solidFill>
                  <a:schemeClr val="tx1"/>
                </a:solidFill>
              </a:rPr>
              <a:t>hojalyk</a:t>
            </a:r>
            <a:r>
              <a:rPr lang="en-US" sz="2800" dirty="0">
                <a:solidFill>
                  <a:schemeClr val="tx1"/>
                </a:solidFill>
              </a:rPr>
              <a:t> </a:t>
            </a:r>
            <a:r>
              <a:rPr lang="en-US" sz="2800" dirty="0" err="1">
                <a:solidFill>
                  <a:schemeClr val="tx1"/>
                </a:solidFill>
              </a:rPr>
              <a:t>önümlerini</a:t>
            </a:r>
            <a:r>
              <a:rPr lang="en-US" sz="2800" dirty="0">
                <a:solidFill>
                  <a:schemeClr val="tx1"/>
                </a:solidFill>
              </a:rPr>
              <a:t> </a:t>
            </a:r>
            <a:r>
              <a:rPr lang="en-US" sz="2800" dirty="0" err="1">
                <a:solidFill>
                  <a:schemeClr val="tx1"/>
                </a:solidFill>
              </a:rPr>
              <a:t>gaỳtadan</a:t>
            </a:r>
            <a:r>
              <a:rPr lang="en-US" sz="2800" dirty="0">
                <a:solidFill>
                  <a:schemeClr val="tx1"/>
                </a:solidFill>
              </a:rPr>
              <a:t> </a:t>
            </a:r>
            <a:r>
              <a:rPr lang="en-US" sz="2800" dirty="0" err="1">
                <a:solidFill>
                  <a:schemeClr val="tx1"/>
                </a:solidFill>
              </a:rPr>
              <a:t>işläp</a:t>
            </a:r>
            <a:r>
              <a:rPr lang="en-US" sz="2800" dirty="0">
                <a:solidFill>
                  <a:schemeClr val="tx1"/>
                </a:solidFill>
              </a:rPr>
              <a:t> </a:t>
            </a:r>
            <a:r>
              <a:rPr lang="en-US" sz="2800" dirty="0" err="1">
                <a:solidFill>
                  <a:schemeClr val="tx1"/>
                </a:solidFill>
              </a:rPr>
              <a:t>bejerỳän</a:t>
            </a:r>
            <a:r>
              <a:rPr lang="en-US" sz="2800" dirty="0">
                <a:solidFill>
                  <a:schemeClr val="tx1"/>
                </a:solidFill>
              </a:rPr>
              <a:t> </a:t>
            </a:r>
            <a:r>
              <a:rPr lang="en-US" sz="2800" dirty="0" err="1">
                <a:solidFill>
                  <a:schemeClr val="tx1"/>
                </a:solidFill>
              </a:rPr>
              <a:t>pudaklary</a:t>
            </a:r>
            <a:r>
              <a:rPr lang="en-US" sz="2800" dirty="0">
                <a:solidFill>
                  <a:schemeClr val="tx1"/>
                </a:solidFill>
              </a:rPr>
              <a:t> </a:t>
            </a:r>
            <a:r>
              <a:rPr lang="en-US" sz="2800" dirty="0" err="1">
                <a:solidFill>
                  <a:schemeClr val="tx1"/>
                </a:solidFill>
              </a:rPr>
              <a:t>ösdürmegiň</a:t>
            </a:r>
            <a:r>
              <a:rPr lang="en-US" sz="2800" dirty="0">
                <a:solidFill>
                  <a:schemeClr val="tx1"/>
                </a:solidFill>
              </a:rPr>
              <a:t> </a:t>
            </a:r>
            <a:r>
              <a:rPr lang="en-US" sz="2800" dirty="0" err="1">
                <a:solidFill>
                  <a:schemeClr val="tx1"/>
                </a:solidFill>
              </a:rPr>
              <a:t>juda</a:t>
            </a:r>
            <a:r>
              <a:rPr lang="en-US" sz="2800" dirty="0">
                <a:solidFill>
                  <a:schemeClr val="tx1"/>
                </a:solidFill>
              </a:rPr>
              <a:t> </a:t>
            </a:r>
            <a:r>
              <a:rPr lang="en-US" sz="2800" dirty="0" err="1">
                <a:solidFill>
                  <a:schemeClr val="tx1"/>
                </a:solidFill>
              </a:rPr>
              <a:t>uly</a:t>
            </a:r>
            <a:r>
              <a:rPr lang="en-US" sz="2800" dirty="0">
                <a:solidFill>
                  <a:schemeClr val="tx1"/>
                </a:solidFill>
              </a:rPr>
              <a:t> </a:t>
            </a:r>
            <a:r>
              <a:rPr lang="en-US" sz="2800" dirty="0" err="1">
                <a:solidFill>
                  <a:schemeClr val="tx1"/>
                </a:solidFill>
              </a:rPr>
              <a:t>ähmiỳeti</a:t>
            </a:r>
            <a:r>
              <a:rPr lang="en-US" sz="2800" dirty="0">
                <a:solidFill>
                  <a:schemeClr val="tx1"/>
                </a:solidFill>
              </a:rPr>
              <a:t> </a:t>
            </a:r>
            <a:r>
              <a:rPr lang="en-US" sz="2800" dirty="0" err="1">
                <a:solidFill>
                  <a:schemeClr val="tx1"/>
                </a:solidFill>
              </a:rPr>
              <a:t>bardyr</a:t>
            </a:r>
            <a:r>
              <a:rPr lang="en-US" sz="2800" dirty="0">
                <a:solidFill>
                  <a:schemeClr val="tx1"/>
                </a:solidFill>
              </a:rPr>
              <a:t>. </a:t>
            </a:r>
            <a:endParaRPr lang="ru-RU" sz="2800" dirty="0">
              <a:solidFill>
                <a:schemeClr val="tx1"/>
              </a:solidFill>
            </a:endParaRPr>
          </a:p>
          <a:p>
            <a:r>
              <a:rPr lang="en-US" sz="2800" dirty="0">
                <a:solidFill>
                  <a:schemeClr val="tx1"/>
                </a:solidFill>
              </a:rPr>
              <a:t>	</a:t>
            </a:r>
            <a:r>
              <a:rPr lang="en-US" sz="2800" dirty="0" err="1">
                <a:solidFill>
                  <a:schemeClr val="tx1"/>
                </a:solidFill>
              </a:rPr>
              <a:t>Jemgyỳetçilik</a:t>
            </a:r>
            <a:r>
              <a:rPr lang="en-US" sz="2800" dirty="0">
                <a:solidFill>
                  <a:schemeClr val="tx1"/>
                </a:solidFill>
              </a:rPr>
              <a:t> </a:t>
            </a:r>
            <a:r>
              <a:rPr lang="en-US" sz="2800" dirty="0" err="1">
                <a:solidFill>
                  <a:schemeClr val="tx1"/>
                </a:solidFill>
              </a:rPr>
              <a:t>önümçiliginiň</a:t>
            </a:r>
            <a:r>
              <a:rPr lang="en-US" sz="2800" dirty="0">
                <a:solidFill>
                  <a:schemeClr val="tx1"/>
                </a:solidFill>
              </a:rPr>
              <a:t> </a:t>
            </a:r>
            <a:r>
              <a:rPr lang="en-US" sz="2800" dirty="0" err="1">
                <a:solidFill>
                  <a:schemeClr val="tx1"/>
                </a:solidFill>
              </a:rPr>
              <a:t>netijeliligini</a:t>
            </a:r>
            <a:r>
              <a:rPr lang="en-US" sz="2800" dirty="0">
                <a:solidFill>
                  <a:schemeClr val="tx1"/>
                </a:solidFill>
              </a:rPr>
              <a:t> </a:t>
            </a:r>
            <a:r>
              <a:rPr lang="en-US" sz="2800" dirty="0" err="1">
                <a:solidFill>
                  <a:schemeClr val="tx1"/>
                </a:solidFill>
              </a:rPr>
              <a:t>ỳokarlandyrmak</a:t>
            </a:r>
            <a:r>
              <a:rPr lang="en-US" sz="2800" dirty="0">
                <a:solidFill>
                  <a:schemeClr val="tx1"/>
                </a:solidFill>
              </a:rPr>
              <a:t> </a:t>
            </a:r>
            <a:r>
              <a:rPr lang="en-US" sz="2800" dirty="0" err="1">
                <a:solidFill>
                  <a:schemeClr val="tx1"/>
                </a:solidFill>
              </a:rPr>
              <a:t>üçin</a:t>
            </a:r>
            <a:r>
              <a:rPr lang="en-US" sz="2800" dirty="0">
                <a:solidFill>
                  <a:schemeClr val="tx1"/>
                </a:solidFill>
              </a:rPr>
              <a:t> </a:t>
            </a:r>
            <a:r>
              <a:rPr lang="en-US" sz="2800" dirty="0" err="1">
                <a:solidFill>
                  <a:schemeClr val="tx1"/>
                </a:solidFill>
              </a:rPr>
              <a:t>hojalygy</a:t>
            </a:r>
            <a:r>
              <a:rPr lang="en-US" sz="2800" dirty="0">
                <a:solidFill>
                  <a:schemeClr val="tx1"/>
                </a:solidFill>
              </a:rPr>
              <a:t> </a:t>
            </a:r>
            <a:r>
              <a:rPr lang="en-US" sz="2800" dirty="0" err="1">
                <a:solidFill>
                  <a:schemeClr val="tx1"/>
                </a:solidFill>
              </a:rPr>
              <a:t>alyp</a:t>
            </a:r>
            <a:r>
              <a:rPr lang="en-US" sz="2800" dirty="0">
                <a:solidFill>
                  <a:schemeClr val="tx1"/>
                </a:solidFill>
              </a:rPr>
              <a:t> </a:t>
            </a:r>
            <a:r>
              <a:rPr lang="en-US" sz="2800" dirty="0" err="1">
                <a:solidFill>
                  <a:schemeClr val="tx1"/>
                </a:solidFill>
              </a:rPr>
              <a:t>barmagy</a:t>
            </a:r>
            <a:r>
              <a:rPr lang="en-US" sz="2800" dirty="0">
                <a:solidFill>
                  <a:schemeClr val="tx1"/>
                </a:solidFill>
              </a:rPr>
              <a:t> </a:t>
            </a:r>
            <a:r>
              <a:rPr lang="en-US" sz="2800" dirty="0" err="1">
                <a:solidFill>
                  <a:schemeClr val="tx1"/>
                </a:solidFill>
              </a:rPr>
              <a:t>kämilleşdirmek</a:t>
            </a:r>
            <a:r>
              <a:rPr lang="en-US" sz="2800" dirty="0">
                <a:solidFill>
                  <a:schemeClr val="tx1"/>
                </a:solidFill>
              </a:rPr>
              <a:t>, </a:t>
            </a:r>
            <a:r>
              <a:rPr lang="en-US" sz="2800" dirty="0" err="1">
                <a:solidFill>
                  <a:schemeClr val="tx1"/>
                </a:solidFill>
              </a:rPr>
              <a:t>dolandyryşda</a:t>
            </a:r>
            <a:r>
              <a:rPr lang="en-US" sz="2800" dirty="0">
                <a:solidFill>
                  <a:schemeClr val="tx1"/>
                </a:solidFill>
              </a:rPr>
              <a:t> </a:t>
            </a:r>
            <a:r>
              <a:rPr lang="en-US" sz="2800" dirty="0" err="1">
                <a:solidFill>
                  <a:schemeClr val="tx1"/>
                </a:solidFill>
              </a:rPr>
              <a:t>bazaryň</a:t>
            </a:r>
            <a:r>
              <a:rPr lang="en-US" sz="2800" dirty="0">
                <a:solidFill>
                  <a:schemeClr val="tx1"/>
                </a:solidFill>
              </a:rPr>
              <a:t> </a:t>
            </a:r>
            <a:r>
              <a:rPr lang="en-US" sz="2800" dirty="0" err="1">
                <a:solidFill>
                  <a:schemeClr val="tx1"/>
                </a:solidFill>
              </a:rPr>
              <a:t>talaplaryndan</a:t>
            </a:r>
            <a:r>
              <a:rPr lang="en-US" sz="2800" dirty="0">
                <a:solidFill>
                  <a:schemeClr val="tx1"/>
                </a:solidFill>
              </a:rPr>
              <a:t> </a:t>
            </a:r>
            <a:r>
              <a:rPr lang="en-US" sz="2800" dirty="0" err="1">
                <a:solidFill>
                  <a:schemeClr val="tx1"/>
                </a:solidFill>
              </a:rPr>
              <a:t>ugur</a:t>
            </a:r>
            <a:r>
              <a:rPr lang="en-US" sz="2800" dirty="0">
                <a:solidFill>
                  <a:schemeClr val="tx1"/>
                </a:solidFill>
              </a:rPr>
              <a:t> </a:t>
            </a:r>
            <a:r>
              <a:rPr lang="en-US" sz="2800" dirty="0" err="1">
                <a:solidFill>
                  <a:schemeClr val="tx1"/>
                </a:solidFill>
              </a:rPr>
              <a:t>almak</a:t>
            </a:r>
            <a:r>
              <a:rPr lang="en-US" sz="2800" dirty="0">
                <a:solidFill>
                  <a:schemeClr val="tx1"/>
                </a:solidFill>
              </a:rPr>
              <a:t> hem </a:t>
            </a:r>
            <a:r>
              <a:rPr lang="en-US" sz="2800" dirty="0" err="1">
                <a:solidFill>
                  <a:schemeClr val="tx1"/>
                </a:solidFill>
              </a:rPr>
              <a:t>zerurlykdyr</a:t>
            </a:r>
            <a:r>
              <a:rPr lang="en-US" sz="2800" dirty="0">
                <a:solidFill>
                  <a:schemeClr val="tx1"/>
                </a:solidFill>
              </a:rPr>
              <a:t>. Bu </a:t>
            </a:r>
            <a:r>
              <a:rPr lang="en-US" sz="2800" dirty="0" err="1">
                <a:solidFill>
                  <a:schemeClr val="tx1"/>
                </a:solidFill>
              </a:rPr>
              <a:t>bolsa</a:t>
            </a:r>
            <a:r>
              <a:rPr lang="en-US" sz="2800" dirty="0">
                <a:solidFill>
                  <a:schemeClr val="tx1"/>
                </a:solidFill>
              </a:rPr>
              <a:t> </a:t>
            </a:r>
            <a:r>
              <a:rPr lang="en-US" sz="2800" dirty="0" err="1">
                <a:solidFill>
                  <a:schemeClr val="tx1"/>
                </a:solidFill>
              </a:rPr>
              <a:t>erkin</a:t>
            </a:r>
            <a:r>
              <a:rPr lang="en-US" sz="2800" dirty="0">
                <a:solidFill>
                  <a:schemeClr val="tx1"/>
                </a:solidFill>
              </a:rPr>
              <a:t> </a:t>
            </a:r>
            <a:r>
              <a:rPr lang="en-US" sz="2800" dirty="0" err="1">
                <a:solidFill>
                  <a:schemeClr val="tx1"/>
                </a:solidFill>
              </a:rPr>
              <a:t>bahalaryň</a:t>
            </a:r>
            <a:r>
              <a:rPr lang="en-US" sz="2800" dirty="0">
                <a:solidFill>
                  <a:schemeClr val="tx1"/>
                </a:solidFill>
              </a:rPr>
              <a:t>, </a:t>
            </a:r>
            <a:r>
              <a:rPr lang="en-US" sz="2800" dirty="0" err="1">
                <a:solidFill>
                  <a:schemeClr val="tx1"/>
                </a:solidFill>
              </a:rPr>
              <a:t>bäsleşigiň</a:t>
            </a:r>
            <a:r>
              <a:rPr lang="en-US" sz="2800" dirty="0">
                <a:solidFill>
                  <a:schemeClr val="tx1"/>
                </a:solidFill>
              </a:rPr>
              <a:t> </a:t>
            </a:r>
            <a:r>
              <a:rPr lang="en-US" sz="2800" dirty="0" err="1">
                <a:solidFill>
                  <a:schemeClr val="tx1"/>
                </a:solidFill>
              </a:rPr>
              <a:t>bolmagyny</a:t>
            </a:r>
            <a:r>
              <a:rPr lang="en-US" sz="2800" dirty="0">
                <a:solidFill>
                  <a:schemeClr val="tx1"/>
                </a:solidFill>
              </a:rPr>
              <a:t>, </a:t>
            </a:r>
            <a:r>
              <a:rPr lang="en-US" sz="2800" dirty="0" err="1">
                <a:solidFill>
                  <a:schemeClr val="tx1"/>
                </a:solidFill>
              </a:rPr>
              <a:t>ykdysady</a:t>
            </a:r>
            <a:r>
              <a:rPr lang="en-US" sz="2800" dirty="0">
                <a:solidFill>
                  <a:schemeClr val="tx1"/>
                </a:solidFill>
              </a:rPr>
              <a:t> </a:t>
            </a:r>
            <a:r>
              <a:rPr lang="en-US" sz="2800" dirty="0" err="1">
                <a:solidFill>
                  <a:schemeClr val="tx1"/>
                </a:solidFill>
              </a:rPr>
              <a:t>usullaryň</a:t>
            </a:r>
            <a:r>
              <a:rPr lang="en-US" sz="2800" dirty="0">
                <a:solidFill>
                  <a:schemeClr val="tx1"/>
                </a:solidFill>
              </a:rPr>
              <a:t> </a:t>
            </a:r>
            <a:r>
              <a:rPr lang="en-US" sz="2800" dirty="0" err="1">
                <a:solidFill>
                  <a:schemeClr val="tx1"/>
                </a:solidFill>
              </a:rPr>
              <a:t>giňden</a:t>
            </a:r>
            <a:r>
              <a:rPr lang="en-US" sz="2800" dirty="0">
                <a:solidFill>
                  <a:schemeClr val="tx1"/>
                </a:solidFill>
              </a:rPr>
              <a:t> </a:t>
            </a:r>
            <a:r>
              <a:rPr lang="en-US" sz="2800" dirty="0" err="1">
                <a:solidFill>
                  <a:schemeClr val="tx1"/>
                </a:solidFill>
              </a:rPr>
              <a:t>peỳdalanylmagyny</a:t>
            </a:r>
            <a:r>
              <a:rPr lang="en-US" sz="2800" dirty="0">
                <a:solidFill>
                  <a:schemeClr val="tx1"/>
                </a:solidFill>
              </a:rPr>
              <a:t> </a:t>
            </a:r>
            <a:r>
              <a:rPr lang="en-US" sz="2800" dirty="0" err="1">
                <a:solidFill>
                  <a:schemeClr val="tx1"/>
                </a:solidFill>
              </a:rPr>
              <a:t>göz</a:t>
            </a:r>
            <a:r>
              <a:rPr lang="en-US" sz="2800" dirty="0">
                <a:solidFill>
                  <a:schemeClr val="tx1"/>
                </a:solidFill>
              </a:rPr>
              <a:t> </a:t>
            </a:r>
            <a:r>
              <a:rPr lang="en-US" sz="2800" dirty="0" err="1">
                <a:solidFill>
                  <a:schemeClr val="tx1"/>
                </a:solidFill>
              </a:rPr>
              <a:t>öňünde</a:t>
            </a:r>
            <a:r>
              <a:rPr lang="en-US" sz="2800" dirty="0">
                <a:solidFill>
                  <a:schemeClr val="tx1"/>
                </a:solidFill>
              </a:rPr>
              <a:t> </a:t>
            </a:r>
            <a:r>
              <a:rPr lang="en-US" sz="2800" dirty="0" err="1">
                <a:solidFill>
                  <a:schemeClr val="tx1"/>
                </a:solidFill>
              </a:rPr>
              <a:t>tutỳar</a:t>
            </a:r>
            <a:r>
              <a:rPr lang="en-US" sz="2800" dirty="0">
                <a:solidFill>
                  <a:schemeClr val="tx1"/>
                </a:solidFill>
              </a:rPr>
              <a:t>.</a:t>
            </a:r>
            <a:endParaRPr lang="ru-RU" sz="2800" b="1" dirty="0">
              <a:solidFill>
                <a:schemeClr val="tx1"/>
              </a:solidFill>
            </a:endParaRPr>
          </a:p>
          <a:p>
            <a:r>
              <a:rPr lang="en-US" sz="2800" dirty="0">
                <a:solidFill>
                  <a:schemeClr val="tx1"/>
                </a:solidFill>
              </a:rPr>
              <a:t>	</a:t>
            </a:r>
            <a:r>
              <a:rPr lang="en-US" sz="2800" dirty="0" err="1">
                <a:solidFill>
                  <a:schemeClr val="tx1"/>
                </a:solidFill>
              </a:rPr>
              <a:t>Önümçiligi</a:t>
            </a:r>
            <a:r>
              <a:rPr lang="en-US" sz="2800" dirty="0">
                <a:solidFill>
                  <a:schemeClr val="tx1"/>
                </a:solidFill>
              </a:rPr>
              <a:t> </a:t>
            </a:r>
            <a:r>
              <a:rPr lang="en-US" sz="2800" dirty="0" err="1">
                <a:solidFill>
                  <a:schemeClr val="tx1"/>
                </a:solidFill>
              </a:rPr>
              <a:t>ösdürmekde</a:t>
            </a:r>
            <a:r>
              <a:rPr lang="en-US" sz="2800" dirty="0">
                <a:solidFill>
                  <a:schemeClr val="tx1"/>
                </a:solidFill>
              </a:rPr>
              <a:t> </a:t>
            </a:r>
            <a:r>
              <a:rPr lang="en-US" sz="2800" dirty="0" err="1">
                <a:solidFill>
                  <a:schemeClr val="tx1"/>
                </a:solidFill>
              </a:rPr>
              <a:t>durmuş</a:t>
            </a:r>
            <a:r>
              <a:rPr lang="en-US" sz="2800" dirty="0">
                <a:solidFill>
                  <a:schemeClr val="tx1"/>
                </a:solidFill>
              </a:rPr>
              <a:t> </a:t>
            </a:r>
            <a:r>
              <a:rPr lang="en-US" sz="2800" dirty="0" err="1">
                <a:solidFill>
                  <a:schemeClr val="tx1"/>
                </a:solidFill>
              </a:rPr>
              <a:t>taỳdan</a:t>
            </a:r>
            <a:r>
              <a:rPr lang="en-US" sz="2800" dirty="0">
                <a:solidFill>
                  <a:schemeClr val="tx1"/>
                </a:solidFill>
              </a:rPr>
              <a:t> </a:t>
            </a:r>
            <a:r>
              <a:rPr lang="en-US" sz="2800" dirty="0" err="1">
                <a:solidFill>
                  <a:schemeClr val="tx1"/>
                </a:solidFill>
              </a:rPr>
              <a:t>işeňňirligiň</a:t>
            </a:r>
            <a:r>
              <a:rPr lang="en-US" sz="2800" dirty="0">
                <a:solidFill>
                  <a:schemeClr val="tx1"/>
                </a:solidFill>
              </a:rPr>
              <a:t> hem </a:t>
            </a:r>
            <a:r>
              <a:rPr lang="en-US" sz="2800" dirty="0" err="1">
                <a:solidFill>
                  <a:schemeClr val="tx1"/>
                </a:solidFill>
              </a:rPr>
              <a:t>ähmiỳeti</a:t>
            </a:r>
            <a:r>
              <a:rPr lang="en-US" sz="2800" dirty="0">
                <a:solidFill>
                  <a:schemeClr val="tx1"/>
                </a:solidFill>
              </a:rPr>
              <a:t> </a:t>
            </a:r>
            <a:r>
              <a:rPr lang="en-US" sz="2800" dirty="0" err="1">
                <a:solidFill>
                  <a:schemeClr val="tx1"/>
                </a:solidFill>
              </a:rPr>
              <a:t>uludyr</a:t>
            </a:r>
            <a:r>
              <a:rPr lang="en-US" sz="2800" dirty="0">
                <a:solidFill>
                  <a:schemeClr val="tx1"/>
                </a:solidFill>
              </a:rPr>
              <a:t>. </a:t>
            </a:r>
            <a:r>
              <a:rPr lang="en-US" sz="2800" dirty="0" err="1">
                <a:solidFill>
                  <a:schemeClr val="tx1"/>
                </a:solidFill>
              </a:rPr>
              <a:t>Adamlaryň</a:t>
            </a:r>
            <a:r>
              <a:rPr lang="en-US" sz="2800" dirty="0">
                <a:solidFill>
                  <a:schemeClr val="tx1"/>
                </a:solidFill>
              </a:rPr>
              <a:t> </a:t>
            </a:r>
            <a:r>
              <a:rPr lang="en-US" sz="2800" dirty="0" err="1">
                <a:solidFill>
                  <a:schemeClr val="tx1"/>
                </a:solidFill>
              </a:rPr>
              <a:t>durmuş</a:t>
            </a:r>
            <a:r>
              <a:rPr lang="en-US" sz="2800" dirty="0">
                <a:solidFill>
                  <a:schemeClr val="tx1"/>
                </a:solidFill>
              </a:rPr>
              <a:t> </a:t>
            </a:r>
            <a:r>
              <a:rPr lang="en-US" sz="2800" dirty="0" err="1">
                <a:solidFill>
                  <a:schemeClr val="tx1"/>
                </a:solidFill>
              </a:rPr>
              <a:t>işeňňirligini</a:t>
            </a:r>
            <a:r>
              <a:rPr lang="en-US" sz="2800" dirty="0">
                <a:solidFill>
                  <a:schemeClr val="tx1"/>
                </a:solidFill>
              </a:rPr>
              <a:t> </a:t>
            </a:r>
            <a:r>
              <a:rPr lang="en-US" sz="2800" dirty="0" err="1">
                <a:solidFill>
                  <a:schemeClr val="tx1"/>
                </a:solidFill>
              </a:rPr>
              <a:t>ỳokarlandyrmakda</a:t>
            </a:r>
            <a:r>
              <a:rPr lang="en-US" sz="2800" dirty="0">
                <a:solidFill>
                  <a:schemeClr val="tx1"/>
                </a:solidFill>
              </a:rPr>
              <a:t> </a:t>
            </a:r>
            <a:r>
              <a:rPr lang="en-US" sz="2800" dirty="0" err="1">
                <a:solidFill>
                  <a:schemeClr val="tx1"/>
                </a:solidFill>
              </a:rPr>
              <a:t>eỳeçiligi</a:t>
            </a:r>
            <a:r>
              <a:rPr lang="en-US" sz="2800" dirty="0">
                <a:solidFill>
                  <a:schemeClr val="tx1"/>
                </a:solidFill>
              </a:rPr>
              <a:t> </a:t>
            </a:r>
            <a:r>
              <a:rPr lang="en-US" sz="2800" dirty="0" err="1">
                <a:solidFill>
                  <a:schemeClr val="tx1"/>
                </a:solidFill>
              </a:rPr>
              <a:t>kämilleşdirmegiň</a:t>
            </a:r>
            <a:r>
              <a:rPr lang="en-US" sz="2800" dirty="0">
                <a:solidFill>
                  <a:schemeClr val="tx1"/>
                </a:solidFill>
              </a:rPr>
              <a:t>, </a:t>
            </a:r>
            <a:r>
              <a:rPr lang="en-US" sz="2800" dirty="0" err="1">
                <a:solidFill>
                  <a:schemeClr val="tx1"/>
                </a:solidFill>
              </a:rPr>
              <a:t>ony</a:t>
            </a:r>
            <a:r>
              <a:rPr lang="en-US" sz="2800" dirty="0">
                <a:solidFill>
                  <a:schemeClr val="tx1"/>
                </a:solidFill>
              </a:rPr>
              <a:t> </a:t>
            </a:r>
            <a:r>
              <a:rPr lang="en-US" sz="2800" dirty="0" err="1">
                <a:solidFill>
                  <a:schemeClr val="tx1"/>
                </a:solidFill>
              </a:rPr>
              <a:t>hususylaşdyrmagyň</a:t>
            </a:r>
            <a:r>
              <a:rPr lang="en-US" sz="2800" dirty="0">
                <a:solidFill>
                  <a:schemeClr val="tx1"/>
                </a:solidFill>
              </a:rPr>
              <a:t> </a:t>
            </a:r>
            <a:r>
              <a:rPr lang="en-US" sz="2800" dirty="0" err="1">
                <a:solidFill>
                  <a:schemeClr val="tx1"/>
                </a:solidFill>
              </a:rPr>
              <a:t>uly</a:t>
            </a:r>
            <a:r>
              <a:rPr lang="en-US" sz="2800" dirty="0">
                <a:solidFill>
                  <a:schemeClr val="tx1"/>
                </a:solidFill>
              </a:rPr>
              <a:t> </a:t>
            </a:r>
            <a:r>
              <a:rPr lang="en-US" sz="2800" dirty="0" err="1">
                <a:solidFill>
                  <a:schemeClr val="tx1"/>
                </a:solidFill>
              </a:rPr>
              <a:t>ähmiỳeti</a:t>
            </a:r>
            <a:r>
              <a:rPr lang="en-US" sz="2800" dirty="0">
                <a:solidFill>
                  <a:schemeClr val="tx1"/>
                </a:solidFill>
              </a:rPr>
              <a:t> </a:t>
            </a:r>
            <a:r>
              <a:rPr lang="en-US" sz="2800" dirty="0" err="1">
                <a:solidFill>
                  <a:schemeClr val="tx1"/>
                </a:solidFill>
              </a:rPr>
              <a:t>bardyr</a:t>
            </a:r>
            <a:r>
              <a:rPr lang="en-US" sz="2800" dirty="0">
                <a:solidFill>
                  <a:schemeClr val="tx1"/>
                </a:solidFill>
              </a:rPr>
              <a:t>. </a:t>
            </a:r>
            <a:endParaRPr lang="ru-RU" sz="2800" dirty="0">
              <a:solidFill>
                <a:schemeClr val="tx1"/>
              </a:solidFill>
            </a:endParaRPr>
          </a:p>
        </p:txBody>
      </p:sp>
    </p:spTree>
    <p:extLst>
      <p:ext uri="{BB962C8B-B14F-4D97-AF65-F5344CB8AC3E}">
        <p14:creationId xmlns:p14="http://schemas.microsoft.com/office/powerpoint/2010/main" val="1374733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7999"/>
          </a:xfrm>
        </p:spPr>
        <p:txBody>
          <a:bodyPr>
            <a:noAutofit/>
          </a:bodyPr>
          <a:lstStyle/>
          <a:p>
            <a:r>
              <a:rPr lang="sv-FI" sz="2400" dirty="0">
                <a:solidFill>
                  <a:schemeClr val="tx1"/>
                </a:solidFill>
              </a:rPr>
              <a:t>Ekstensiw ösüşiň oňaýly we oňaýsyz taraplary bardyr. Eger-de önümçiligi giňeltmegiň şertleri ýeterlik bolsa, onda ekstensiw ösüşi ýeňil amala aşyrmak mümkin. Ekstensiw ösüş tebigy resurslaryň çalt özleşdirilmegine, ilatyň iş bilen üpjünçiligini gowulandyrmaga amatly şertleri döredỳär. </a:t>
            </a:r>
            <a:endParaRPr lang="ru-RU" sz="2400" dirty="0">
              <a:solidFill>
                <a:schemeClr val="tx1"/>
              </a:solidFill>
            </a:endParaRPr>
          </a:p>
          <a:p>
            <a:r>
              <a:rPr lang="sv-FI" sz="2400" dirty="0">
                <a:solidFill>
                  <a:schemeClr val="tx1"/>
                </a:solidFill>
              </a:rPr>
              <a:t>	Emma ekstensiw ösüş ỳolunyň oňaỳsyz taraplary hem bardyr. Ol tehniki durnuklylyga, köp harajatlylyga alyp barỳar. Tebigy baỳlyklaryň möçberiniň, zähmet resurslaryny köpeltmegiň mümkinçilikleriniň çäkliligi sebäpli ekstensiw ösüş ỳoly belli bir derejede amatsyzdyr. Şonuň üçin hem intensiw ösüş ỳoluna geçmeklik zerurlykdyr.   </a:t>
            </a:r>
            <a:endParaRPr lang="ru-RU" sz="2400" dirty="0">
              <a:solidFill>
                <a:schemeClr val="tx1"/>
              </a:solidFill>
            </a:endParaRPr>
          </a:p>
          <a:p>
            <a:r>
              <a:rPr lang="sv-FI" sz="2400" dirty="0">
                <a:solidFill>
                  <a:schemeClr val="tx1"/>
                </a:solidFill>
              </a:rPr>
              <a:t>	Eger-de öndürilỳän önümleriň möçberiniň artdyrylmagy önümçiligiň şertleriniň mukdar taỳdan däl-de, olaryň hil taỳdan kämilleşdirilmeginiň netijesinde gazanylỳan bolsa, onda bu ykdysady ösüşiň </a:t>
            </a:r>
            <a:r>
              <a:rPr lang="sv-FI" sz="2400" b="1" dirty="0">
                <a:solidFill>
                  <a:schemeClr val="tx1"/>
                </a:solidFill>
              </a:rPr>
              <a:t>intensiw görnüşi</a:t>
            </a:r>
            <a:r>
              <a:rPr lang="sv-FI" sz="2400" dirty="0">
                <a:solidFill>
                  <a:schemeClr val="tx1"/>
                </a:solidFill>
              </a:rPr>
              <a:t> bolỳar. Intensiw ösüş önümçiligiň şertleriniň peỳdalanylyşyny gowulandyrmagyň hasabyna hem bolup biler. </a:t>
            </a:r>
            <a:endParaRPr lang="ru-RU"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65996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7999"/>
          </a:xfrm>
        </p:spPr>
        <p:txBody>
          <a:bodyPr>
            <a:noAutofit/>
          </a:bodyPr>
          <a:lstStyle/>
          <a:p>
            <a:r>
              <a:rPr lang="sv-FI" sz="2800" dirty="0">
                <a:solidFill>
                  <a:schemeClr val="tx1"/>
                </a:solidFill>
              </a:rPr>
              <a:t>Ol has kämil zähmet serişdelerini peỳdalanmagy we zähmet predmetlerini tygşytly  ulanmagy, işgäriň hünärini ỳokarlandyrmagy hem-de bar bolan önümçilik kuwwatlyklarynyň peỳdalanylyşyny gowulandyrmagy göz öňünde tutỳar. Gepiň gerdişine görä aỳtsak, intensiw ösüş şertlerinde öndürilỳän önümiň möçberini artdyrmak üçin hökman täze bir kuwwatlyklary, kärhanalary döretmek zerurlygy ỳok.  Munuň üçin önümçiligi kämilleşdirmek, ähli serişdeleri has rejeli peỳdalanmak ỳeterlikdir. </a:t>
            </a:r>
            <a:endParaRPr lang="ru-RU" sz="2800" dirty="0">
              <a:solidFill>
                <a:schemeClr val="tx1"/>
              </a:solidFill>
            </a:endParaRPr>
          </a:p>
          <a:p>
            <a:r>
              <a:rPr lang="sv-FI" sz="2800" dirty="0">
                <a:solidFill>
                  <a:schemeClr val="tx1"/>
                </a:solidFill>
              </a:rPr>
              <a:t>	Ykdysady ösüşiň iki görnüşi-de özara baglanyşyklydyr. Ykdysady durmuşda ekstensiw ỳa-da intensiw ösüş ỳollary ỳeke-täk arassa görnüşinde duş gelmeỳär. Olar hemişe özara utgaşykly amala aşyrylỳar.  Emma  jemgyỳetçilik önümçiliginiň ösüşiniň belli bir döwründe intensiw ỳa-da ekstensiw ugur agdyklyk etmegi mümkin. Ykdysadyỳeti intensiw usula geçirmeklik wajyp meseleleriň biridir. Munuň özi islendik jemgyỳet üçin kanunalaỳyklykdyr. </a:t>
            </a:r>
            <a:endParaRPr lang="ru-RU" sz="2800" dirty="0">
              <a:solidFill>
                <a:schemeClr val="tx1"/>
              </a:solidFill>
            </a:endParaRPr>
          </a:p>
        </p:txBody>
      </p:sp>
    </p:spTree>
    <p:extLst>
      <p:ext uri="{BB962C8B-B14F-4D97-AF65-F5344CB8AC3E}">
        <p14:creationId xmlns:p14="http://schemas.microsoft.com/office/powerpoint/2010/main" val="32421973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2294" y="0"/>
            <a:ext cx="12304294" cy="6857999"/>
          </a:xfrm>
        </p:spPr>
        <p:txBody>
          <a:bodyPr>
            <a:normAutofit/>
          </a:bodyPr>
          <a:lstStyle/>
          <a:p>
            <a:r>
              <a:rPr lang="sv-FI" sz="2400" dirty="0">
                <a:solidFill>
                  <a:schemeClr val="tx1"/>
                </a:solidFill>
              </a:rPr>
              <a:t>Ykdysady ösüşiň iki görnüşiniň hem utgaşdyrylyp amala aşyrylmagynyň nusgawy mysaly hökmünde Garaşsyz, Bitarap Türkmenistanyň ykdysady ösüşini görkezmek bolar. Oňa öňki SSSR-den çig mal öndürmäge ýöriteleşen ykdysadyýet miras galdy. Ýurdumyzda öndürilýän çig mal onuň çäginden daşarda gaýtadan işlenip, taýýar önümler alynardy. Özümizde bolsa zawod-fabrikler ýok diýen ýalydy. Birlän-ikilän gurulan kärhanalar bolsa, has zerurlyk bolansoň döredilipdi. Mysal üçin, pagta arassalaýjy zawodlary ýa-da aýakgap fabriklerini, azyk önümleriniň zawodlaryny, gurluşyk we remont işleri etmek üçin kärhanalary we ş.m. görkezmek bolar.</a:t>
            </a:r>
            <a:endParaRPr lang="ru-RU" sz="2400" dirty="0">
              <a:solidFill>
                <a:schemeClr val="tx1"/>
              </a:solidFill>
            </a:endParaRPr>
          </a:p>
          <a:p>
            <a:r>
              <a:rPr lang="sv-FI" sz="2400" dirty="0">
                <a:solidFill>
                  <a:schemeClr val="tx1"/>
                </a:solidFill>
              </a:rPr>
              <a:t>          Ýurt Garaşsyzlygymyzy alanymyzdan soň özümizde öndürilýän çig malymyzy gaýtadan işlemek üçin kärhanalaryň müňlerçesi guruldy we işe girizildi, täze işe girizilen kärhanalarda bolsa häzirki zaman iň kämil, ýokary öndürijilikli maşynlar we enjamlar oturdyldy. Hormatly Prezidentimiz Gurbanguly Berdimuhamedow ykdysady ösüşimiziň intensiw we ekstensiw ugurlarynyň ikisine hem uly üns berýär. Onuň taýsyz tagallalary bilen ýerine ýetirilýän işleri sanasaň sogaby bar. Ylaýta-da ykdysadyýetimizi intensiw tilsimatly ýola geçirmek bilen ösüşimize oňat badalga berýär. </a:t>
            </a:r>
            <a:endParaRPr lang="ru-RU" sz="2400" dirty="0">
              <a:solidFill>
                <a:schemeClr val="tx1"/>
              </a:solidFill>
            </a:endParaRPr>
          </a:p>
        </p:txBody>
      </p:sp>
    </p:spTree>
    <p:extLst>
      <p:ext uri="{BB962C8B-B14F-4D97-AF65-F5344CB8AC3E}">
        <p14:creationId xmlns:p14="http://schemas.microsoft.com/office/powerpoint/2010/main" val="30859692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2294" y="0"/>
            <a:ext cx="12304294" cy="6857999"/>
          </a:xfrm>
        </p:spPr>
        <p:txBody>
          <a:bodyPr>
            <a:normAutofit/>
          </a:bodyPr>
          <a:lstStyle/>
          <a:p>
            <a:r>
              <a:rPr lang="sv-FI" b="1" dirty="0">
                <a:solidFill>
                  <a:schemeClr val="tx1"/>
                </a:solidFill>
              </a:rPr>
              <a:t> 2. Ykdysady ösüşiň ölçegleri</a:t>
            </a:r>
            <a:endParaRPr lang="ru-RU" dirty="0">
              <a:solidFill>
                <a:schemeClr val="tx1"/>
              </a:solidFill>
            </a:endParaRPr>
          </a:p>
          <a:p>
            <a:r>
              <a:rPr lang="sv-FI" dirty="0">
                <a:solidFill>
                  <a:schemeClr val="tx1"/>
                </a:solidFill>
              </a:rPr>
              <a:t>Ykdysady ösüşe baha bermek üçin ölçegleriň birnäçesinden peỳdalanylỳar. Olaryň içinden şu aşakdaky ölçegleri tapawutlandyrmak gerek.</a:t>
            </a:r>
            <a:endParaRPr lang="ru-RU" dirty="0">
              <a:solidFill>
                <a:schemeClr val="tx1"/>
              </a:solidFill>
            </a:endParaRPr>
          </a:p>
          <a:p>
            <a:r>
              <a:rPr lang="sv-FI" dirty="0">
                <a:solidFill>
                  <a:schemeClr val="tx1"/>
                </a:solidFill>
              </a:rPr>
              <a:t>Ykdysady ösüşiň umumy ölçegi hökmünde öndüriji güỳçleriň derejesi çykyş edỳär. Öz gezeginde öndüriji güỳçleriň derejesi ykdysady ösüşiň özara baglanyşykly birnäçe ölçeglerinden ybaratdyr. Olara zähmet bölünişiginiň derejesi, onuň kooperasiỳalaşmagy, guralyşy we zähmet öndürijiligi, şeỳle hem, goşmaça önümiň möçberi degişlidir. Önümçiligiň ösüşiniň ahyrky netijesi adamda, onuň durmuşynyň gowulanmagynda, hemme taraplaỳyn ösmeginde öz beỳanyny tapỳar. Agzalyp geçilen ykdysady ösüşiň ölçegleriniň her haỳsysynyň üstünde aỳratyn durup geçeliň.</a:t>
            </a:r>
            <a:endParaRPr lang="ru-RU" dirty="0">
              <a:solidFill>
                <a:schemeClr val="tx1"/>
              </a:solidFill>
            </a:endParaRPr>
          </a:p>
          <a:p>
            <a:r>
              <a:rPr lang="sv-FI" b="1" dirty="0">
                <a:solidFill>
                  <a:schemeClr val="tx1"/>
                </a:solidFill>
              </a:rPr>
              <a:t>Öndüriji  güỳçler</a:t>
            </a:r>
            <a:r>
              <a:rPr lang="sv-FI" dirty="0">
                <a:solidFill>
                  <a:schemeClr val="tx1"/>
                </a:solidFill>
              </a:rPr>
              <a:t>  jemgyỳetiň ösüşiniň  esasydyr.  Şonuň üçin hem olaryň derejesi, ỳokarda bellenilip geçilişi ỳaly, önümçiligiň ösüşiniň düỳpli ölçegidir. Sebäbi olaryň kämilleşmegi ykdysadyỳetiň ösmegine, bir önümçilik usulyndan başga bir önümçilik usulyna geçmäge  mümkinçilik döredỳär.</a:t>
            </a:r>
            <a:endParaRPr lang="ru-RU" dirty="0">
              <a:solidFill>
                <a:schemeClr val="tx1"/>
              </a:solidFill>
            </a:endParaRPr>
          </a:p>
          <a:p>
            <a:r>
              <a:rPr lang="sv-FI" dirty="0">
                <a:solidFill>
                  <a:schemeClr val="tx1"/>
                </a:solidFill>
              </a:rPr>
              <a:t>Öndüriji güỳçler önümçilik serişdelerinden we işçi güỳjünden ybaratdyr. Önümçilik serişdeleriniň ösüş derejesi olaryň öndürijiligi bilen häsiỳetlendirilỳär. Başgaça aỳdylanda, olaryň kömegi bilen işgäriň wagt birliginde önümiň belli bir mukdaryny öndürmek mümkinçiligini we onuň belli bir hilini üpjün etmegini aňladỳar.  </a:t>
            </a:r>
            <a:endParaRPr lang="ru-RU" dirty="0">
              <a:solidFill>
                <a:schemeClr val="tx1"/>
              </a:solidFill>
            </a:endParaRPr>
          </a:p>
          <a:p>
            <a:r>
              <a:rPr lang="sv-FI" dirty="0">
                <a:solidFill>
                  <a:schemeClr val="tx1"/>
                </a:solidFill>
              </a:rPr>
              <a:t>Işçi güỳjüniň hili onuň önümçilik serişdelerine erk etmegine we olaryň öndürijiliginiň ỳokarlandyrylmagyna gös-göni täsir edỳär. </a:t>
            </a:r>
            <a:endParaRPr lang="ru-RU" sz="2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124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7999"/>
          </a:xfrm>
        </p:spPr>
        <p:txBody>
          <a:bodyPr>
            <a:noAutofit/>
          </a:bodyPr>
          <a:lstStyle/>
          <a:p>
            <a:r>
              <a:rPr lang="sv-FI" sz="2400" dirty="0">
                <a:solidFill>
                  <a:schemeClr val="tx1"/>
                </a:solidFill>
              </a:rPr>
              <a:t>Işçi güỳjüniň mümkinçiligi onuň önümçilik serişdeleri bilen üpjünçiligine baglydyr. Şonuň üçin hem önümçilik serişdeleriniň mukdarynyň işçi güỳjüniň sanyna bolan gatnaşygyna </a:t>
            </a:r>
            <a:r>
              <a:rPr lang="sv-FI" sz="2400" b="1" dirty="0">
                <a:solidFill>
                  <a:schemeClr val="tx1"/>
                </a:solidFill>
              </a:rPr>
              <a:t>önumçiligiň tehniki gurluşy</a:t>
            </a:r>
            <a:r>
              <a:rPr lang="sv-FI" sz="2400" dirty="0">
                <a:solidFill>
                  <a:schemeClr val="tx1"/>
                </a:solidFill>
              </a:rPr>
              <a:t> diỳilỳär. Şu görkeziji bar bolan önümçilik serişdeleriniň mukdaryny işgärleriň sanyna bölmek arkaly kesgitlenilýär. </a:t>
            </a:r>
            <a:endParaRPr lang="ru-RU" sz="2400" dirty="0">
              <a:solidFill>
                <a:schemeClr val="tx1"/>
              </a:solidFill>
            </a:endParaRPr>
          </a:p>
          <a:p>
            <a:r>
              <a:rPr lang="sv-FI" sz="2400" dirty="0">
                <a:solidFill>
                  <a:schemeClr val="tx1"/>
                </a:solidFill>
              </a:rPr>
              <a:t>Ykdysady ösüşiň ölçegi hökmünde zähmet bölünişiginiň derejesi we onuň kooperasiỳalaşmagy hem çykyş edỳär. Bular öndüriji güỳçleriň ösüş derejesini hem aňladỳarlar.</a:t>
            </a:r>
            <a:endParaRPr lang="ru-RU" sz="2400" dirty="0">
              <a:solidFill>
                <a:schemeClr val="tx1"/>
              </a:solidFill>
            </a:endParaRPr>
          </a:p>
          <a:p>
            <a:r>
              <a:rPr lang="sv-FI" sz="2400" b="1" dirty="0">
                <a:solidFill>
                  <a:schemeClr val="tx1"/>
                </a:solidFill>
              </a:rPr>
              <a:t>Jemgyỳetçilik zähmet bölünişigi</a:t>
            </a:r>
            <a:r>
              <a:rPr lang="sv-FI" sz="2400" dirty="0">
                <a:solidFill>
                  <a:schemeClr val="tx1"/>
                </a:solidFill>
              </a:rPr>
              <a:t> diỳip aỳry-aỳry öndürijileriň belli bir işe ỳöriteleşmegine aỳdylỳar.Ol her bir işgäriň öz işini has kämil ỳerine ỳetirmegini, onuň zähmet öndürijiliginiň ỳokarlanmagyny üpjün edỳär.</a:t>
            </a:r>
            <a:endParaRPr lang="ru-RU" sz="2400" dirty="0">
              <a:solidFill>
                <a:schemeClr val="tx1"/>
              </a:solidFill>
            </a:endParaRPr>
          </a:p>
          <a:p>
            <a:r>
              <a:rPr lang="sv-FI" sz="2400" dirty="0">
                <a:solidFill>
                  <a:schemeClr val="tx1"/>
                </a:solidFill>
              </a:rPr>
              <a:t>Zähmet bölünişiginiň üç görnüşini tapawutlandyrmak bolar. </a:t>
            </a:r>
            <a:endParaRPr lang="ru-RU" sz="2400" dirty="0">
              <a:solidFill>
                <a:schemeClr val="tx1"/>
              </a:solidFill>
            </a:endParaRPr>
          </a:p>
          <a:p>
            <a:r>
              <a:rPr lang="sv-FI" sz="2400" b="1" dirty="0">
                <a:solidFill>
                  <a:schemeClr val="tx1"/>
                </a:solidFill>
              </a:rPr>
              <a:t>1. Umumy zähmet bölünişigi.</a:t>
            </a:r>
            <a:r>
              <a:rPr lang="sv-FI" sz="2400" dirty="0">
                <a:solidFill>
                  <a:schemeClr val="tx1"/>
                </a:solidFill>
              </a:rPr>
              <a:t> Muňa bütin jemgyỳetçilik önümçiliginiň derejesinde emele gelỳän şäher bilen obanyň, maddy we maddy däl önümçiliginiň, önümçilik serişdeleriniň we sarp ediş predmetleriniň öndürilişiniň arasyndaky zähmet bölünişikleri degişlidir. </a:t>
            </a: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42307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8336" y="0"/>
            <a:ext cx="12320336" cy="6857999"/>
          </a:xfrm>
        </p:spPr>
        <p:txBody>
          <a:bodyPr>
            <a:noAutofit/>
          </a:bodyPr>
          <a:lstStyle/>
          <a:p>
            <a:r>
              <a:rPr lang="sv-FI" sz="2400" b="1" dirty="0">
                <a:solidFill>
                  <a:schemeClr val="tx1"/>
                </a:solidFill>
              </a:rPr>
              <a:t>2. Hususy  zähmet  bölünişigi.</a:t>
            </a:r>
            <a:r>
              <a:rPr lang="sv-FI" sz="2400" dirty="0">
                <a:solidFill>
                  <a:schemeClr val="tx1"/>
                </a:solidFill>
              </a:rPr>
              <a:t>  Bu  bölünişik  aỳry-aỳry pudaklaryň we önümçiligiň arasynda emele gelỳär. Mysal üçin, maşyn gurluşygynyň we metallurgiỳanyň, çoỳun we polat eretmegiň, maldarçylygyň we ekerançylygyň we şulara meňzeşleriň arasyndaky zähmet bölünişikleri degişlidir. </a:t>
            </a:r>
            <a:endParaRPr lang="ru-RU" sz="2400" dirty="0">
              <a:solidFill>
                <a:schemeClr val="tx1"/>
              </a:solidFill>
            </a:endParaRPr>
          </a:p>
          <a:p>
            <a:r>
              <a:rPr lang="sv-FI" sz="2400" b="1" dirty="0">
                <a:solidFill>
                  <a:schemeClr val="tx1"/>
                </a:solidFill>
              </a:rPr>
              <a:t>3. Ýekeleỳin zähmet bölünişigi.</a:t>
            </a:r>
            <a:r>
              <a:rPr lang="sv-FI" sz="2400" dirty="0">
                <a:solidFill>
                  <a:schemeClr val="tx1"/>
                </a:solidFill>
              </a:rPr>
              <a:t> Oňa aỳry-aỳry kärhanalaryň çäginde sehleriň, brigadalaryň we fermalaryň, şeỳle hem işgärleriň arasyndaky zähmet bölünişigi degişlidir. </a:t>
            </a:r>
            <a:r>
              <a:rPr lang="en-US" sz="2400" dirty="0">
                <a:solidFill>
                  <a:schemeClr val="tx1"/>
                </a:solidFill>
              </a:rPr>
              <a:t>Ϋ</a:t>
            </a:r>
            <a:r>
              <a:rPr lang="sv-FI" sz="2400" dirty="0">
                <a:solidFill>
                  <a:schemeClr val="tx1"/>
                </a:solidFill>
              </a:rPr>
              <a:t>eri gelende aỳtsak, zähmet bölünişiginiň çuňlaşmagy, tükeniksiz prosesdir. Şol bir wagtyň özünde bu ỳagdaỳ zähmetiň kooperasiỳalaşmagyny, ỳagny önümçiligiň aỳry-aỳry bölekleriniň özara sazlaşygyny, ylalaşygyny talap edỳär.  </a:t>
            </a:r>
            <a:endParaRPr lang="ru-RU" sz="2400" dirty="0">
              <a:solidFill>
                <a:schemeClr val="tx1"/>
              </a:solidFill>
            </a:endParaRPr>
          </a:p>
          <a:p>
            <a:r>
              <a:rPr lang="sv-FI" sz="2400" dirty="0">
                <a:solidFill>
                  <a:schemeClr val="tx1"/>
                </a:solidFill>
              </a:rPr>
              <a:t>Öndüriji güỳçleriň, zähmet bölünişiginiň çuňlugynyň we onuň kooperasiỳalaşmagynyň derejesi ykdysady ösüşi häsiỳetlendirỳär. Emma olar bu ösüşiň peỳdalanylyp bilinjek mumkinçilikleridir. Hakyky ỳagdaỳda öndüriji güỳçleriň ösüş derejesi we rowaçlanmagy önümçiligiň netijeliliginiň ösüşinde ỳüze çykỳar.</a:t>
            </a:r>
            <a:endParaRPr lang="ru-RU" sz="2400" dirty="0">
              <a:solidFill>
                <a:schemeClr val="tx1"/>
              </a:solidFill>
            </a:endParaRPr>
          </a:p>
        </p:txBody>
      </p:sp>
    </p:spTree>
    <p:extLst>
      <p:ext uri="{BB962C8B-B14F-4D97-AF65-F5344CB8AC3E}">
        <p14:creationId xmlns:p14="http://schemas.microsoft.com/office/powerpoint/2010/main" val="39916157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7999"/>
          </a:xfrm>
        </p:spPr>
        <p:txBody>
          <a:bodyPr>
            <a:normAutofit/>
          </a:bodyPr>
          <a:lstStyle/>
          <a:p>
            <a:r>
              <a:rPr lang="sv-FI" sz="2800" dirty="0">
                <a:solidFill>
                  <a:schemeClr val="tx1"/>
                </a:solidFill>
              </a:rPr>
              <a:t>Has anygrak aỳdylanda, gürrüň zähmet öndürijiligi hakynda barỳar. Ol bolsa wagt birliginde öndürilen önümleriň mukdary bilen ölçenilỳär. Başgaça aỳdylanda, zähmet öndürijiliginiň artmagy iş wagtynyň tygşytlanmasydyr. Öz gezeginde iş wagtynyň tygşytlanmagy bolsa, jemgyỳetiň ilkinji ykdysady kanunydyr. Önümçiligiň tehnikasynda we tehnologiỳasynda öňde baryjy üỳtgeşmeler, işgärleriň hünär ukyplarynyň ösmegi, zähmetiň guralyşynyň kämilleşmegi iş wagtynyň tygşytlanmagyna şert döredỳär. Islendik tygşytlanma ahyrky netijede iş wagtynyň tygşytlanmagyna getirỳär.</a:t>
            </a:r>
            <a:endParaRPr lang="ru-RU" sz="2800" dirty="0">
              <a:solidFill>
                <a:schemeClr val="tx1"/>
              </a:solidFill>
            </a:endParaRPr>
          </a:p>
          <a:p>
            <a:r>
              <a:rPr lang="sv-FI" sz="2800" dirty="0">
                <a:solidFill>
                  <a:schemeClr val="tx1"/>
                </a:solidFill>
              </a:rPr>
              <a:t>Zähmet öndürijiliginiň ỳokarlanmagy jemgyỳetiň ösüşiniň möhüm şertidir. Her bir täze önümçilik usuly zähmet öndürijiligini ỳokarlandyrmak bilen köne önümçilik usulyndan üstün çykỳar. Meselem, kapitalizm has ỳokary zähmet öndürijiligini gazananlygy üçin feodalizmden üstün çykypdyr.</a:t>
            </a:r>
            <a:endParaRPr lang="ru-RU" sz="2800" dirty="0">
              <a:solidFill>
                <a:schemeClr val="tx1"/>
              </a:solidFill>
            </a:endParaRPr>
          </a:p>
        </p:txBody>
      </p:sp>
    </p:spTree>
    <p:extLst>
      <p:ext uri="{BB962C8B-B14F-4D97-AF65-F5344CB8AC3E}">
        <p14:creationId xmlns:p14="http://schemas.microsoft.com/office/powerpoint/2010/main" val="17949931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Retrospect</Template>
  <TotalTime>128</TotalTime>
  <Words>1735</Words>
  <Application>Microsoft Office PowerPoint</Application>
  <PresentationFormat>Широкоэкранный</PresentationFormat>
  <Paragraphs>81</Paragraphs>
  <Slides>20</Slides>
  <Notes>0</Notes>
  <HiddenSlides>0</HiddenSlides>
  <MMClips>0</MMClips>
  <ScaleCrop>false</ScaleCrop>
  <HeadingPairs>
    <vt:vector size="8" baseType="variant">
      <vt:variant>
        <vt:lpstr>Использованные шрифты</vt:lpstr>
      </vt:variant>
      <vt:variant>
        <vt:i4>4</vt:i4>
      </vt:variant>
      <vt:variant>
        <vt:lpstr>Тема</vt:lpstr>
      </vt:variant>
      <vt:variant>
        <vt:i4>2</vt:i4>
      </vt:variant>
      <vt:variant>
        <vt:lpstr>Внедренные серверы OLE</vt:lpstr>
      </vt:variant>
      <vt:variant>
        <vt:i4>1</vt:i4>
      </vt:variant>
      <vt:variant>
        <vt:lpstr>Заголовки слайдов</vt:lpstr>
      </vt:variant>
      <vt:variant>
        <vt:i4>20</vt:i4>
      </vt:variant>
    </vt:vector>
  </HeadingPairs>
  <TitlesOfParts>
    <vt:vector size="27" baseType="lpstr">
      <vt:lpstr>Arial</vt:lpstr>
      <vt:lpstr>Century Gothic</vt:lpstr>
      <vt:lpstr>Times New Roman</vt:lpstr>
      <vt:lpstr>Wingdings 3</vt:lpstr>
      <vt:lpstr>Ион</vt:lpstr>
      <vt:lpstr>Сектор</vt:lpstr>
      <vt:lpstr>Microsoft Equation 3.0</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Lenovo</cp:lastModifiedBy>
  <cp:revision>19</cp:revision>
  <dcterms:created xsi:type="dcterms:W3CDTF">2020-01-23T08:14:17Z</dcterms:created>
  <dcterms:modified xsi:type="dcterms:W3CDTF">2020-10-02T09:12:45Z</dcterms:modified>
</cp:coreProperties>
</file>