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82" r:id="rId2"/>
    <p:sldId id="302" r:id="rId3"/>
    <p:sldId id="303" r:id="rId4"/>
    <p:sldId id="304" r:id="rId5"/>
    <p:sldId id="305" r:id="rId6"/>
    <p:sldId id="306" r:id="rId7"/>
  </p:sldIdLst>
  <p:sldSz cx="9144000" cy="6858000" type="screen4x3"/>
  <p:notesSz cx="6815138" cy="99520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C8564F6E-3314-472E-97CE-55551D867CF0}">
          <p14:sldIdLst>
            <p14:sldId id="282"/>
            <p14:sldId id="302"/>
            <p14:sldId id="303"/>
            <p14:sldId id="304"/>
            <p14:sldId id="305"/>
            <p14:sldId id="306"/>
          </p14:sldIdLst>
        </p14:section>
        <p14:section name="Раздел без заголовка" id="{459082D4-26FB-45CB-A4F5-64128ED420B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10" autoAdjust="0"/>
    <p:restoredTop sz="94675" autoAdjust="0"/>
  </p:normalViewPr>
  <p:slideViewPr>
    <p:cSldViewPr>
      <p:cViewPr varScale="1">
        <p:scale>
          <a:sx n="75" d="100"/>
          <a:sy n="75" d="100"/>
        </p:scale>
        <p:origin x="180" y="3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52750" cy="49847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60800" y="0"/>
            <a:ext cx="2952750" cy="498475"/>
          </a:xfrm>
          <a:prstGeom prst="rect">
            <a:avLst/>
          </a:prstGeom>
        </p:spPr>
        <p:txBody>
          <a:bodyPr vert="horz" lIns="91440" tIns="45720" rIns="91440" bIns="45720" rtlCol="0"/>
          <a:lstStyle>
            <a:lvl1pPr algn="r">
              <a:defRPr sz="1200"/>
            </a:lvl1pPr>
          </a:lstStyle>
          <a:p>
            <a:fld id="{92FA5B75-9437-437C-A237-33793F159243}" type="datetimeFigureOut">
              <a:rPr lang="ru-RU" smtClean="0"/>
              <a:t>02.09.2021</a:t>
            </a:fld>
            <a:endParaRPr lang="ru-RU"/>
          </a:p>
        </p:txBody>
      </p:sp>
      <p:sp>
        <p:nvSpPr>
          <p:cNvPr id="4" name="Образ слайда 3"/>
          <p:cNvSpPr>
            <a:spLocks noGrp="1" noRot="1" noChangeAspect="1"/>
          </p:cNvSpPr>
          <p:nvPr>
            <p:ph type="sldImg" idx="2"/>
          </p:nvPr>
        </p:nvSpPr>
        <p:spPr>
          <a:xfrm>
            <a:off x="1168400" y="1244600"/>
            <a:ext cx="4478338" cy="3357563"/>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1038" y="4789488"/>
            <a:ext cx="5453062" cy="39179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53563"/>
            <a:ext cx="2952750" cy="49847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60800" y="9453563"/>
            <a:ext cx="2952750" cy="498475"/>
          </a:xfrm>
          <a:prstGeom prst="rect">
            <a:avLst/>
          </a:prstGeom>
        </p:spPr>
        <p:txBody>
          <a:bodyPr vert="horz" lIns="91440" tIns="45720" rIns="91440" bIns="45720" rtlCol="0" anchor="b"/>
          <a:lstStyle>
            <a:lvl1pPr algn="r">
              <a:defRPr sz="1200"/>
            </a:lvl1pPr>
          </a:lstStyle>
          <a:p>
            <a:fld id="{2317268C-5B7E-4CFE-B6FD-3ECC257F3020}" type="slidenum">
              <a:rPr lang="ru-RU" smtClean="0"/>
              <a:t>‹#›</a:t>
            </a:fld>
            <a:endParaRPr lang="ru-RU"/>
          </a:p>
        </p:txBody>
      </p:sp>
    </p:spTree>
    <p:extLst>
      <p:ext uri="{BB962C8B-B14F-4D97-AF65-F5344CB8AC3E}">
        <p14:creationId xmlns:p14="http://schemas.microsoft.com/office/powerpoint/2010/main" val="4154738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4C71EC6-210F-42DE-9C53-41977AD35B3D}" type="datetimeFigureOut">
              <a:rPr lang="ru-RU" smtClean="0"/>
              <a:pPr/>
              <a:t>02.09.2021</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02.09.2021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p>
            <a:fld id="{B4C71EC6-210F-42DE-9C53-41977AD35B3D}" type="datetimeFigureOut">
              <a:rPr lang="ru-RU" smtClean="0"/>
              <a:pPr/>
              <a:t>02.09.2021</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02.09.2021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4C71EC6-210F-42DE-9C53-41977AD35B3D}" type="datetimeFigureOut">
              <a:rPr lang="ru-RU" smtClean="0"/>
              <a:pPr/>
              <a:t>02.09.2021</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02.09.2021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pPr/>
              <a:t>02.09.2021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pPr/>
              <a:t>02.09.2021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B4C71EC6-210F-42DE-9C53-41977AD35B3D}" type="datetimeFigureOut">
              <a:rPr lang="ru-RU" smtClean="0"/>
              <a:pPr/>
              <a:t>02.09.2021</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02.09.2021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02.09.2021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4C71EC6-210F-42DE-9C53-41977AD35B3D}" type="datetimeFigureOut">
              <a:rPr lang="ru-RU" smtClean="0"/>
              <a:pPr/>
              <a:t>02.09.2021</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548680"/>
            <a:ext cx="6912768" cy="4401205"/>
          </a:xfrm>
          <a:prstGeom prst="rect">
            <a:avLst/>
          </a:prstGeom>
        </p:spPr>
        <p:txBody>
          <a:bodyPr wrap="square">
            <a:spAutoFit/>
          </a:bodyPr>
          <a:lstStyle/>
          <a:p>
            <a:endParaRPr lang="tk-TM" sz="2800" b="1" dirty="0">
              <a:latin typeface="Times New Roman" panose="02020603050405020304" pitchFamily="18" charset="0"/>
              <a:cs typeface="Times New Roman" panose="02020603050405020304" pitchFamily="18" charset="0"/>
            </a:endParaRPr>
          </a:p>
          <a:p>
            <a:r>
              <a:rPr lang="ru-RU" sz="2800" b="1" dirty="0">
                <a:latin typeface="Times New Roman" panose="02020603050405020304" pitchFamily="18" charset="0"/>
                <a:cs typeface="Times New Roman" panose="02020603050405020304" pitchFamily="18" charset="0"/>
              </a:rPr>
              <a:t>TEMA 18. ZÄHMETE HAK TÖLEMEGIŇ AÝRATYN ŞERTLERI</a:t>
            </a:r>
            <a:endParaRPr lang="ru-RU" sz="2800" dirty="0">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rPr>
              <a:t> </a:t>
            </a:r>
            <a:endParaRPr lang="ru-RU" sz="2800" dirty="0">
              <a:latin typeface="Times New Roman" panose="02020603050405020304" pitchFamily="18" charset="0"/>
              <a:cs typeface="Times New Roman" panose="02020603050405020304" pitchFamily="18" charset="0"/>
            </a:endParaRPr>
          </a:p>
          <a:p>
            <a:pPr lvl="0"/>
            <a:r>
              <a:rPr lang="tk-TM" sz="2800" b="1" dirty="0" smtClean="0">
                <a:latin typeface="Times New Roman" panose="02020603050405020304" pitchFamily="18" charset="0"/>
                <a:cs typeface="Times New Roman" panose="02020603050405020304" pitchFamily="18" charset="0"/>
              </a:rPr>
              <a:t>1. </a:t>
            </a:r>
            <a:r>
              <a:rPr lang="ru-RU" sz="2800" b="1" dirty="0" err="1" smtClean="0">
                <a:latin typeface="Times New Roman" panose="02020603050405020304" pitchFamily="18" charset="0"/>
                <a:cs typeface="Times New Roman" panose="02020603050405020304" pitchFamily="18" charset="0"/>
              </a:rPr>
              <a:t>Dynç</a:t>
            </a:r>
            <a:r>
              <a:rPr lang="ru-RU" sz="2800" b="1" dirty="0" smtClean="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günleri</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we</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baýramçylyk</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günleri</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işlenen</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işe</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hak</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tölemegiň</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görnüşleri</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pPr lvl="0"/>
            <a:r>
              <a:rPr lang="tk-TM" sz="2800" b="1" dirty="0" smtClean="0">
                <a:latin typeface="Times New Roman" panose="02020603050405020304" pitchFamily="18" charset="0"/>
                <a:cs typeface="Times New Roman" panose="02020603050405020304" pitchFamily="18" charset="0"/>
              </a:rPr>
              <a:t>2. </a:t>
            </a:r>
            <a:r>
              <a:rPr lang="ru-RU" sz="2800" b="1" dirty="0" err="1" smtClean="0">
                <a:latin typeface="Times New Roman" panose="02020603050405020304" pitchFamily="18" charset="0"/>
                <a:cs typeface="Times New Roman" panose="02020603050405020304" pitchFamily="18" charset="0"/>
              </a:rPr>
              <a:t>Aýratyn</a:t>
            </a:r>
            <a:r>
              <a:rPr lang="ru-RU" sz="2800" b="1" dirty="0" smtClean="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şertlerdäki</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we</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gijeki</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wagtdaky</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işe</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hak</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tölemek</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pPr lvl="0"/>
            <a:r>
              <a:rPr lang="tk-TM" sz="2800" b="1" dirty="0" smtClean="0">
                <a:latin typeface="Times New Roman" panose="02020603050405020304" pitchFamily="18" charset="0"/>
                <a:cs typeface="Times New Roman" panose="02020603050405020304" pitchFamily="18" charset="0"/>
              </a:rPr>
              <a:t>3. </a:t>
            </a:r>
            <a:r>
              <a:rPr lang="ru-RU" sz="2800" b="1" dirty="0" err="1" smtClean="0">
                <a:latin typeface="Times New Roman" panose="02020603050405020304" pitchFamily="18" charset="0"/>
                <a:cs typeface="Times New Roman" panose="02020603050405020304" pitchFamily="18" charset="0"/>
              </a:rPr>
              <a:t>Doly</a:t>
            </a:r>
            <a:r>
              <a:rPr lang="ru-RU" sz="2800" b="1" dirty="0" smtClean="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däl</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iş</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wagtyna</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zähmet</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haky</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kesgitlemegiň</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düzgünleri</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7165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Прямоугольник 1"/>
          <p:cNvSpPr/>
          <p:nvPr/>
        </p:nvSpPr>
        <p:spPr>
          <a:xfrm>
            <a:off x="107504" y="188640"/>
            <a:ext cx="8064896" cy="7571303"/>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ru-RU" b="1"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18.1 </a:t>
            </a:r>
            <a:r>
              <a:rPr lang="ru-RU" b="1" dirty="0" err="1">
                <a:latin typeface="Times New Roman" panose="02020603050405020304" pitchFamily="18" charset="0"/>
                <a:cs typeface="Times New Roman" panose="02020603050405020304" pitchFamily="18" charset="0"/>
              </a:rPr>
              <a:t>Dynç</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günleri</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we</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baýramçylyk</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günleri</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işlenen</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işe</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hak</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tölemegiň</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görnüşleri</a:t>
            </a:r>
            <a:r>
              <a:rPr lang="ru-RU"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Türkmenistanyň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kodeksine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laýyklykda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aýratyn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şertlerde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tölenişi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kesgitlenendir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hakyndaky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kodekse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laýyklykda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aýratyn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şertlere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tölenişiniň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aşakdaky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görnüşlerini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görkezmek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bolar</a:t>
            </a:r>
            <a:r>
              <a:rPr lang="ru-RU" dirty="0">
                <a:latin typeface="Times New Roman" panose="02020603050405020304" pitchFamily="18" charset="0"/>
                <a:cs typeface="Times New Roman" panose="02020603050405020304" pitchFamily="18" charset="0"/>
              </a:rPr>
              <a:t>: </a:t>
            </a:r>
          </a:p>
          <a:p>
            <a:r>
              <a:rPr lang="ru-RU" b="1" i="1" dirty="0" err="1">
                <a:latin typeface="Times New Roman" panose="02020603050405020304" pitchFamily="18" charset="0"/>
                <a:cs typeface="Times New Roman" panose="02020603050405020304" pitchFamily="18" charset="0"/>
              </a:rPr>
              <a:t>Dynç</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günleri</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we</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baýramçylyk</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günleri</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işlenen</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işe</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hak</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tölemegiň</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görnüşleri</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aşakdakylardan</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ybaratdyr</a:t>
            </a:r>
            <a:r>
              <a:rPr lang="ru-RU"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Dynç günleri, işlenilmeyän baýramçylyk we ýatlama günleri ýerine ýetirilen işiň taraplaryñ ylalaşygy boýunça dynç günleriň berilmegi ýa-da iki esse möçberde hak tölemek bilen öwezi dolunyp bilner.</a:t>
            </a:r>
            <a:endParaRPr lang="ru-RU" dirty="0">
              <a:latin typeface="Times New Roman" panose="02020603050405020304" pitchFamily="18" charset="0"/>
              <a:cs typeface="Times New Roman" panose="02020603050405020304" pitchFamily="18" charset="0"/>
            </a:endParaRPr>
          </a:p>
          <a:p>
            <a:r>
              <a:rPr lang="sq-AL" i="1" dirty="0">
                <a:latin typeface="Times New Roman" panose="02020603050405020304" pitchFamily="18" charset="0"/>
                <a:cs typeface="Times New Roman" panose="02020603050405020304" pitchFamily="18" charset="0"/>
              </a:rPr>
              <a:t>Dynç günleri, işlenilmeyän baýramçylyk we ýatlama günleri ýerine ýetirilen iş üçin töleg şeýle geçirilyär:</a:t>
            </a:r>
            <a:endParaRPr lang="ru-RU" dirty="0">
              <a:latin typeface="Times New Roman" panose="02020603050405020304" pitchFamily="18" charset="0"/>
              <a:cs typeface="Times New Roman" panose="02020603050405020304" pitchFamily="18" charset="0"/>
            </a:endParaRPr>
          </a:p>
          <a:p>
            <a:pPr lvl="0"/>
            <a:r>
              <a:rPr lang="ru-RU" dirty="0">
                <a:latin typeface="Times New Roman" panose="02020603050405020304" pitchFamily="18" charset="0"/>
                <a:cs typeface="Times New Roman" panose="02020603050405020304" pitchFamily="18" charset="0"/>
              </a:rPr>
              <a:t>p</a:t>
            </a:r>
            <a:r>
              <a:rPr lang="sq-AL" dirty="0">
                <a:latin typeface="Times New Roman" panose="02020603050405020304" pitchFamily="18" charset="0"/>
                <a:cs typeface="Times New Roman" panose="02020603050405020304" pitchFamily="18" charset="0"/>
              </a:rPr>
              <a:t>otratçylara-potratlaýyn nyrhlar boýunça iki esse;</a:t>
            </a:r>
            <a:endParaRPr lang="ru-RU" dirty="0">
              <a:latin typeface="Times New Roman" panose="02020603050405020304" pitchFamily="18" charset="0"/>
              <a:cs typeface="Times New Roman" panose="02020603050405020304" pitchFamily="18" charset="0"/>
            </a:endParaRPr>
          </a:p>
          <a:p>
            <a:pPr lvl="0"/>
            <a:r>
              <a:rPr lang="ru-RU" dirty="0">
                <a:latin typeface="Times New Roman" panose="02020603050405020304" pitchFamily="18" charset="0"/>
                <a:cs typeface="Times New Roman" panose="02020603050405020304" pitchFamily="18" charset="0"/>
              </a:rPr>
              <a:t>s</a:t>
            </a:r>
            <a:r>
              <a:rPr lang="sq-AL" dirty="0">
                <a:latin typeface="Times New Roman" panose="02020603050405020304" pitchFamily="18" charset="0"/>
                <a:cs typeface="Times New Roman" panose="02020603050405020304" pitchFamily="18" charset="0"/>
              </a:rPr>
              <a:t>agatlaýyn ýa-da gündelik stawkalar boýunça zähmete hak tölenýän işgärlere-sagatlaýyn ýa-da gündelik stawkanyñ iki esse möçberinde;</a:t>
            </a:r>
            <a:endParaRPr lang="ru-RU" dirty="0">
              <a:latin typeface="Times New Roman" panose="02020603050405020304" pitchFamily="18" charset="0"/>
              <a:cs typeface="Times New Roman" panose="02020603050405020304" pitchFamily="18" charset="0"/>
            </a:endParaRPr>
          </a:p>
          <a:p>
            <a:pPr lvl="0"/>
            <a:r>
              <a:rPr lang="ru-RU" dirty="0">
                <a:latin typeface="Times New Roman" panose="02020603050405020304" pitchFamily="18" charset="0"/>
                <a:cs typeface="Times New Roman" panose="02020603050405020304" pitchFamily="18" charset="0"/>
              </a:rPr>
              <a:t> a</a:t>
            </a:r>
            <a:r>
              <a:rPr lang="sq-AL" dirty="0">
                <a:latin typeface="Times New Roman" panose="02020603050405020304" pitchFamily="18" charset="0"/>
                <a:cs typeface="Times New Roman" panose="02020603050405020304" pitchFamily="18" charset="0"/>
              </a:rPr>
              <a:t>ýlyk wezipe haklaryny alýan işgärlere, eger iş ba</a:t>
            </a:r>
            <a:r>
              <a:rPr lang="ru-RU" dirty="0">
                <a:latin typeface="Times New Roman" panose="02020603050405020304" pitchFamily="18" charset="0"/>
                <a:cs typeface="Times New Roman" panose="02020603050405020304" pitchFamily="18" charset="0"/>
              </a:rPr>
              <a:t>ý</a:t>
            </a:r>
            <a:r>
              <a:rPr lang="sq-AL" dirty="0">
                <a:latin typeface="Times New Roman" panose="02020603050405020304" pitchFamily="18" charset="0"/>
                <a:cs typeface="Times New Roman" panose="02020603050405020304" pitchFamily="18" charset="0"/>
              </a:rPr>
              <a:t>ramçylyk günlerinde iş wagtynyñ bir aýlyk normasynyñ möçberinde ýerine getirilen bolsa, aýlyk wezipe haklaryndan artyk sagatlaýyn ýa-da gündelik stawkanyñ möçberinde, eger iş aýlyk normasyndan artyk ýerine ýetirilen bolsa, onda aýlyk wezipe hakyndan artyk sagatlaýyn ýa-da gündelik stawkanyñ iki esse möçberinde</a:t>
            </a:r>
            <a:r>
              <a:rPr lang="sq-AL" dirty="0" smtClean="0">
                <a:latin typeface="Times New Roman" panose="02020603050405020304" pitchFamily="18" charset="0"/>
                <a:cs typeface="Times New Roman" panose="02020603050405020304" pitchFamily="18" charset="0"/>
              </a:rPr>
              <a:t>.</a:t>
            </a:r>
            <a:endParaRPr lang="tk-TM" dirty="0" smtClean="0">
              <a:latin typeface="Times New Roman" panose="02020603050405020304" pitchFamily="18" charset="0"/>
              <a:cs typeface="Times New Roman" panose="02020603050405020304" pitchFamily="18" charset="0"/>
            </a:endParaRPr>
          </a:p>
          <a:p>
            <a:r>
              <a:rPr lang="sq-AL" b="1" i="1" dirty="0">
                <a:latin typeface="Times New Roman" panose="02020603050405020304" pitchFamily="18" charset="0"/>
                <a:cs typeface="Times New Roman" panose="02020603050405020304" pitchFamily="18" charset="0"/>
              </a:rPr>
              <a:t>Iş wagtyndan daşary ýerine ýetirilen işe</a:t>
            </a:r>
            <a:r>
              <a:rPr lang="sq-AL" dirty="0">
                <a:latin typeface="Times New Roman" panose="02020603050405020304" pitchFamily="18" charset="0"/>
                <a:cs typeface="Times New Roman" panose="02020603050405020304" pitchFamily="18" charset="0"/>
              </a:rPr>
              <a:t> iki esse möçberde hak tölenilyär.Iş wagtyndan daşary ýerine ýetirilen iş üçin işgäriñ islegine görä, ýokarlandyrylan zähmet hakyna derek iş wagtyndan daşarky işlenilen sagatlardan ýokary geçmeýän möçberde rugsat berlip bilner.</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 </a:t>
            </a:r>
          </a:p>
          <a:p>
            <a:pPr lvl="0"/>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5628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Прямоугольник 1"/>
          <p:cNvSpPr/>
          <p:nvPr/>
        </p:nvSpPr>
        <p:spPr>
          <a:xfrm>
            <a:off x="107504" y="188640"/>
            <a:ext cx="8064896" cy="7017306"/>
          </a:xfrm>
          <a:prstGeom prst="rect">
            <a:avLst/>
          </a:prstGeom>
        </p:spPr>
        <p:txBody>
          <a:bodyPr wrap="square">
            <a:spAutoFit/>
          </a:bodyPr>
          <a:lstStyle/>
          <a:p>
            <a:endParaRPr lang="ru-RU" dirty="0">
              <a:latin typeface="Times New Roman" panose="02020603050405020304" pitchFamily="18" charset="0"/>
              <a:cs typeface="Times New Roman" panose="02020603050405020304" pitchFamily="18" charset="0"/>
            </a:endParaRPr>
          </a:p>
          <a:p>
            <a:r>
              <a:rPr lang="ru-RU" b="1"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18.2 </a:t>
            </a:r>
            <a:r>
              <a:rPr lang="sq-AL" b="1" dirty="0">
                <a:latin typeface="Times New Roman" panose="02020603050405020304" pitchFamily="18" charset="0"/>
                <a:cs typeface="Times New Roman" panose="02020603050405020304" pitchFamily="18" charset="0"/>
              </a:rPr>
              <a:t>Aýratyn şertlerdäki zähmete hak </a:t>
            </a:r>
            <a:r>
              <a:rPr lang="sq-AL" b="1" dirty="0" smtClean="0">
                <a:latin typeface="Times New Roman" panose="02020603050405020304" pitchFamily="18" charset="0"/>
                <a:cs typeface="Times New Roman" panose="02020603050405020304" pitchFamily="18" charset="0"/>
              </a:rPr>
              <a:t>tölemek</a:t>
            </a:r>
            <a:endParaRPr lang="ru-RU" dirty="0">
              <a:latin typeface="Times New Roman" panose="02020603050405020304" pitchFamily="18" charset="0"/>
              <a:cs typeface="Times New Roman" panose="02020603050405020304" pitchFamily="18" charset="0"/>
            </a:endParaRPr>
          </a:p>
          <a:p>
            <a:r>
              <a:rPr lang="sq-AL" b="1" i="1" dirty="0">
                <a:latin typeface="Times New Roman" panose="02020603050405020304" pitchFamily="18" charset="0"/>
                <a:cs typeface="Times New Roman" panose="02020603050405020304" pitchFamily="18" charset="0"/>
              </a:rPr>
              <a:t>Aýratyn şertlerdäki zähmete hak tölemek</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aşakdaky</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tertipde</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bellenilýär</a:t>
            </a:r>
            <a:r>
              <a:rPr lang="ru-RU" b="1"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Aýratyn zähmet şertlerinde, agyr ýa-da aýratyn howa şertleri bolan ýerlerde (suwsuz, çöllük ýerlerde), şeýle hem göçme we (ya-da) gatnaw hasiýeti bolan işlerde </a:t>
            </a:r>
            <a:r>
              <a:rPr lang="ru-RU" dirty="0">
                <a:latin typeface="Times New Roman" panose="02020603050405020304" pitchFamily="18" charset="0"/>
                <a:cs typeface="Times New Roman" panose="02020603050405020304" pitchFamily="18" charset="0"/>
              </a:rPr>
              <a:t>ý</a:t>
            </a:r>
            <a:r>
              <a:rPr lang="sq-AL" dirty="0">
                <a:latin typeface="Times New Roman" panose="02020603050405020304" pitchFamily="18" charset="0"/>
                <a:cs typeface="Times New Roman" panose="02020603050405020304" pitchFamily="18" charset="0"/>
              </a:rPr>
              <a:t>okarlandyrylan zähmet haky bellenilyär.</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Işleriň, kärleriñ we wezipeleriñ şeýle hem ýerleriň sanawy, gorkeziien zähmet şertleri bolan kärhanalarda ýokarlandyrylan hakyñ anyk möçberleri we bellemegiñ tertibi Türkmenistanyñ Ministrler Kabineti tarapyndan kesgitlenilyär.</a:t>
            </a:r>
            <a:endParaRPr lang="ru-RU" dirty="0">
              <a:latin typeface="Times New Roman" panose="02020603050405020304" pitchFamily="18" charset="0"/>
              <a:cs typeface="Times New Roman" panose="02020603050405020304" pitchFamily="18" charset="0"/>
            </a:endParaRPr>
          </a:p>
          <a:p>
            <a:r>
              <a:rPr lang="sq-AL" b="1" dirty="0">
                <a:latin typeface="Times New Roman" panose="02020603050405020304" pitchFamily="18" charset="0"/>
                <a:cs typeface="Times New Roman" panose="02020603050405020304" pitchFamily="18" charset="0"/>
              </a:rPr>
              <a:t>Gijeki wagtdaky işe hak tölemek</a:t>
            </a:r>
            <a:r>
              <a:rPr lang="ru-RU"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Eger gijeki wagtdaky işi hasaba almak bilen zähmet haky bellenilen işiň häsiyeti bilen baglanyşykly bolmadyk bolsa, gijeki wagtdaky işiň her bir sagady sagat stawkasynyñ bir ýarym esse möçberinden pes bolmadyk möçberinde tölenilyär.</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Gijeki wagtdaky işiň töleginiñ anyk möçberleri kärhananyñ köpçülikleýin şertnamasy (zähmet haky hakyndaky düzgünnama) bilen bellenilyär, yöne ol </a:t>
            </a:r>
            <a:r>
              <a:rPr lang="ru-RU" dirty="0">
                <a:latin typeface="Times New Roman" panose="02020603050405020304" pitchFamily="18" charset="0"/>
                <a:cs typeface="Times New Roman" panose="02020603050405020304" pitchFamily="18" charset="0"/>
              </a:rPr>
              <a:t>k</a:t>
            </a:r>
            <a:r>
              <a:rPr lang="sq-AL" dirty="0">
                <a:latin typeface="Times New Roman" panose="02020603050405020304" pitchFamily="18" charset="0"/>
                <a:cs typeface="Times New Roman" panose="02020603050405020304" pitchFamily="18" charset="0"/>
              </a:rPr>
              <a:t>odeksde göz öňünde tutulandakydan pes bolmaly däldir.</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Gijeki wagtdaky iş üçin ýokarlandyrylan hak stawkalara,a</a:t>
            </a:r>
            <a:r>
              <a:rPr lang="ru-RU" dirty="0">
                <a:latin typeface="Times New Roman" panose="02020603050405020304" pitchFamily="18" charset="0"/>
                <a:cs typeface="Times New Roman" panose="02020603050405020304" pitchFamily="18" charset="0"/>
              </a:rPr>
              <a:t>ý</a:t>
            </a:r>
            <a:r>
              <a:rPr lang="sq-AL" dirty="0">
                <a:latin typeface="Times New Roman" panose="02020603050405020304" pitchFamily="18" charset="0"/>
                <a:cs typeface="Times New Roman" panose="02020603050405020304" pitchFamily="18" charset="0"/>
              </a:rPr>
              <a:t>lyk wezipe haklaryna goşulma</a:t>
            </a:r>
            <a:r>
              <a:rPr lang="ru-RU" dirty="0">
                <a:latin typeface="Times New Roman" panose="02020603050405020304" pitchFamily="18" charset="0"/>
                <a:cs typeface="Times New Roman" panose="02020603050405020304" pitchFamily="18" charset="0"/>
              </a:rPr>
              <a:t>ý</a:t>
            </a:r>
            <a:r>
              <a:rPr lang="sq-AL" dirty="0">
                <a:latin typeface="Times New Roman" panose="02020603050405020304" pitchFamily="18" charset="0"/>
                <a:cs typeface="Times New Roman" panose="02020603050405020304" pitchFamily="18" charset="0"/>
              </a:rPr>
              <a:t>ar</a:t>
            </a:r>
            <a:r>
              <a:rPr lang="ru-RU" dirty="0">
                <a:latin typeface="Times New Roman" panose="02020603050405020304" pitchFamily="18" charset="0"/>
                <a:cs typeface="Times New Roman" panose="02020603050405020304" pitchFamily="18" charset="0"/>
              </a:rPr>
              <a:t>.</a:t>
            </a:r>
          </a:p>
          <a:p>
            <a:r>
              <a:rPr lang="sq-AL" i="1" dirty="0">
                <a:latin typeface="Times New Roman" panose="02020603050405020304" pitchFamily="18" charset="0"/>
                <a:cs typeface="Times New Roman" panose="02020603050405020304" pitchFamily="18" charset="0"/>
              </a:rPr>
              <a:t>Boş durlan wagtynda we täze önümçilikler (önümler) özleşdirilende hak tölenişiñ tertibi</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aşakdakylardan</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ybaratdyr</a:t>
            </a:r>
            <a:r>
              <a:rPr lang="ru-RU"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Işgäriñ günäsi bolmazdan boş durlan wagty, eger işgär işsiz durul</a:t>
            </a:r>
            <a:r>
              <a:rPr lang="ru-RU" dirty="0">
                <a:latin typeface="Times New Roman" panose="02020603050405020304" pitchFamily="18" charset="0"/>
                <a:cs typeface="Times New Roman" panose="02020603050405020304" pitchFamily="18" charset="0"/>
              </a:rPr>
              <a:t>ý</a:t>
            </a:r>
            <a:r>
              <a:rPr lang="sq-AL" dirty="0">
                <a:latin typeface="Times New Roman" panose="02020603050405020304" pitchFamily="18" charset="0"/>
                <a:cs typeface="Times New Roman" panose="02020603050405020304" pitchFamily="18" charset="0"/>
              </a:rPr>
              <a:t>an wagtyñ başlan</a:t>
            </a:r>
            <a:r>
              <a:rPr lang="ru-RU" dirty="0">
                <a:latin typeface="Times New Roman" panose="02020603050405020304" pitchFamily="18" charset="0"/>
                <a:cs typeface="Times New Roman" panose="02020603050405020304" pitchFamily="18" charset="0"/>
              </a:rPr>
              <a:t>ý</a:t>
            </a:r>
            <a:r>
              <a:rPr lang="sq-AL" dirty="0">
                <a:latin typeface="Times New Roman" panose="02020603050405020304" pitchFamily="18" charset="0"/>
                <a:cs typeface="Times New Roman" panose="02020603050405020304" pitchFamily="18" charset="0"/>
              </a:rPr>
              <a:t>andygy hakynda iş berij</a:t>
            </a:r>
            <a:r>
              <a:rPr lang="ru-RU" dirty="0">
                <a:latin typeface="Times New Roman" panose="02020603050405020304" pitchFamily="18" charset="0"/>
                <a:cs typeface="Times New Roman" panose="02020603050405020304" pitchFamily="18" charset="0"/>
              </a:rPr>
              <a:t>ä</a:t>
            </a:r>
            <a:r>
              <a:rPr lang="sq-AL" dirty="0">
                <a:latin typeface="Times New Roman" panose="02020603050405020304" pitchFamily="18" charset="0"/>
                <a:cs typeface="Times New Roman" panose="02020603050405020304" pitchFamily="18" charset="0"/>
              </a:rPr>
              <a:t> (brigadiri, ussany, beyleki wezipeli adamlary) du</a:t>
            </a:r>
            <a:r>
              <a:rPr lang="ru-RU" dirty="0">
                <a:latin typeface="Times New Roman" panose="02020603050405020304" pitchFamily="18" charset="0"/>
                <a:cs typeface="Times New Roman" panose="02020603050405020304" pitchFamily="18" charset="0"/>
              </a:rPr>
              <a:t>ý</a:t>
            </a:r>
            <a:r>
              <a:rPr lang="sq-AL" dirty="0">
                <a:latin typeface="Times New Roman" panose="02020603050405020304" pitchFamily="18" charset="0"/>
                <a:cs typeface="Times New Roman" panose="02020603050405020304" pitchFamily="18" charset="0"/>
              </a:rPr>
              <a:t>duran bolsa, işgäre bellenilen razrýadyñ, a</a:t>
            </a:r>
            <a:r>
              <a:rPr lang="ru-RU" dirty="0" err="1">
                <a:latin typeface="Times New Roman" panose="02020603050405020304" pitchFamily="18" charset="0"/>
                <a:cs typeface="Times New Roman" panose="02020603050405020304" pitchFamily="18" charset="0"/>
              </a:rPr>
              <a:t>ýl</a:t>
            </a:r>
            <a:r>
              <a:rPr lang="sq-AL" dirty="0">
                <a:latin typeface="Times New Roman" panose="02020603050405020304" pitchFamily="18" charset="0"/>
                <a:cs typeface="Times New Roman" panose="02020603050405020304" pitchFamily="18" charset="0"/>
              </a:rPr>
              <a:t>yk wezipe hakynyñ tarif stawkasynyñ </a:t>
            </a:r>
            <a:r>
              <a:rPr lang="ru-RU" dirty="0">
                <a:latin typeface="Times New Roman" panose="02020603050405020304" pitchFamily="18" charset="0"/>
                <a:cs typeface="Times New Roman" panose="02020603050405020304" pitchFamily="18" charset="0"/>
              </a:rPr>
              <a:t>2/3</a:t>
            </a:r>
            <a:r>
              <a:rPr lang="sq-AL" dirty="0">
                <a:latin typeface="Times New Roman" panose="02020603050405020304" pitchFamily="18" charset="0"/>
                <a:cs typeface="Times New Roman" panose="02020603050405020304" pitchFamily="18" charset="0"/>
              </a:rPr>
              <a:t> böleginden pes bo</a:t>
            </a:r>
            <a:r>
              <a:rPr lang="ru-RU" dirty="0">
                <a:latin typeface="Times New Roman" panose="02020603050405020304" pitchFamily="18" charset="0"/>
                <a:cs typeface="Times New Roman" panose="02020603050405020304" pitchFamily="18" charset="0"/>
              </a:rPr>
              <a:t>l</a:t>
            </a:r>
            <a:r>
              <a:rPr lang="sq-AL" dirty="0">
                <a:latin typeface="Times New Roman" panose="02020603050405020304" pitchFamily="18" charset="0"/>
                <a:cs typeface="Times New Roman" panose="02020603050405020304" pitchFamily="18" charset="0"/>
              </a:rPr>
              <a:t>madyk hasapdan hak tölenilyär.</a:t>
            </a:r>
            <a:endParaRPr lang="ru-RU" dirty="0">
              <a:latin typeface="Times New Roman" panose="02020603050405020304" pitchFamily="18" charset="0"/>
              <a:cs typeface="Times New Roman" panose="02020603050405020304" pitchFamily="18" charset="0"/>
            </a:endParaRPr>
          </a:p>
          <a:p>
            <a:pPr lvl="0"/>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1305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Прямоугольник 1"/>
          <p:cNvSpPr/>
          <p:nvPr/>
        </p:nvSpPr>
        <p:spPr>
          <a:xfrm>
            <a:off x="107504" y="188640"/>
            <a:ext cx="8064896" cy="6463308"/>
          </a:xfrm>
          <a:prstGeom prst="rect">
            <a:avLst/>
          </a:prstGeom>
        </p:spPr>
        <p:txBody>
          <a:bodyPr wrap="square">
            <a:spAutoFit/>
          </a:bodyPr>
          <a:lstStyle/>
          <a:p>
            <a:endParaRPr lang="ru-RU" dirty="0">
              <a:latin typeface="Times New Roman" panose="02020603050405020304" pitchFamily="18" charset="0"/>
              <a:cs typeface="Times New Roman" panose="02020603050405020304" pitchFamily="18" charset="0"/>
            </a:endParaRPr>
          </a:p>
          <a:p>
            <a:r>
              <a:rPr lang="ru-RU" b="1"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Täze önümçilik (önüm) özleşdirilyän döwründe iş beriji işgärlere alty a</a:t>
            </a:r>
            <a:r>
              <a:rPr lang="ru-RU" dirty="0">
                <a:latin typeface="Times New Roman" panose="02020603050405020304" pitchFamily="18" charset="0"/>
                <a:cs typeface="Times New Roman" panose="02020603050405020304" pitchFamily="18" charset="0"/>
              </a:rPr>
              <a:t>ý</a:t>
            </a:r>
            <a:r>
              <a:rPr lang="sq-AL" dirty="0">
                <a:latin typeface="Times New Roman" panose="02020603050405020304" pitchFamily="18" charset="0"/>
                <a:cs typeface="Times New Roman" panose="02020603050405020304" pitchFamily="18" charset="0"/>
              </a:rPr>
              <a:t>dan köp bo</a:t>
            </a:r>
            <a:r>
              <a:rPr lang="ru-RU" dirty="0">
                <a:latin typeface="Times New Roman" panose="02020603050405020304" pitchFamily="18" charset="0"/>
                <a:cs typeface="Times New Roman" panose="02020603050405020304" pitchFamily="18" charset="0"/>
              </a:rPr>
              <a:t>l</a:t>
            </a:r>
            <a:r>
              <a:rPr lang="sq-AL" dirty="0">
                <a:latin typeface="Times New Roman" panose="02020603050405020304" pitchFamily="18" charset="0"/>
                <a:cs typeface="Times New Roman" panose="02020603050405020304" pitchFamily="18" charset="0"/>
              </a:rPr>
              <a:t>madyk möhletde öñki ortaça a</a:t>
            </a:r>
            <a:r>
              <a:rPr lang="ru-RU" dirty="0" err="1">
                <a:latin typeface="Times New Roman" panose="02020603050405020304" pitchFamily="18" charset="0"/>
                <a:cs typeface="Times New Roman" panose="02020603050405020304" pitchFamily="18" charset="0"/>
              </a:rPr>
              <a:t>ýl</a:t>
            </a:r>
            <a:r>
              <a:rPr lang="sq-AL" dirty="0">
                <a:latin typeface="Times New Roman" panose="02020603050405020304" pitchFamily="18" charset="0"/>
                <a:cs typeface="Times New Roman" panose="02020603050405020304" pitchFamily="18" charset="0"/>
              </a:rPr>
              <a:t>yk zähmet hakyna çenli goşmaça hak töläp biler.</a:t>
            </a:r>
            <a:endParaRPr lang="ru-RU" dirty="0">
              <a:latin typeface="Times New Roman" panose="02020603050405020304" pitchFamily="18" charset="0"/>
              <a:cs typeface="Times New Roman" panose="02020603050405020304" pitchFamily="18" charset="0"/>
            </a:endParaRPr>
          </a:p>
          <a:p>
            <a:r>
              <a:rPr lang="sq-AL" i="1" dirty="0">
                <a:latin typeface="Times New Roman" panose="02020603050405020304" pitchFamily="18" charset="0"/>
                <a:cs typeface="Times New Roman" panose="02020603050405020304" pitchFamily="18" charset="0"/>
              </a:rPr>
              <a:t>Pes hilli (brak) önüm ta</a:t>
            </a:r>
            <a:r>
              <a:rPr lang="ru-RU" i="1" dirty="0" err="1">
                <a:latin typeface="Times New Roman" panose="02020603050405020304" pitchFamily="18" charset="0"/>
                <a:cs typeface="Times New Roman" panose="02020603050405020304" pitchFamily="18" charset="0"/>
              </a:rPr>
              <a:t>ýý</a:t>
            </a:r>
            <a:r>
              <a:rPr lang="sq-AL" i="1" dirty="0">
                <a:latin typeface="Times New Roman" panose="02020603050405020304" pitchFamily="18" charset="0"/>
                <a:cs typeface="Times New Roman" panose="02020603050405020304" pitchFamily="18" charset="0"/>
              </a:rPr>
              <a:t>arlananda zähmete hak tölemegiñ tertibi</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aşakdakylardan</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ybaratdyr</a:t>
            </a:r>
            <a:r>
              <a:rPr lang="ru-RU"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ru-RU" dirty="0">
                <a:latin typeface="Times New Roman" panose="02020603050405020304" pitchFamily="18" charset="0"/>
                <a:cs typeface="Times New Roman" panose="02020603050405020304" pitchFamily="18" charset="0"/>
              </a:rPr>
              <a:t>i</a:t>
            </a:r>
            <a:r>
              <a:rPr lang="sq-AL" dirty="0">
                <a:latin typeface="Times New Roman" panose="02020603050405020304" pitchFamily="18" charset="0"/>
                <a:cs typeface="Times New Roman" panose="02020603050405020304" pitchFamily="18" charset="0"/>
              </a:rPr>
              <a:t>şgäriñ günäsi bolmazdan, pes hilli (brak) önüm ta</a:t>
            </a:r>
            <a:r>
              <a:rPr lang="ru-RU" dirty="0" err="1">
                <a:latin typeface="Times New Roman" panose="02020603050405020304" pitchFamily="18" charset="0"/>
                <a:cs typeface="Times New Roman" panose="02020603050405020304" pitchFamily="18" charset="0"/>
              </a:rPr>
              <a:t>ýý</a:t>
            </a:r>
            <a:r>
              <a:rPr lang="sq-AL" dirty="0">
                <a:latin typeface="Times New Roman" panose="02020603050405020304" pitchFamily="18" charset="0"/>
                <a:cs typeface="Times New Roman" panose="02020603050405020304" pitchFamily="18" charset="0"/>
              </a:rPr>
              <a:t>arlananda ony ta</a:t>
            </a:r>
            <a:r>
              <a:rPr lang="ru-RU" dirty="0" err="1">
                <a:latin typeface="Times New Roman" panose="02020603050405020304" pitchFamily="18" charset="0"/>
                <a:cs typeface="Times New Roman" panose="02020603050405020304" pitchFamily="18" charset="0"/>
              </a:rPr>
              <a:t>ýý</a:t>
            </a:r>
            <a:r>
              <a:rPr lang="sq-AL" dirty="0">
                <a:latin typeface="Times New Roman" panose="02020603050405020304" pitchFamily="18" charset="0"/>
                <a:cs typeface="Times New Roman" panose="02020603050405020304" pitchFamily="18" charset="0"/>
              </a:rPr>
              <a:t>arlamak boýunça zähmete hak tölemek </a:t>
            </a:r>
            <a:r>
              <a:rPr lang="ru-RU" dirty="0">
                <a:latin typeface="Times New Roman" panose="02020603050405020304" pitchFamily="18" charset="0"/>
                <a:cs typeface="Times New Roman" panose="02020603050405020304" pitchFamily="18" charset="0"/>
              </a:rPr>
              <a:t>ý</a:t>
            </a:r>
            <a:r>
              <a:rPr lang="sq-AL" dirty="0">
                <a:latin typeface="Times New Roman" panose="02020603050405020304" pitchFamily="18" charset="0"/>
                <a:cs typeface="Times New Roman" panose="02020603050405020304" pitchFamily="18" charset="0"/>
              </a:rPr>
              <a:t>aramly önümlere bellenilen nyrhlar bilen de</a:t>
            </a:r>
            <a:r>
              <a:rPr lang="ru-RU" dirty="0">
                <a:latin typeface="Times New Roman" panose="02020603050405020304" pitchFamily="18" charset="0"/>
                <a:cs typeface="Times New Roman" panose="02020603050405020304" pitchFamily="18" charset="0"/>
              </a:rPr>
              <a:t>ň</a:t>
            </a:r>
            <a:r>
              <a:rPr lang="sq-AL" dirty="0">
                <a:latin typeface="Times New Roman" panose="02020603050405020304" pitchFamily="18" charset="0"/>
                <a:cs typeface="Times New Roman" panose="02020603050405020304" pitchFamily="18" charset="0"/>
              </a:rPr>
              <a:t> hatarda geçirilyär</a:t>
            </a:r>
            <a:r>
              <a:rPr lang="ru-RU" dirty="0">
                <a:latin typeface="Times New Roman" panose="02020603050405020304" pitchFamily="18" charset="0"/>
                <a:cs typeface="Times New Roman" panose="02020603050405020304" pitchFamily="18" charset="0"/>
              </a:rPr>
              <a:t>;</a:t>
            </a:r>
          </a:p>
          <a:p>
            <a:pPr lvl="0"/>
            <a:r>
              <a:rPr lang="ru-RU" dirty="0">
                <a:latin typeface="Times New Roman" panose="02020603050405020304" pitchFamily="18" charset="0"/>
                <a:cs typeface="Times New Roman" panose="02020603050405020304" pitchFamily="18" charset="0"/>
              </a:rPr>
              <a:t>i</a:t>
            </a:r>
            <a:r>
              <a:rPr lang="sq-AL" dirty="0">
                <a:latin typeface="Times New Roman" panose="02020603050405020304" pitchFamily="18" charset="0"/>
                <a:cs typeface="Times New Roman" panose="02020603050405020304" pitchFamily="18" charset="0"/>
              </a:rPr>
              <a:t>şlenilyän materialyñ bildirmeyän kemçiligi netijesinde yüze çykan brak önümler, şeýle hem tehniki gözegçilik edarasy tarapyndan kabul edilenden soñ, işgäriñ günäsi bolmazdan, yüze çykan brak önüm üçin şol işgäre </a:t>
            </a:r>
            <a:r>
              <a:rPr lang="ru-RU" dirty="0">
                <a:latin typeface="Times New Roman" panose="02020603050405020304" pitchFamily="18" charset="0"/>
                <a:cs typeface="Times New Roman" panose="02020603050405020304" pitchFamily="18" charset="0"/>
              </a:rPr>
              <a:t>ý</a:t>
            </a:r>
            <a:r>
              <a:rPr lang="sq-AL" dirty="0">
                <a:latin typeface="Times New Roman" panose="02020603050405020304" pitchFamily="18" charset="0"/>
                <a:cs typeface="Times New Roman" panose="02020603050405020304" pitchFamily="18" charset="0"/>
              </a:rPr>
              <a:t>aramly önümler bilen deñ hatarda tölenilyär.</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işgäriñ günäsi bilen ýol berlen doly brak önüm tölege degişli däldir.</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işgäriñ günäsi bilen ýol berlen kem-käsleýin brak önümiñ bölekleyin </a:t>
            </a:r>
            <a:r>
              <a:rPr lang="ru-RU" dirty="0">
                <a:latin typeface="Times New Roman" panose="02020603050405020304" pitchFamily="18" charset="0"/>
                <a:cs typeface="Times New Roman" panose="02020603050405020304" pitchFamily="18" charset="0"/>
              </a:rPr>
              <a:t>ý</a:t>
            </a:r>
            <a:r>
              <a:rPr lang="sq-AL" dirty="0">
                <a:latin typeface="Times New Roman" panose="02020603050405020304" pitchFamily="18" charset="0"/>
                <a:cs typeface="Times New Roman" panose="02020603050405020304" pitchFamily="18" charset="0"/>
              </a:rPr>
              <a:t>aramlylyk derejesine baglylykda peseldilen nyrhlar boýunça tölenyär.</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I</a:t>
            </a:r>
            <a:r>
              <a:rPr lang="sq-AL" dirty="0">
                <a:latin typeface="Times New Roman" panose="02020603050405020304" pitchFamily="18" charset="0"/>
                <a:cs typeface="Times New Roman" panose="02020603050405020304" pitchFamily="18" charset="0"/>
              </a:rPr>
              <a:t>şgäriñ günäsi bolmazdan, iş öndürijiliginiñ kadalary ýerine ýetirilmedik bolsa, zähmete hak tölemek hakyky ýerine ýetirilen iş üçin geçirilyär. Şeýle </a:t>
            </a:r>
            <a:r>
              <a:rPr lang="ru-RU" dirty="0">
                <a:latin typeface="Times New Roman" panose="02020603050405020304" pitchFamily="18" charset="0"/>
                <a:cs typeface="Times New Roman" panose="02020603050405020304" pitchFamily="18" charset="0"/>
              </a:rPr>
              <a:t>ý</a:t>
            </a:r>
            <a:r>
              <a:rPr lang="sq-AL" dirty="0">
                <a:latin typeface="Times New Roman" panose="02020603050405020304" pitchFamily="18" charset="0"/>
                <a:cs typeface="Times New Roman" panose="02020603050405020304" pitchFamily="18" charset="0"/>
              </a:rPr>
              <a:t>agdaýda aý</a:t>
            </a:r>
            <a:r>
              <a:rPr lang="ru-RU" dirty="0">
                <a:latin typeface="Times New Roman" panose="02020603050405020304" pitchFamily="18" charset="0"/>
                <a:cs typeface="Times New Roman" panose="02020603050405020304" pitchFamily="18" charset="0"/>
              </a:rPr>
              <a:t>l</a:t>
            </a:r>
            <a:r>
              <a:rPr lang="sq-AL" dirty="0">
                <a:latin typeface="Times New Roman" panose="02020603050405020304" pitchFamily="18" charset="0"/>
                <a:cs typeface="Times New Roman" panose="02020603050405020304" pitchFamily="18" charset="0"/>
              </a:rPr>
              <a:t>yk zähmet haky oña bellenen razr</a:t>
            </a:r>
            <a:r>
              <a:rPr lang="ru-RU" dirty="0">
                <a:latin typeface="Times New Roman" panose="02020603050405020304" pitchFamily="18" charset="0"/>
                <a:cs typeface="Times New Roman" panose="02020603050405020304" pitchFamily="18" charset="0"/>
              </a:rPr>
              <a:t>ý</a:t>
            </a:r>
            <a:r>
              <a:rPr lang="sq-AL" dirty="0">
                <a:latin typeface="Times New Roman" panose="02020603050405020304" pitchFamily="18" charset="0"/>
                <a:cs typeface="Times New Roman" panose="02020603050405020304" pitchFamily="18" charset="0"/>
              </a:rPr>
              <a:t>adyñ (wezipe ay</a:t>
            </a:r>
            <a:r>
              <a:rPr lang="ru-RU" dirty="0">
                <a:latin typeface="Times New Roman" panose="02020603050405020304" pitchFamily="18" charset="0"/>
                <a:cs typeface="Times New Roman" panose="02020603050405020304" pitchFamily="18" charset="0"/>
              </a:rPr>
              <a:t>l</a:t>
            </a:r>
            <a:r>
              <a:rPr lang="sq-AL" dirty="0">
                <a:latin typeface="Times New Roman" panose="02020603050405020304" pitchFamily="18" charset="0"/>
                <a:cs typeface="Times New Roman" panose="02020603050405020304" pitchFamily="18" charset="0"/>
              </a:rPr>
              <a:t>ygyñ) tarif stawkasynyñ </a:t>
            </a:r>
            <a:r>
              <a:rPr lang="ru-RU" dirty="0">
                <a:latin typeface="Times New Roman" panose="02020603050405020304" pitchFamily="18" charset="0"/>
                <a:cs typeface="Times New Roman" panose="02020603050405020304" pitchFamily="18" charset="0"/>
              </a:rPr>
              <a:t>2/3</a:t>
            </a:r>
            <a:r>
              <a:rPr lang="sq-AL" dirty="0">
                <a:latin typeface="Times New Roman" panose="02020603050405020304" pitchFamily="18" charset="0"/>
                <a:cs typeface="Times New Roman" panose="02020603050405020304" pitchFamily="18" charset="0"/>
              </a:rPr>
              <a:t> böleginden pes </a:t>
            </a:r>
            <a:r>
              <a:rPr lang="ru-RU" dirty="0" err="1">
                <a:latin typeface="Times New Roman" panose="02020603050405020304" pitchFamily="18" charset="0"/>
                <a:cs typeface="Times New Roman" panose="02020603050405020304" pitchFamily="18" charset="0"/>
              </a:rPr>
              <a:t>bolmaly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däldir</a:t>
            </a:r>
            <a:r>
              <a:rPr lang="sq-AL"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I</a:t>
            </a:r>
            <a:r>
              <a:rPr lang="sq-AL" dirty="0">
                <a:latin typeface="Times New Roman" panose="02020603050405020304" pitchFamily="18" charset="0"/>
                <a:cs typeface="Times New Roman" panose="02020603050405020304" pitchFamily="18" charset="0"/>
              </a:rPr>
              <a:t>şgäriñ günäsi bilen iş öndürijiliginiñ kadalary ýerine yetirilmedik bolsa, töleg ýerine ýetirilen işiň möçberine la</a:t>
            </a:r>
            <a:r>
              <a:rPr lang="ru-RU" dirty="0">
                <a:latin typeface="Times New Roman" panose="02020603050405020304" pitchFamily="18" charset="0"/>
                <a:cs typeface="Times New Roman" panose="02020603050405020304" pitchFamily="18" charset="0"/>
              </a:rPr>
              <a:t>ý</a:t>
            </a:r>
            <a:r>
              <a:rPr lang="sq-AL" dirty="0">
                <a:latin typeface="Times New Roman" panose="02020603050405020304" pitchFamily="18" charset="0"/>
                <a:cs typeface="Times New Roman" panose="02020603050405020304" pitchFamily="18" charset="0"/>
              </a:rPr>
              <a:t>yklykda geçirilyär.</a:t>
            </a:r>
            <a:endParaRPr lang="ru-RU" dirty="0">
              <a:latin typeface="Times New Roman" panose="02020603050405020304" pitchFamily="18" charset="0"/>
              <a:cs typeface="Times New Roman" panose="02020603050405020304" pitchFamily="18" charset="0"/>
            </a:endParaRPr>
          </a:p>
          <a:p>
            <a:r>
              <a:rPr lang="sq-AL" b="1" dirty="0">
                <a:latin typeface="Times New Roman" panose="02020603050405020304" pitchFamily="18" charset="0"/>
                <a:cs typeface="Times New Roman" panose="02020603050405020304" pitchFamily="18" charset="0"/>
              </a:rPr>
              <a:t>Kärler (wezipeler) utgaşdyrylanda we wagtlaýyn ýok işgäriň borçlary ýerine ýetirilende zähmete hak tölemek.</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0952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Прямоугольник 1"/>
          <p:cNvSpPr/>
          <p:nvPr/>
        </p:nvSpPr>
        <p:spPr>
          <a:xfrm>
            <a:off x="32668" y="0"/>
            <a:ext cx="8064896" cy="7017306"/>
          </a:xfrm>
          <a:prstGeom prst="rect">
            <a:avLst/>
          </a:prstGeom>
        </p:spPr>
        <p:txBody>
          <a:bodyPr wrap="square">
            <a:spAutoFit/>
          </a:bodyPr>
          <a:lstStyle/>
          <a:p>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Şol bir kärhanada (şol bir iş berijide) zähmet şertnamasy bilen şertlendirilen öz esasy işi bilen deñ hatarda başga kär (wezipe) boýunça goşmaça işi ýa-da öz esasy işinden boşamazdan, wagtlaýyn ýok işgäriñ borçlaryny ýerine yetiryän işgäre kärleri utgaşdyrandygy üçin, ýa-da wagtlaýyn ýok işgäriñ borçlaryny ýerine ýetirendigi üçin goşmaça hak tölenilyär.</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Kärleri utgaşdyrmak, adatça, işgärleriñ degişli toparyny</a:t>
            </a:r>
            <a:r>
              <a:rPr lang="ru-RU" dirty="0">
                <a:latin typeface="Times New Roman" panose="02020603050405020304" pitchFamily="18" charset="0"/>
                <a:cs typeface="Times New Roman" panose="02020603050405020304" pitchFamily="18" charset="0"/>
              </a:rPr>
              <a:t>ň</a:t>
            </a:r>
            <a:r>
              <a:rPr lang="sq-AL" dirty="0">
                <a:latin typeface="Times New Roman" panose="02020603050405020304" pitchFamily="18" charset="0"/>
                <a:cs typeface="Times New Roman" panose="02020603050405020304" pitchFamily="18" charset="0"/>
              </a:rPr>
              <a:t> çäklerinde (işçiler, inžener-tehniki işgärler, gullukçylar we beyiekiler) rugsat beri</a:t>
            </a:r>
            <a:r>
              <a:rPr lang="ru-RU" dirty="0">
                <a:latin typeface="Times New Roman" panose="02020603050405020304" pitchFamily="18" charset="0"/>
                <a:cs typeface="Times New Roman" panose="02020603050405020304" pitchFamily="18" charset="0"/>
              </a:rPr>
              <a:t>l</a:t>
            </a:r>
            <a:r>
              <a:rPr lang="sq-AL" dirty="0">
                <a:latin typeface="Times New Roman" panose="02020603050405020304" pitchFamily="18" charset="0"/>
                <a:cs typeface="Times New Roman" panose="02020603050405020304" pitchFamily="18" charset="0"/>
              </a:rPr>
              <a:t>yär. Kärleri utgaşdyrmak ya-da wagtla</a:t>
            </a:r>
            <a:r>
              <a:rPr lang="ru-RU" dirty="0">
                <a:latin typeface="Times New Roman" panose="02020603050405020304" pitchFamily="18" charset="0"/>
                <a:cs typeface="Times New Roman" panose="02020603050405020304" pitchFamily="18" charset="0"/>
              </a:rPr>
              <a:t>ý</a:t>
            </a:r>
            <a:r>
              <a:rPr lang="sq-AL" dirty="0">
                <a:latin typeface="Times New Roman" panose="02020603050405020304" pitchFamily="18" charset="0"/>
                <a:cs typeface="Times New Roman" panose="02020603050405020304" pitchFamily="18" charset="0"/>
              </a:rPr>
              <a:t>yn ýok işgäriñ borçlaryny ýerine yetirendigi üçin goşmaça hak iş beriji tarapyndan kärhananyñ kärdeşler arkalaşygy edarasy ya-da işgärleriñ beýleki wekilçilikli guramasy bilen ylalaşyk boýunça işgär bilen ylalaşyk esasynda utgaşdyry</a:t>
            </a:r>
            <a:r>
              <a:rPr lang="ru-RU" dirty="0" err="1">
                <a:latin typeface="Times New Roman" panose="02020603050405020304" pitchFamily="18" charset="0"/>
                <a:cs typeface="Times New Roman" panose="02020603050405020304" pitchFamily="18" charset="0"/>
              </a:rPr>
              <a:t>lý</a:t>
            </a:r>
            <a:r>
              <a:rPr lang="sq-AL" dirty="0">
                <a:latin typeface="Times New Roman" panose="02020603050405020304" pitchFamily="18" charset="0"/>
                <a:cs typeface="Times New Roman" panose="02020603050405020304" pitchFamily="18" charset="0"/>
              </a:rPr>
              <a:t>an käriñ zähmet hakynyñ </a:t>
            </a:r>
            <a:r>
              <a:rPr lang="ru-RU" dirty="0">
                <a:latin typeface="Times New Roman" panose="02020603050405020304" pitchFamily="18" charset="0"/>
                <a:cs typeface="Times New Roman" panose="02020603050405020304" pitchFamily="18" charset="0"/>
              </a:rPr>
              <a:t>50 %</a:t>
            </a:r>
            <a:r>
              <a:rPr lang="sq-AL" dirty="0">
                <a:latin typeface="Times New Roman" panose="02020603050405020304" pitchFamily="18" charset="0"/>
                <a:cs typeface="Times New Roman" panose="02020603050405020304" pitchFamily="18" charset="0"/>
              </a:rPr>
              <a:t> köp bo</a:t>
            </a:r>
            <a:r>
              <a:rPr lang="ru-RU" dirty="0">
                <a:latin typeface="Times New Roman" panose="02020603050405020304" pitchFamily="18" charset="0"/>
                <a:cs typeface="Times New Roman" panose="02020603050405020304" pitchFamily="18" charset="0"/>
              </a:rPr>
              <a:t>l</a:t>
            </a:r>
            <a:r>
              <a:rPr lang="sq-AL" dirty="0">
                <a:latin typeface="Times New Roman" panose="02020603050405020304" pitchFamily="18" charset="0"/>
                <a:cs typeface="Times New Roman" panose="02020603050405020304" pitchFamily="18" charset="0"/>
              </a:rPr>
              <a:t>madyk möçberinde belleni</a:t>
            </a:r>
            <a:r>
              <a:rPr lang="ru-RU" dirty="0">
                <a:latin typeface="Times New Roman" panose="02020603050405020304" pitchFamily="18" charset="0"/>
                <a:cs typeface="Times New Roman" panose="02020603050405020304" pitchFamily="18" charset="0"/>
              </a:rPr>
              <a:t>l</a:t>
            </a:r>
            <a:r>
              <a:rPr lang="sq-AL" dirty="0">
                <a:latin typeface="Times New Roman" panose="02020603050405020304" pitchFamily="18" charset="0"/>
                <a:cs typeface="Times New Roman" panose="02020603050405020304" pitchFamily="18" charset="0"/>
              </a:rPr>
              <a:t>yär.</a:t>
            </a:r>
            <a:endParaRPr lang="ru-RU"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Goşmaça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haklary</a:t>
            </a:r>
            <a:r>
              <a:rPr lang="ru-RU" dirty="0">
                <a:latin typeface="Times New Roman" panose="02020603050405020304" pitchFamily="18" charset="0"/>
                <a:cs typeface="Times New Roman" panose="02020603050405020304" pitchFamily="18" charset="0"/>
              </a:rPr>
              <a:t> k</a:t>
            </a:r>
            <a:r>
              <a:rPr lang="sq-AL" dirty="0">
                <a:latin typeface="Times New Roman" panose="02020603050405020304" pitchFamily="18" charset="0"/>
                <a:cs typeface="Times New Roman" panose="02020603050405020304" pitchFamily="18" charset="0"/>
              </a:rPr>
              <a:t>ärleri utgaşdyrmak üçin goşmaça hakyñ bellenilmegine ýokarda durýan guramanyñ tassyklan wezipe sanawa garanda, işgärleriñ sanynyñ azaldylmagyndan alnan zähmete hak tölemegiñ gaznasynyñ tygşytlanan serişdeleri gönükdirilip bilner</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W</a:t>
            </a:r>
            <a:r>
              <a:rPr lang="sq-AL" dirty="0">
                <a:latin typeface="Times New Roman" panose="02020603050405020304" pitchFamily="18" charset="0"/>
                <a:cs typeface="Times New Roman" panose="02020603050405020304" pitchFamily="18" charset="0"/>
              </a:rPr>
              <a:t>agtla</a:t>
            </a:r>
            <a:r>
              <a:rPr lang="ru-RU" dirty="0">
                <a:latin typeface="Times New Roman" panose="02020603050405020304" pitchFamily="18" charset="0"/>
                <a:cs typeface="Times New Roman" panose="02020603050405020304" pitchFamily="18" charset="0"/>
              </a:rPr>
              <a:t>ý</a:t>
            </a:r>
            <a:r>
              <a:rPr lang="sq-AL" dirty="0">
                <a:latin typeface="Times New Roman" panose="02020603050405020304" pitchFamily="18" charset="0"/>
                <a:cs typeface="Times New Roman" panose="02020603050405020304" pitchFamily="18" charset="0"/>
              </a:rPr>
              <a:t>yn ýok işgärleriñ borçlaryny ýerine ýetirmek üçin goşmaça hak </a:t>
            </a:r>
            <a:r>
              <a:rPr lang="ru-RU" dirty="0">
                <a:latin typeface="Times New Roman" panose="02020603050405020304" pitchFamily="18" charset="0"/>
                <a:cs typeface="Times New Roman" panose="02020603050405020304" pitchFamily="18" charset="0"/>
              </a:rPr>
              <a:t>ý</a:t>
            </a:r>
            <a:r>
              <a:rPr lang="sq-AL" dirty="0">
                <a:latin typeface="Times New Roman" panose="02020603050405020304" pitchFamily="18" charset="0"/>
                <a:cs typeface="Times New Roman" panose="02020603050405020304" pitchFamily="18" charset="0"/>
              </a:rPr>
              <a:t>ok işgäriñ tarif stawkasynyñ (aý</a:t>
            </a:r>
            <a:r>
              <a:rPr lang="ru-RU" dirty="0">
                <a:latin typeface="Times New Roman" panose="02020603050405020304" pitchFamily="18" charset="0"/>
                <a:cs typeface="Times New Roman" panose="02020603050405020304" pitchFamily="18" charset="0"/>
              </a:rPr>
              <a:t>l</a:t>
            </a:r>
            <a:r>
              <a:rPr lang="sq-AL" dirty="0">
                <a:latin typeface="Times New Roman" panose="02020603050405020304" pitchFamily="18" charset="0"/>
                <a:cs typeface="Times New Roman" panose="02020603050405020304" pitchFamily="18" charset="0"/>
              </a:rPr>
              <a:t>ygyñ) </a:t>
            </a:r>
            <a:r>
              <a:rPr lang="ru-RU" dirty="0">
                <a:latin typeface="Times New Roman" panose="02020603050405020304" pitchFamily="18" charset="0"/>
                <a:cs typeface="Times New Roman" panose="02020603050405020304" pitchFamily="18" charset="0"/>
              </a:rPr>
              <a:t>50 %-</a:t>
            </a:r>
            <a:r>
              <a:rPr lang="ru-RU" dirty="0" err="1">
                <a:latin typeface="Times New Roman" panose="02020603050405020304" pitchFamily="18" charset="0"/>
                <a:cs typeface="Times New Roman" panose="02020603050405020304" pitchFamily="18" charset="0"/>
              </a:rPr>
              <a:t>den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köp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bolmadyk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möçberinde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şol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goşmaça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haklaryň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näçe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adam</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sanynyň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arasynda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bölünýändigine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garamazdan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peýdala</a:t>
            </a:r>
            <a:r>
              <a:rPr lang="sq-AL" dirty="0">
                <a:latin typeface="Times New Roman" panose="02020603050405020304" pitchFamily="18" charset="0"/>
                <a:cs typeface="Times New Roman" panose="02020603050405020304" pitchFamily="18" charset="0"/>
              </a:rPr>
              <a:t>nylyp bilner</a:t>
            </a:r>
            <a:r>
              <a:rPr lang="sq-AL" dirty="0" smtClean="0">
                <a:latin typeface="Times New Roman" panose="02020603050405020304" pitchFamily="18" charset="0"/>
                <a:cs typeface="Times New Roman" panose="02020603050405020304" pitchFamily="18" charset="0"/>
              </a:rPr>
              <a:t>.</a:t>
            </a:r>
            <a:endParaRPr lang="tk-TM" dirty="0" smtClean="0">
              <a:latin typeface="Times New Roman" panose="02020603050405020304" pitchFamily="18" charset="0"/>
              <a:cs typeface="Times New Roman" panose="02020603050405020304" pitchFamily="18" charset="0"/>
            </a:endParaRPr>
          </a:p>
          <a:p>
            <a:r>
              <a:rPr lang="ru-RU" i="1" dirty="0" err="1">
                <a:latin typeface="Times New Roman" panose="02020603050405020304" pitchFamily="18" charset="0"/>
                <a:cs typeface="Times New Roman" panose="02020603050405020304" pitchFamily="18" charset="0"/>
              </a:rPr>
              <a:t>Bular</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aşakdakylar</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üçin</a:t>
            </a:r>
            <a:r>
              <a:rPr lang="sq-AL" i="1" dirty="0">
                <a:latin typeface="Times New Roman" panose="02020603050405020304" pitchFamily="18" charset="0"/>
                <a:cs typeface="Times New Roman" panose="02020603050405020304" pitchFamily="18" charset="0"/>
              </a:rPr>
              <a:t> degişli däldir:</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kärhanalaryñ yolbaşçylaryna, olaryñ orunbasarlaryna we kömekçilerine; baş hünärmenlerine; gurluş düzüm birlikleriniň, bölümleriň, sehleriñ, gulluklaryñ yolbaşçylaryna we olaryñ orunbasarlaryna;</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887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Прямоугольник 1"/>
          <p:cNvSpPr/>
          <p:nvPr/>
        </p:nvSpPr>
        <p:spPr>
          <a:xfrm>
            <a:off x="32668" y="0"/>
            <a:ext cx="8064896" cy="7017306"/>
          </a:xfrm>
          <a:prstGeom prst="rect">
            <a:avLst/>
          </a:prstGeom>
        </p:spPr>
        <p:txBody>
          <a:bodyPr wrap="square">
            <a:spAutoFit/>
          </a:bodyPr>
          <a:lstStyle/>
          <a:p>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ylmy-barlag edaralarynyñ ylmy, inžener-tehniki işgärlerine we beýleki hünärmenlerine hem gullukçylaryna, muña şol görkezilen edaralaryñ tejribe (synag) önümçiliklerinde, sehlerde, ussahanalarda, </a:t>
            </a:r>
            <a:r>
              <a:rPr lang="ru-RU" dirty="0" err="1">
                <a:latin typeface="Times New Roman" panose="02020603050405020304" pitchFamily="18" charset="0"/>
                <a:cs typeface="Times New Roman" panose="02020603050405020304" pitchFamily="18" charset="0"/>
              </a:rPr>
              <a:t>meýdançalarynda</a:t>
            </a:r>
            <a:r>
              <a:rPr lang="sq-AL" dirty="0">
                <a:latin typeface="Times New Roman" panose="02020603050405020304" pitchFamily="18" charset="0"/>
                <a:cs typeface="Times New Roman" panose="02020603050405020304" pitchFamily="18" charset="0"/>
              </a:rPr>
              <a:t> we desgalarynda, geologik, gözleg, gözleg-agtaryş ekspedisiýalarynda we toparlarynda (partiyalarynda) işleýänler;</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döwlet we hojalygy dolandyryş edaralarynyñ inžener-tehniki işgärlerine hem-de beýleki hünärmenlerine we gullukçylaryna.</a:t>
            </a:r>
            <a:endParaRPr lang="ru-RU" dirty="0">
              <a:latin typeface="Times New Roman" panose="02020603050405020304" pitchFamily="18" charset="0"/>
              <a:cs typeface="Times New Roman" panose="02020603050405020304" pitchFamily="18" charset="0"/>
            </a:endParaRPr>
          </a:p>
          <a:p>
            <a:r>
              <a:rPr lang="sq-AL" i="1" dirty="0">
                <a:latin typeface="Times New Roman" panose="02020603050405020304" pitchFamily="18" charset="0"/>
                <a:cs typeface="Times New Roman" panose="02020603050405020304" pitchFamily="18" charset="0"/>
              </a:rPr>
              <a:t>Wagtla</a:t>
            </a:r>
            <a:r>
              <a:rPr lang="ru-RU" i="1" dirty="0">
                <a:latin typeface="Times New Roman" panose="02020603050405020304" pitchFamily="18" charset="0"/>
                <a:cs typeface="Times New Roman" panose="02020603050405020304" pitchFamily="18" charset="0"/>
              </a:rPr>
              <a:t>ý</a:t>
            </a:r>
            <a:r>
              <a:rPr lang="sq-AL" i="1" dirty="0">
                <a:latin typeface="Times New Roman" panose="02020603050405020304" pitchFamily="18" charset="0"/>
                <a:cs typeface="Times New Roman" panose="02020603050405020304" pitchFamily="18" charset="0"/>
              </a:rPr>
              <a:t>yn ornuna işlenende </a:t>
            </a:r>
            <a:r>
              <a:rPr lang="sq-AL" dirty="0">
                <a:latin typeface="Times New Roman" panose="02020603050405020304" pitchFamily="18" charset="0"/>
                <a:cs typeface="Times New Roman" panose="02020603050405020304" pitchFamily="18" charset="0"/>
              </a:rPr>
              <a:t>o</a:t>
            </a:r>
            <a:r>
              <a:rPr lang="ru-RU" dirty="0" err="1">
                <a:latin typeface="Times New Roman" panose="02020603050405020304" pitchFamily="18" charset="0"/>
                <a:cs typeface="Times New Roman" panose="02020603050405020304" pitchFamily="18" charset="0"/>
              </a:rPr>
              <a:t>rn</a:t>
            </a:r>
            <a:r>
              <a:rPr lang="sq-AL" dirty="0">
                <a:latin typeface="Times New Roman" panose="02020603050405020304" pitchFamily="18" charset="0"/>
                <a:cs typeface="Times New Roman" panose="02020603050405020304" pitchFamily="18" charset="0"/>
              </a:rPr>
              <a:t>una işleyän işgäre wezipe sanawynda göz önünde tutulan ornuna işlenýän işgäriñ aýlyk wezipe hakynyñ möçberinde zähmet haky tölenilyär.</a:t>
            </a:r>
            <a:endParaRPr lang="ru-RU" dirty="0">
              <a:latin typeface="Times New Roman" panose="02020603050405020304" pitchFamily="18" charset="0"/>
              <a:cs typeface="Times New Roman" panose="02020603050405020304" pitchFamily="18" charset="0"/>
            </a:endParaRPr>
          </a:p>
          <a:p>
            <a:r>
              <a:rPr lang="sq-AL" i="1" dirty="0">
                <a:latin typeface="Times New Roman" panose="02020603050405020304" pitchFamily="18" charset="0"/>
                <a:cs typeface="Times New Roman" panose="02020603050405020304" pitchFamily="18" charset="0"/>
              </a:rPr>
              <a:t>Dürli hünärli işler</a:t>
            </a:r>
            <a:r>
              <a:rPr lang="ru-RU" i="1" dirty="0">
                <a:latin typeface="Times New Roman" panose="02020603050405020304" pitchFamily="18" charset="0"/>
                <a:cs typeface="Times New Roman" panose="02020603050405020304" pitchFamily="18" charset="0"/>
              </a:rPr>
              <a:t>i </a:t>
            </a:r>
            <a:r>
              <a:rPr lang="ru-RU" i="1" dirty="0" err="1">
                <a:latin typeface="Times New Roman" panose="02020603050405020304" pitchFamily="18" charset="0"/>
                <a:cs typeface="Times New Roman" panose="02020603050405020304" pitchFamily="18" charset="0"/>
              </a:rPr>
              <a:t>ýerine</a:t>
            </a:r>
            <a:r>
              <a:rPr lang="sq-AL" i="1" dirty="0">
                <a:latin typeface="Times New Roman" panose="02020603050405020304" pitchFamily="18" charset="0"/>
                <a:cs typeface="Times New Roman" panose="02020603050405020304" pitchFamily="18" charset="0"/>
              </a:rPr>
              <a:t> ýetirilende zähmete hak </a:t>
            </a:r>
            <a:r>
              <a:rPr lang="ru-RU" i="1" dirty="0" err="1">
                <a:latin typeface="Times New Roman" panose="02020603050405020304" pitchFamily="18" charset="0"/>
                <a:cs typeface="Times New Roman" panose="02020603050405020304" pitchFamily="18" charset="0"/>
              </a:rPr>
              <a:t>aşakdaky</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görnüşlerde</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tölenilýär</a:t>
            </a:r>
            <a:r>
              <a:rPr lang="ru-RU"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Dürli hünärli işler ýerine ýetirilende wagta görä hak tölenilyän işçileri</a:t>
            </a:r>
            <a:r>
              <a:rPr lang="ru-RU" dirty="0">
                <a:latin typeface="Times New Roman" panose="02020603050405020304" pitchFamily="18" charset="0"/>
                <a:cs typeface="Times New Roman" panose="02020603050405020304" pitchFamily="18" charset="0"/>
              </a:rPr>
              <a:t>ň</a:t>
            </a:r>
            <a:r>
              <a:rPr lang="sq-AL" dirty="0">
                <a:latin typeface="Times New Roman" panose="02020603050405020304" pitchFamily="18" charset="0"/>
                <a:cs typeface="Times New Roman" panose="02020603050405020304" pitchFamily="18" charset="0"/>
              </a:rPr>
              <a:t>, şeýle hem gullukçylaryñ zähmetine has ýokary hünär derejeli iş boýunça tölenilyär.</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Potratlaýyn zähmet haky tölenilyän işçileri</a:t>
            </a:r>
            <a:r>
              <a:rPr lang="ru-RU" dirty="0">
                <a:latin typeface="Times New Roman" panose="02020603050405020304" pitchFamily="18" charset="0"/>
                <a:cs typeface="Times New Roman" panose="02020603050405020304" pitchFamily="18" charset="0"/>
              </a:rPr>
              <a:t>ň</a:t>
            </a:r>
            <a:r>
              <a:rPr lang="sq-AL" dirty="0">
                <a:latin typeface="Times New Roman" panose="02020603050405020304" pitchFamily="18" charset="0"/>
                <a:cs typeface="Times New Roman" panose="02020603050405020304" pitchFamily="18" charset="0"/>
              </a:rPr>
              <a:t> zähmetine ýerine yetiri</a:t>
            </a:r>
            <a:r>
              <a:rPr lang="ru-RU" dirty="0">
                <a:latin typeface="Times New Roman" panose="02020603050405020304" pitchFamily="18" charset="0"/>
                <a:cs typeface="Times New Roman" panose="02020603050405020304" pitchFamily="18" charset="0"/>
              </a:rPr>
              <a:t>l</a:t>
            </a:r>
            <a:r>
              <a:rPr lang="sq-AL" dirty="0">
                <a:latin typeface="Times New Roman" panose="02020603050405020304" pitchFamily="18" charset="0"/>
                <a:cs typeface="Times New Roman" panose="02020603050405020304" pitchFamily="18" charset="0"/>
              </a:rPr>
              <a:t>yän işiň nyrh</a:t>
            </a:r>
            <a:r>
              <a:rPr lang="ru-RU" dirty="0">
                <a:latin typeface="Times New Roman" panose="02020603050405020304" pitchFamily="18" charset="0"/>
                <a:cs typeface="Times New Roman" panose="02020603050405020304" pitchFamily="18" charset="0"/>
              </a:rPr>
              <a:t>l</a:t>
            </a:r>
            <a:r>
              <a:rPr lang="sq-AL" dirty="0">
                <a:latin typeface="Times New Roman" panose="02020603050405020304" pitchFamily="18" charset="0"/>
                <a:cs typeface="Times New Roman" panose="02020603050405020304" pitchFamily="18" charset="0"/>
              </a:rPr>
              <a:t>ary boýunça tölenilyär.</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Ykdysadyýetiñ pudaklarynda önümçiligiñ hasiýeti boýunça potratlaýyn zähmete hak tölenilyän işçilere berlen razryadlaryndan pes derejedäki işleri ýerine ýetirmek tabşyrylanda, şeýle işleri ýerine ýetiryän işçilere, eger köpçülikleýin şertnama (ylalaşyk) bilen göz önünde tutulan bolsa, razryadlara tapawut tölenilyär. Töleg işçini</a:t>
            </a:r>
            <a:r>
              <a:rPr lang="ru-RU" dirty="0">
                <a:latin typeface="Times New Roman" panose="02020603050405020304" pitchFamily="18" charset="0"/>
                <a:cs typeface="Times New Roman" panose="02020603050405020304" pitchFamily="18" charset="0"/>
              </a:rPr>
              <a:t>ň</a:t>
            </a:r>
            <a:r>
              <a:rPr lang="sq-AL" dirty="0">
                <a:latin typeface="Times New Roman" panose="02020603050405020304" pitchFamily="18" charset="0"/>
                <a:cs typeface="Times New Roman" panose="02020603050405020304" pitchFamily="18" charset="0"/>
              </a:rPr>
              <a:t> zähmet </a:t>
            </a:r>
            <a:r>
              <a:rPr lang="ru-RU" dirty="0">
                <a:latin typeface="Times New Roman" panose="02020603050405020304" pitchFamily="18" charset="0"/>
                <a:cs typeface="Times New Roman" panose="02020603050405020304" pitchFamily="18" charset="0"/>
              </a:rPr>
              <a:t>ö</a:t>
            </a:r>
            <a:r>
              <a:rPr lang="sq-AL" dirty="0">
                <a:latin typeface="Times New Roman" panose="02020603050405020304" pitchFamily="18" charset="0"/>
                <a:cs typeface="Times New Roman" panose="02020603050405020304" pitchFamily="18" charset="0"/>
              </a:rPr>
              <a:t>ndurjiligini</a:t>
            </a:r>
            <a:r>
              <a:rPr lang="ru-RU" dirty="0">
                <a:latin typeface="Times New Roman" panose="02020603050405020304" pitchFamily="18" charset="0"/>
                <a:cs typeface="Times New Roman" panose="02020603050405020304" pitchFamily="18" charset="0"/>
              </a:rPr>
              <a:t>ň</a:t>
            </a:r>
            <a:r>
              <a:rPr lang="sq-AL" dirty="0">
                <a:latin typeface="Times New Roman" panose="02020603050405020304" pitchFamily="18" charset="0"/>
                <a:cs typeface="Times New Roman" panose="02020603050405020304" pitchFamily="18" charset="0"/>
              </a:rPr>
              <a:t> normalaryny ýerine </a:t>
            </a:r>
            <a:r>
              <a:rPr lang="ru-RU" dirty="0">
                <a:latin typeface="Times New Roman" panose="02020603050405020304" pitchFamily="18" charset="0"/>
                <a:cs typeface="Times New Roman" panose="02020603050405020304" pitchFamily="18" charset="0"/>
              </a:rPr>
              <a:t>ý</a:t>
            </a:r>
            <a:r>
              <a:rPr lang="sq-AL" dirty="0">
                <a:latin typeface="Times New Roman" panose="02020603050405020304" pitchFamily="18" charset="0"/>
                <a:cs typeface="Times New Roman" panose="02020603050405020304" pitchFamily="18" charset="0"/>
              </a:rPr>
              <a:t>etirende geçirilyär.</a:t>
            </a:r>
            <a:endParaRPr lang="ru-RU" dirty="0">
              <a:latin typeface="Times New Roman" panose="02020603050405020304" pitchFamily="18" charset="0"/>
              <a:cs typeface="Times New Roman" panose="02020603050405020304" pitchFamily="18" charset="0"/>
            </a:endParaRPr>
          </a:p>
          <a:p>
            <a:r>
              <a:rPr lang="sq-AL" i="1" dirty="0">
                <a:latin typeface="Times New Roman" panose="02020603050405020304" pitchFamily="18" charset="0"/>
                <a:cs typeface="Times New Roman" panose="02020603050405020304" pitchFamily="18" charset="0"/>
              </a:rPr>
              <a:t>Doly däl iş gününde ýa-da doly däl iş hepdesinde zähmete hak tölemek</a:t>
            </a:r>
            <a:r>
              <a:rPr lang="sq-AL" dirty="0">
                <a:latin typeface="Times New Roman" panose="02020603050405020304" pitchFamily="18" charset="0"/>
                <a:cs typeface="Times New Roman" panose="02020603050405020304" pitchFamily="18" charset="0"/>
              </a:rPr>
              <a:t> işlenilen wagta barabarlykda ýa-da zähmet öndürijiliginiñ normalaryny</a:t>
            </a:r>
            <a:r>
              <a:rPr lang="ru-RU" dirty="0">
                <a:latin typeface="Times New Roman" panose="02020603050405020304" pitchFamily="18" charset="0"/>
                <a:cs typeface="Times New Roman" panose="02020603050405020304" pitchFamily="18" charset="0"/>
              </a:rPr>
              <a:t>ň</a:t>
            </a:r>
            <a:r>
              <a:rPr lang="sq-AL" dirty="0">
                <a:latin typeface="Times New Roman" panose="02020603050405020304" pitchFamily="18" charset="0"/>
                <a:cs typeface="Times New Roman" panose="02020603050405020304" pitchFamily="18" charset="0"/>
              </a:rPr>
              <a:t> ýerine ýetirilmegine baglylykda geçirilyär.</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17960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2237</TotalTime>
  <Words>929</Words>
  <Application>Microsoft Office PowerPoint</Application>
  <PresentationFormat>Экран (4:3)</PresentationFormat>
  <Paragraphs>54</Paragraphs>
  <Slides>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Calibri</vt:lpstr>
      <vt:lpstr>Times New Roman</vt:lpstr>
      <vt:lpstr>Trebuchet MS</vt:lpstr>
      <vt:lpstr>Wingdings</vt:lpstr>
      <vt:lpstr>Wingdings 2</vt:lpstr>
      <vt:lpstr>Изящная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Lenovo</cp:lastModifiedBy>
  <cp:revision>319</cp:revision>
  <dcterms:created xsi:type="dcterms:W3CDTF">2012-03-10T06:54:57Z</dcterms:created>
  <dcterms:modified xsi:type="dcterms:W3CDTF">2021-09-02T08:18:08Z</dcterms:modified>
</cp:coreProperties>
</file>