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57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EBA9E44-A76A-44A6-B804-D541E428F492}" type="datetimeFigureOut">
              <a:rPr lang="ru-RU" smtClean="0"/>
              <a:t>20.04.2019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4305358-E0D6-4CF6-89CA-97DECD3E3D4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63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Polýar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koordinatalar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usuly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84784"/>
            <a:ext cx="4446041" cy="495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463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Kesişdirmeler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usuly</a:t>
            </a:r>
            <a:r>
              <a:rPr lang="en-US" b="1" dirty="0">
                <a:solidFill>
                  <a:srgbClr val="002060"/>
                </a:solidFill>
              </a:rPr>
              <a:t> (</a:t>
            </a:r>
            <a:r>
              <a:rPr lang="ru-RU" b="1" dirty="0" err="1">
                <a:solidFill>
                  <a:srgbClr val="002060"/>
                </a:solidFill>
              </a:rPr>
              <a:t>burç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we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çyzyk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kesişmeler</a:t>
            </a:r>
            <a:r>
              <a:rPr lang="ru-RU" b="1" dirty="0">
                <a:solidFill>
                  <a:srgbClr val="002060"/>
                </a:solidFill>
              </a:rPr>
              <a:t>) </a:t>
            </a:r>
            <a:r>
              <a:rPr lang="en-US" b="1" dirty="0" err="1">
                <a:solidFill>
                  <a:srgbClr val="002060"/>
                </a:solidFill>
              </a:rPr>
              <a:t>bipolýar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usuly</a:t>
            </a:r>
            <a:endParaRPr lang="ru-RU" dirty="0"/>
          </a:p>
        </p:txBody>
      </p:sp>
      <p:grpSp>
        <p:nvGrpSpPr>
          <p:cNvPr id="4" name="Группа 2"/>
          <p:cNvGrpSpPr>
            <a:grpSpLocks/>
          </p:cNvGrpSpPr>
          <p:nvPr/>
        </p:nvGrpSpPr>
        <p:grpSpPr bwMode="auto">
          <a:xfrm>
            <a:off x="1242963" y="1937221"/>
            <a:ext cx="6929437" cy="4156075"/>
            <a:chOff x="246036" y="2214546"/>
            <a:chExt cx="6929486" cy="4155546"/>
          </a:xfrm>
        </p:grpSpPr>
        <p:sp>
          <p:nvSpPr>
            <p:cNvPr id="5" name="Куб 4"/>
            <p:cNvSpPr/>
            <p:nvPr/>
          </p:nvSpPr>
          <p:spPr>
            <a:xfrm>
              <a:off x="4318002" y="2571688"/>
              <a:ext cx="2808308" cy="2123805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532316" y="3500257"/>
              <a:ext cx="323852" cy="6476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318134" y="3500257"/>
              <a:ext cx="323852" cy="6476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103952" y="3500257"/>
              <a:ext cx="323852" cy="6476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 rot="16200000" flipH="1">
              <a:off x="6818366" y="2357388"/>
              <a:ext cx="499998" cy="2143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Равнобедренный треугольник 9"/>
            <p:cNvSpPr/>
            <p:nvPr/>
          </p:nvSpPr>
          <p:spPr>
            <a:xfrm>
              <a:off x="6818332" y="2214546"/>
              <a:ext cx="287339" cy="360316"/>
            </a:xfrm>
            <a:prstGeom prst="triangl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rot="10800000">
              <a:off x="388912" y="4714540"/>
              <a:ext cx="5508664" cy="1357140"/>
            </a:xfrm>
            <a:prstGeom prst="line">
              <a:avLst/>
            </a:prstGeom>
            <a:ln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Равнобедренный треугольник 11"/>
            <p:cNvSpPr/>
            <p:nvPr/>
          </p:nvSpPr>
          <p:spPr>
            <a:xfrm rot="10800000">
              <a:off x="4460878" y="5714537"/>
              <a:ext cx="144464" cy="144445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4246564" y="5857884"/>
              <a:ext cx="11430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>
                  <a:latin typeface="Calibri" pitchFamily="34" charset="0"/>
                </a:rPr>
                <a:t>19.8</a:t>
              </a:r>
            </a:p>
          </p:txBody>
        </p:sp>
        <p:sp>
          <p:nvSpPr>
            <p:cNvPr id="14" name="Параллелограмм 13"/>
            <p:cNvSpPr/>
            <p:nvPr/>
          </p:nvSpPr>
          <p:spPr>
            <a:xfrm>
              <a:off x="4103688" y="2214546"/>
              <a:ext cx="2879745" cy="1152378"/>
            </a:xfrm>
            <a:prstGeom prst="parallelogram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 rot="10800000">
              <a:off x="3532184" y="5500253"/>
              <a:ext cx="144463" cy="144444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3317870" y="5643570"/>
              <a:ext cx="10001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>
                  <a:latin typeface="Calibri" pitchFamily="34" charset="0"/>
                </a:rPr>
                <a:t>33.2</a:t>
              </a:r>
            </a:p>
          </p:txBody>
        </p:sp>
        <p:cxnSp>
          <p:nvCxnSpPr>
            <p:cNvPr id="17" name="Прямая соединительная линия 16"/>
            <p:cNvCxnSpPr>
              <a:stCxn id="12" idx="3"/>
            </p:cNvCxnSpPr>
            <p:nvPr/>
          </p:nvCxnSpPr>
          <p:spPr>
            <a:xfrm rot="16200000" flipV="1">
              <a:off x="3889447" y="5071667"/>
              <a:ext cx="1071426" cy="214315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8"/>
            <p:cNvSpPr txBox="1">
              <a:spLocks noChangeArrowheads="1"/>
            </p:cNvSpPr>
            <p:nvPr/>
          </p:nvSpPr>
          <p:spPr bwMode="auto">
            <a:xfrm>
              <a:off x="5961076" y="6000760"/>
              <a:ext cx="5000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latin typeface="Calibri" pitchFamily="34" charset="0"/>
                </a:rPr>
                <a:t>lV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19" name="TextBox 22"/>
            <p:cNvSpPr txBox="1">
              <a:spLocks noChangeArrowheads="1"/>
            </p:cNvSpPr>
            <p:nvPr/>
          </p:nvSpPr>
          <p:spPr bwMode="auto">
            <a:xfrm>
              <a:off x="246036" y="4357686"/>
              <a:ext cx="42862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latin typeface="Calibri" pitchFamily="34" charset="0"/>
                </a:rPr>
                <a:t>l</a:t>
              </a:r>
              <a:endParaRPr lang="ru-RU">
                <a:latin typeface="Calibri" pitchFamily="34" charset="0"/>
              </a:endParaRPr>
            </a:p>
          </p:txBody>
        </p:sp>
      </p:grpSp>
      <p:sp>
        <p:nvSpPr>
          <p:cNvPr id="20" name="TextBox 18"/>
          <p:cNvSpPr txBox="1">
            <a:spLocks noChangeArrowheads="1"/>
          </p:cNvSpPr>
          <p:nvPr/>
        </p:nvSpPr>
        <p:spPr bwMode="auto">
          <a:xfrm rot="4674339">
            <a:off x="5072012" y="4886796"/>
            <a:ext cx="1071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 13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.8 м.</a:t>
            </a:r>
          </a:p>
        </p:txBody>
      </p:sp>
      <p:cxnSp>
        <p:nvCxnSpPr>
          <p:cNvPr id="21" name="Прямая соединительная линия 20"/>
          <p:cNvCxnSpPr>
            <a:stCxn id="15" idx="2"/>
          </p:cNvCxnSpPr>
          <p:nvPr/>
        </p:nvCxnSpPr>
        <p:spPr>
          <a:xfrm rot="5400000" flipH="1" flipV="1">
            <a:off x="4601318" y="4509765"/>
            <a:ext cx="785813" cy="6413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2"/>
          <p:cNvSpPr txBox="1">
            <a:spLocks noChangeArrowheads="1"/>
          </p:cNvSpPr>
          <p:nvPr/>
        </p:nvSpPr>
        <p:spPr bwMode="auto">
          <a:xfrm rot="18658640">
            <a:off x="4434632" y="4244652"/>
            <a:ext cx="1357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/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14.8</a:t>
            </a:r>
          </a:p>
        </p:txBody>
      </p:sp>
    </p:spTree>
    <p:extLst>
      <p:ext uri="{BB962C8B-B14F-4D97-AF65-F5344CB8AC3E}">
        <p14:creationId xmlns:p14="http://schemas.microsoft.com/office/powerpoint/2010/main" val="1089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600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Kesişdirmeler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usuly</a:t>
            </a:r>
            <a:r>
              <a:rPr lang="en-US" b="1" dirty="0">
                <a:solidFill>
                  <a:srgbClr val="002060"/>
                </a:solidFill>
              </a:rPr>
              <a:t> (</a:t>
            </a:r>
            <a:r>
              <a:rPr lang="ru-RU" b="1" dirty="0" err="1">
                <a:solidFill>
                  <a:srgbClr val="002060"/>
                </a:solidFill>
              </a:rPr>
              <a:t>burç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we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çyzyk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kesişmeler</a:t>
            </a:r>
            <a:r>
              <a:rPr lang="ru-RU" b="1" dirty="0">
                <a:solidFill>
                  <a:srgbClr val="002060"/>
                </a:solidFill>
              </a:rPr>
              <a:t>) </a:t>
            </a:r>
            <a:r>
              <a:rPr lang="en-US" b="1" dirty="0" err="1">
                <a:solidFill>
                  <a:srgbClr val="002060"/>
                </a:solidFill>
              </a:rPr>
              <a:t>bipolýar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usuly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12776"/>
            <a:ext cx="5328592" cy="5241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903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Hatarlaýyn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çelgiler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usuly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5" t="40062" r="22934"/>
          <a:stretch>
            <a:fillRect/>
          </a:stretch>
        </p:blipFill>
        <p:spPr bwMode="auto">
          <a:xfrm>
            <a:off x="1979712" y="1662130"/>
            <a:ext cx="5832648" cy="45177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73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280919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/>
              <a:t>Plany</a:t>
            </a:r>
            <a:r>
              <a:rPr lang="ru-RU" sz="3200" b="1" dirty="0"/>
              <a:t> </a:t>
            </a:r>
            <a:r>
              <a:rPr lang="ru-RU" sz="3200" b="1" dirty="0" err="1"/>
              <a:t>düzmeklik</a:t>
            </a:r>
            <a:r>
              <a:rPr lang="ru-RU" sz="3200" b="1" dirty="0"/>
              <a:t> </a:t>
            </a:r>
            <a:r>
              <a:rPr lang="ru-RU" sz="3200" b="1" dirty="0" err="1"/>
              <a:t>şu</a:t>
            </a:r>
            <a:r>
              <a:rPr lang="ru-RU" sz="3200" b="1" dirty="0"/>
              <a:t> </a:t>
            </a:r>
            <a:r>
              <a:rPr lang="ru-RU" sz="3200" b="1" dirty="0" err="1"/>
              <a:t>yzygiderlikde</a:t>
            </a:r>
            <a:r>
              <a:rPr lang="ru-RU" sz="3200" b="1" dirty="0"/>
              <a:t> </a:t>
            </a:r>
            <a:r>
              <a:rPr lang="ru-RU" sz="3200" b="1" dirty="0" err="1"/>
              <a:t>ýerine</a:t>
            </a:r>
            <a:r>
              <a:rPr lang="ru-RU" sz="3200" b="1" dirty="0"/>
              <a:t> </a:t>
            </a:r>
            <a:r>
              <a:rPr lang="ru-RU" sz="3200" b="1" dirty="0" err="1"/>
              <a:t>ýetirilýär</a:t>
            </a:r>
            <a:r>
              <a:rPr lang="ru-RU" sz="3200" b="1" dirty="0"/>
              <a:t>:</a:t>
            </a:r>
            <a:endParaRPr lang="ru-RU" sz="3200" dirty="0"/>
          </a:p>
          <a:p>
            <a:pPr marL="514350" lvl="0" indent="-514350">
              <a:buFont typeface="+mj-lt"/>
              <a:buAutoNum type="arabicPeriod"/>
            </a:pPr>
            <a:r>
              <a:rPr lang="ru-RU" sz="3200" b="1" dirty="0" err="1"/>
              <a:t>Surata</a:t>
            </a:r>
            <a:r>
              <a:rPr lang="ru-RU" sz="3200" b="1" dirty="0"/>
              <a:t> </a:t>
            </a:r>
            <a:r>
              <a:rPr lang="ru-RU" sz="3200" b="1" dirty="0" err="1"/>
              <a:t>almak</a:t>
            </a:r>
            <a:r>
              <a:rPr lang="ru-RU" sz="3200" b="1" dirty="0"/>
              <a:t> </a:t>
            </a:r>
            <a:r>
              <a:rPr lang="ru-RU" sz="3200" b="1" dirty="0" err="1"/>
              <a:t>esasynyň</a:t>
            </a:r>
            <a:r>
              <a:rPr lang="ru-RU" sz="3200" b="1" dirty="0"/>
              <a:t> </a:t>
            </a:r>
            <a:r>
              <a:rPr lang="ru-RU" sz="3200" b="1" dirty="0" err="1"/>
              <a:t>punktlarynyň</a:t>
            </a:r>
            <a:r>
              <a:rPr lang="ru-RU" sz="3200" b="1" dirty="0"/>
              <a:t> </a:t>
            </a:r>
            <a:r>
              <a:rPr lang="ru-RU" sz="3200" b="1" dirty="0" err="1"/>
              <a:t>koordinatalaryny</a:t>
            </a:r>
            <a:r>
              <a:rPr lang="ru-RU" sz="3200" b="1" dirty="0"/>
              <a:t> </a:t>
            </a:r>
            <a:r>
              <a:rPr lang="ru-RU" sz="3200" b="1" dirty="0" err="1"/>
              <a:t>hasaplaýarlar</a:t>
            </a:r>
            <a:r>
              <a:rPr lang="ru-RU" sz="3200" b="1" dirty="0"/>
              <a:t> (</a:t>
            </a:r>
            <a:r>
              <a:rPr lang="ru-RU" sz="3200" b="1" dirty="0" err="1"/>
              <a:t>teodolit</a:t>
            </a:r>
            <a:r>
              <a:rPr lang="ru-RU" sz="3200" b="1" dirty="0"/>
              <a:t> </a:t>
            </a:r>
            <a:r>
              <a:rPr lang="ru-RU" sz="3200" b="1" dirty="0" err="1"/>
              <a:t>ýörelgeleriniň</a:t>
            </a:r>
            <a:r>
              <a:rPr lang="ru-RU" sz="3200" b="1" dirty="0"/>
              <a:t> </a:t>
            </a:r>
            <a:r>
              <a:rPr lang="ru-RU" sz="3200" b="1" dirty="0" err="1"/>
              <a:t>depeleri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zaseçkalar</a:t>
            </a:r>
            <a:r>
              <a:rPr lang="ru-RU" sz="3200" b="1" dirty="0"/>
              <a:t> </a:t>
            </a:r>
            <a:r>
              <a:rPr lang="ru-RU" sz="3200" b="1" dirty="0" err="1"/>
              <a:t>arkaly</a:t>
            </a:r>
            <a:r>
              <a:rPr lang="ru-RU" sz="3200" b="1" dirty="0"/>
              <a:t> </a:t>
            </a:r>
            <a:r>
              <a:rPr lang="ru-RU" sz="3200" b="1" dirty="0" err="1"/>
              <a:t>alynan</a:t>
            </a:r>
            <a:r>
              <a:rPr lang="ru-RU" sz="3200" b="1" dirty="0"/>
              <a:t> </a:t>
            </a:r>
            <a:r>
              <a:rPr lang="ru-RU" sz="3200" b="1" dirty="0" err="1"/>
              <a:t>nokatlar</a:t>
            </a:r>
            <a:r>
              <a:rPr lang="ru-RU" sz="3200" b="1" dirty="0"/>
              <a:t>)</a:t>
            </a:r>
            <a:endParaRPr lang="ru-RU" sz="3200" dirty="0"/>
          </a:p>
          <a:p>
            <a:pPr marL="514350" lvl="0" indent="-514350">
              <a:buFont typeface="+mj-lt"/>
              <a:buAutoNum type="arabicPeriod"/>
            </a:pPr>
            <a:r>
              <a:rPr lang="ru-RU" sz="3200" b="1" dirty="0" err="1"/>
              <a:t>Planşetde</a:t>
            </a:r>
            <a:r>
              <a:rPr lang="ru-RU" sz="3200" b="1" dirty="0"/>
              <a:t> </a:t>
            </a:r>
            <a:r>
              <a:rPr lang="ru-RU" sz="3200" b="1" dirty="0" err="1"/>
              <a:t>göniburçly</a:t>
            </a:r>
            <a:r>
              <a:rPr lang="ru-RU" sz="3200" b="1" dirty="0"/>
              <a:t> </a:t>
            </a:r>
            <a:r>
              <a:rPr lang="ru-RU" sz="3200" b="1" dirty="0" err="1"/>
              <a:t>koordinatalar</a:t>
            </a:r>
            <a:r>
              <a:rPr lang="ru-RU" sz="3200" b="1" dirty="0"/>
              <a:t> </a:t>
            </a:r>
            <a:r>
              <a:rPr lang="ru-RU" sz="3200" b="1" dirty="0" err="1"/>
              <a:t>toruny</a:t>
            </a:r>
            <a:r>
              <a:rPr lang="ru-RU" sz="3200" b="1" dirty="0"/>
              <a:t> </a:t>
            </a:r>
            <a:r>
              <a:rPr lang="ru-RU" sz="3200" b="1" dirty="0" err="1"/>
              <a:t>çyzýarlar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 smtClean="0"/>
              <a:t>belgileýärler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Teodolit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şekillendirmesiniň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planyny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gurmak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9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280919" cy="4680520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ru-RU" sz="3200" b="1" dirty="0" err="1" smtClean="0"/>
              <a:t>Surata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alyş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esasly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toruň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punktlaryny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plana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geçirýärler</a:t>
            </a:r>
            <a:endParaRPr lang="ru-RU" sz="3200" dirty="0" smtClean="0"/>
          </a:p>
          <a:p>
            <a:pPr marL="457200" lvl="0" indent="-457200">
              <a:buFont typeface="+mj-lt"/>
              <a:buAutoNum type="arabicPeriod" startAt="3"/>
            </a:pPr>
            <a:r>
              <a:rPr lang="ru-RU" sz="3200" b="1" dirty="0" err="1" smtClean="0"/>
              <a:t>Plana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surata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alnan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nokatlary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geçirýärler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we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konturlary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çyzýarlar</a:t>
            </a:r>
            <a:endParaRPr lang="ru-RU" sz="3200" dirty="0" smtClean="0"/>
          </a:p>
          <a:p>
            <a:pPr marL="457200" lvl="0" indent="-457200">
              <a:buFont typeface="+mj-lt"/>
              <a:buAutoNum type="arabicPeriod" startAt="3"/>
            </a:pPr>
            <a:r>
              <a:rPr lang="ru-RU" sz="3200" b="1" dirty="0" smtClean="0"/>
              <a:t>“</a:t>
            </a:r>
            <a:r>
              <a:rPr lang="ru-RU" sz="3200" b="1" dirty="0" err="1" smtClean="0"/>
              <a:t>Şertli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belgiler</a:t>
            </a:r>
            <a:r>
              <a:rPr lang="ru-RU" sz="3200" b="1" dirty="0" smtClean="0"/>
              <a:t>” </a:t>
            </a:r>
            <a:r>
              <a:rPr lang="ru-RU" sz="3200" b="1" dirty="0" err="1" smtClean="0"/>
              <a:t>gollanmasyna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laýyklykda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plany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taýýarlaýarlar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Teodolit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şekillendirmesiniň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planyny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gurmak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29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88840"/>
            <a:ext cx="8280920" cy="3600400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Teodolit</a:t>
            </a:r>
            <a:r>
              <a:rPr lang="ru-RU" sz="3600" b="1" dirty="0"/>
              <a:t> </a:t>
            </a:r>
            <a:r>
              <a:rPr lang="ru-RU" sz="3600" b="1" dirty="0" err="1"/>
              <a:t>şekillendirmesi</a:t>
            </a:r>
            <a:r>
              <a:rPr lang="ru-RU" sz="3600" dirty="0"/>
              <a:t> </a:t>
            </a:r>
            <a:r>
              <a:rPr lang="ru-RU" sz="3600" dirty="0" err="1"/>
              <a:t>diýlip</a:t>
            </a:r>
            <a:r>
              <a:rPr lang="ru-RU" sz="3600" dirty="0"/>
              <a:t> </a:t>
            </a:r>
            <a:r>
              <a:rPr lang="ru-RU" sz="3600" dirty="0" err="1"/>
              <a:t>teodolitiň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uzynlyk</a:t>
            </a:r>
            <a:r>
              <a:rPr lang="ru-RU" sz="3600" dirty="0"/>
              <a:t> </a:t>
            </a:r>
            <a:r>
              <a:rPr lang="ru-RU" sz="3600" dirty="0" err="1"/>
              <a:t>ölçeg</a:t>
            </a:r>
            <a:r>
              <a:rPr lang="ru-RU" sz="3600" dirty="0"/>
              <a:t> </a:t>
            </a:r>
            <a:r>
              <a:rPr lang="ru-RU" sz="3600" dirty="0" err="1"/>
              <a:t>gurallarynyň</a:t>
            </a:r>
            <a:r>
              <a:rPr lang="ru-RU" sz="3600" dirty="0"/>
              <a:t> (</a:t>
            </a:r>
            <a:r>
              <a:rPr lang="ru-RU" sz="3600" dirty="0" err="1"/>
              <a:t>lentalar</a:t>
            </a:r>
            <a:r>
              <a:rPr lang="ru-RU" sz="3600" dirty="0"/>
              <a:t>, </a:t>
            </a:r>
            <a:r>
              <a:rPr lang="ru-RU" sz="3600" dirty="0" err="1"/>
              <a:t>ruletkalar</a:t>
            </a:r>
            <a:r>
              <a:rPr lang="ru-RU" sz="3600" dirty="0"/>
              <a:t>) </a:t>
            </a:r>
            <a:r>
              <a:rPr lang="ru-RU" sz="3600" dirty="0" err="1"/>
              <a:t>ýa-da</a:t>
            </a:r>
            <a:r>
              <a:rPr lang="ru-RU" sz="3600" dirty="0"/>
              <a:t> </a:t>
            </a:r>
            <a:r>
              <a:rPr lang="ru-RU" sz="3600" dirty="0" err="1"/>
              <a:t>uzakölçeýjileriň</a:t>
            </a:r>
            <a:r>
              <a:rPr lang="ru-RU" sz="3600" dirty="0"/>
              <a:t> </a:t>
            </a:r>
            <a:r>
              <a:rPr lang="ru-RU" sz="3600" dirty="0" err="1"/>
              <a:t>kömegi</a:t>
            </a:r>
            <a:r>
              <a:rPr lang="ru-RU" sz="3600" dirty="0"/>
              <a:t> </a:t>
            </a:r>
            <a:r>
              <a:rPr lang="ru-RU" sz="3600" dirty="0" err="1"/>
              <a:t>bilen</a:t>
            </a:r>
            <a:r>
              <a:rPr lang="ru-RU" sz="3600" dirty="0"/>
              <a:t> </a:t>
            </a:r>
            <a:r>
              <a:rPr lang="ru-RU" sz="3600" dirty="0" err="1"/>
              <a:t>geçirilýän</a:t>
            </a:r>
            <a:r>
              <a:rPr lang="ru-RU" sz="3600" dirty="0"/>
              <a:t> </a:t>
            </a:r>
            <a:r>
              <a:rPr lang="ru-RU" sz="3600" dirty="0" err="1"/>
              <a:t>gorizontal</a:t>
            </a:r>
            <a:r>
              <a:rPr lang="ru-RU" sz="3600" dirty="0"/>
              <a:t> </a:t>
            </a:r>
            <a:r>
              <a:rPr lang="ru-RU" sz="3600" dirty="0" err="1"/>
              <a:t>şekillendirmä</a:t>
            </a:r>
            <a:r>
              <a:rPr lang="ru-RU" sz="3600" dirty="0"/>
              <a:t> </a:t>
            </a:r>
            <a:r>
              <a:rPr lang="ru-RU" sz="3600" dirty="0" err="1"/>
              <a:t>aýdylýar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</a:rPr>
              <a:t>Teodolit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tk-TM" dirty="0" smtClean="0">
                <a:solidFill>
                  <a:srgbClr val="002060"/>
                </a:solidFill>
              </a:rPr>
              <a:t>şekillendirmesi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70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435280" cy="1152353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Abris</a:t>
            </a:r>
            <a:r>
              <a:rPr lang="ru-RU" b="1" dirty="0">
                <a:solidFill>
                  <a:srgbClr val="002060"/>
                </a:solidFill>
              </a:rPr>
              <a:t> – </a:t>
            </a:r>
            <a:r>
              <a:rPr lang="ru-RU" b="1" dirty="0" err="1">
                <a:solidFill>
                  <a:srgbClr val="002060"/>
                </a:solidFill>
              </a:rPr>
              <a:t>bu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erkin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masştably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shematik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çyzgydyr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94" y="1340769"/>
            <a:ext cx="7636640" cy="5362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39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700808"/>
            <a:ext cx="7452816" cy="4425355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Abrisde</a:t>
            </a:r>
            <a:r>
              <a:rPr lang="ru-RU" sz="3200" dirty="0"/>
              <a:t> </a:t>
            </a:r>
            <a:r>
              <a:rPr lang="ru-RU" sz="3200" dirty="0" err="1"/>
              <a:t>teodolit</a:t>
            </a:r>
            <a:r>
              <a:rPr lang="ru-RU" sz="3200" dirty="0"/>
              <a:t> </a:t>
            </a:r>
            <a:r>
              <a:rPr lang="ru-RU" sz="3200" dirty="0" err="1"/>
              <a:t>ýörelgesiniň</a:t>
            </a:r>
            <a:r>
              <a:rPr lang="ru-RU" sz="3200" dirty="0"/>
              <a:t> </a:t>
            </a:r>
            <a:r>
              <a:rPr lang="ru-RU" sz="3200" dirty="0" err="1"/>
              <a:t>depeleriniň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taraplarynyň</a:t>
            </a:r>
            <a:r>
              <a:rPr lang="ru-RU" sz="3200" dirty="0"/>
              <a:t>, </a:t>
            </a:r>
            <a:r>
              <a:rPr lang="ru-RU" sz="3200" dirty="0" err="1"/>
              <a:t>şekillendirilýän</a:t>
            </a:r>
            <a:r>
              <a:rPr lang="ru-RU" sz="3200" dirty="0"/>
              <a:t> </a:t>
            </a:r>
            <a:r>
              <a:rPr lang="ru-RU" sz="3200" dirty="0" err="1"/>
              <a:t>obýektleriň</a:t>
            </a:r>
            <a:r>
              <a:rPr lang="ru-RU" sz="3200" dirty="0"/>
              <a:t> </a:t>
            </a:r>
            <a:r>
              <a:rPr lang="ru-RU" sz="3200" dirty="0" err="1"/>
              <a:t>özara</a:t>
            </a:r>
            <a:r>
              <a:rPr lang="ru-RU" sz="3200" dirty="0"/>
              <a:t> </a:t>
            </a:r>
            <a:r>
              <a:rPr lang="ru-RU" sz="3200" dirty="0" err="1"/>
              <a:t>ýerleşişini</a:t>
            </a:r>
            <a:r>
              <a:rPr lang="ru-RU" sz="3200" dirty="0"/>
              <a:t> </a:t>
            </a:r>
            <a:r>
              <a:rPr lang="ru-RU" sz="3200" dirty="0" err="1"/>
              <a:t>ölçegleriň</a:t>
            </a:r>
            <a:r>
              <a:rPr lang="ru-RU" sz="3200" dirty="0"/>
              <a:t> </a:t>
            </a:r>
            <a:r>
              <a:rPr lang="ru-RU" sz="3200" dirty="0" err="1"/>
              <a:t>netijeleriniň</a:t>
            </a:r>
            <a:r>
              <a:rPr lang="ru-RU" sz="3200" dirty="0"/>
              <a:t> </a:t>
            </a:r>
            <a:r>
              <a:rPr lang="ru-RU" sz="3200" dirty="0" err="1"/>
              <a:t>ähli</a:t>
            </a:r>
            <a:r>
              <a:rPr lang="ru-RU" sz="3200" dirty="0"/>
              <a:t> </a:t>
            </a:r>
            <a:r>
              <a:rPr lang="ru-RU" sz="3200" dirty="0" err="1"/>
              <a:t>san</a:t>
            </a:r>
            <a:r>
              <a:rPr lang="ru-RU" sz="3200" dirty="0"/>
              <a:t> </a:t>
            </a:r>
            <a:r>
              <a:rPr lang="ru-RU" sz="3200" dirty="0" err="1"/>
              <a:t>ululyklary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düşündiriş</a:t>
            </a:r>
            <a:r>
              <a:rPr lang="ru-RU" sz="3200" dirty="0"/>
              <a:t> </a:t>
            </a:r>
            <a:r>
              <a:rPr lang="ru-RU" sz="3200" dirty="0" err="1"/>
              <a:t>ýazgylary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görkezýärler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32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863850" y="1030846"/>
            <a:ext cx="2424113" cy="0"/>
          </a:xfrm>
          <a:prstGeom prst="line">
            <a:avLst/>
          </a:prstGeom>
          <a:ln w="95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2974181" y="3289065"/>
            <a:ext cx="4573587" cy="57150"/>
          </a:xfrm>
          <a:prstGeom prst="line">
            <a:avLst/>
          </a:prstGeom>
          <a:ln w="95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1511300" y="2383396"/>
            <a:ext cx="3663950" cy="958850"/>
          </a:xfrm>
          <a:prstGeom prst="line">
            <a:avLst/>
          </a:prstGeom>
          <a:ln w="95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822700" y="4694796"/>
            <a:ext cx="1409700" cy="901700"/>
          </a:xfrm>
          <a:prstGeom prst="line">
            <a:avLst/>
          </a:prstGeom>
          <a:ln w="95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955007" y="1714264"/>
            <a:ext cx="1930400" cy="1587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967707" y="3617677"/>
            <a:ext cx="1905000" cy="1587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endCxn id="97" idx="1"/>
          </p:cNvCxnSpPr>
          <p:nvPr/>
        </p:nvCxnSpPr>
        <p:spPr>
          <a:xfrm>
            <a:off x="2973388" y="4542396"/>
            <a:ext cx="2214562" cy="32385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 flipH="1" flipV="1">
            <a:off x="2751931" y="2552465"/>
            <a:ext cx="33813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2808287" y="2834246"/>
            <a:ext cx="22542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2778918" y="4441590"/>
            <a:ext cx="28416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779712" y="4723371"/>
            <a:ext cx="28257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807494" y="861777"/>
            <a:ext cx="225425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 flipH="1" flipV="1">
            <a:off x="2806701" y="635558"/>
            <a:ext cx="2270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 rot="175016">
            <a:off x="2524125" y="411721"/>
            <a:ext cx="198438" cy="43481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230226">
            <a:off x="4629150" y="3632758"/>
            <a:ext cx="341313" cy="568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403973">
            <a:off x="4033838" y="3527983"/>
            <a:ext cx="341312" cy="739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232400" y="5032933"/>
            <a:ext cx="709613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232400" y="3905808"/>
            <a:ext cx="681038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232400" y="5596496"/>
            <a:ext cx="425450" cy="28416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287963" y="2946958"/>
            <a:ext cx="568325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287963" y="1030846"/>
            <a:ext cx="79533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5507038" y="983221"/>
            <a:ext cx="263525" cy="2005012"/>
          </a:xfrm>
          <a:custGeom>
            <a:avLst/>
            <a:gdLst>
              <a:gd name="connsiteX0" fmla="*/ 334771 w 334771"/>
              <a:gd name="connsiteY0" fmla="*/ 0 h 2542032"/>
              <a:gd name="connsiteX1" fmla="*/ 298195 w 334771"/>
              <a:gd name="connsiteY1" fmla="*/ 54864 h 2542032"/>
              <a:gd name="connsiteX2" fmla="*/ 261619 w 334771"/>
              <a:gd name="connsiteY2" fmla="*/ 164592 h 2542032"/>
              <a:gd name="connsiteX3" fmla="*/ 243331 w 334771"/>
              <a:gd name="connsiteY3" fmla="*/ 530352 h 2542032"/>
              <a:gd name="connsiteX4" fmla="*/ 225043 w 334771"/>
              <a:gd name="connsiteY4" fmla="*/ 603504 h 2542032"/>
              <a:gd name="connsiteX5" fmla="*/ 206755 w 334771"/>
              <a:gd name="connsiteY5" fmla="*/ 694944 h 2542032"/>
              <a:gd name="connsiteX6" fmla="*/ 188467 w 334771"/>
              <a:gd name="connsiteY6" fmla="*/ 768096 h 2542032"/>
              <a:gd name="connsiteX7" fmla="*/ 151891 w 334771"/>
              <a:gd name="connsiteY7" fmla="*/ 969264 h 2542032"/>
              <a:gd name="connsiteX8" fmla="*/ 115315 w 334771"/>
              <a:gd name="connsiteY8" fmla="*/ 1133856 h 2542032"/>
              <a:gd name="connsiteX9" fmla="*/ 97027 w 334771"/>
              <a:gd name="connsiteY9" fmla="*/ 1280160 h 2542032"/>
              <a:gd name="connsiteX10" fmla="*/ 78739 w 334771"/>
              <a:gd name="connsiteY10" fmla="*/ 1353312 h 2542032"/>
              <a:gd name="connsiteX11" fmla="*/ 42163 w 334771"/>
              <a:gd name="connsiteY11" fmla="*/ 1536192 h 2542032"/>
              <a:gd name="connsiteX12" fmla="*/ 23875 w 334771"/>
              <a:gd name="connsiteY12" fmla="*/ 1664208 h 2542032"/>
              <a:gd name="connsiteX13" fmla="*/ 5587 w 334771"/>
              <a:gd name="connsiteY13" fmla="*/ 1737360 h 2542032"/>
              <a:gd name="connsiteX14" fmla="*/ 5587 w 334771"/>
              <a:gd name="connsiteY14" fmla="*/ 2542032 h 2542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4771" h="2542032">
                <a:moveTo>
                  <a:pt x="334771" y="0"/>
                </a:moveTo>
                <a:cubicBezTo>
                  <a:pt x="322579" y="18288"/>
                  <a:pt x="307122" y="34779"/>
                  <a:pt x="298195" y="54864"/>
                </a:cubicBezTo>
                <a:cubicBezTo>
                  <a:pt x="282537" y="90096"/>
                  <a:pt x="261619" y="164592"/>
                  <a:pt x="261619" y="164592"/>
                </a:cubicBezTo>
                <a:cubicBezTo>
                  <a:pt x="255523" y="286512"/>
                  <a:pt x="253469" y="408701"/>
                  <a:pt x="243331" y="530352"/>
                </a:cubicBezTo>
                <a:cubicBezTo>
                  <a:pt x="241244" y="555400"/>
                  <a:pt x="230495" y="578968"/>
                  <a:pt x="225043" y="603504"/>
                </a:cubicBezTo>
                <a:cubicBezTo>
                  <a:pt x="218300" y="633847"/>
                  <a:pt x="213498" y="664601"/>
                  <a:pt x="206755" y="694944"/>
                </a:cubicBezTo>
                <a:cubicBezTo>
                  <a:pt x="201303" y="719480"/>
                  <a:pt x="193919" y="743560"/>
                  <a:pt x="188467" y="768096"/>
                </a:cubicBezTo>
                <a:cubicBezTo>
                  <a:pt x="149239" y="944622"/>
                  <a:pt x="191594" y="770749"/>
                  <a:pt x="151891" y="969264"/>
                </a:cubicBezTo>
                <a:cubicBezTo>
                  <a:pt x="127620" y="1090620"/>
                  <a:pt x="136608" y="995450"/>
                  <a:pt x="115315" y="1133856"/>
                </a:cubicBezTo>
                <a:cubicBezTo>
                  <a:pt x="107842" y="1182432"/>
                  <a:pt x="105107" y="1231681"/>
                  <a:pt x="97027" y="1280160"/>
                </a:cubicBezTo>
                <a:cubicBezTo>
                  <a:pt x="92895" y="1304952"/>
                  <a:pt x="84005" y="1328735"/>
                  <a:pt x="78739" y="1353312"/>
                </a:cubicBezTo>
                <a:cubicBezTo>
                  <a:pt x="65713" y="1414099"/>
                  <a:pt x="50955" y="1474650"/>
                  <a:pt x="42163" y="1536192"/>
                </a:cubicBezTo>
                <a:cubicBezTo>
                  <a:pt x="36067" y="1578864"/>
                  <a:pt x="31586" y="1621798"/>
                  <a:pt x="23875" y="1664208"/>
                </a:cubicBezTo>
                <a:cubicBezTo>
                  <a:pt x="19379" y="1688937"/>
                  <a:pt x="6111" y="1712231"/>
                  <a:pt x="5587" y="1737360"/>
                </a:cubicBezTo>
                <a:cubicBezTo>
                  <a:pt x="0" y="2005526"/>
                  <a:pt x="5587" y="2273808"/>
                  <a:pt x="5587" y="254203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5526088" y="2973946"/>
            <a:ext cx="100012" cy="952500"/>
          </a:xfrm>
          <a:custGeom>
            <a:avLst/>
            <a:gdLst>
              <a:gd name="connsiteX0" fmla="*/ 128016 w 128016"/>
              <a:gd name="connsiteY0" fmla="*/ 1207008 h 1207008"/>
              <a:gd name="connsiteX1" fmla="*/ 91440 w 128016"/>
              <a:gd name="connsiteY1" fmla="*/ 1097280 h 1207008"/>
              <a:gd name="connsiteX2" fmla="*/ 73152 w 128016"/>
              <a:gd name="connsiteY2" fmla="*/ 1042416 h 1207008"/>
              <a:gd name="connsiteX3" fmla="*/ 54864 w 128016"/>
              <a:gd name="connsiteY3" fmla="*/ 457200 h 1207008"/>
              <a:gd name="connsiteX4" fmla="*/ 18288 w 128016"/>
              <a:gd name="connsiteY4" fmla="*/ 310896 h 1207008"/>
              <a:gd name="connsiteX5" fmla="*/ 0 w 128016"/>
              <a:gd name="connsiteY5" fmla="*/ 237744 h 1207008"/>
              <a:gd name="connsiteX6" fmla="*/ 0 w 128016"/>
              <a:gd name="connsiteY6" fmla="*/ 0 h 120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016" h="1207008">
                <a:moveTo>
                  <a:pt x="128016" y="1207008"/>
                </a:moveTo>
                <a:lnTo>
                  <a:pt x="91440" y="1097280"/>
                </a:lnTo>
                <a:lnTo>
                  <a:pt x="73152" y="1042416"/>
                </a:lnTo>
                <a:cubicBezTo>
                  <a:pt x="67056" y="847344"/>
                  <a:pt x="69461" y="651821"/>
                  <a:pt x="54864" y="457200"/>
                </a:cubicBezTo>
                <a:cubicBezTo>
                  <a:pt x="51104" y="407072"/>
                  <a:pt x="30480" y="359664"/>
                  <a:pt x="18288" y="310896"/>
                </a:cubicBezTo>
                <a:cubicBezTo>
                  <a:pt x="12192" y="286512"/>
                  <a:pt x="0" y="262878"/>
                  <a:pt x="0" y="237744"/>
                </a:cubicBezTo>
                <a:lnTo>
                  <a:pt x="0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5626100" y="3912158"/>
            <a:ext cx="73025" cy="1158875"/>
          </a:xfrm>
          <a:custGeom>
            <a:avLst/>
            <a:gdLst>
              <a:gd name="connsiteX0" fmla="*/ 0 w 91440"/>
              <a:gd name="connsiteY0" fmla="*/ 0 h 1469018"/>
              <a:gd name="connsiteX1" fmla="*/ 18288 w 91440"/>
              <a:gd name="connsiteY1" fmla="*/ 384048 h 1469018"/>
              <a:gd name="connsiteX2" fmla="*/ 36576 w 91440"/>
              <a:gd name="connsiteY2" fmla="*/ 438912 h 1469018"/>
              <a:gd name="connsiteX3" fmla="*/ 54864 w 91440"/>
              <a:gd name="connsiteY3" fmla="*/ 603504 h 1469018"/>
              <a:gd name="connsiteX4" fmla="*/ 91440 w 91440"/>
              <a:gd name="connsiteY4" fmla="*/ 713232 h 1469018"/>
              <a:gd name="connsiteX5" fmla="*/ 73152 w 91440"/>
              <a:gd name="connsiteY5" fmla="*/ 1371600 h 1469018"/>
              <a:gd name="connsiteX6" fmla="*/ 36576 w 91440"/>
              <a:gd name="connsiteY6" fmla="*/ 1463040 h 146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" h="1469018">
                <a:moveTo>
                  <a:pt x="0" y="0"/>
                </a:moveTo>
                <a:cubicBezTo>
                  <a:pt x="6096" y="128016"/>
                  <a:pt x="7645" y="256330"/>
                  <a:pt x="18288" y="384048"/>
                </a:cubicBezTo>
                <a:cubicBezTo>
                  <a:pt x="19889" y="403259"/>
                  <a:pt x="33407" y="419897"/>
                  <a:pt x="36576" y="438912"/>
                </a:cubicBezTo>
                <a:cubicBezTo>
                  <a:pt x="45651" y="493363"/>
                  <a:pt x="44038" y="549374"/>
                  <a:pt x="54864" y="603504"/>
                </a:cubicBezTo>
                <a:cubicBezTo>
                  <a:pt x="62425" y="641310"/>
                  <a:pt x="91440" y="713232"/>
                  <a:pt x="91440" y="713232"/>
                </a:cubicBezTo>
                <a:cubicBezTo>
                  <a:pt x="85344" y="932688"/>
                  <a:pt x="83849" y="1152320"/>
                  <a:pt x="73152" y="1371600"/>
                </a:cubicBezTo>
                <a:cubicBezTo>
                  <a:pt x="68400" y="1469018"/>
                  <a:pt x="83059" y="1463040"/>
                  <a:pt x="36576" y="146304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5421313" y="5051983"/>
            <a:ext cx="263525" cy="693738"/>
          </a:xfrm>
          <a:custGeom>
            <a:avLst/>
            <a:gdLst>
              <a:gd name="connsiteX0" fmla="*/ 332565 w 332565"/>
              <a:gd name="connsiteY0" fmla="*/ 0 h 877824"/>
              <a:gd name="connsiteX1" fmla="*/ 314277 w 332565"/>
              <a:gd name="connsiteY1" fmla="*/ 91440 h 877824"/>
              <a:gd name="connsiteX2" fmla="*/ 295989 w 332565"/>
              <a:gd name="connsiteY2" fmla="*/ 146304 h 877824"/>
              <a:gd name="connsiteX3" fmla="*/ 277701 w 332565"/>
              <a:gd name="connsiteY3" fmla="*/ 237744 h 877824"/>
              <a:gd name="connsiteX4" fmla="*/ 241125 w 332565"/>
              <a:gd name="connsiteY4" fmla="*/ 347472 h 877824"/>
              <a:gd name="connsiteX5" fmla="*/ 204549 w 332565"/>
              <a:gd name="connsiteY5" fmla="*/ 402336 h 877824"/>
              <a:gd name="connsiteX6" fmla="*/ 167973 w 332565"/>
              <a:gd name="connsiteY6" fmla="*/ 512064 h 877824"/>
              <a:gd name="connsiteX7" fmla="*/ 149685 w 332565"/>
              <a:gd name="connsiteY7" fmla="*/ 566928 h 877824"/>
              <a:gd name="connsiteX8" fmla="*/ 113109 w 332565"/>
              <a:gd name="connsiteY8" fmla="*/ 694944 h 877824"/>
              <a:gd name="connsiteX9" fmla="*/ 39957 w 332565"/>
              <a:gd name="connsiteY9" fmla="*/ 804672 h 877824"/>
              <a:gd name="connsiteX10" fmla="*/ 3381 w 332565"/>
              <a:gd name="connsiteY10" fmla="*/ 877824 h 87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2565" h="877824">
                <a:moveTo>
                  <a:pt x="332565" y="0"/>
                </a:moveTo>
                <a:cubicBezTo>
                  <a:pt x="326469" y="30480"/>
                  <a:pt x="321816" y="61284"/>
                  <a:pt x="314277" y="91440"/>
                </a:cubicBezTo>
                <a:cubicBezTo>
                  <a:pt x="309602" y="110142"/>
                  <a:pt x="300664" y="127602"/>
                  <a:pt x="295989" y="146304"/>
                </a:cubicBezTo>
                <a:cubicBezTo>
                  <a:pt x="288450" y="176460"/>
                  <a:pt x="285880" y="207756"/>
                  <a:pt x="277701" y="237744"/>
                </a:cubicBezTo>
                <a:cubicBezTo>
                  <a:pt x="267557" y="274940"/>
                  <a:pt x="262511" y="315393"/>
                  <a:pt x="241125" y="347472"/>
                </a:cubicBezTo>
                <a:cubicBezTo>
                  <a:pt x="228933" y="365760"/>
                  <a:pt x="213476" y="382251"/>
                  <a:pt x="204549" y="402336"/>
                </a:cubicBezTo>
                <a:cubicBezTo>
                  <a:pt x="188891" y="437568"/>
                  <a:pt x="180165" y="475488"/>
                  <a:pt x="167973" y="512064"/>
                </a:cubicBezTo>
                <a:cubicBezTo>
                  <a:pt x="161877" y="530352"/>
                  <a:pt x="154360" y="548226"/>
                  <a:pt x="149685" y="566928"/>
                </a:cubicBezTo>
                <a:cubicBezTo>
                  <a:pt x="145380" y="584146"/>
                  <a:pt x="125035" y="673478"/>
                  <a:pt x="113109" y="694944"/>
                </a:cubicBezTo>
                <a:cubicBezTo>
                  <a:pt x="91761" y="733371"/>
                  <a:pt x="64341" y="768096"/>
                  <a:pt x="39957" y="804672"/>
                </a:cubicBezTo>
                <a:cubicBezTo>
                  <a:pt x="0" y="864608"/>
                  <a:pt x="3381" y="837557"/>
                  <a:pt x="3381" y="877824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5829300" y="938771"/>
            <a:ext cx="287338" cy="3030537"/>
          </a:xfrm>
          <a:custGeom>
            <a:avLst/>
            <a:gdLst>
              <a:gd name="connsiteX0" fmla="*/ 365760 w 365760"/>
              <a:gd name="connsiteY0" fmla="*/ 0 h 3840480"/>
              <a:gd name="connsiteX1" fmla="*/ 329184 w 365760"/>
              <a:gd name="connsiteY1" fmla="*/ 109728 h 3840480"/>
              <a:gd name="connsiteX2" fmla="*/ 292608 w 365760"/>
              <a:gd name="connsiteY2" fmla="*/ 256032 h 3840480"/>
              <a:gd name="connsiteX3" fmla="*/ 274320 w 365760"/>
              <a:gd name="connsiteY3" fmla="*/ 329184 h 3840480"/>
              <a:gd name="connsiteX4" fmla="*/ 256032 w 365760"/>
              <a:gd name="connsiteY4" fmla="*/ 384048 h 3840480"/>
              <a:gd name="connsiteX5" fmla="*/ 219456 w 365760"/>
              <a:gd name="connsiteY5" fmla="*/ 512064 h 3840480"/>
              <a:gd name="connsiteX6" fmla="*/ 164592 w 365760"/>
              <a:gd name="connsiteY6" fmla="*/ 859536 h 3840480"/>
              <a:gd name="connsiteX7" fmla="*/ 146304 w 365760"/>
              <a:gd name="connsiteY7" fmla="*/ 932688 h 3840480"/>
              <a:gd name="connsiteX8" fmla="*/ 109728 w 365760"/>
              <a:gd name="connsiteY8" fmla="*/ 1042416 h 3840480"/>
              <a:gd name="connsiteX9" fmla="*/ 54864 w 365760"/>
              <a:gd name="connsiteY9" fmla="*/ 1261872 h 3840480"/>
              <a:gd name="connsiteX10" fmla="*/ 36576 w 365760"/>
              <a:gd name="connsiteY10" fmla="*/ 1335024 h 3840480"/>
              <a:gd name="connsiteX11" fmla="*/ 18288 w 365760"/>
              <a:gd name="connsiteY11" fmla="*/ 1810512 h 3840480"/>
              <a:gd name="connsiteX12" fmla="*/ 0 w 365760"/>
              <a:gd name="connsiteY12" fmla="*/ 1920240 h 3840480"/>
              <a:gd name="connsiteX13" fmla="*/ 18288 w 365760"/>
              <a:gd name="connsiteY13" fmla="*/ 2487168 h 3840480"/>
              <a:gd name="connsiteX14" fmla="*/ 54864 w 365760"/>
              <a:gd name="connsiteY14" fmla="*/ 2542032 h 3840480"/>
              <a:gd name="connsiteX15" fmla="*/ 73152 w 365760"/>
              <a:gd name="connsiteY15" fmla="*/ 3035808 h 3840480"/>
              <a:gd name="connsiteX16" fmla="*/ 109728 w 365760"/>
              <a:gd name="connsiteY16" fmla="*/ 3163824 h 3840480"/>
              <a:gd name="connsiteX17" fmla="*/ 128016 w 365760"/>
              <a:gd name="connsiteY17" fmla="*/ 3840480 h 384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5760" h="3840480">
                <a:moveTo>
                  <a:pt x="365760" y="0"/>
                </a:moveTo>
                <a:cubicBezTo>
                  <a:pt x="353568" y="36576"/>
                  <a:pt x="338535" y="72325"/>
                  <a:pt x="329184" y="109728"/>
                </a:cubicBezTo>
                <a:lnTo>
                  <a:pt x="292608" y="256032"/>
                </a:lnTo>
                <a:cubicBezTo>
                  <a:pt x="286512" y="280416"/>
                  <a:pt x="282268" y="305339"/>
                  <a:pt x="274320" y="329184"/>
                </a:cubicBezTo>
                <a:cubicBezTo>
                  <a:pt x="268224" y="347472"/>
                  <a:pt x="261328" y="365512"/>
                  <a:pt x="256032" y="384048"/>
                </a:cubicBezTo>
                <a:cubicBezTo>
                  <a:pt x="210105" y="544792"/>
                  <a:pt x="263304" y="380519"/>
                  <a:pt x="219456" y="512064"/>
                </a:cubicBezTo>
                <a:cubicBezTo>
                  <a:pt x="198007" y="662207"/>
                  <a:pt x="192748" y="732833"/>
                  <a:pt x="164592" y="859536"/>
                </a:cubicBezTo>
                <a:cubicBezTo>
                  <a:pt x="159140" y="884072"/>
                  <a:pt x="153526" y="908614"/>
                  <a:pt x="146304" y="932688"/>
                </a:cubicBezTo>
                <a:cubicBezTo>
                  <a:pt x="135225" y="969617"/>
                  <a:pt x="119079" y="1005013"/>
                  <a:pt x="109728" y="1042416"/>
                </a:cubicBezTo>
                <a:lnTo>
                  <a:pt x="54864" y="1261872"/>
                </a:lnTo>
                <a:lnTo>
                  <a:pt x="36576" y="1335024"/>
                </a:lnTo>
                <a:cubicBezTo>
                  <a:pt x="30480" y="1493520"/>
                  <a:pt x="28182" y="1652208"/>
                  <a:pt x="18288" y="1810512"/>
                </a:cubicBezTo>
                <a:cubicBezTo>
                  <a:pt x="15975" y="1847520"/>
                  <a:pt x="0" y="1883159"/>
                  <a:pt x="0" y="1920240"/>
                </a:cubicBezTo>
                <a:cubicBezTo>
                  <a:pt x="0" y="2109314"/>
                  <a:pt x="1670" y="2298825"/>
                  <a:pt x="18288" y="2487168"/>
                </a:cubicBezTo>
                <a:cubicBezTo>
                  <a:pt x="20220" y="2509062"/>
                  <a:pt x="42672" y="2523744"/>
                  <a:pt x="54864" y="2542032"/>
                </a:cubicBezTo>
                <a:cubicBezTo>
                  <a:pt x="60960" y="2706624"/>
                  <a:pt x="62548" y="2871445"/>
                  <a:pt x="73152" y="3035808"/>
                </a:cubicBezTo>
                <a:cubicBezTo>
                  <a:pt x="74989" y="3064283"/>
                  <a:pt x="99695" y="3133725"/>
                  <a:pt x="109728" y="3163824"/>
                </a:cubicBezTo>
                <a:cubicBezTo>
                  <a:pt x="129438" y="3755112"/>
                  <a:pt x="128016" y="3529482"/>
                  <a:pt x="128016" y="384048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5929313" y="3912158"/>
            <a:ext cx="58737" cy="1125538"/>
          </a:xfrm>
          <a:custGeom>
            <a:avLst/>
            <a:gdLst>
              <a:gd name="connsiteX0" fmla="*/ 18288 w 73152"/>
              <a:gd name="connsiteY0" fmla="*/ 1426464 h 1426464"/>
              <a:gd name="connsiteX1" fmla="*/ 54864 w 73152"/>
              <a:gd name="connsiteY1" fmla="*/ 1371600 h 1426464"/>
              <a:gd name="connsiteX2" fmla="*/ 73152 w 73152"/>
              <a:gd name="connsiteY2" fmla="*/ 1316736 h 1426464"/>
              <a:gd name="connsiteX3" fmla="*/ 54864 w 73152"/>
              <a:gd name="connsiteY3" fmla="*/ 219456 h 1426464"/>
              <a:gd name="connsiteX4" fmla="*/ 18288 w 73152"/>
              <a:gd name="connsiteY4" fmla="*/ 109728 h 1426464"/>
              <a:gd name="connsiteX5" fmla="*/ 0 w 73152"/>
              <a:gd name="connsiteY5" fmla="*/ 54864 h 1426464"/>
              <a:gd name="connsiteX6" fmla="*/ 0 w 73152"/>
              <a:gd name="connsiteY6" fmla="*/ 0 h 1426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152" h="1426464">
                <a:moveTo>
                  <a:pt x="18288" y="1426464"/>
                </a:moveTo>
                <a:cubicBezTo>
                  <a:pt x="30480" y="1408176"/>
                  <a:pt x="45034" y="1391259"/>
                  <a:pt x="54864" y="1371600"/>
                </a:cubicBezTo>
                <a:cubicBezTo>
                  <a:pt x="63485" y="1354358"/>
                  <a:pt x="73152" y="1336013"/>
                  <a:pt x="73152" y="1316736"/>
                </a:cubicBezTo>
                <a:cubicBezTo>
                  <a:pt x="73152" y="950925"/>
                  <a:pt x="71475" y="584889"/>
                  <a:pt x="54864" y="219456"/>
                </a:cubicBezTo>
                <a:cubicBezTo>
                  <a:pt x="53113" y="180941"/>
                  <a:pt x="30480" y="146304"/>
                  <a:pt x="18288" y="109728"/>
                </a:cubicBezTo>
                <a:cubicBezTo>
                  <a:pt x="12192" y="91440"/>
                  <a:pt x="0" y="74141"/>
                  <a:pt x="0" y="54864"/>
                </a:cubicBezTo>
                <a:lnTo>
                  <a:pt x="0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5611813" y="5018646"/>
            <a:ext cx="346075" cy="900112"/>
          </a:xfrm>
          <a:custGeom>
            <a:avLst/>
            <a:gdLst>
              <a:gd name="connsiteX0" fmla="*/ 0 w 438912"/>
              <a:gd name="connsiteY0" fmla="*/ 1139943 h 1139943"/>
              <a:gd name="connsiteX1" fmla="*/ 36576 w 438912"/>
              <a:gd name="connsiteY1" fmla="*/ 1085079 h 1139943"/>
              <a:gd name="connsiteX2" fmla="*/ 128016 w 438912"/>
              <a:gd name="connsiteY2" fmla="*/ 975351 h 1139943"/>
              <a:gd name="connsiteX3" fmla="*/ 164592 w 438912"/>
              <a:gd name="connsiteY3" fmla="*/ 829047 h 1139943"/>
              <a:gd name="connsiteX4" fmla="*/ 182880 w 438912"/>
              <a:gd name="connsiteY4" fmla="*/ 755895 h 1139943"/>
              <a:gd name="connsiteX5" fmla="*/ 256032 w 438912"/>
              <a:gd name="connsiteY5" fmla="*/ 646167 h 1139943"/>
              <a:gd name="connsiteX6" fmla="*/ 347472 w 438912"/>
              <a:gd name="connsiteY6" fmla="*/ 463287 h 1139943"/>
              <a:gd name="connsiteX7" fmla="*/ 384048 w 438912"/>
              <a:gd name="connsiteY7" fmla="*/ 408423 h 1139943"/>
              <a:gd name="connsiteX8" fmla="*/ 402336 w 438912"/>
              <a:gd name="connsiteY8" fmla="*/ 335271 h 1139943"/>
              <a:gd name="connsiteX9" fmla="*/ 438912 w 438912"/>
              <a:gd name="connsiteY9" fmla="*/ 6087 h 113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8912" h="1139943">
                <a:moveTo>
                  <a:pt x="0" y="1139943"/>
                </a:moveTo>
                <a:cubicBezTo>
                  <a:pt x="12192" y="1121655"/>
                  <a:pt x="22505" y="1101964"/>
                  <a:pt x="36576" y="1085079"/>
                </a:cubicBezTo>
                <a:cubicBezTo>
                  <a:pt x="87133" y="1024410"/>
                  <a:pt x="93962" y="1043459"/>
                  <a:pt x="128016" y="975351"/>
                </a:cubicBezTo>
                <a:cubicBezTo>
                  <a:pt x="147624" y="936135"/>
                  <a:pt x="156245" y="866609"/>
                  <a:pt x="164592" y="829047"/>
                </a:cubicBezTo>
                <a:cubicBezTo>
                  <a:pt x="170044" y="804511"/>
                  <a:pt x="171640" y="778376"/>
                  <a:pt x="182880" y="755895"/>
                </a:cubicBezTo>
                <a:cubicBezTo>
                  <a:pt x="202539" y="716577"/>
                  <a:pt x="256032" y="646167"/>
                  <a:pt x="256032" y="646167"/>
                </a:cubicBezTo>
                <a:cubicBezTo>
                  <a:pt x="284982" y="530369"/>
                  <a:pt x="260378" y="593928"/>
                  <a:pt x="347472" y="463287"/>
                </a:cubicBezTo>
                <a:lnTo>
                  <a:pt x="384048" y="408423"/>
                </a:lnTo>
                <a:cubicBezTo>
                  <a:pt x="390144" y="384039"/>
                  <a:pt x="400060" y="360302"/>
                  <a:pt x="402336" y="335271"/>
                </a:cubicBezTo>
                <a:cubicBezTo>
                  <a:pt x="432815" y="0"/>
                  <a:pt x="310069" y="6087"/>
                  <a:pt x="438912" y="608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3681413" y="4385233"/>
            <a:ext cx="450850" cy="1682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709988" y="4243946"/>
            <a:ext cx="280987" cy="5556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3597275" y="3510521"/>
            <a:ext cx="506413" cy="2825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484563" y="3229533"/>
            <a:ext cx="563562" cy="2809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олилиния 35"/>
          <p:cNvSpPr/>
          <p:nvPr/>
        </p:nvSpPr>
        <p:spPr>
          <a:xfrm>
            <a:off x="3803650" y="2116696"/>
            <a:ext cx="647700" cy="338137"/>
          </a:xfrm>
          <a:custGeom>
            <a:avLst/>
            <a:gdLst>
              <a:gd name="connsiteX0" fmla="*/ 699791 w 820104"/>
              <a:gd name="connsiteY0" fmla="*/ 43850 h 427898"/>
              <a:gd name="connsiteX1" fmla="*/ 151151 w 820104"/>
              <a:gd name="connsiteY1" fmla="*/ 43850 h 427898"/>
              <a:gd name="connsiteX2" fmla="*/ 41423 w 820104"/>
              <a:gd name="connsiteY2" fmla="*/ 135290 h 427898"/>
              <a:gd name="connsiteX3" fmla="*/ 41423 w 820104"/>
              <a:gd name="connsiteY3" fmla="*/ 354746 h 427898"/>
              <a:gd name="connsiteX4" fmla="*/ 151151 w 820104"/>
              <a:gd name="connsiteY4" fmla="*/ 427898 h 427898"/>
              <a:gd name="connsiteX5" fmla="*/ 608351 w 820104"/>
              <a:gd name="connsiteY5" fmla="*/ 409610 h 427898"/>
              <a:gd name="connsiteX6" fmla="*/ 663215 w 820104"/>
              <a:gd name="connsiteY6" fmla="*/ 373034 h 427898"/>
              <a:gd name="connsiteX7" fmla="*/ 772943 w 820104"/>
              <a:gd name="connsiteY7" fmla="*/ 336458 h 427898"/>
              <a:gd name="connsiteX8" fmla="*/ 809519 w 820104"/>
              <a:gd name="connsiteY8" fmla="*/ 281594 h 427898"/>
              <a:gd name="connsiteX9" fmla="*/ 754655 w 820104"/>
              <a:gd name="connsiteY9" fmla="*/ 135290 h 427898"/>
              <a:gd name="connsiteX10" fmla="*/ 699791 w 820104"/>
              <a:gd name="connsiteY10" fmla="*/ 25562 h 427898"/>
              <a:gd name="connsiteX11" fmla="*/ 699791 w 820104"/>
              <a:gd name="connsiteY11" fmla="*/ 43850 h 42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0104" h="427898">
                <a:moveTo>
                  <a:pt x="699791" y="43850"/>
                </a:moveTo>
                <a:cubicBezTo>
                  <a:pt x="608351" y="46898"/>
                  <a:pt x="589647" y="0"/>
                  <a:pt x="151151" y="43850"/>
                </a:cubicBezTo>
                <a:cubicBezTo>
                  <a:pt x="122861" y="46679"/>
                  <a:pt x="55238" y="121475"/>
                  <a:pt x="41423" y="135290"/>
                </a:cubicBezTo>
                <a:cubicBezTo>
                  <a:pt x="28194" y="201434"/>
                  <a:pt x="0" y="289653"/>
                  <a:pt x="41423" y="354746"/>
                </a:cubicBezTo>
                <a:cubicBezTo>
                  <a:pt x="65023" y="391832"/>
                  <a:pt x="151151" y="427898"/>
                  <a:pt x="151151" y="427898"/>
                </a:cubicBezTo>
                <a:cubicBezTo>
                  <a:pt x="303551" y="421802"/>
                  <a:pt x="456697" y="425859"/>
                  <a:pt x="608351" y="409610"/>
                </a:cubicBezTo>
                <a:cubicBezTo>
                  <a:pt x="630205" y="407268"/>
                  <a:pt x="643130" y="381961"/>
                  <a:pt x="663215" y="373034"/>
                </a:cubicBezTo>
                <a:cubicBezTo>
                  <a:pt x="698447" y="357376"/>
                  <a:pt x="772943" y="336458"/>
                  <a:pt x="772943" y="336458"/>
                </a:cubicBezTo>
                <a:cubicBezTo>
                  <a:pt x="785135" y="318170"/>
                  <a:pt x="806793" y="303404"/>
                  <a:pt x="809519" y="281594"/>
                </a:cubicBezTo>
                <a:cubicBezTo>
                  <a:pt x="820104" y="196913"/>
                  <a:pt x="785009" y="195997"/>
                  <a:pt x="754655" y="135290"/>
                </a:cubicBezTo>
                <a:cubicBezTo>
                  <a:pt x="734100" y="94181"/>
                  <a:pt x="741720" y="57009"/>
                  <a:pt x="699791" y="25562"/>
                </a:cubicBezTo>
                <a:cubicBezTo>
                  <a:pt x="690037" y="18247"/>
                  <a:pt x="791231" y="40802"/>
                  <a:pt x="699791" y="438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4273550" y="1649971"/>
            <a:ext cx="1127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олилиния 37"/>
          <p:cNvSpPr/>
          <p:nvPr/>
        </p:nvSpPr>
        <p:spPr>
          <a:xfrm>
            <a:off x="4244975" y="1488046"/>
            <a:ext cx="158750" cy="150812"/>
          </a:xfrm>
          <a:custGeom>
            <a:avLst/>
            <a:gdLst>
              <a:gd name="connsiteX0" fmla="*/ 104236 w 200904"/>
              <a:gd name="connsiteY0" fmla="*/ 164592 h 191269"/>
              <a:gd name="connsiteX1" fmla="*/ 85948 w 200904"/>
              <a:gd name="connsiteY1" fmla="*/ 0 h 191269"/>
              <a:gd name="connsiteX2" fmla="*/ 140812 w 200904"/>
              <a:gd name="connsiteY2" fmla="*/ 18288 h 191269"/>
              <a:gd name="connsiteX3" fmla="*/ 159100 w 200904"/>
              <a:gd name="connsiteY3" fmla="*/ 128016 h 191269"/>
              <a:gd name="connsiteX4" fmla="*/ 104236 w 200904"/>
              <a:gd name="connsiteY4" fmla="*/ 164592 h 191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904" h="191269">
                <a:moveTo>
                  <a:pt x="104236" y="164592"/>
                </a:moveTo>
                <a:cubicBezTo>
                  <a:pt x="92044" y="143256"/>
                  <a:pt x="0" y="85948"/>
                  <a:pt x="85948" y="0"/>
                </a:cubicBezTo>
                <a:cubicBezTo>
                  <a:pt x="104236" y="6096"/>
                  <a:pt x="125759" y="6246"/>
                  <a:pt x="140812" y="18288"/>
                </a:cubicBezTo>
                <a:cubicBezTo>
                  <a:pt x="169194" y="40993"/>
                  <a:pt x="200904" y="94573"/>
                  <a:pt x="159100" y="128016"/>
                </a:cubicBezTo>
                <a:cubicBezTo>
                  <a:pt x="80034" y="191269"/>
                  <a:pt x="116428" y="185928"/>
                  <a:pt x="104236" y="164592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2863850" y="1030846"/>
            <a:ext cx="1465263" cy="6762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329113" y="1030846"/>
            <a:ext cx="958850" cy="6762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668838" y="3623233"/>
            <a:ext cx="595312" cy="285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5077619" y="4059002"/>
            <a:ext cx="28575" cy="28416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4950619" y="3905014"/>
            <a:ext cx="280988" cy="2825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4949825" y="3623233"/>
            <a:ext cx="282575" cy="2825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921000" y="2665971"/>
            <a:ext cx="393700" cy="5556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2723356" y="2242902"/>
            <a:ext cx="620713" cy="2254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V="1">
            <a:off x="2610644" y="3482739"/>
            <a:ext cx="1239838" cy="118427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122"/>
          <p:cNvSpPr txBox="1">
            <a:spLocks noChangeArrowheads="1"/>
          </p:cNvSpPr>
          <p:nvPr/>
        </p:nvSpPr>
        <p:spPr bwMode="auto">
          <a:xfrm>
            <a:off x="5688013" y="827646"/>
            <a:ext cx="511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6.20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49" name="TextBox 123"/>
          <p:cNvSpPr txBox="1">
            <a:spLocks noChangeArrowheads="1"/>
          </p:cNvSpPr>
          <p:nvPr/>
        </p:nvSpPr>
        <p:spPr bwMode="auto">
          <a:xfrm>
            <a:off x="5513388" y="2721533"/>
            <a:ext cx="5080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6.20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0" name="TextBox 124"/>
          <p:cNvSpPr txBox="1">
            <a:spLocks noChangeArrowheads="1"/>
          </p:cNvSpPr>
          <p:nvPr/>
        </p:nvSpPr>
        <p:spPr bwMode="auto">
          <a:xfrm>
            <a:off x="5570538" y="3680383"/>
            <a:ext cx="56356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 5.80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1" name="TextBox 125"/>
          <p:cNvSpPr txBox="1">
            <a:spLocks noChangeArrowheads="1"/>
          </p:cNvSpPr>
          <p:nvPr/>
        </p:nvSpPr>
        <p:spPr bwMode="auto">
          <a:xfrm>
            <a:off x="5683250" y="4807508"/>
            <a:ext cx="6191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5.70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2" name="TextBox 126"/>
          <p:cNvSpPr txBox="1">
            <a:spLocks noChangeArrowheads="1"/>
          </p:cNvSpPr>
          <p:nvPr/>
        </p:nvSpPr>
        <p:spPr bwMode="auto">
          <a:xfrm rot="1547288">
            <a:off x="5403850" y="5725083"/>
            <a:ext cx="9017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5.60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3" name="TextBox 59"/>
          <p:cNvSpPr txBox="1">
            <a:spLocks noChangeArrowheads="1"/>
          </p:cNvSpPr>
          <p:nvPr/>
        </p:nvSpPr>
        <p:spPr bwMode="auto">
          <a:xfrm>
            <a:off x="5259388" y="827646"/>
            <a:ext cx="5683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14.95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4" name="TextBox 60"/>
          <p:cNvSpPr txBox="1">
            <a:spLocks noChangeArrowheads="1"/>
          </p:cNvSpPr>
          <p:nvPr/>
        </p:nvSpPr>
        <p:spPr bwMode="auto">
          <a:xfrm>
            <a:off x="5187950" y="2685021"/>
            <a:ext cx="5635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6.24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5" name="TextBox 61"/>
          <p:cNvSpPr txBox="1">
            <a:spLocks noChangeArrowheads="1"/>
          </p:cNvSpPr>
          <p:nvPr/>
        </p:nvSpPr>
        <p:spPr bwMode="auto">
          <a:xfrm>
            <a:off x="5232400" y="3680383"/>
            <a:ext cx="6762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6.25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5287963" y="5032933"/>
            <a:ext cx="6762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8.4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7" name="TextBox 64"/>
          <p:cNvSpPr txBox="1">
            <a:spLocks noChangeArrowheads="1"/>
          </p:cNvSpPr>
          <p:nvPr/>
        </p:nvSpPr>
        <p:spPr bwMode="auto">
          <a:xfrm rot="2011593">
            <a:off x="5175250" y="5555221"/>
            <a:ext cx="73183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3.5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8" name="TextBox 68"/>
          <p:cNvSpPr txBox="1">
            <a:spLocks noChangeArrowheads="1"/>
          </p:cNvSpPr>
          <p:nvPr/>
        </p:nvSpPr>
        <p:spPr bwMode="auto">
          <a:xfrm>
            <a:off x="4894263" y="3397808"/>
            <a:ext cx="6191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13.50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59" name="TextBox 70"/>
          <p:cNvSpPr txBox="1">
            <a:spLocks noChangeArrowheads="1"/>
          </p:cNvSpPr>
          <p:nvPr/>
        </p:nvSpPr>
        <p:spPr bwMode="auto">
          <a:xfrm>
            <a:off x="4894263" y="4186796"/>
            <a:ext cx="56356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13.51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60" name="TextBox 73"/>
          <p:cNvSpPr txBox="1">
            <a:spLocks noChangeArrowheads="1"/>
          </p:cNvSpPr>
          <p:nvPr/>
        </p:nvSpPr>
        <p:spPr bwMode="auto">
          <a:xfrm>
            <a:off x="5232400" y="3905808"/>
            <a:ext cx="611188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43.61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61" name="TextBox 76"/>
          <p:cNvSpPr txBox="1">
            <a:spLocks noChangeArrowheads="1"/>
          </p:cNvSpPr>
          <p:nvPr/>
        </p:nvSpPr>
        <p:spPr bwMode="auto">
          <a:xfrm>
            <a:off x="5232400" y="3510521"/>
            <a:ext cx="6762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51.6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62" name="TextBox 79"/>
          <p:cNvSpPr txBox="1">
            <a:spLocks noChangeArrowheads="1"/>
          </p:cNvSpPr>
          <p:nvPr/>
        </p:nvSpPr>
        <p:spPr bwMode="auto">
          <a:xfrm rot="16200000">
            <a:off x="5228432" y="3006489"/>
            <a:ext cx="101441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Р. Сура</a:t>
            </a:r>
          </a:p>
        </p:txBody>
      </p:sp>
      <p:cxnSp>
        <p:nvCxnSpPr>
          <p:cNvPr id="63" name="Скругленная соединительная линия 62"/>
          <p:cNvCxnSpPr/>
          <p:nvPr/>
        </p:nvCxnSpPr>
        <p:spPr>
          <a:xfrm rot="5400000" flipH="1" flipV="1">
            <a:off x="5400676" y="2157970"/>
            <a:ext cx="620712" cy="5556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86"/>
          <p:cNvSpPr txBox="1">
            <a:spLocks noChangeArrowheads="1"/>
          </p:cNvSpPr>
          <p:nvPr/>
        </p:nvSpPr>
        <p:spPr bwMode="auto">
          <a:xfrm>
            <a:off x="5287963" y="4356658"/>
            <a:ext cx="62071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луг</a:t>
            </a:r>
          </a:p>
        </p:txBody>
      </p:sp>
      <p:sp>
        <p:nvSpPr>
          <p:cNvPr id="65" name="TextBox 88"/>
          <p:cNvSpPr txBox="1">
            <a:spLocks noChangeArrowheads="1"/>
          </p:cNvSpPr>
          <p:nvPr/>
        </p:nvSpPr>
        <p:spPr bwMode="auto">
          <a:xfrm rot="374703">
            <a:off x="4281488" y="4583671"/>
            <a:ext cx="1071562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тропа</a:t>
            </a:r>
          </a:p>
        </p:txBody>
      </p:sp>
      <p:sp>
        <p:nvSpPr>
          <p:cNvPr id="66" name="Полилиния 65"/>
          <p:cNvSpPr/>
          <p:nvPr/>
        </p:nvSpPr>
        <p:spPr>
          <a:xfrm>
            <a:off x="4257675" y="1394383"/>
            <a:ext cx="141288" cy="206375"/>
          </a:xfrm>
          <a:custGeom>
            <a:avLst/>
            <a:gdLst>
              <a:gd name="connsiteX0" fmla="*/ 51821 w 179292"/>
              <a:gd name="connsiteY0" fmla="*/ 190828 h 260235"/>
              <a:gd name="connsiteX1" fmla="*/ 70109 w 179292"/>
              <a:gd name="connsiteY1" fmla="*/ 7948 h 260235"/>
              <a:gd name="connsiteX2" fmla="*/ 143261 w 179292"/>
              <a:gd name="connsiteY2" fmla="*/ 26236 h 260235"/>
              <a:gd name="connsiteX3" fmla="*/ 70109 w 179292"/>
              <a:gd name="connsiteY3" fmla="*/ 172540 h 260235"/>
              <a:gd name="connsiteX4" fmla="*/ 51821 w 179292"/>
              <a:gd name="connsiteY4" fmla="*/ 190828 h 26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292" h="260235">
                <a:moveTo>
                  <a:pt x="51821" y="190828"/>
                </a:moveTo>
                <a:cubicBezTo>
                  <a:pt x="51821" y="163396"/>
                  <a:pt x="0" y="31318"/>
                  <a:pt x="70109" y="7948"/>
                </a:cubicBezTo>
                <a:cubicBezTo>
                  <a:pt x="93954" y="0"/>
                  <a:pt x="118877" y="20140"/>
                  <a:pt x="143261" y="26236"/>
                </a:cubicBezTo>
                <a:cubicBezTo>
                  <a:pt x="117261" y="260235"/>
                  <a:pt x="179292" y="190737"/>
                  <a:pt x="70109" y="172540"/>
                </a:cubicBezTo>
                <a:cubicBezTo>
                  <a:pt x="52070" y="169533"/>
                  <a:pt x="51821" y="218260"/>
                  <a:pt x="51821" y="190828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67" name="TextBox 91"/>
          <p:cNvSpPr txBox="1">
            <a:spLocks noChangeArrowheads="1"/>
          </p:cNvSpPr>
          <p:nvPr/>
        </p:nvSpPr>
        <p:spPr bwMode="auto">
          <a:xfrm>
            <a:off x="3759200" y="2113521"/>
            <a:ext cx="733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огород</a:t>
            </a:r>
          </a:p>
        </p:txBody>
      </p:sp>
      <p:sp>
        <p:nvSpPr>
          <p:cNvPr id="68" name="TextBox 93"/>
          <p:cNvSpPr txBox="1">
            <a:spLocks noChangeArrowheads="1"/>
          </p:cNvSpPr>
          <p:nvPr/>
        </p:nvSpPr>
        <p:spPr bwMode="auto">
          <a:xfrm rot="212370">
            <a:off x="4611688" y="4018521"/>
            <a:ext cx="395287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12.0</a:t>
            </a:r>
          </a:p>
        </p:txBody>
      </p:sp>
      <p:sp>
        <p:nvSpPr>
          <p:cNvPr id="69" name="Дуга 68"/>
          <p:cNvSpPr/>
          <p:nvPr/>
        </p:nvSpPr>
        <p:spPr>
          <a:xfrm rot="16428012">
            <a:off x="3355181" y="3865328"/>
            <a:ext cx="339725" cy="512762"/>
          </a:xfrm>
          <a:prstGeom prst="arc">
            <a:avLst>
              <a:gd name="adj1" fmla="val 16200000"/>
              <a:gd name="adj2" fmla="val 1950134"/>
            </a:avLst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70" name="TextBox 98"/>
          <p:cNvSpPr txBox="1">
            <a:spLocks noChangeArrowheads="1"/>
          </p:cNvSpPr>
          <p:nvPr/>
        </p:nvSpPr>
        <p:spPr bwMode="auto">
          <a:xfrm>
            <a:off x="3259138" y="3961371"/>
            <a:ext cx="6762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37°24</a:t>
            </a:r>
            <a:r>
              <a:rPr lang="en-US" sz="1200">
                <a:latin typeface="Calibri" pitchFamily="34" charset="0"/>
              </a:rPr>
              <a:t>’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1" name="Дуга 70"/>
          <p:cNvSpPr/>
          <p:nvPr/>
        </p:nvSpPr>
        <p:spPr>
          <a:xfrm rot="16492388">
            <a:off x="3185319" y="4170127"/>
            <a:ext cx="965200" cy="966788"/>
          </a:xfrm>
          <a:prstGeom prst="arc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72" name="TextBox 101"/>
          <p:cNvSpPr txBox="1">
            <a:spLocks noChangeArrowheads="1"/>
          </p:cNvSpPr>
          <p:nvPr/>
        </p:nvSpPr>
        <p:spPr bwMode="auto">
          <a:xfrm>
            <a:off x="3187700" y="4399521"/>
            <a:ext cx="62071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61°.15’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3" name="TextBox 102"/>
          <p:cNvSpPr txBox="1">
            <a:spLocks noChangeArrowheads="1"/>
          </p:cNvSpPr>
          <p:nvPr/>
        </p:nvSpPr>
        <p:spPr bwMode="auto">
          <a:xfrm rot="20933535">
            <a:off x="3633788" y="4083608"/>
            <a:ext cx="4508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3.4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4" name="TextBox 103"/>
          <p:cNvSpPr txBox="1">
            <a:spLocks noChangeArrowheads="1"/>
          </p:cNvSpPr>
          <p:nvPr/>
        </p:nvSpPr>
        <p:spPr bwMode="auto">
          <a:xfrm rot="17725765">
            <a:off x="3513138" y="4126470"/>
            <a:ext cx="9588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4.5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5" name="TextBox 104"/>
          <p:cNvSpPr txBox="1">
            <a:spLocks noChangeArrowheads="1"/>
          </p:cNvSpPr>
          <p:nvPr/>
        </p:nvSpPr>
        <p:spPr bwMode="auto">
          <a:xfrm rot="501988">
            <a:off x="2932113" y="4634471"/>
            <a:ext cx="733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24.25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6" name="TextBox 105"/>
          <p:cNvSpPr txBox="1">
            <a:spLocks noChangeArrowheads="1"/>
          </p:cNvSpPr>
          <p:nvPr/>
        </p:nvSpPr>
        <p:spPr bwMode="auto">
          <a:xfrm rot="20085907">
            <a:off x="3498850" y="3418446"/>
            <a:ext cx="67627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13.8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7" name="TextBox 107"/>
          <p:cNvSpPr txBox="1">
            <a:spLocks noChangeArrowheads="1"/>
          </p:cNvSpPr>
          <p:nvPr/>
        </p:nvSpPr>
        <p:spPr bwMode="auto">
          <a:xfrm rot="1615207">
            <a:off x="3606800" y="3213658"/>
            <a:ext cx="733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14.8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8" name="TextBox 109"/>
          <p:cNvSpPr txBox="1">
            <a:spLocks noChangeArrowheads="1"/>
          </p:cNvSpPr>
          <p:nvPr/>
        </p:nvSpPr>
        <p:spPr bwMode="auto">
          <a:xfrm>
            <a:off x="3314700" y="2665971"/>
            <a:ext cx="5080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52.5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79" name="TextBox 110"/>
          <p:cNvSpPr txBox="1">
            <a:spLocks noChangeArrowheads="1"/>
          </p:cNvSpPr>
          <p:nvPr/>
        </p:nvSpPr>
        <p:spPr bwMode="auto">
          <a:xfrm>
            <a:off x="3146425" y="1988108"/>
            <a:ext cx="57626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60.0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80" name="TextBox 112"/>
          <p:cNvSpPr txBox="1">
            <a:spLocks noChangeArrowheads="1"/>
          </p:cNvSpPr>
          <p:nvPr/>
        </p:nvSpPr>
        <p:spPr bwMode="auto">
          <a:xfrm rot="16579096">
            <a:off x="3810794" y="3682765"/>
            <a:ext cx="67627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alibri" pitchFamily="34" charset="0"/>
              </a:rPr>
              <a:t>2</a:t>
            </a:r>
            <a:r>
              <a:rPr lang="ru-RU" sz="1400">
                <a:latin typeface="Calibri" pitchFamily="34" charset="0"/>
              </a:rPr>
              <a:t>КЖ</a:t>
            </a:r>
          </a:p>
        </p:txBody>
      </p:sp>
      <p:sp>
        <p:nvSpPr>
          <p:cNvPr id="81" name="TextBox 114"/>
          <p:cNvSpPr txBox="1">
            <a:spLocks noChangeArrowheads="1"/>
          </p:cNvSpPr>
          <p:nvPr/>
        </p:nvSpPr>
        <p:spPr bwMode="auto">
          <a:xfrm rot="16483635">
            <a:off x="4473576" y="3680383"/>
            <a:ext cx="563562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>
                <a:latin typeface="Calibri" pitchFamily="34" charset="0"/>
              </a:rPr>
              <a:t>1ДН</a:t>
            </a:r>
          </a:p>
        </p:txBody>
      </p:sp>
      <p:sp>
        <p:nvSpPr>
          <p:cNvPr id="82" name="TextBox 115"/>
          <p:cNvSpPr txBox="1">
            <a:spLocks noChangeArrowheads="1"/>
          </p:cNvSpPr>
          <p:nvPr/>
        </p:nvSpPr>
        <p:spPr bwMode="auto">
          <a:xfrm rot="440770">
            <a:off x="4003675" y="4053446"/>
            <a:ext cx="56356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12.0</a:t>
            </a:r>
          </a:p>
        </p:txBody>
      </p:sp>
      <p:sp>
        <p:nvSpPr>
          <p:cNvPr id="83" name="TextBox 116"/>
          <p:cNvSpPr txBox="1">
            <a:spLocks noChangeArrowheads="1"/>
          </p:cNvSpPr>
          <p:nvPr/>
        </p:nvSpPr>
        <p:spPr bwMode="auto">
          <a:xfrm rot="16679534">
            <a:off x="4001295" y="3666889"/>
            <a:ext cx="62071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24.0</a:t>
            </a:r>
          </a:p>
        </p:txBody>
      </p:sp>
      <p:sp>
        <p:nvSpPr>
          <p:cNvPr id="84" name="TextBox 118"/>
          <p:cNvSpPr txBox="1">
            <a:spLocks noChangeArrowheads="1"/>
          </p:cNvSpPr>
          <p:nvPr/>
        </p:nvSpPr>
        <p:spPr bwMode="auto">
          <a:xfrm rot="16440922">
            <a:off x="4601369" y="3662127"/>
            <a:ext cx="62071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18.0</a:t>
            </a:r>
          </a:p>
        </p:txBody>
      </p:sp>
      <p:sp>
        <p:nvSpPr>
          <p:cNvPr id="85" name="TextBox 120"/>
          <p:cNvSpPr txBox="1">
            <a:spLocks noChangeArrowheads="1"/>
          </p:cNvSpPr>
          <p:nvPr/>
        </p:nvSpPr>
        <p:spPr bwMode="auto">
          <a:xfrm rot="747699">
            <a:off x="4386263" y="4864658"/>
            <a:ext cx="62071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выгон</a:t>
            </a:r>
          </a:p>
        </p:txBody>
      </p:sp>
      <p:sp>
        <p:nvSpPr>
          <p:cNvPr id="86" name="TextBox 128"/>
          <p:cNvSpPr txBox="1">
            <a:spLocks noChangeArrowheads="1"/>
          </p:cNvSpPr>
          <p:nvPr/>
        </p:nvSpPr>
        <p:spPr bwMode="auto">
          <a:xfrm>
            <a:off x="2187575" y="4751946"/>
            <a:ext cx="10795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С. Каменка</a:t>
            </a:r>
          </a:p>
        </p:txBody>
      </p:sp>
      <p:sp>
        <p:nvSpPr>
          <p:cNvPr id="87" name="TextBox 129"/>
          <p:cNvSpPr txBox="1">
            <a:spLocks noChangeArrowheads="1"/>
          </p:cNvSpPr>
          <p:nvPr/>
        </p:nvSpPr>
        <p:spPr bwMode="auto">
          <a:xfrm rot="16394866">
            <a:off x="766763" y="2277033"/>
            <a:ext cx="37211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Асфальтированная дорога шириной 4.5 метра</a:t>
            </a:r>
          </a:p>
        </p:txBody>
      </p:sp>
      <p:sp>
        <p:nvSpPr>
          <p:cNvPr id="88" name="TextBox 130"/>
          <p:cNvSpPr txBox="1">
            <a:spLocks noChangeArrowheads="1"/>
          </p:cNvSpPr>
          <p:nvPr/>
        </p:nvSpPr>
        <p:spPr bwMode="auto">
          <a:xfrm rot="2707183">
            <a:off x="2809082" y="3798652"/>
            <a:ext cx="9017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6</a:t>
            </a:r>
            <a:r>
              <a:rPr lang="ru-RU" sz="1200">
                <a:latin typeface="Calibri" pitchFamily="34" charset="0"/>
              </a:rPr>
              <a:t>.35</a:t>
            </a:r>
          </a:p>
        </p:txBody>
      </p:sp>
      <p:sp>
        <p:nvSpPr>
          <p:cNvPr id="89" name="TextBox 131"/>
          <p:cNvSpPr txBox="1">
            <a:spLocks noChangeArrowheads="1"/>
          </p:cNvSpPr>
          <p:nvPr/>
        </p:nvSpPr>
        <p:spPr bwMode="auto">
          <a:xfrm>
            <a:off x="4830763" y="4899583"/>
            <a:ext cx="56356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14.8</a:t>
            </a:r>
          </a:p>
        </p:txBody>
      </p:sp>
      <p:sp>
        <p:nvSpPr>
          <p:cNvPr id="90" name="TextBox 132"/>
          <p:cNvSpPr txBox="1">
            <a:spLocks noChangeArrowheads="1"/>
          </p:cNvSpPr>
          <p:nvPr/>
        </p:nvSpPr>
        <p:spPr bwMode="auto">
          <a:xfrm>
            <a:off x="4830763" y="2827896"/>
            <a:ext cx="563562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58.9</a:t>
            </a:r>
          </a:p>
        </p:txBody>
      </p:sp>
      <p:sp>
        <p:nvSpPr>
          <p:cNvPr id="91" name="TextBox 138"/>
          <p:cNvSpPr txBox="1">
            <a:spLocks noChangeArrowheads="1"/>
          </p:cNvSpPr>
          <p:nvPr/>
        </p:nvSpPr>
        <p:spPr bwMode="auto">
          <a:xfrm rot="532710">
            <a:off x="2933700" y="2702483"/>
            <a:ext cx="5080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8.0</a:t>
            </a:r>
          </a:p>
        </p:txBody>
      </p:sp>
      <p:sp>
        <p:nvSpPr>
          <p:cNvPr id="92" name="Дуга 91"/>
          <p:cNvSpPr/>
          <p:nvPr/>
        </p:nvSpPr>
        <p:spPr>
          <a:xfrm rot="13458436">
            <a:off x="4624388" y="1013383"/>
            <a:ext cx="620712" cy="450850"/>
          </a:xfrm>
          <a:prstGeom prst="arc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93" name="TextBox 140"/>
          <p:cNvSpPr txBox="1">
            <a:spLocks noChangeArrowheads="1"/>
          </p:cNvSpPr>
          <p:nvPr/>
        </p:nvSpPr>
        <p:spPr bwMode="auto">
          <a:xfrm>
            <a:off x="4668838" y="1030846"/>
            <a:ext cx="6477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2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8</a:t>
            </a:r>
            <a:r>
              <a:rPr lang="ru-RU" sz="1200">
                <a:latin typeface="Calibri" pitchFamily="34" charset="0"/>
              </a:rPr>
              <a:t>°30</a:t>
            </a:r>
            <a:r>
              <a:rPr lang="en-US" sz="1200">
                <a:latin typeface="Calibri" pitchFamily="34" charset="0"/>
              </a:rPr>
              <a:t>’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94" name="Дуга 93"/>
          <p:cNvSpPr/>
          <p:nvPr/>
        </p:nvSpPr>
        <p:spPr>
          <a:xfrm rot="2810055">
            <a:off x="3224212" y="921309"/>
            <a:ext cx="396875" cy="539750"/>
          </a:xfrm>
          <a:prstGeom prst="arc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95" name="TextBox 142"/>
          <p:cNvSpPr txBox="1">
            <a:spLocks noChangeArrowheads="1"/>
          </p:cNvSpPr>
          <p:nvPr/>
        </p:nvSpPr>
        <p:spPr bwMode="auto">
          <a:xfrm>
            <a:off x="3201988" y="1030846"/>
            <a:ext cx="788987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24°15’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96" name="TextBox 143"/>
          <p:cNvSpPr txBox="1">
            <a:spLocks noChangeArrowheads="1"/>
          </p:cNvSpPr>
          <p:nvPr/>
        </p:nvSpPr>
        <p:spPr bwMode="auto">
          <a:xfrm rot="210149">
            <a:off x="3716338" y="1840471"/>
            <a:ext cx="6762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20.0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97" name="TextBox 145"/>
          <p:cNvSpPr txBox="1">
            <a:spLocks noChangeArrowheads="1"/>
          </p:cNvSpPr>
          <p:nvPr/>
        </p:nvSpPr>
        <p:spPr bwMode="auto">
          <a:xfrm>
            <a:off x="5187950" y="4756708"/>
            <a:ext cx="62071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26.55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98" name="TextBox 146"/>
          <p:cNvSpPr txBox="1">
            <a:spLocks noChangeArrowheads="1"/>
          </p:cNvSpPr>
          <p:nvPr/>
        </p:nvSpPr>
        <p:spPr bwMode="auto">
          <a:xfrm rot="16200000">
            <a:off x="2438401" y="3091420"/>
            <a:ext cx="8445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45.0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99" name="TextBox 147"/>
          <p:cNvSpPr txBox="1">
            <a:spLocks noChangeArrowheads="1"/>
          </p:cNvSpPr>
          <p:nvPr/>
        </p:nvSpPr>
        <p:spPr bwMode="auto">
          <a:xfrm rot="16200000">
            <a:off x="2262981" y="1407877"/>
            <a:ext cx="11842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45.0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100" name="TextBox 148"/>
          <p:cNvSpPr txBox="1">
            <a:spLocks noChangeArrowheads="1"/>
          </p:cNvSpPr>
          <p:nvPr/>
        </p:nvSpPr>
        <p:spPr bwMode="auto">
          <a:xfrm>
            <a:off x="3259138" y="3680383"/>
            <a:ext cx="61912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19.8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101" name="TextBox 149"/>
          <p:cNvSpPr txBox="1">
            <a:spLocks noChangeArrowheads="1"/>
          </p:cNvSpPr>
          <p:nvPr/>
        </p:nvSpPr>
        <p:spPr bwMode="auto">
          <a:xfrm>
            <a:off x="3146425" y="3116821"/>
            <a:ext cx="5635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33.2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102" name="TextBox 151"/>
          <p:cNvSpPr txBox="1">
            <a:spLocks noChangeArrowheads="1"/>
          </p:cNvSpPr>
          <p:nvPr/>
        </p:nvSpPr>
        <p:spPr bwMode="auto">
          <a:xfrm>
            <a:off x="2751138" y="1030846"/>
            <a:ext cx="11271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</a:t>
            </a:r>
            <a:endParaRPr lang="ru-RU">
              <a:latin typeface="Calibri" pitchFamily="34" charset="0"/>
            </a:endParaRPr>
          </a:p>
        </p:txBody>
      </p:sp>
      <p:sp>
        <p:nvSpPr>
          <p:cNvPr id="103" name="TextBox 152"/>
          <p:cNvSpPr txBox="1">
            <a:spLocks noChangeArrowheads="1"/>
          </p:cNvSpPr>
          <p:nvPr/>
        </p:nvSpPr>
        <p:spPr bwMode="auto">
          <a:xfrm>
            <a:off x="5116513" y="613333"/>
            <a:ext cx="360362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ll</a:t>
            </a:r>
            <a:endParaRPr lang="ru-RU">
              <a:latin typeface="Calibri" pitchFamily="34" charset="0"/>
            </a:endParaRPr>
          </a:p>
        </p:txBody>
      </p:sp>
      <p:sp>
        <p:nvSpPr>
          <p:cNvPr id="104" name="TextBox 153"/>
          <p:cNvSpPr txBox="1">
            <a:spLocks noChangeArrowheads="1"/>
          </p:cNvSpPr>
          <p:nvPr/>
        </p:nvSpPr>
        <p:spPr bwMode="auto">
          <a:xfrm>
            <a:off x="5062538" y="5653646"/>
            <a:ext cx="4318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lll</a:t>
            </a:r>
            <a:endParaRPr lang="ru-RU">
              <a:latin typeface="Calibri" pitchFamily="34" charset="0"/>
            </a:endParaRPr>
          </a:p>
        </p:txBody>
      </p:sp>
      <p:sp>
        <p:nvSpPr>
          <p:cNvPr id="105" name="TextBox 154"/>
          <p:cNvSpPr txBox="1">
            <a:spLocks noChangeArrowheads="1"/>
          </p:cNvSpPr>
          <p:nvPr/>
        </p:nvSpPr>
        <p:spPr bwMode="auto">
          <a:xfrm>
            <a:off x="3616325" y="4756708"/>
            <a:ext cx="4683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lV</a:t>
            </a:r>
            <a:endParaRPr lang="ru-RU">
              <a:latin typeface="Calibri" pitchFamily="34" charset="0"/>
            </a:endParaRPr>
          </a:p>
        </p:txBody>
      </p:sp>
      <p:sp>
        <p:nvSpPr>
          <p:cNvPr id="106" name="TextBox 155"/>
          <p:cNvSpPr txBox="1">
            <a:spLocks noChangeArrowheads="1"/>
          </p:cNvSpPr>
          <p:nvPr/>
        </p:nvSpPr>
        <p:spPr bwMode="auto">
          <a:xfrm rot="18995384">
            <a:off x="4900613" y="3905808"/>
            <a:ext cx="5635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>
                <a:latin typeface="Calibri" pitchFamily="34" charset="0"/>
              </a:rPr>
              <a:t>16.76</a:t>
            </a:r>
            <a:endParaRPr lang="ru-RU" sz="1000">
              <a:latin typeface="Calibri" pitchFamily="34" charset="0"/>
            </a:endParaRPr>
          </a:p>
        </p:txBody>
      </p:sp>
      <p:sp>
        <p:nvSpPr>
          <p:cNvPr id="107" name="TextBox 156"/>
          <p:cNvSpPr txBox="1">
            <a:spLocks noChangeArrowheads="1"/>
          </p:cNvSpPr>
          <p:nvPr/>
        </p:nvSpPr>
        <p:spPr bwMode="auto">
          <a:xfrm rot="2990974">
            <a:off x="4933156" y="3674828"/>
            <a:ext cx="5683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>
                <a:latin typeface="Calibri" pitchFamily="34" charset="0"/>
              </a:rPr>
              <a:t>15.74</a:t>
            </a:r>
            <a:endParaRPr lang="ru-RU" sz="1000">
              <a:latin typeface="Calibri" pitchFamily="34" charset="0"/>
            </a:endParaRPr>
          </a:p>
        </p:txBody>
      </p:sp>
      <p:sp>
        <p:nvSpPr>
          <p:cNvPr id="108" name="TextBox 150"/>
          <p:cNvSpPr txBox="1">
            <a:spLocks noChangeArrowheads="1"/>
          </p:cNvSpPr>
          <p:nvPr/>
        </p:nvSpPr>
        <p:spPr bwMode="auto">
          <a:xfrm rot="17373667">
            <a:off x="2667000" y="1923021"/>
            <a:ext cx="733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11.0</a:t>
            </a:r>
            <a:endParaRPr lang="ru-RU" sz="1200">
              <a:latin typeface="Calibri" pitchFamily="34" charset="0"/>
            </a:endParaRPr>
          </a:p>
        </p:txBody>
      </p:sp>
      <p:cxnSp>
        <p:nvCxnSpPr>
          <p:cNvPr id="109" name="Прямая соединительная линия 108"/>
          <p:cNvCxnSpPr/>
          <p:nvPr/>
        </p:nvCxnSpPr>
        <p:spPr>
          <a:xfrm rot="5400000">
            <a:off x="4017169" y="3879615"/>
            <a:ext cx="852487" cy="1143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10800000">
            <a:off x="3878263" y="4299508"/>
            <a:ext cx="508000" cy="571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 flipH="1" flipV="1">
            <a:off x="3509169" y="3824052"/>
            <a:ext cx="852488" cy="1143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4218782" y="3227151"/>
            <a:ext cx="57150" cy="51276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160838" y="3623233"/>
            <a:ext cx="227012" cy="5715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4443413" y="3680383"/>
            <a:ext cx="169862" cy="57150"/>
          </a:xfrm>
          <a:prstGeom prst="line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4386263" y="3680383"/>
            <a:ext cx="85725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71"/>
          <p:cNvSpPr txBox="1">
            <a:spLocks noChangeArrowheads="1"/>
          </p:cNvSpPr>
          <p:nvPr/>
        </p:nvSpPr>
        <p:spPr bwMode="auto">
          <a:xfrm>
            <a:off x="4330700" y="3185083"/>
            <a:ext cx="431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Calibri" pitchFamily="34" charset="0"/>
              </a:rPr>
              <a:t>1.5</a:t>
            </a:r>
            <a:endParaRPr lang="ru-RU" sz="1200">
              <a:latin typeface="Calibri" pitchFamily="34" charset="0"/>
            </a:endParaRPr>
          </a:p>
        </p:txBody>
      </p:sp>
      <p:cxnSp>
        <p:nvCxnSpPr>
          <p:cNvPr id="117" name="Прямая со стрелкой 116"/>
          <p:cNvCxnSpPr/>
          <p:nvPr/>
        </p:nvCxnSpPr>
        <p:spPr>
          <a:xfrm rot="5400000">
            <a:off x="4302125" y="3483534"/>
            <a:ext cx="338137" cy="555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74"/>
          <p:cNvSpPr txBox="1">
            <a:spLocks noChangeArrowheads="1"/>
          </p:cNvSpPr>
          <p:nvPr/>
        </p:nvSpPr>
        <p:spPr bwMode="auto">
          <a:xfrm>
            <a:off x="3765550" y="635558"/>
            <a:ext cx="14779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  d</a:t>
            </a:r>
            <a:r>
              <a:rPr lang="en-US" sz="1400" dirty="0">
                <a:latin typeface="Calibri" pitchFamily="34" charset="0"/>
              </a:rPr>
              <a:t>l-</a:t>
            </a:r>
            <a:r>
              <a:rPr lang="en-US" sz="1400" dirty="0" err="1">
                <a:latin typeface="Calibri" pitchFamily="34" charset="0"/>
              </a:rPr>
              <a:t>ll</a:t>
            </a:r>
            <a:r>
              <a:rPr lang="en-US" dirty="0">
                <a:latin typeface="Calibri" pitchFamily="34" charset="0"/>
              </a:rPr>
              <a:t> = 90.08</a:t>
            </a:r>
            <a:endParaRPr lang="ru-RU" dirty="0">
              <a:latin typeface="Calibri" pitchFamily="34" charset="0"/>
            </a:endParaRPr>
          </a:p>
        </p:txBody>
      </p:sp>
      <p:cxnSp>
        <p:nvCxnSpPr>
          <p:cNvPr id="119" name="Прямая со стрелкой 118"/>
          <p:cNvCxnSpPr/>
          <p:nvPr/>
        </p:nvCxnSpPr>
        <p:spPr>
          <a:xfrm rot="10800000" flipV="1">
            <a:off x="3935413" y="860983"/>
            <a:ext cx="393700" cy="1698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77"/>
          <p:cNvSpPr txBox="1">
            <a:spLocks noChangeArrowheads="1"/>
          </p:cNvSpPr>
          <p:nvPr/>
        </p:nvSpPr>
        <p:spPr bwMode="auto">
          <a:xfrm>
            <a:off x="5738813" y="2891396"/>
            <a:ext cx="1773237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   d</a:t>
            </a:r>
            <a:r>
              <a:rPr lang="en-US" sz="1400">
                <a:latin typeface="Calibri" pitchFamily="34" charset="0"/>
              </a:rPr>
              <a:t>ll-lll</a:t>
            </a:r>
            <a:r>
              <a:rPr lang="en-US">
                <a:latin typeface="Calibri" pitchFamily="34" charset="0"/>
              </a:rPr>
              <a:t> = 121.23</a:t>
            </a:r>
            <a:endParaRPr lang="ru-RU">
              <a:latin typeface="Calibri" pitchFamily="34" charset="0"/>
            </a:endParaRPr>
          </a:p>
        </p:txBody>
      </p:sp>
      <p:cxnSp>
        <p:nvCxnSpPr>
          <p:cNvPr id="121" name="Прямая со стрелкой 120"/>
          <p:cNvCxnSpPr/>
          <p:nvPr/>
        </p:nvCxnSpPr>
        <p:spPr>
          <a:xfrm rot="10800000">
            <a:off x="5259388" y="3042208"/>
            <a:ext cx="6477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80"/>
          <p:cNvSpPr txBox="1">
            <a:spLocks noChangeArrowheads="1"/>
          </p:cNvSpPr>
          <p:nvPr/>
        </p:nvSpPr>
        <p:spPr bwMode="auto">
          <a:xfrm>
            <a:off x="3709988" y="5145646"/>
            <a:ext cx="15224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alibri" pitchFamily="34" charset="0"/>
              </a:rPr>
              <a:t>  </a:t>
            </a:r>
            <a:r>
              <a:rPr lang="en-US">
                <a:latin typeface="Calibri" pitchFamily="34" charset="0"/>
              </a:rPr>
              <a:t>d </a:t>
            </a:r>
            <a:r>
              <a:rPr lang="en-US" sz="1400">
                <a:latin typeface="Calibri" pitchFamily="34" charset="0"/>
              </a:rPr>
              <a:t>lll-lV </a:t>
            </a:r>
            <a:r>
              <a:rPr lang="en-US">
                <a:latin typeface="Calibri" pitchFamily="34" charset="0"/>
              </a:rPr>
              <a:t>= 61.21</a:t>
            </a:r>
            <a:r>
              <a:rPr lang="en-US" sz="1400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123" name="TextBox 181"/>
          <p:cNvSpPr txBox="1">
            <a:spLocks noChangeArrowheads="1"/>
          </p:cNvSpPr>
          <p:nvPr/>
        </p:nvSpPr>
        <p:spPr bwMode="auto">
          <a:xfrm>
            <a:off x="3314700" y="2834246"/>
            <a:ext cx="14398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  d</a:t>
            </a:r>
            <a:r>
              <a:rPr lang="en-US" sz="1400">
                <a:latin typeface="Calibri" pitchFamily="34" charset="0"/>
              </a:rPr>
              <a:t>lV-l</a:t>
            </a:r>
            <a:r>
              <a:rPr lang="en-US">
                <a:latin typeface="Calibri" pitchFamily="34" charset="0"/>
              </a:rPr>
              <a:t> = 91.77</a:t>
            </a:r>
            <a:endParaRPr lang="ru-RU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772816"/>
            <a:ext cx="8064896" cy="4353347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Situasiýany</a:t>
            </a:r>
            <a:r>
              <a:rPr lang="ru-RU" sz="3600" dirty="0"/>
              <a:t> </a:t>
            </a:r>
            <a:r>
              <a:rPr lang="ru-RU" sz="3600" b="1" dirty="0" err="1"/>
              <a:t>şekillendirmek</a:t>
            </a:r>
            <a:r>
              <a:rPr lang="ru-RU" sz="3600" dirty="0"/>
              <a:t> </a:t>
            </a:r>
            <a:r>
              <a:rPr lang="ru-RU" sz="3600" dirty="0" err="1"/>
              <a:t>özünde</a:t>
            </a:r>
            <a:r>
              <a:rPr lang="ru-RU" sz="3600" dirty="0"/>
              <a:t> </a:t>
            </a:r>
            <a:r>
              <a:rPr lang="ru-RU" sz="3600" dirty="0" err="1"/>
              <a:t>ýerli</a:t>
            </a:r>
            <a:r>
              <a:rPr lang="ru-RU" sz="3600" dirty="0"/>
              <a:t> </a:t>
            </a:r>
            <a:r>
              <a:rPr lang="ru-RU" sz="3600" dirty="0" err="1"/>
              <a:t>predmetleriň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sudurlaryň</a:t>
            </a:r>
            <a:r>
              <a:rPr lang="ru-RU" sz="3600" dirty="0"/>
              <a:t> </a:t>
            </a:r>
            <a:r>
              <a:rPr lang="ru-RU" sz="3600" dirty="0" err="1"/>
              <a:t>häsiýetli</a:t>
            </a:r>
            <a:r>
              <a:rPr lang="ru-RU" sz="3600" dirty="0"/>
              <a:t> </a:t>
            </a:r>
            <a:r>
              <a:rPr lang="ru-RU" sz="3600" dirty="0" err="1"/>
              <a:t>nokatlarynyň</a:t>
            </a:r>
            <a:r>
              <a:rPr lang="ru-RU" sz="3600" dirty="0"/>
              <a:t> </a:t>
            </a:r>
            <a:r>
              <a:rPr lang="ru-RU" sz="3600" dirty="0" err="1"/>
              <a:t>teodolit</a:t>
            </a:r>
            <a:r>
              <a:rPr lang="ru-RU" sz="3600" dirty="0"/>
              <a:t> </a:t>
            </a:r>
            <a:r>
              <a:rPr lang="ru-RU" sz="3600" dirty="0" err="1"/>
              <a:t>ýörelgeleriniň</a:t>
            </a:r>
            <a:r>
              <a:rPr lang="ru-RU" sz="3600" dirty="0"/>
              <a:t> </a:t>
            </a:r>
            <a:r>
              <a:rPr lang="ru-RU" sz="3600" dirty="0" err="1"/>
              <a:t>taraplaryna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depelerine</a:t>
            </a:r>
            <a:r>
              <a:rPr lang="ru-RU" sz="3600" dirty="0"/>
              <a:t> </a:t>
            </a:r>
            <a:r>
              <a:rPr lang="ru-RU" sz="3600" dirty="0" err="1"/>
              <a:t>görä</a:t>
            </a:r>
            <a:r>
              <a:rPr lang="ru-RU" sz="3600" dirty="0"/>
              <a:t> </a:t>
            </a:r>
            <a:r>
              <a:rPr lang="ru-RU" sz="3600" dirty="0" err="1"/>
              <a:t>ýerleşýän</a:t>
            </a:r>
            <a:r>
              <a:rPr lang="ru-RU" sz="3600" dirty="0"/>
              <a:t> </a:t>
            </a:r>
            <a:r>
              <a:rPr lang="ru-RU" sz="3600" dirty="0" err="1"/>
              <a:t>ýerlerini</a:t>
            </a:r>
            <a:r>
              <a:rPr lang="ru-RU" sz="3600" dirty="0"/>
              <a:t> </a:t>
            </a:r>
            <a:r>
              <a:rPr lang="ru-RU" sz="3600" dirty="0" err="1"/>
              <a:t>kesgitlemegi</a:t>
            </a:r>
            <a:r>
              <a:rPr lang="ru-RU" sz="3600" dirty="0"/>
              <a:t> </a:t>
            </a:r>
            <a:r>
              <a:rPr lang="ru-RU" sz="3600" dirty="0" err="1"/>
              <a:t>jemleýär</a:t>
            </a:r>
            <a:r>
              <a:rPr lang="ru-RU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866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8208912" cy="424847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1. </a:t>
            </a:r>
            <a:r>
              <a:rPr lang="en-US" sz="2800" b="1" dirty="0" err="1">
                <a:solidFill>
                  <a:srgbClr val="002060"/>
                </a:solidFill>
              </a:rPr>
              <a:t>Daşyndan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aýlanmak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 2. </a:t>
            </a:r>
            <a:r>
              <a:rPr lang="en-US" sz="2800" b="1" dirty="0" err="1">
                <a:solidFill>
                  <a:srgbClr val="002060"/>
                </a:solidFill>
              </a:rPr>
              <a:t>Göni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burçly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koordinatalar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 (</a:t>
            </a:r>
            <a:r>
              <a:rPr lang="en-US" sz="2800" b="1" dirty="0" err="1">
                <a:solidFill>
                  <a:srgbClr val="002060"/>
                </a:solidFill>
              </a:rPr>
              <a:t>perpendikulýarlar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). 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 3. </a:t>
            </a:r>
            <a:r>
              <a:rPr lang="en-US" sz="2800" b="1" dirty="0" err="1">
                <a:solidFill>
                  <a:srgbClr val="002060"/>
                </a:solidFill>
              </a:rPr>
              <a:t>Polýar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koordinatalar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 4. </a:t>
            </a:r>
            <a:r>
              <a:rPr lang="en-US" sz="2800" b="1" dirty="0" err="1">
                <a:solidFill>
                  <a:srgbClr val="002060"/>
                </a:solidFill>
              </a:rPr>
              <a:t>Kesişdirmeler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 (</a:t>
            </a:r>
            <a:r>
              <a:rPr lang="ru-RU" sz="2800" b="1" dirty="0" err="1">
                <a:solidFill>
                  <a:srgbClr val="002060"/>
                </a:solidFill>
              </a:rPr>
              <a:t>burç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we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çyzyk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kesişmeler</a:t>
            </a:r>
            <a:r>
              <a:rPr lang="ru-RU" sz="2800" b="1" dirty="0">
                <a:solidFill>
                  <a:srgbClr val="002060"/>
                </a:solidFill>
              </a:rPr>
              <a:t>) </a:t>
            </a:r>
            <a:r>
              <a:rPr lang="en-US" sz="2800" b="1" dirty="0" err="1">
                <a:solidFill>
                  <a:srgbClr val="002060"/>
                </a:solidFill>
              </a:rPr>
              <a:t>bipolýar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5. </a:t>
            </a:r>
            <a:r>
              <a:rPr lang="en-US" sz="2800" b="1" dirty="0" err="1">
                <a:solidFill>
                  <a:srgbClr val="002060"/>
                </a:solidFill>
              </a:rPr>
              <a:t>Hatarlaýyn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çelgiler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 6. </a:t>
            </a:r>
            <a:r>
              <a:rPr lang="en-US" sz="2800" b="1" dirty="0" err="1">
                <a:solidFill>
                  <a:srgbClr val="002060"/>
                </a:solidFill>
              </a:rPr>
              <a:t>Kombinirlenen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usuly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Situasiýany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şekillendirmegiň</a:t>
            </a:r>
            <a:r>
              <a:rPr lang="ru-RU" b="1" dirty="0">
                <a:solidFill>
                  <a:srgbClr val="002060"/>
                </a:solidFill>
              </a:rPr>
              <a:t> (</a:t>
            </a:r>
            <a:r>
              <a:rPr lang="ru-RU" b="1" dirty="0" err="1">
                <a:solidFill>
                  <a:srgbClr val="002060"/>
                </a:solidFill>
              </a:rPr>
              <a:t>surata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almagyň</a:t>
            </a:r>
            <a:r>
              <a:rPr lang="ru-RU" b="1" dirty="0">
                <a:solidFill>
                  <a:srgbClr val="002060"/>
                </a:solidFill>
              </a:rPr>
              <a:t>) </a:t>
            </a:r>
            <a:r>
              <a:rPr lang="ru-RU" b="1" dirty="0" err="1" smtClean="0">
                <a:solidFill>
                  <a:srgbClr val="002060"/>
                </a:solidFill>
              </a:rPr>
              <a:t>usullary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dirty="0" smtClean="0">
                <a:solidFill>
                  <a:srgbClr val="002060"/>
                </a:solidFill>
              </a:rPr>
              <a:t>Daşyndan aýlanmak usuly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94" y="1340769"/>
            <a:ext cx="7636640" cy="5362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062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Göni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burçly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koordinatalar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usuly</a:t>
            </a:r>
            <a:r>
              <a:rPr lang="en-US" b="1" dirty="0">
                <a:solidFill>
                  <a:srgbClr val="002060"/>
                </a:solidFill>
              </a:rPr>
              <a:t> (</a:t>
            </a:r>
            <a:r>
              <a:rPr lang="en-US" b="1" dirty="0" err="1">
                <a:solidFill>
                  <a:srgbClr val="002060"/>
                </a:solidFill>
              </a:rPr>
              <a:t>perpendikulýarlar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usuly</a:t>
            </a:r>
            <a:r>
              <a:rPr lang="en-US" b="1" dirty="0" smtClean="0">
                <a:solidFill>
                  <a:srgbClr val="002060"/>
                </a:solidFill>
              </a:rPr>
              <a:t>)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2110209" y="4103688"/>
            <a:ext cx="4929188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олилиния 69"/>
          <p:cNvSpPr/>
          <p:nvPr/>
        </p:nvSpPr>
        <p:spPr>
          <a:xfrm>
            <a:off x="1619672" y="2146300"/>
            <a:ext cx="5629275" cy="1308100"/>
          </a:xfrm>
          <a:custGeom>
            <a:avLst/>
            <a:gdLst>
              <a:gd name="connsiteX0" fmla="*/ 1567543 w 5629124"/>
              <a:gd name="connsiteY0" fmla="*/ 147562 h 1308705"/>
              <a:gd name="connsiteX1" fmla="*/ 1001486 w 5629124"/>
              <a:gd name="connsiteY1" fmla="*/ 104019 h 1308705"/>
              <a:gd name="connsiteX2" fmla="*/ 43543 w 5629124"/>
              <a:gd name="connsiteY2" fmla="*/ 771676 h 1308705"/>
              <a:gd name="connsiteX3" fmla="*/ 740229 w 5629124"/>
              <a:gd name="connsiteY3" fmla="*/ 1134534 h 1308705"/>
              <a:gd name="connsiteX4" fmla="*/ 2496457 w 5629124"/>
              <a:gd name="connsiteY4" fmla="*/ 1032934 h 1308705"/>
              <a:gd name="connsiteX5" fmla="*/ 3570515 w 5629124"/>
              <a:gd name="connsiteY5" fmla="*/ 1178076 h 1308705"/>
              <a:gd name="connsiteX6" fmla="*/ 4717143 w 5629124"/>
              <a:gd name="connsiteY6" fmla="*/ 1018419 h 1308705"/>
              <a:gd name="connsiteX7" fmla="*/ 5297715 w 5629124"/>
              <a:gd name="connsiteY7" fmla="*/ 1250648 h 1308705"/>
              <a:gd name="connsiteX8" fmla="*/ 5471886 w 5629124"/>
              <a:gd name="connsiteY8" fmla="*/ 670076 h 1308705"/>
              <a:gd name="connsiteX9" fmla="*/ 4354286 w 5629124"/>
              <a:gd name="connsiteY9" fmla="*/ 118534 h 1308705"/>
              <a:gd name="connsiteX10" fmla="*/ 1567543 w 5629124"/>
              <a:gd name="connsiteY10" fmla="*/ 147562 h 1308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29124" h="1308705">
                <a:moveTo>
                  <a:pt x="1567543" y="147562"/>
                </a:moveTo>
                <a:cubicBezTo>
                  <a:pt x="1008743" y="145143"/>
                  <a:pt x="1255486" y="0"/>
                  <a:pt x="1001486" y="104019"/>
                </a:cubicBezTo>
                <a:cubicBezTo>
                  <a:pt x="747486" y="208038"/>
                  <a:pt x="87086" y="599924"/>
                  <a:pt x="43543" y="771676"/>
                </a:cubicBezTo>
                <a:cubicBezTo>
                  <a:pt x="0" y="943428"/>
                  <a:pt x="331410" y="1090991"/>
                  <a:pt x="740229" y="1134534"/>
                </a:cubicBezTo>
                <a:cubicBezTo>
                  <a:pt x="1149048" y="1178077"/>
                  <a:pt x="2024743" y="1025677"/>
                  <a:pt x="2496457" y="1032934"/>
                </a:cubicBezTo>
                <a:cubicBezTo>
                  <a:pt x="2968171" y="1040191"/>
                  <a:pt x="3200401" y="1180495"/>
                  <a:pt x="3570515" y="1178076"/>
                </a:cubicBezTo>
                <a:cubicBezTo>
                  <a:pt x="3940629" y="1175657"/>
                  <a:pt x="4429276" y="1006324"/>
                  <a:pt x="4717143" y="1018419"/>
                </a:cubicBezTo>
                <a:cubicBezTo>
                  <a:pt x="5005010" y="1030514"/>
                  <a:pt x="5171925" y="1308705"/>
                  <a:pt x="5297715" y="1250648"/>
                </a:cubicBezTo>
                <a:cubicBezTo>
                  <a:pt x="5423505" y="1192591"/>
                  <a:pt x="5629124" y="858762"/>
                  <a:pt x="5471886" y="670076"/>
                </a:cubicBezTo>
                <a:cubicBezTo>
                  <a:pt x="5314648" y="481390"/>
                  <a:pt x="5009848" y="208039"/>
                  <a:pt x="4354286" y="118534"/>
                </a:cubicBezTo>
                <a:cubicBezTo>
                  <a:pt x="3698724" y="29029"/>
                  <a:pt x="2126343" y="149981"/>
                  <a:pt x="1567543" y="147562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1824459" y="2960688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2538834" y="231775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2610272" y="3175000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3110334" y="2817813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3467522" y="3103563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4110459" y="231775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4753397" y="3175000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8" name="Овал 77"/>
          <p:cNvSpPr/>
          <p:nvPr/>
        </p:nvSpPr>
        <p:spPr>
          <a:xfrm>
            <a:off x="4967709" y="231775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5253459" y="2960688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0" name="Овал 79"/>
          <p:cNvSpPr/>
          <p:nvPr/>
        </p:nvSpPr>
        <p:spPr>
          <a:xfrm>
            <a:off x="5682084" y="2246313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Овал 80"/>
          <p:cNvSpPr/>
          <p:nvPr/>
        </p:nvSpPr>
        <p:spPr>
          <a:xfrm>
            <a:off x="5896397" y="3103563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6396459" y="2389188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6610772" y="3175000"/>
            <a:ext cx="71437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7039397" y="2960688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3110334" y="2460625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3824709" y="2746375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4681959" y="2746375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2395959" y="2817813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6325022" y="2817813"/>
            <a:ext cx="71437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5682084" y="2674938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 rot="16200000" flipH="1">
            <a:off x="4253334" y="2746376"/>
            <a:ext cx="142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олилиния 91"/>
          <p:cNvSpPr/>
          <p:nvPr/>
        </p:nvSpPr>
        <p:spPr>
          <a:xfrm>
            <a:off x="4210472" y="2481263"/>
            <a:ext cx="246062" cy="265112"/>
          </a:xfrm>
          <a:custGeom>
            <a:avLst/>
            <a:gdLst>
              <a:gd name="connsiteX0" fmla="*/ 109203 w 245514"/>
              <a:gd name="connsiteY0" fmla="*/ 217714 h 264678"/>
              <a:gd name="connsiteX1" fmla="*/ 239832 w 245514"/>
              <a:gd name="connsiteY1" fmla="*/ 174171 h 264678"/>
              <a:gd name="connsiteX2" fmla="*/ 225318 w 245514"/>
              <a:gd name="connsiteY2" fmla="*/ 130628 h 264678"/>
              <a:gd name="connsiteX3" fmla="*/ 152746 w 245514"/>
              <a:gd name="connsiteY3" fmla="*/ 116114 h 264678"/>
              <a:gd name="connsiteX4" fmla="*/ 123718 w 245514"/>
              <a:gd name="connsiteY4" fmla="*/ 14514 h 264678"/>
              <a:gd name="connsiteX5" fmla="*/ 80175 w 245514"/>
              <a:gd name="connsiteY5" fmla="*/ 0 h 264678"/>
              <a:gd name="connsiteX6" fmla="*/ 22118 w 245514"/>
              <a:gd name="connsiteY6" fmla="*/ 58057 h 264678"/>
              <a:gd name="connsiteX7" fmla="*/ 80175 w 245514"/>
              <a:gd name="connsiteY7" fmla="*/ 145143 h 264678"/>
              <a:gd name="connsiteX8" fmla="*/ 22118 w 245514"/>
              <a:gd name="connsiteY8" fmla="*/ 203200 h 264678"/>
              <a:gd name="connsiteX9" fmla="*/ 65661 w 245514"/>
              <a:gd name="connsiteY9" fmla="*/ 217714 h 264678"/>
              <a:gd name="connsiteX10" fmla="*/ 94689 w 245514"/>
              <a:gd name="connsiteY10" fmla="*/ 261257 h 264678"/>
              <a:gd name="connsiteX11" fmla="*/ 109203 w 245514"/>
              <a:gd name="connsiteY11" fmla="*/ 217714 h 26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5514" h="264678">
                <a:moveTo>
                  <a:pt x="109203" y="217714"/>
                </a:moveTo>
                <a:cubicBezTo>
                  <a:pt x="133393" y="203200"/>
                  <a:pt x="225254" y="210616"/>
                  <a:pt x="239832" y="174171"/>
                </a:cubicBezTo>
                <a:cubicBezTo>
                  <a:pt x="245514" y="159966"/>
                  <a:pt x="238048" y="139115"/>
                  <a:pt x="225318" y="130628"/>
                </a:cubicBezTo>
                <a:cubicBezTo>
                  <a:pt x="204792" y="116944"/>
                  <a:pt x="176937" y="120952"/>
                  <a:pt x="152746" y="116114"/>
                </a:cubicBezTo>
                <a:cubicBezTo>
                  <a:pt x="152621" y="115612"/>
                  <a:pt x="130658" y="21454"/>
                  <a:pt x="123718" y="14514"/>
                </a:cubicBezTo>
                <a:cubicBezTo>
                  <a:pt x="112900" y="3696"/>
                  <a:pt x="94689" y="4838"/>
                  <a:pt x="80175" y="0"/>
                </a:cubicBezTo>
                <a:cubicBezTo>
                  <a:pt x="56952" y="7741"/>
                  <a:pt x="6636" y="11611"/>
                  <a:pt x="22118" y="58057"/>
                </a:cubicBezTo>
                <a:cubicBezTo>
                  <a:pt x="33151" y="91155"/>
                  <a:pt x="80175" y="145143"/>
                  <a:pt x="80175" y="145143"/>
                </a:cubicBezTo>
                <a:cubicBezTo>
                  <a:pt x="63587" y="150672"/>
                  <a:pt x="0" y="158966"/>
                  <a:pt x="22118" y="203200"/>
                </a:cubicBezTo>
                <a:cubicBezTo>
                  <a:pt x="28960" y="216884"/>
                  <a:pt x="51147" y="212876"/>
                  <a:pt x="65661" y="217714"/>
                </a:cubicBezTo>
                <a:cubicBezTo>
                  <a:pt x="75337" y="232228"/>
                  <a:pt x="77584" y="257836"/>
                  <a:pt x="94689" y="261257"/>
                </a:cubicBezTo>
                <a:cubicBezTo>
                  <a:pt x="111794" y="264678"/>
                  <a:pt x="85013" y="232228"/>
                  <a:pt x="109203" y="217714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3" name="Полилиния 92"/>
          <p:cNvSpPr/>
          <p:nvPr/>
        </p:nvSpPr>
        <p:spPr>
          <a:xfrm>
            <a:off x="4286672" y="2447925"/>
            <a:ext cx="177800" cy="307975"/>
          </a:xfrm>
          <a:custGeom>
            <a:avLst/>
            <a:gdLst>
              <a:gd name="connsiteX0" fmla="*/ 18509 w 178166"/>
              <a:gd name="connsiteY0" fmla="*/ 33867 h 307572"/>
              <a:gd name="connsiteX1" fmla="*/ 33023 w 178166"/>
              <a:gd name="connsiteY1" fmla="*/ 280610 h 307572"/>
              <a:gd name="connsiteX2" fmla="*/ 120109 w 178166"/>
              <a:gd name="connsiteY2" fmla="*/ 266095 h 307572"/>
              <a:gd name="connsiteX3" fmla="*/ 178166 w 178166"/>
              <a:gd name="connsiteY3" fmla="*/ 179010 h 307572"/>
              <a:gd name="connsiteX4" fmla="*/ 134623 w 178166"/>
              <a:gd name="connsiteY4" fmla="*/ 135467 h 307572"/>
              <a:gd name="connsiteX5" fmla="*/ 91081 w 178166"/>
              <a:gd name="connsiteY5" fmla="*/ 120953 h 307572"/>
              <a:gd name="connsiteX6" fmla="*/ 47538 w 178166"/>
              <a:gd name="connsiteY6" fmla="*/ 77410 h 307572"/>
              <a:gd name="connsiteX7" fmla="*/ 18509 w 178166"/>
              <a:gd name="connsiteY7" fmla="*/ 33867 h 307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8166" h="307572">
                <a:moveTo>
                  <a:pt x="18509" y="33867"/>
                </a:moveTo>
                <a:cubicBezTo>
                  <a:pt x="16090" y="67734"/>
                  <a:pt x="0" y="205128"/>
                  <a:pt x="33023" y="280610"/>
                </a:cubicBezTo>
                <a:cubicBezTo>
                  <a:pt x="44819" y="307572"/>
                  <a:pt x="96000" y="282971"/>
                  <a:pt x="120109" y="266095"/>
                </a:cubicBezTo>
                <a:cubicBezTo>
                  <a:pt x="148690" y="246088"/>
                  <a:pt x="178166" y="179010"/>
                  <a:pt x="178166" y="179010"/>
                </a:cubicBezTo>
                <a:cubicBezTo>
                  <a:pt x="163652" y="164496"/>
                  <a:pt x="151702" y="146853"/>
                  <a:pt x="134623" y="135467"/>
                </a:cubicBezTo>
                <a:cubicBezTo>
                  <a:pt x="121893" y="126981"/>
                  <a:pt x="103811" y="129439"/>
                  <a:pt x="91081" y="120953"/>
                </a:cubicBezTo>
                <a:cubicBezTo>
                  <a:pt x="74002" y="109567"/>
                  <a:pt x="63307" y="90551"/>
                  <a:pt x="47538" y="77410"/>
                </a:cubicBezTo>
                <a:cubicBezTo>
                  <a:pt x="34137" y="66243"/>
                  <a:pt x="20928" y="0"/>
                  <a:pt x="18509" y="3386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4" name="TextBox 30"/>
          <p:cNvSpPr txBox="1">
            <a:spLocks noChangeArrowheads="1"/>
          </p:cNvSpPr>
          <p:nvPr/>
        </p:nvSpPr>
        <p:spPr bwMode="auto">
          <a:xfrm>
            <a:off x="4110459" y="2817813"/>
            <a:ext cx="7858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000"/>
              <a:t>дуб</a:t>
            </a:r>
          </a:p>
        </p:txBody>
      </p:sp>
      <p:sp>
        <p:nvSpPr>
          <p:cNvPr id="95" name="TextBox 31"/>
          <p:cNvSpPr txBox="1">
            <a:spLocks noChangeArrowheads="1"/>
          </p:cNvSpPr>
          <p:nvPr/>
        </p:nvSpPr>
        <p:spPr bwMode="auto">
          <a:xfrm>
            <a:off x="1967334" y="4175125"/>
            <a:ext cx="5715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l</a:t>
            </a:r>
            <a:endParaRPr lang="ru-RU"/>
          </a:p>
        </p:txBody>
      </p:sp>
      <p:sp>
        <p:nvSpPr>
          <p:cNvPr id="96" name="TextBox 32"/>
          <p:cNvSpPr txBox="1">
            <a:spLocks noChangeArrowheads="1"/>
          </p:cNvSpPr>
          <p:nvPr/>
        </p:nvSpPr>
        <p:spPr bwMode="auto">
          <a:xfrm>
            <a:off x="6896522" y="4175125"/>
            <a:ext cx="571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ll</a:t>
            </a:r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3110334" y="3246438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2324522" y="3246438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4253334" y="3175000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5110584" y="3317875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6325022" y="310356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6825084" y="3389313"/>
            <a:ext cx="107950" cy="1079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 rot="5400000">
            <a:off x="6585372" y="3771900"/>
            <a:ext cx="6223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1982415" y="3699669"/>
            <a:ext cx="82708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2768228" y="3699669"/>
            <a:ext cx="82708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3892972" y="3681413"/>
            <a:ext cx="863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16200000" flipH="1">
            <a:off x="4822453" y="3753644"/>
            <a:ext cx="71913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16200000" flipH="1">
            <a:off x="5946402" y="3625057"/>
            <a:ext cx="90011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Группа 51"/>
          <p:cNvGrpSpPr>
            <a:grpSpLocks/>
          </p:cNvGrpSpPr>
          <p:nvPr/>
        </p:nvGrpSpPr>
        <p:grpSpPr bwMode="auto">
          <a:xfrm>
            <a:off x="2181647" y="3746500"/>
            <a:ext cx="785812" cy="500063"/>
            <a:chOff x="1389044" y="3746498"/>
            <a:chExt cx="785818" cy="500066"/>
          </a:xfrm>
        </p:grpSpPr>
        <p:sp>
          <p:nvSpPr>
            <p:cNvPr id="110" name="Дуга 109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1" name="TextBox 50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grpSp>
        <p:nvGrpSpPr>
          <p:cNvPr id="112" name="Группа 52"/>
          <p:cNvGrpSpPr>
            <a:grpSpLocks/>
          </p:cNvGrpSpPr>
          <p:nvPr/>
        </p:nvGrpSpPr>
        <p:grpSpPr bwMode="auto">
          <a:xfrm>
            <a:off x="2967459" y="3746500"/>
            <a:ext cx="785813" cy="500063"/>
            <a:chOff x="1389044" y="3746498"/>
            <a:chExt cx="785818" cy="500066"/>
          </a:xfrm>
        </p:grpSpPr>
        <p:sp>
          <p:nvSpPr>
            <p:cNvPr id="113" name="Дуга 112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4" name="TextBox 54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grpSp>
        <p:nvGrpSpPr>
          <p:cNvPr id="115" name="Группа 55"/>
          <p:cNvGrpSpPr>
            <a:grpSpLocks/>
          </p:cNvGrpSpPr>
          <p:nvPr/>
        </p:nvGrpSpPr>
        <p:grpSpPr bwMode="auto">
          <a:xfrm>
            <a:off x="4110459" y="3746500"/>
            <a:ext cx="785813" cy="500063"/>
            <a:chOff x="1389044" y="3746498"/>
            <a:chExt cx="785818" cy="500066"/>
          </a:xfrm>
        </p:grpSpPr>
        <p:sp>
          <p:nvSpPr>
            <p:cNvPr id="116" name="Дуга 115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7" name="TextBox 57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grpSp>
        <p:nvGrpSpPr>
          <p:cNvPr id="118" name="Группа 58"/>
          <p:cNvGrpSpPr>
            <a:grpSpLocks/>
          </p:cNvGrpSpPr>
          <p:nvPr/>
        </p:nvGrpSpPr>
        <p:grpSpPr bwMode="auto">
          <a:xfrm>
            <a:off x="4967709" y="3746500"/>
            <a:ext cx="785813" cy="500063"/>
            <a:chOff x="1389044" y="3746498"/>
            <a:chExt cx="785818" cy="500066"/>
          </a:xfrm>
        </p:grpSpPr>
        <p:sp>
          <p:nvSpPr>
            <p:cNvPr id="119" name="Дуга 118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0" name="TextBox 60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grpSp>
        <p:nvGrpSpPr>
          <p:cNvPr id="121" name="Группа 61"/>
          <p:cNvGrpSpPr>
            <a:grpSpLocks/>
          </p:cNvGrpSpPr>
          <p:nvPr/>
        </p:nvGrpSpPr>
        <p:grpSpPr bwMode="auto">
          <a:xfrm>
            <a:off x="6182147" y="3746500"/>
            <a:ext cx="785812" cy="500063"/>
            <a:chOff x="1389044" y="3746498"/>
            <a:chExt cx="785818" cy="500066"/>
          </a:xfrm>
        </p:grpSpPr>
        <p:sp>
          <p:nvSpPr>
            <p:cNvPr id="122" name="Дуга 121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" name="TextBox 63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grpSp>
        <p:nvGrpSpPr>
          <p:cNvPr id="124" name="Группа 64"/>
          <p:cNvGrpSpPr>
            <a:grpSpLocks/>
          </p:cNvGrpSpPr>
          <p:nvPr/>
        </p:nvGrpSpPr>
        <p:grpSpPr bwMode="auto">
          <a:xfrm>
            <a:off x="6682209" y="3746500"/>
            <a:ext cx="785813" cy="500063"/>
            <a:chOff x="1389044" y="3746498"/>
            <a:chExt cx="785818" cy="500066"/>
          </a:xfrm>
        </p:grpSpPr>
        <p:sp>
          <p:nvSpPr>
            <p:cNvPr id="125" name="Дуга 124"/>
            <p:cNvSpPr/>
            <p:nvPr/>
          </p:nvSpPr>
          <p:spPr>
            <a:xfrm>
              <a:off x="1389044" y="3889374"/>
              <a:ext cx="428628" cy="357190"/>
            </a:xfrm>
            <a:prstGeom prst="arc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6" name="TextBox 66"/>
            <p:cNvSpPr txBox="1">
              <a:spLocks noChangeArrowheads="1"/>
            </p:cNvSpPr>
            <p:nvPr/>
          </p:nvSpPr>
          <p:spPr bwMode="auto">
            <a:xfrm>
              <a:off x="1674796" y="3746498"/>
              <a:ext cx="5000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1200">
                  <a:latin typeface="Times New Roman" pitchFamily="18" charset="0"/>
                  <a:cs typeface="Times New Roman" pitchFamily="18" charset="0"/>
                </a:rPr>
                <a:t>90°</a:t>
              </a:r>
            </a:p>
          </p:txBody>
        </p:sp>
      </p:grpSp>
      <p:sp>
        <p:nvSpPr>
          <p:cNvPr id="127" name="TextBox 67"/>
          <p:cNvSpPr txBox="1">
            <a:spLocks noChangeArrowheads="1"/>
          </p:cNvSpPr>
          <p:nvPr/>
        </p:nvSpPr>
        <p:spPr bwMode="auto">
          <a:xfrm>
            <a:off x="1753022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6 м.</a:t>
            </a:r>
          </a:p>
        </p:txBody>
      </p:sp>
      <p:sp>
        <p:nvSpPr>
          <p:cNvPr id="128" name="TextBox 74"/>
          <p:cNvSpPr txBox="1">
            <a:spLocks noChangeArrowheads="1"/>
          </p:cNvSpPr>
          <p:nvPr/>
        </p:nvSpPr>
        <p:spPr bwMode="auto">
          <a:xfrm>
            <a:off x="2538834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6.5 м.</a:t>
            </a:r>
          </a:p>
        </p:txBody>
      </p:sp>
      <p:sp>
        <p:nvSpPr>
          <p:cNvPr id="129" name="TextBox 75"/>
          <p:cNvSpPr txBox="1">
            <a:spLocks noChangeArrowheads="1"/>
          </p:cNvSpPr>
          <p:nvPr/>
        </p:nvSpPr>
        <p:spPr bwMode="auto">
          <a:xfrm>
            <a:off x="3753272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8 м.</a:t>
            </a:r>
          </a:p>
        </p:txBody>
      </p:sp>
      <p:sp>
        <p:nvSpPr>
          <p:cNvPr id="130" name="TextBox 76"/>
          <p:cNvSpPr txBox="1">
            <a:spLocks noChangeArrowheads="1"/>
          </p:cNvSpPr>
          <p:nvPr/>
        </p:nvSpPr>
        <p:spPr bwMode="auto">
          <a:xfrm>
            <a:off x="4610522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5 м.</a:t>
            </a:r>
          </a:p>
        </p:txBody>
      </p:sp>
      <p:sp>
        <p:nvSpPr>
          <p:cNvPr id="131" name="TextBox 77"/>
          <p:cNvSpPr txBox="1">
            <a:spLocks noChangeArrowheads="1"/>
          </p:cNvSpPr>
          <p:nvPr/>
        </p:nvSpPr>
        <p:spPr bwMode="auto">
          <a:xfrm>
            <a:off x="5753522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10 м.</a:t>
            </a:r>
          </a:p>
        </p:txBody>
      </p:sp>
      <p:sp>
        <p:nvSpPr>
          <p:cNvPr id="132" name="TextBox 78"/>
          <p:cNvSpPr txBox="1">
            <a:spLocks noChangeArrowheads="1"/>
          </p:cNvSpPr>
          <p:nvPr/>
        </p:nvSpPr>
        <p:spPr bwMode="auto">
          <a:xfrm>
            <a:off x="6396459" y="3532188"/>
            <a:ext cx="720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4 м.</a:t>
            </a:r>
          </a:p>
        </p:txBody>
      </p:sp>
      <p:sp>
        <p:nvSpPr>
          <p:cNvPr id="133" name="Правая фигурная скобка 132"/>
          <p:cNvSpPr/>
          <p:nvPr/>
        </p:nvSpPr>
        <p:spPr>
          <a:xfrm rot="5400000">
            <a:off x="2165772" y="4049713"/>
            <a:ext cx="179387" cy="28733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4" name="TextBox 69"/>
          <p:cNvSpPr txBox="1">
            <a:spLocks noChangeArrowheads="1"/>
          </p:cNvSpPr>
          <p:nvPr/>
        </p:nvSpPr>
        <p:spPr bwMode="auto">
          <a:xfrm>
            <a:off x="1967334" y="424656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/>
              <a:t>  </a:t>
            </a:r>
            <a:r>
              <a:rPr lang="ru-RU" sz="1400"/>
              <a:t>3 м.</a:t>
            </a:r>
          </a:p>
        </p:txBody>
      </p:sp>
      <p:sp>
        <p:nvSpPr>
          <p:cNvPr id="135" name="Правая фигурная скобка 134"/>
          <p:cNvSpPr/>
          <p:nvPr/>
        </p:nvSpPr>
        <p:spPr>
          <a:xfrm rot="5400000">
            <a:off x="2411041" y="3815556"/>
            <a:ext cx="468312" cy="104457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6" name="TextBox 71"/>
          <p:cNvSpPr txBox="1">
            <a:spLocks noChangeArrowheads="1"/>
          </p:cNvSpPr>
          <p:nvPr/>
        </p:nvSpPr>
        <p:spPr bwMode="auto">
          <a:xfrm>
            <a:off x="2467397" y="4603750"/>
            <a:ext cx="755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/>
              <a:t>22 м.</a:t>
            </a:r>
          </a:p>
        </p:txBody>
      </p:sp>
    </p:spTree>
    <p:extLst>
      <p:ext uri="{BB962C8B-B14F-4D97-AF65-F5344CB8AC3E}">
        <p14:creationId xmlns:p14="http://schemas.microsoft.com/office/powerpoint/2010/main" val="7664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245</TotalTime>
  <Words>374</Words>
  <Application>Microsoft Office PowerPoint</Application>
  <PresentationFormat>Экран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Презентация PowerPoint</vt:lpstr>
      <vt:lpstr>Teodolit şekillendirmesi</vt:lpstr>
      <vt:lpstr>Abris – bu erkin masştably shematik çyzgydyr.</vt:lpstr>
      <vt:lpstr>Презентация PowerPoint</vt:lpstr>
      <vt:lpstr>Презентация PowerPoint</vt:lpstr>
      <vt:lpstr>Презентация PowerPoint</vt:lpstr>
      <vt:lpstr>Situasiýany şekillendirmegiň (surata almagyň) usullary</vt:lpstr>
      <vt:lpstr>Daşyndan aýlanmak usuly</vt:lpstr>
      <vt:lpstr>Göni burçly koordinatalar usuly (perpendikulýarlar usuly) </vt:lpstr>
      <vt:lpstr>Polýar koordinatalar usuly</vt:lpstr>
      <vt:lpstr>Kesişdirmeler usuly (burç we çyzyk kesişmeler) bipolýar usuly</vt:lpstr>
      <vt:lpstr>Kesişdirmeler usuly (burç we çyzyk kesişmeler) bipolýar usuly</vt:lpstr>
      <vt:lpstr>Hatarlaýyn çelgiler usuly</vt:lpstr>
      <vt:lpstr>Teodolit şekillendirmesiniň planyny gurmak</vt:lpstr>
      <vt:lpstr>Teodolit şekillendirmesiniň planyny gurmak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6</cp:revision>
  <dcterms:created xsi:type="dcterms:W3CDTF">2019-04-19T18:39:02Z</dcterms:created>
  <dcterms:modified xsi:type="dcterms:W3CDTF">2019-04-20T06:26:58Z</dcterms:modified>
</cp:coreProperties>
</file>