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4"/>
  </p:notesMasterIdLst>
  <p:sldIdLst>
    <p:sldId id="258" r:id="rId2"/>
    <p:sldId id="267" r:id="rId3"/>
    <p:sldId id="268" r:id="rId4"/>
    <p:sldId id="269" r:id="rId5"/>
    <p:sldId id="279" r:id="rId6"/>
    <p:sldId id="280" r:id="rId7"/>
    <p:sldId id="281" r:id="rId8"/>
    <p:sldId id="282" r:id="rId9"/>
    <p:sldId id="292" r:id="rId10"/>
    <p:sldId id="293" r:id="rId11"/>
    <p:sldId id="294" r:id="rId12"/>
    <p:sldId id="289" r:id="rId13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99FF33"/>
    <a:srgbClr val="FF9933"/>
    <a:srgbClr val="BEA6F2"/>
    <a:srgbClr val="3BB432"/>
    <a:srgbClr val="3FC135"/>
    <a:srgbClr val="66FF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9028" autoAdjust="0"/>
    <p:restoredTop sz="94434" autoAdjust="0"/>
  </p:normalViewPr>
  <p:slideViewPr>
    <p:cSldViewPr snapToGrid="0">
      <p:cViewPr varScale="1">
        <p:scale>
          <a:sx n="74" d="100"/>
          <a:sy n="74" d="100"/>
        </p:scale>
        <p:origin x="414" y="5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-978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A53C3-BE69-4407-A46F-BE78F7156F79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B58DEC2-4B4A-4A6E-BC0B-0B4314FF2232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0446397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2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67104341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685800" y="1143000"/>
            <a:ext cx="5486400" cy="30861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B58DEC2-4B4A-4A6E-BC0B-0B4314FF2232}" type="slidenum">
              <a:rPr lang="ru-RU" smtClean="0"/>
              <a:t>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8073675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189" indent="0" algn="ctr">
              <a:buNone/>
              <a:defRPr sz="2000"/>
            </a:lvl2pPr>
            <a:lvl3pPr marL="914377" indent="0" algn="ctr">
              <a:buNone/>
              <a:defRPr sz="1800"/>
            </a:lvl3pPr>
            <a:lvl4pPr marL="1371566" indent="0" algn="ctr">
              <a:buNone/>
              <a:defRPr sz="1600"/>
            </a:lvl4pPr>
            <a:lvl5pPr marL="1828754" indent="0" algn="ctr">
              <a:buNone/>
              <a:defRPr sz="1600"/>
            </a:lvl5pPr>
            <a:lvl6pPr marL="2285943" indent="0" algn="ctr">
              <a:buNone/>
              <a:defRPr sz="1600"/>
            </a:lvl6pPr>
            <a:lvl7pPr marL="2743131" indent="0" algn="ctr">
              <a:buNone/>
              <a:defRPr sz="1600"/>
            </a:lvl7pPr>
            <a:lvl8pPr marL="3200320" indent="0" algn="ctr">
              <a:buNone/>
              <a:defRPr sz="1600"/>
            </a:lvl8pPr>
            <a:lvl9pPr marL="3657509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80768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1300858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2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2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1540390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71467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1" y="1709742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1" y="4589467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189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9444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3608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9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9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9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2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2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4037635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296731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1881269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0288991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9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189" indent="0">
              <a:buNone/>
              <a:defRPr sz="2800"/>
            </a:lvl2pPr>
            <a:lvl3pPr marL="914377" indent="0">
              <a:buNone/>
              <a:defRPr sz="2400"/>
            </a:lvl3pPr>
            <a:lvl4pPr marL="1371566" indent="0">
              <a:buNone/>
              <a:defRPr sz="2000"/>
            </a:lvl4pPr>
            <a:lvl5pPr marL="1828754" indent="0">
              <a:buNone/>
              <a:defRPr sz="2000"/>
            </a:lvl5pPr>
            <a:lvl6pPr marL="2285943" indent="0">
              <a:buNone/>
              <a:defRPr sz="2000"/>
            </a:lvl6pPr>
            <a:lvl7pPr marL="2743131" indent="0">
              <a:buNone/>
              <a:defRPr sz="2000"/>
            </a:lvl7pPr>
            <a:lvl8pPr marL="3200320" indent="0">
              <a:buNone/>
              <a:defRPr sz="2000"/>
            </a:lvl8pPr>
            <a:lvl9pPr marL="3657509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189" indent="0">
              <a:buNone/>
              <a:defRPr sz="1400"/>
            </a:lvl2pPr>
            <a:lvl3pPr marL="914377" indent="0">
              <a:buNone/>
              <a:defRPr sz="1200"/>
            </a:lvl3pPr>
            <a:lvl4pPr marL="1371566" indent="0">
              <a:buNone/>
              <a:defRPr sz="1000"/>
            </a:lvl4pPr>
            <a:lvl5pPr marL="1828754" indent="0">
              <a:buNone/>
              <a:defRPr sz="1000"/>
            </a:lvl5pPr>
            <a:lvl6pPr marL="2285943" indent="0">
              <a:buNone/>
              <a:defRPr sz="1000"/>
            </a:lvl6pPr>
            <a:lvl7pPr marL="2743131" indent="0">
              <a:buNone/>
              <a:defRPr sz="1000"/>
            </a:lvl7pPr>
            <a:lvl8pPr marL="3200320" indent="0">
              <a:buNone/>
              <a:defRPr sz="1000"/>
            </a:lvl8pPr>
            <a:lvl9pPr marL="3657509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967150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9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F83495-5D7D-429B-A9A4-3BD7122F02BD}" type="datetimeFigureOut">
              <a:rPr lang="ru-RU" smtClean="0"/>
              <a:t>15.09.2021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4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4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603C4E-F2EB-4DAD-A4EE-20BC1807FAAF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3153425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377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594" indent="-228594" algn="l" defTabSz="914377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78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2971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160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349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537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726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914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103" indent="-228594" algn="l" defTabSz="914377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914377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11523031" y="620965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21" name="Скругленный прямоугольник 20"/>
          <p:cNvSpPr/>
          <p:nvPr/>
        </p:nvSpPr>
        <p:spPr>
          <a:xfrm>
            <a:off x="374181" y="95589"/>
            <a:ext cx="11432312" cy="2189456"/>
          </a:xfrm>
          <a:prstGeom prst="roundRect">
            <a:avLst>
              <a:gd name="adj" fmla="val 0"/>
            </a:avLst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1-nji umumy okuw</a:t>
            </a:r>
          </a:p>
          <a:p>
            <a:pPr algn="ctr">
              <a:spcAft>
                <a:spcPts val="0"/>
              </a:spcAft>
            </a:pPr>
            <a:r>
              <a:rPr lang="tk-TM" sz="40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Tema: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San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belgili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proýeksiýalar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5" name="Группа 4"/>
          <p:cNvGrpSpPr/>
          <p:nvPr/>
        </p:nvGrpSpPr>
        <p:grpSpPr>
          <a:xfrm>
            <a:off x="416834" y="2379357"/>
            <a:ext cx="11389659" cy="3738271"/>
            <a:chOff x="798533" y="2224940"/>
            <a:chExt cx="10582856" cy="3738271"/>
          </a:xfrm>
        </p:grpSpPr>
        <p:grpSp>
          <p:nvGrpSpPr>
            <p:cNvPr id="44" name="Группа 43"/>
            <p:cNvGrpSpPr/>
            <p:nvPr/>
          </p:nvGrpSpPr>
          <p:grpSpPr>
            <a:xfrm>
              <a:off x="798533" y="2224940"/>
              <a:ext cx="10582856" cy="2642809"/>
              <a:chOff x="261552" y="896130"/>
              <a:chExt cx="8573382" cy="2642808"/>
            </a:xfrm>
            <a:solidFill>
              <a:schemeClr val="accent1">
                <a:lumMod val="20000"/>
                <a:lumOff val="80000"/>
              </a:schemeClr>
            </a:solidFill>
            <a:effectLst/>
          </p:grpSpPr>
          <p:grpSp>
            <p:nvGrpSpPr>
              <p:cNvPr id="41" name="Группа 40"/>
              <p:cNvGrpSpPr/>
              <p:nvPr/>
            </p:nvGrpSpPr>
            <p:grpSpPr>
              <a:xfrm>
                <a:off x="261552" y="1585084"/>
                <a:ext cx="8573365" cy="1953854"/>
                <a:chOff x="261549" y="1569283"/>
                <a:chExt cx="8433909" cy="1840895"/>
              </a:xfrm>
              <a:grpFill/>
            </p:grpSpPr>
            <p:sp>
              <p:nvSpPr>
                <p:cNvPr id="30" name="Пятиугольник 29"/>
                <p:cNvSpPr/>
                <p:nvPr/>
              </p:nvSpPr>
              <p:spPr>
                <a:xfrm flipH="1">
                  <a:off x="261549" y="2425581"/>
                  <a:ext cx="8433909" cy="984597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>
                    <a:spcAft>
                      <a:spcPts val="0"/>
                    </a:spcAft>
                  </a:pPr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2.</a:t>
                  </a:r>
                  <a:r>
                    <a:rPr lang="ru-RU" sz="4000" dirty="0">
                      <a:latin typeface="Times New Roman" panose="02020603050405020304" pitchFamily="18" charset="0"/>
                      <a:ea typeface="Calibri" panose="020F0502020204030204" pitchFamily="34" charset="0"/>
                      <a:cs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San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belgili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proýeksiýalary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gurmagyň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usullary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.</a:t>
                  </a:r>
                  <a:endParaRPr lang="ru-RU" sz="4000" dirty="0">
                    <a:effectLst/>
                    <a:latin typeface="Times New Roman" panose="02020603050405020304" pitchFamily="18" charset="0"/>
                    <a:ea typeface="Times New Roman" panose="02020603050405020304" pitchFamily="18" charset="0"/>
                    <a:cs typeface="Times New Roman" panose="02020603050405020304" pitchFamily="18" charset="0"/>
                  </a:endParaRPr>
                </a:p>
              </p:txBody>
            </p:sp>
            <p:sp>
              <p:nvSpPr>
                <p:cNvPr id="31" name="Пятиугольник 30"/>
                <p:cNvSpPr/>
                <p:nvPr/>
              </p:nvSpPr>
              <p:spPr>
                <a:xfrm flipH="1">
                  <a:off x="261550" y="1569283"/>
                  <a:ext cx="8433907" cy="816405"/>
                </a:xfrm>
                <a:prstGeom prst="homePlate">
                  <a:avLst>
                    <a:gd name="adj" fmla="val 0"/>
                  </a:avLst>
                </a:prstGeom>
                <a:grpFill/>
                <a:ln>
                  <a:noFill/>
                </a:ln>
                <a:effectLst>
                  <a:outerShdw blurRad="107950" dist="12700" dir="5400000" algn="ctr">
                    <a:srgbClr val="000000"/>
                  </a:outerShdw>
                </a:effectLst>
              </p:spPr>
              <p:style>
                <a:lnRef idx="1">
                  <a:schemeClr val="accent4"/>
                </a:lnRef>
                <a:fillRef idx="2">
                  <a:schemeClr val="accent4"/>
                </a:fillRef>
                <a:effectRef idx="1">
                  <a:schemeClr val="accent4"/>
                </a:effectRef>
                <a:fontRef idx="minor">
                  <a:schemeClr val="dk1"/>
                </a:fontRef>
              </p:style>
              <p:txBody>
  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  <a:prstTxWarp prst="textNoShape">
                    <a:avLst/>
                  </a:prstTxWarp>
                  <a:noAutofit/>
                </a:bodyPr>
                <a:lstStyle/>
                <a:p>
                  <a:pPr eaLnBrk="0" fontAlgn="base" hangingPunct="0"/>
                  <a:r>
                    <a:rPr lang="en-US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1.</a:t>
                  </a:r>
                  <a:r>
                    <a:rPr lang="tk-TM" sz="4000" dirty="0" smtClean="0">
                      <a:solidFill>
                        <a:srgbClr val="000000"/>
                      </a:solidFill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Topografiki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çyzgylar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barada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umumy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 </a:t>
                  </a:r>
                  <a:r>
                    <a:rPr lang="ru-RU" sz="3600" dirty="0" err="1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maglumatlar</a:t>
                  </a:r>
                  <a:r>
                    <a:rPr lang="ru-RU" sz="3600" dirty="0">
                      <a:latin typeface="Times New Roman" panose="02020603050405020304" pitchFamily="18" charset="0"/>
                      <a:ea typeface="Times New Roman" panose="02020603050405020304" pitchFamily="18" charset="0"/>
                    </a:rPr>
                    <a:t>.</a:t>
                  </a:r>
                  <a:endParaRPr lang="ru-RU" sz="4000" dirty="0" smtClean="0">
                    <a:ln w="3175" cmpd="sng">
                      <a:noFill/>
                    </a:ln>
                    <a:solidFill>
                      <a:schemeClr val="tx1"/>
                    </a:solidFill>
                    <a:latin typeface="Times New Roman" panose="02020603050405020304" pitchFamily="18" charset="0"/>
                    <a:ea typeface="+mj-ea"/>
                    <a:cs typeface="Times New Roman" panose="02020603050405020304" pitchFamily="18" charset="0"/>
                  </a:endParaRPr>
                </a:p>
              </p:txBody>
            </p:sp>
          </p:grpSp>
          <p:sp>
            <p:nvSpPr>
              <p:cNvPr id="42" name="Пятиугольник 41"/>
              <p:cNvSpPr/>
              <p:nvPr/>
            </p:nvSpPr>
            <p:spPr>
              <a:xfrm flipH="1">
                <a:off x="261569" y="896130"/>
                <a:ext cx="8573365" cy="670596"/>
              </a:xfrm>
              <a:prstGeom prst="homePlate">
                <a:avLst>
                  <a:gd name="adj" fmla="val 0"/>
                </a:avLst>
              </a:prstGeom>
              <a:grpFill/>
              <a:ln>
                <a:noFill/>
              </a:ln>
              <a:effectLst>
                <a:outerShdw blurRad="107950" dist="12700" dir="5400000" algn="ctr">
                  <a:srgbClr val="000000"/>
                </a:outerShdw>
              </a:effectLst>
            </p:spPr>
            <p:style>
              <a:lnRef idx="1">
                <a:schemeClr val="accent4"/>
              </a:lnRef>
              <a:fillRef idx="2">
                <a:schemeClr val="accent4"/>
              </a:fillRef>
              <a:effectRef idx="1">
                <a:schemeClr val="accent4"/>
              </a:effectRef>
              <a:fontRef idx="minor">
                <a:schemeClr val="dk1"/>
              </a:fontRef>
            </p:style>
            <p:txBody>
  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  <a:prstTxWarp prst="textNoShape">
                  <a:avLst/>
                </a:prstTxWarp>
                <a:noAutofit/>
              </a:bodyPr>
              <a:lstStyle/>
              <a:p>
                <a:pPr eaLnBrk="0" fontAlgn="base" hangingPunct="0"/>
                <a:r>
                  <a:rPr lang="tk-TM" sz="4000" b="1" dirty="0">
                    <a:latin typeface="Times New Roman" panose="02020603050405020304" pitchFamily="18" charset="0"/>
                    <a:cs typeface="Times New Roman" panose="02020603050405020304" pitchFamily="18" charset="0"/>
                  </a:rPr>
                  <a:t>Meýilnama:</a:t>
                </a:r>
                <a:endParaRPr lang="ru-RU" sz="4000" b="1" dirty="0">
                  <a:latin typeface="Times New Roman" panose="02020603050405020304" pitchFamily="18" charset="0"/>
                  <a:cs typeface="Times New Roman" panose="02020603050405020304" pitchFamily="18" charset="0"/>
                </a:endParaRPr>
              </a:p>
            </p:txBody>
          </p:sp>
        </p:grpSp>
        <p:sp>
          <p:nvSpPr>
            <p:cNvPr id="10" name="Пятиугольник 9"/>
            <p:cNvSpPr/>
            <p:nvPr/>
          </p:nvSpPr>
          <p:spPr>
            <a:xfrm flipH="1">
              <a:off x="798533" y="4981794"/>
              <a:ext cx="10582840" cy="981417"/>
            </a:xfrm>
            <a:prstGeom prst="homePlate">
              <a:avLst>
                <a:gd name="adj" fmla="val 0"/>
              </a:avLst>
            </a:prstGeom>
            <a:solidFill>
              <a:schemeClr val="accent1">
                <a:lumMod val="20000"/>
                <a:lumOff val="80000"/>
              </a:schemeClr>
            </a:solidFill>
            <a:ln>
              <a:noFill/>
            </a:ln>
            <a:effectLst>
              <a:outerShdw blurRad="107950" dist="12700" dir="5400000" algn="ctr">
                <a:srgbClr val="000000"/>
              </a:outerShdw>
            </a:effectLst>
          </p:spPr>
          <p:style>
            <a:lnRef idx="1">
              <a:schemeClr val="accent4"/>
            </a:lnRef>
            <a:fillRef idx="2">
              <a:schemeClr val="accent4"/>
            </a:fillRef>
            <a:effectRef idx="1">
              <a:schemeClr val="accent4"/>
            </a:effectRef>
            <a:fontRef idx="minor">
              <a:schemeClr val="dk1"/>
            </a:fontRef>
          </p:style>
          <p:txBody>
  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  <a:prstTxWarp prst="textNoShape">
                <a:avLst/>
              </a:prstTxWarp>
              <a:noAutofit/>
            </a:bodyPr>
            <a:lstStyle/>
            <a:p>
              <a:pPr>
                <a:spcAft>
                  <a:spcPts val="0"/>
                </a:spcAft>
              </a:pPr>
              <a:r>
                <a:rPr lang="tk-TM" sz="4000" dirty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3</a:t>
              </a:r>
              <a:r>
                <a:rPr lang="en-US" sz="4000" dirty="0" smtClean="0">
                  <a:solidFill>
                    <a:srgbClr val="000000"/>
                  </a:solidFill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r>
                <a:rPr lang="ru-RU" sz="4000" dirty="0">
                  <a:latin typeface="Times New Roman" panose="02020603050405020304" pitchFamily="18" charset="0"/>
                  <a:ea typeface="Times New Roman" panose="02020603050405020304" pitchFamily="18" charset="0"/>
                  <a:cs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San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belgili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proýeksiýalaryň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gurluşykda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ulanylýan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 </a:t>
              </a:r>
              <a:r>
                <a:rPr lang="ru-RU" sz="3600" dirty="0" err="1">
                  <a:latin typeface="Times New Roman" panose="02020603050405020304" pitchFamily="18" charset="0"/>
                  <a:ea typeface="Times New Roman" panose="02020603050405020304" pitchFamily="18" charset="0"/>
                </a:rPr>
                <a:t>ýerleri</a:t>
              </a:r>
              <a:r>
                <a:rPr lang="ru-RU" sz="3600" dirty="0">
                  <a:latin typeface="Times New Roman" panose="02020603050405020304" pitchFamily="18" charset="0"/>
                  <a:ea typeface="Times New Roman" panose="02020603050405020304" pitchFamily="18" charset="0"/>
                </a:rPr>
                <a:t>.</a:t>
              </a:r>
              <a:endParaRPr lang="ru-RU" sz="4000" dirty="0"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Прямоугольник 11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24228321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dir="u"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yza parallel ýagdaýda ýerleşýärler.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bize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mälim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çyzygydyr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merkezli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r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radiusly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töwereklerdir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degişli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2', 3', 4', 5', 8', 9', 10'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2'', 3'', 4'', 5'', 8'', 9'', 10''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1-2-3-4-5-6-7-8-9-10-11-12-1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yzygiderlikde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egri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arkaly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birikdirilýär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10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8411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altLang="ru-RU" sz="3600" b="1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altLang="ru-RU" sz="3600" dirty="0" smtClean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ähli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tekilikde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6'', 7'', 8'', 9'', 10'', 11''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12''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birikýän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galan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b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alt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Utgaşdyrmak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usulynyň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kömegi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kesişmeginde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gelen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kesigiň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hakyky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ululygy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altLang="ru-RU" sz="3600" dirty="0" err="1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altLang="ru-RU" sz="3600" dirty="0"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343862" y="6222737"/>
            <a:ext cx="678958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11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557366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1999" cy="6857999"/>
          </a:xfrm>
          <a:prstGeom prst="rect">
            <a:avLst/>
          </a:prstGeom>
          <a:solidFill>
            <a:schemeClr val="accent6">
              <a:lumMod val="20000"/>
              <a:lumOff val="80000"/>
            </a:schemeClr>
          </a:solidFill>
          <a:ln w="25400" cmpd="sng">
            <a:solidFill>
              <a:srgbClr val="00B05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 dirty="0">
              <a:solidFill>
                <a:prstClr val="black"/>
              </a:solidFill>
            </a:endParaRPr>
          </a:p>
        </p:txBody>
      </p:sp>
      <p:sp>
        <p:nvSpPr>
          <p:cNvPr id="5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>
              <a:solidFill>
                <a:prstClr val="black"/>
              </a:solidFill>
            </a:endParaRPr>
          </a:p>
        </p:txBody>
      </p:sp>
      <p:sp>
        <p:nvSpPr>
          <p:cNvPr id="4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1" name="Прямоугольник 10"/>
          <p:cNvSpPr/>
          <p:nvPr/>
        </p:nvSpPr>
        <p:spPr>
          <a:xfrm>
            <a:off x="449179" y="3137690"/>
            <a:ext cx="11534274" cy="1103440"/>
          </a:xfrm>
          <a:prstGeom prst="rect">
            <a:avLst/>
          </a:prstGeom>
          <a:noFill/>
        </p:spPr>
        <p:txBody>
          <a:bodyPr wrap="square" lIns="91440" tIns="45720" rIns="91440" bIns="45720">
            <a:prstTxWarp prst="textArchUp">
              <a:avLst>
                <a:gd name="adj" fmla="val 10753427"/>
              </a:avLst>
            </a:prstTxWarp>
            <a:spAutoFit/>
          </a:bodyPr>
          <a:lstStyle/>
          <a:p>
            <a:pPr algn="ctr"/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Diňläniňiz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üçin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sag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8000" dirty="0" err="1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boluň</a:t>
            </a:r>
            <a:r>
              <a:rPr lang="ru-RU" sz="8000" dirty="0" smtClean="0">
                <a:ln w="0"/>
                <a:effectLst>
                  <a:outerShdw blurRad="38100" dist="19050" dir="2700000" algn="tl" rotWithShape="0">
                    <a:schemeClr val="dk1">
                      <a:alpha val="40000"/>
                    </a:scheme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!</a:t>
            </a:r>
            <a:endParaRPr lang="ru-RU" sz="8000" dirty="0">
              <a:ln w="0"/>
              <a:effectLst>
                <a:outerShdw blurRad="38100" dist="19050" dir="2700000" algn="tl" rotWithShape="0">
                  <a:schemeClr val="dk1">
                    <a:alpha val="40000"/>
                  </a:scheme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791591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Прямоугольник 14"/>
          <p:cNvSpPr/>
          <p:nvPr/>
        </p:nvSpPr>
        <p:spPr>
          <a:xfrm>
            <a:off x="11516364" y="621239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172145" y="60836"/>
            <a:ext cx="11908730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dirty="0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1.Topografiki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çyzgylar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barada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umumy</a:t>
            </a:r>
            <a:r>
              <a:rPr lang="ru-RU" sz="36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 smtClean="0">
                <a:latin typeface="Times New Roman" panose="02020603050405020304" pitchFamily="18" charset="0"/>
                <a:ea typeface="Times New Roman" panose="02020603050405020304" pitchFamily="18" charset="0"/>
              </a:rPr>
              <a:t>maglumatlar</a:t>
            </a:r>
            <a:endParaRPr lang="tk-TM" sz="3600" b="1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stler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Ýeriň üsti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stdir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(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topografiýa-grekçeden-topos-ýeri, grapho-ýazýaryn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).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Onuň üsti hiç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geometriki kanunlara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boyun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egýän däldir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Şeýle üsti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tekizlikde şekillendirmeklik ýokardaky aýdylan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umumy usul bilen amala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aşyrylýar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just"/>
            <a:r>
              <a:rPr lang="tk-TM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Bellik.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belgileri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(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haýsy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hem bolsa 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zada görä)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we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absolýut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bolünýärler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islendik şertleýin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alnan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H</a:t>
            </a:r>
            <a:r>
              <a:rPr lang="tk-TM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tekizlikden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başlanýar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Absolyut </a:t>
            </a:r>
            <a:r>
              <a:rPr lang="tk-TM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bolsa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aýlagynda ýerleşen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 nokatdan alynýar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Çyzgylarda köplenç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otnositel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belgiler ulanylýar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endParaRPr lang="ru-RU" sz="3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0506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dir="u"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Прямоугольник 16"/>
          <p:cNvSpPr/>
          <p:nvPr/>
        </p:nvSpPr>
        <p:spPr>
          <a:xfrm>
            <a:off x="11514701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9" name="Прямоугольник 1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61" y="107989"/>
            <a:ext cx="5314187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Inžener gurluşyk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meseleleri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işlenende köp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halatlarda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üstler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iş salyşylýar</a:t>
            </a:r>
            <a:r>
              <a:rPr lang="tk-TM" sz="3600" dirty="0" smtClean="0">
                <a:latin typeface="TimesNewRomanPSMT"/>
              </a:rPr>
              <a:t>.</a:t>
            </a:r>
          </a:p>
          <a:p>
            <a:pPr algn="just"/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mysal.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Ýapgytlyk masştaby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berlen 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a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berlen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ü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kesişme çyzygyny tapmaly. (1-nji surat)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3">
            <a:lum bright="-40000" contrast="80000"/>
          </a:blip>
          <a:stretch>
            <a:fillRect/>
          </a:stretch>
        </p:blipFill>
        <p:spPr>
          <a:xfrm>
            <a:off x="5632703" y="164589"/>
            <a:ext cx="6381905" cy="5704242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731048" y="5863063"/>
            <a:ext cx="2185214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1-nji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surat.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427317941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>
        <p14:prism isContent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1" y="6215086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4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b="1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Çözülişi: </a:t>
            </a:r>
            <a:r>
              <a:rPr lang="el-GR" sz="3600" dirty="0" smtClean="0">
                <a:latin typeface="Times New Roman" panose="02020603050405020304" pitchFamily="18" charset="0"/>
              </a:rPr>
              <a:t>α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apgytlyk masştabyny graduirläp, onda topografiki üstüň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çyzyklarynyň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belgilerine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deň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bolan belgili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 tapylýar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Ol nokatlardan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 geçirilýär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Ol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kese çyzyklaryň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topografiki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üstüň degişli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çyzyklary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kesişýän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tapyl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ar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Ol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yzygiderli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birle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dir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ä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 </a:t>
            </a:r>
            <a:r>
              <a:rPr lang="tk-TM" sz="36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yzyk</a:t>
            </a:r>
            <a:r>
              <a:rPr lang="en-US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l-GR" sz="3600" dirty="0">
                <a:latin typeface="Times New Roman" panose="02020603050405020304" pitchFamily="18" charset="0"/>
              </a:rPr>
              <a:t>α</a:t>
            </a:r>
            <a:r>
              <a:rPr lang="en-US" sz="36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600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ň topografiki üsti kesýän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yzygydyr.</a:t>
            </a:r>
          </a:p>
          <a:p>
            <a:pPr algn="just"/>
            <a:r>
              <a:rPr lang="tk-TM" sz="3600" b="1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Bellik.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Eger tekizlik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ýapgytlygy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berilse, onda edil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şu tertipde meseläni işläp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bolar.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Ýöne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ilki bilen berlen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ýapgytlyk boýunça tekizligiň aralygyny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kesgitlemeli bolar.</a:t>
            </a:r>
            <a:endParaRPr lang="ru-RU" sz="3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00213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53672" y="6218735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0" y="0"/>
            <a:ext cx="12192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ru-RU"/>
          </a:p>
        </p:txBody>
      </p:sp>
      <p:sp>
        <p:nvSpPr>
          <p:cNvPr id="18" name="Прямоугольник 17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4" name="Прямоугольник 3"/>
          <p:cNvSpPr/>
          <p:nvPr/>
        </p:nvSpPr>
        <p:spPr>
          <a:xfrm>
            <a:off x="99059" y="95588"/>
            <a:ext cx="11936232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fontAlgn="base" hangingPunct="0"/>
            <a:r>
              <a:rPr lang="en-US" sz="3600" b="1" dirty="0">
                <a:solidFill>
                  <a:srgbClr val="00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2.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San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belgili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proýeksiýalary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gurmagyň</a:t>
            </a:r>
            <a:r>
              <a:rPr lang="ru-RU" sz="3600" b="1" dirty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sz="3600" b="1" dirty="0" err="1" smtClean="0">
                <a:solidFill>
                  <a:prstClr val="black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usullary</a:t>
            </a:r>
            <a:endParaRPr lang="tk-TM" sz="36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0" algn="just"/>
            <a:r>
              <a:rPr lang="tk-TM" sz="36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</a:t>
            </a:r>
            <a:r>
              <a:rPr lang="tk-TM" sz="36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belgili proýeksiyalar.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Eger-de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predmetiň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dik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kese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ölçegleri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bilen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deňeşdirilende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has ujypsyz bolsalar (has beteri hem ol predmetler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kanunalaýyk gelmeýän üstler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bolsalar, mysal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ü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baýyrlaryň üstleri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), onda ol predmeti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Monžuň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usulynda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şekillendirmek örän amatsyz bolýar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Şeýle ýagdaýlarda </a:t>
            </a:r>
            <a:r>
              <a:rPr lang="tk-TM" sz="36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san belgili </a:t>
            </a:r>
            <a:r>
              <a:rPr lang="tk-TM" sz="36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proýeksiýalar diýilýän proýeksiýalar ulanylýar.</a:t>
            </a:r>
          </a:p>
        </p:txBody>
      </p:sp>
    </p:spTree>
    <p:extLst>
      <p:ext uri="{BB962C8B-B14F-4D97-AF65-F5344CB8AC3E}">
        <p14:creationId xmlns:p14="http://schemas.microsoft.com/office/powerpoint/2010/main" val="2991895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14702" y="6214361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5" name="Прямоугольник 4"/>
          <p:cNvSpPr/>
          <p:nvPr/>
        </p:nvSpPr>
        <p:spPr>
          <a:xfrm>
            <a:off x="99059" y="95588"/>
            <a:ext cx="11963523" cy="452431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tk-TM" sz="3600" i="1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Bellik:</a:t>
            </a:r>
            <a:r>
              <a:rPr lang="tk-TM" sz="36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Nokatlaryň proýeksiýalaryny harplary ulanman, diňe san belgileri bilen hem görkezmek bolýar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tk-TM" sz="3600" baseline="-250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tekizlik elmydama kese 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ýagdaýda ýerleşdirilýär we köplenç halatlarda H</a:t>
            </a:r>
            <a:r>
              <a:rPr lang="tk-TM" sz="3600" baseline="-25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tk-TM" sz="3600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bilen bellenilyar. HQ tekizlige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esasy tekizlik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ya-da </a:t>
            </a:r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nulynjy</a:t>
            </a:r>
          </a:p>
          <a:p>
            <a:r>
              <a:rPr lang="tk-TM" sz="36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derejeli tekizlik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diyilyar. 01 tekizlik deregine Dekartyn koordinatalar</a:t>
            </a:r>
          </a:p>
          <a:p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sistemasyndaky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ХОУ </a:t>
            </a:r>
            <a:r>
              <a:rPr lang="tk-TM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tekizligi almak bolar.</a:t>
            </a:r>
          </a:p>
        </p:txBody>
      </p:sp>
    </p:spTree>
    <p:extLst>
      <p:ext uri="{BB962C8B-B14F-4D97-AF65-F5344CB8AC3E}">
        <p14:creationId xmlns:p14="http://schemas.microsoft.com/office/powerpoint/2010/main" val="827120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8951" y="62082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7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pic>
        <p:nvPicPr>
          <p:cNvPr id="5" name="Рисунок 3" descr="D:\Şahsy dokument\Bawa\Ismailow ÇG\Cyzuw geometriya çyzgylar\soky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9399" y="153826"/>
            <a:ext cx="5457678" cy="617663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Прямоугольник 3"/>
          <p:cNvSpPr/>
          <p:nvPr/>
        </p:nvSpPr>
        <p:spPr>
          <a:xfrm>
            <a:off x="169399" y="6105067"/>
            <a:ext cx="9762286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0" marR="0" lvl="0" indent="0" defTabSz="91440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tk-TM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umumy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haldaky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1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kumimoji="0" lang="ru-RU" altLang="ru-RU" sz="3200" b="0" i="0" u="none" strike="noStrike" kern="0" cap="none" spc="0" normalizeH="0" baseline="0" noProof="0" dirty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kumimoji="0" lang="ru-RU" altLang="ru-RU" sz="3200" b="0" i="0" u="none" strike="noStrike" kern="0" cap="none" spc="0" normalizeH="0" baseline="0" noProof="0" dirty="0" err="1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kesişmegi</a:t>
            </a:r>
            <a:endParaRPr kumimoji="0" lang="ru-RU" sz="1600" b="0" i="0" u="none" strike="noStrike" kern="0" cap="none" spc="0" normalizeH="0" baseline="0" noProof="0" dirty="0" smtClean="0">
              <a:ln>
                <a:noFill/>
              </a:ln>
              <a:solidFill>
                <a:sysClr val="windowText" lastClr="000000"/>
              </a:solidFill>
              <a:effectLst/>
              <a:uLnTx/>
              <a:uFillTx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5812084" y="111621"/>
            <a:ext cx="6268791" cy="563231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proýektirleýji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geçirilýär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Onuň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yzyna perpendikulýardyr (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sym typeface="Symbol" panose="05050102010706020507" pitchFamily="18" charset="2"/>
              </a:rPr>
              <a:t>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). 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Soňra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Ol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h''v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kesimdir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.</a:t>
            </a:r>
            <a:endParaRPr lang="ru-RU" sz="3600" dirty="0"/>
          </a:p>
        </p:txBody>
      </p:sp>
    </p:spTree>
    <p:extLst>
      <p:ext uri="{BB962C8B-B14F-4D97-AF65-F5344CB8AC3E}">
        <p14:creationId xmlns:p14="http://schemas.microsoft.com/office/powerpoint/2010/main" val="10084707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Прямоугольник 11"/>
          <p:cNvSpPr/>
          <p:nvPr/>
        </p:nvSpPr>
        <p:spPr>
          <a:xfrm>
            <a:off x="11524135" y="6214623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8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7403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β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proýeksiýasy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bolsa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a''b''s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üçburçlykdyr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özara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b's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emele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getirijileriň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7'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Bu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okdaky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ýokarky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</a:t>
            </a:r>
            <a:b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</a:b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görünmeýän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böleklerini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çäklendirýän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tapmak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ýene-de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depesiniň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simmetriýa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okunyň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frontal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Soňra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φ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tekizligiň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val="33890721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8"/>
          <p:cNvSpPr/>
          <p:nvPr/>
        </p:nvSpPr>
        <p:spPr>
          <a:xfrm>
            <a:off x="99059" y="95588"/>
            <a:ext cx="11981816" cy="6666824"/>
          </a:xfrm>
          <a:prstGeom prst="rect">
            <a:avLst/>
          </a:prstGeom>
          <a:noFill/>
          <a:ln w="88900" cap="flat" cmpd="sng">
            <a:solidFill>
              <a:srgbClr val="C00000"/>
            </a:solidFill>
            <a:round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endParaRPr lang="ru-RU"/>
          </a:p>
        </p:txBody>
      </p:sp>
      <p:sp>
        <p:nvSpPr>
          <p:cNvPr id="2" name="Прямоугольник 1"/>
          <p:cNvSpPr/>
          <p:nvPr/>
        </p:nvSpPr>
        <p:spPr>
          <a:xfrm>
            <a:off x="99059" y="95588"/>
            <a:ext cx="11981816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diýip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bellenilýär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Baglanyşyk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çyzyklaryny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geçirip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6'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12'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tapylýar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1, 7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6, 12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häsiýetli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nokatlar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tapylandan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soň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egri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çyzygyň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takyk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bolmagy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üçin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aşakda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7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nokatdan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ýokarda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birnäçe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gorizontal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geçirilýär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2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3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,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4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5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yzlardyr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(</a:t>
            </a:r>
            <a:r>
              <a:rPr lang="ru-RU" sz="3600" dirty="0" err="1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suratda</a:t>
            </a:r>
            <a:r>
              <a:rPr lang="ru-RU" sz="3600" dirty="0" smtClean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diňe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baseline="-250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1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görkezilen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).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α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çyzyklarynyň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V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tekizlikdäki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proýeksiýalary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hem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f</a:t>
            </a:r>
            <a:r>
              <a:rPr lang="ru-RU" sz="3600" b="1" baseline="-250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o</a:t>
            </a:r>
            <a:r>
              <a:rPr lang="ru-RU" sz="3600" b="1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yzlaryň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üstünde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ýatýar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H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tekizlikde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kömekçi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γ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tekizlikleriň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berlen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konus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we</a:t>
            </a:r>
            <a:r>
              <a:rPr lang="ru-RU" sz="3600" b="1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α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tekizlik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bilen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kesişme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çyzyklary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 </a:t>
            </a:r>
            <a:r>
              <a:rPr lang="ru-RU" sz="3600" dirty="0" err="1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tapylýar</a:t>
            </a:r>
            <a:r>
              <a:rPr lang="ru-RU" sz="3600" dirty="0">
                <a:ln w="3175" cmpd="sng">
                  <a:noFill/>
                </a:ln>
                <a:solidFill>
                  <a:prstClr val="black"/>
                </a:solidFill>
                <a:latin typeface="Times New Roman" panose="02020603050405020304" pitchFamily="18" charset="0"/>
                <a:ea typeface="+mj-ea"/>
                <a:cs typeface="Times New Roman" panose="02020603050405020304" pitchFamily="18" charset="0"/>
              </a:rPr>
              <a:t>. </a:t>
            </a:r>
            <a:endParaRPr lang="ru-RU" sz="3600" dirty="0"/>
          </a:p>
        </p:txBody>
      </p:sp>
      <p:sp>
        <p:nvSpPr>
          <p:cNvPr id="12" name="Прямоугольник 11"/>
          <p:cNvSpPr/>
          <p:nvPr/>
        </p:nvSpPr>
        <p:spPr>
          <a:xfrm>
            <a:off x="11541200" y="6222737"/>
            <a:ext cx="481619" cy="481619"/>
          </a:xfrm>
          <a:prstGeom prst="rect">
            <a:avLst/>
          </a:prstGeom>
          <a:solidFill>
            <a:srgbClr val="FFFF00"/>
          </a:solidFill>
          <a:ln>
            <a:noFill/>
          </a:ln>
          <a:effectLst>
            <a:outerShdw blurRad="107950" dist="12700" dir="5400000" algn="ctr">
              <a:srgbClr val="000000"/>
            </a:outerShdw>
          </a:effectLst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 algn="ctr"/>
            <a:r>
              <a:rPr lang="tk-TM" sz="3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9</a:t>
            </a:r>
            <a:endParaRPr lang="ru-RU" sz="36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25225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prism isContent="1" isInverted="1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1711</TotalTime>
  <Words>739</Words>
  <Application>Microsoft Office PowerPoint</Application>
  <PresentationFormat>Широкоэкранный</PresentationFormat>
  <Paragraphs>41</Paragraphs>
  <Slides>12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9" baseType="lpstr">
      <vt:lpstr>Arial</vt:lpstr>
      <vt:lpstr>Calibri</vt:lpstr>
      <vt:lpstr>Calibri Light</vt:lpstr>
      <vt:lpstr>Symbol</vt:lpstr>
      <vt:lpstr>Times New Roman</vt:lpstr>
      <vt:lpstr>TimesNewRomanPSMT</vt:lpstr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MYRAT</dc:creator>
  <cp:lastModifiedBy>Myrat H</cp:lastModifiedBy>
  <cp:revision>178</cp:revision>
  <dcterms:created xsi:type="dcterms:W3CDTF">2020-05-31T16:38:52Z</dcterms:created>
  <dcterms:modified xsi:type="dcterms:W3CDTF">2021-09-15T08:28:13Z</dcterms:modified>
</cp:coreProperties>
</file>