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 id="2147483696" r:id="rId2"/>
    <p:sldMasterId id="2147483708" r:id="rId3"/>
    <p:sldMasterId id="2147483720" r:id="rId4"/>
    <p:sldMasterId id="2147483732" r:id="rId5"/>
  </p:sldMasterIdLst>
  <p:notesMasterIdLst>
    <p:notesMasterId r:id="rId21"/>
  </p:notesMasterIdLst>
  <p:sldIdLst>
    <p:sldId id="283" r:id="rId6"/>
    <p:sldId id="284" r:id="rId7"/>
    <p:sldId id="285" r:id="rId8"/>
    <p:sldId id="286" r:id="rId9"/>
    <p:sldId id="277" r:id="rId10"/>
    <p:sldId id="287" r:id="rId11"/>
    <p:sldId id="276" r:id="rId12"/>
    <p:sldId id="288" r:id="rId13"/>
    <p:sldId id="258" r:id="rId14"/>
    <p:sldId id="278" r:id="rId15"/>
    <p:sldId id="279" r:id="rId16"/>
    <p:sldId id="289" r:id="rId17"/>
    <p:sldId id="280" r:id="rId18"/>
    <p:sldId id="281" r:id="rId19"/>
    <p:sldId id="28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GMHI"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598" autoAdjust="0"/>
  </p:normalViewPr>
  <p:slideViewPr>
    <p:cSldViewPr>
      <p:cViewPr>
        <p:scale>
          <a:sx n="120" d="100"/>
          <a:sy n="120" d="100"/>
        </p:scale>
        <p:origin x="-13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17C2E-64E8-4570-A5DB-AC72869DB532}" type="datetimeFigureOut">
              <a:rPr lang="ru-RU" smtClean="0"/>
              <a:pPr/>
              <a:t>31.03.2018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4CEBF-6647-4D3D-B137-64461502CE4E}" type="slidenum">
              <a:rPr lang="ru-RU" smtClean="0"/>
              <a:pPr/>
              <a:t>‹#›</a:t>
            </a:fld>
            <a:endParaRPr lang="ru-RU" dirty="0"/>
          </a:p>
        </p:txBody>
      </p:sp>
    </p:spTree>
    <p:extLst>
      <p:ext uri="{BB962C8B-B14F-4D97-AF65-F5344CB8AC3E}">
        <p14:creationId xmlns:p14="http://schemas.microsoft.com/office/powerpoint/2010/main" val="111390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B384CEBF-6647-4D3D-B137-64461502CE4E}" type="slidenum">
              <a:rPr lang="ru-RU" smtClean="0"/>
              <a:pPr/>
              <a:t>5</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384CEBF-6647-4D3D-B137-64461502CE4E}" type="slidenum">
              <a:rPr lang="ru-RU" smtClean="0"/>
              <a:pPr/>
              <a:t>7</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B49FE918-AFD9-4D99-820C-50A861B3AD5E}"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49FE918-AFD9-4D99-820C-50A861B3AD5E}"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49FE918-AFD9-4D99-820C-50A861B3AD5E}" type="slidenum">
              <a:rPr lang="ru-RU" smtClean="0"/>
              <a:pPr/>
              <a:t>‹#›</a:t>
            </a:fld>
            <a:endParaRPr lang="ru-RU"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B49FE918-AFD9-4D99-820C-50A861B3AD5E}"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5" name="Date Placeholder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ru-RU"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B49FE918-AFD9-4D99-820C-50A861B3AD5E}"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B49FE918-AFD9-4D99-820C-50A861B3AD5E}"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B49FE918-AFD9-4D99-820C-50A861B3AD5E}"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B49FE918-AFD9-4D99-820C-50A861B3AD5E}"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61DA351-7C76-4D68-ACBB-3328AFB001FA}" type="datetimeFigureOut">
              <a:rPr lang="ru-RU" smtClean="0"/>
              <a:pPr/>
              <a:t>31.03.2018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61DA351-7C76-4D68-ACBB-3328AFB001FA}" type="datetimeFigureOut">
              <a:rPr lang="ru-RU" smtClean="0"/>
              <a:pPr/>
              <a:t>31.03.2018</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49FE918-AFD9-4D99-820C-50A861B3AD5E}"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61DA351-7C76-4D68-ACBB-3328AFB001FA}" type="datetimeFigureOut">
              <a:rPr lang="ru-RU" smtClean="0"/>
              <a:pPr/>
              <a:t>31.03.2018</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49FE918-AFD9-4D99-820C-50A861B3AD5E}"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61DA351-7C76-4D68-ACBB-3328AFB001FA}" type="datetimeFigureOut">
              <a:rPr lang="ru-RU" smtClean="0"/>
              <a:pPr/>
              <a:t>31.03.2018</a:t>
            </a:fld>
            <a:endParaRPr lang="ru-R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49FE918-AFD9-4D99-820C-50A861B3AD5E}" type="slidenum">
              <a:rPr lang="ru-RU" smtClean="0"/>
              <a:pPr/>
              <a:t>‹#›</a:t>
            </a:fld>
            <a:endParaRPr lang="ru-RU"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61DA351-7C76-4D68-ACBB-3328AFB001FA}" type="datetimeFigureOut">
              <a:rPr lang="ru-RU" smtClean="0"/>
              <a:pPr/>
              <a:t>31.03.2018</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49FE918-AFD9-4D99-820C-50A861B3AD5E}"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61DA351-7C76-4D68-ACBB-3328AFB001FA}" type="datetimeFigureOut">
              <a:rPr lang="ru-RU" smtClean="0"/>
              <a:pPr/>
              <a:t>31.03.2018</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49FE918-AFD9-4D99-820C-50A861B3AD5E}"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4.png"/><Relationship Id="rId5" Type="http://schemas.microsoft.com/office/2007/relationships/hdphoto" Target="../media/hdphoto8.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4.png"/><Relationship Id="rId5" Type="http://schemas.microsoft.com/office/2007/relationships/hdphoto" Target="../media/hdphoto8.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4.png"/><Relationship Id="rId5" Type="http://schemas.microsoft.com/office/2007/relationships/hdphoto" Target="../media/hdphoto8.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5.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microsoft.com/office/2007/relationships/hdphoto" Target="../media/hdphoto6.wdp"/><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4.png"/><Relationship Id="rId5" Type="http://schemas.microsoft.com/office/2007/relationships/hdphoto" Target="../media/hdphoto8.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microsoft.com/office/2007/relationships/hdphoto" Target="../media/hdphoto8.wdp"/><Relationship Id="rId5" Type="http://schemas.openxmlformats.org/officeDocument/2006/relationships/image" Target="../media/image12.png"/><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4.png"/><Relationship Id="rId5" Type="http://schemas.microsoft.com/office/2007/relationships/hdphoto" Target="../media/hdphoto8.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0" y="116630"/>
            <a:ext cx="9103849" cy="6624737"/>
            <a:chOff x="84694" y="151183"/>
            <a:chExt cx="9019155" cy="6624737"/>
          </a:xfrm>
        </p:grpSpPr>
        <p:pic>
          <p:nvPicPr>
            <p:cNvPr id="5" name="Объект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4694" y="151183"/>
              <a:ext cx="9019155" cy="6624737"/>
            </a:xfrm>
            <a:prstGeom prst="rect">
              <a:avLst/>
            </a:prstGeom>
          </p:spPr>
        </p:pic>
        <p:sp>
          <p:nvSpPr>
            <p:cNvPr id="6" name="Прямоугольник 5"/>
            <p:cNvSpPr/>
            <p:nvPr/>
          </p:nvSpPr>
          <p:spPr>
            <a:xfrm>
              <a:off x="323528" y="406405"/>
              <a:ext cx="8640960" cy="646331"/>
            </a:xfrm>
            <a:prstGeom prst="rect">
              <a:avLst/>
            </a:prstGeom>
          </p:spPr>
          <p:txBody>
            <a:bodyPr wrap="square">
              <a:spAutoFit/>
            </a:bodyPr>
            <a:lstStyle/>
            <a:p>
              <a:pPr algn="ctr"/>
              <a:r>
                <a:rPr lang="ru-RU"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TÜRKMENISTANYŇ GORANMAK MINISTRLIGINIŇ BEÝIK SAPARMYRAT TÜRKMENBAŞY ADYNDAKY HARBY INSTITUTY</a:t>
              </a:r>
            </a:p>
          </p:txBody>
        </p:sp>
        <p:pic>
          <p:nvPicPr>
            <p:cNvPr id="7" name="Рисунок 6"/>
            <p:cNvPicPr/>
            <p:nvPr/>
          </p:nvPicPr>
          <p:blipFill rotWithShape="1">
            <a:blip r:embed="rId3">
              <a:extLst>
                <a:ext uri="{BEBA8EAE-BF5A-486C-A8C5-ECC9F3942E4B}">
                  <a14:imgProps xmlns:a14="http://schemas.microsoft.com/office/drawing/2010/main">
                    <a14:imgLayer r:embed="rId4">
                      <a14:imgEffect>
                        <a14:backgroundRemoval t="21852" b="78981" l="35625" r="61875"/>
                      </a14:imgEffect>
                    </a14:imgLayer>
                  </a14:imgProps>
                </a:ext>
              </a:extLst>
            </a:blip>
            <a:srcRect l="33536" t="18311" r="35431" b="19399"/>
            <a:stretch/>
          </p:blipFill>
          <p:spPr bwMode="auto">
            <a:xfrm>
              <a:off x="315333" y="980727"/>
              <a:ext cx="872291" cy="864097"/>
            </a:xfrm>
            <a:prstGeom prst="rect">
              <a:avLst/>
            </a:prstGeom>
            <a:ln>
              <a:noFill/>
            </a:ln>
            <a:extLst>
              <a:ext uri="{53640926-AAD7-44D8-BBD7-CCE9431645EC}">
                <a14:shadowObscured xmlns:a14="http://schemas.microsoft.com/office/drawing/2010/main"/>
              </a:ext>
            </a:extLst>
          </p:spPr>
        </p:pic>
        <p:pic>
          <p:nvPicPr>
            <p:cNvPr id="8" name="Picture 8" descr="C:\Users\1\Desktop\sewron.jpg"/>
            <p:cNvPicPr/>
            <p:nvPr/>
          </p:nvPicPr>
          <p:blipFill>
            <a:blip r:embed="rId5" cstate="print">
              <a:extLst>
                <a:ext uri="{BEBA8EAE-BF5A-486C-A8C5-ECC9F3942E4B}">
                  <a14:imgProps xmlns:a14="http://schemas.microsoft.com/office/drawing/2010/main">
                    <a14:imgLayer r:embed="rId6">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7884368" y="980727"/>
              <a:ext cx="864096" cy="9361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23528" y="5589240"/>
              <a:ext cx="8496944" cy="646331"/>
            </a:xfrm>
            <a:prstGeom prst="rect">
              <a:avLst/>
            </a:prstGeom>
          </p:spPr>
          <p:txBody>
            <a:bodyPr wrap="square">
              <a:spAutoFit/>
            </a:bodyPr>
            <a:lstStyle/>
            <a:p>
              <a:pPr algn="ctr"/>
              <a:r>
                <a:rPr lang="ru-RU" b="1" dirty="0">
                  <a:solidFill>
                    <a:srgbClr val="FFFF00"/>
                  </a:solidFill>
                </a:rPr>
                <a:t>Awiasiýa tehnikalary we ýaraglary kafedrasynyň toplum başlygy – uly </a:t>
              </a:r>
              <a:r>
                <a:rPr lang="ru-RU" b="1" dirty="0" smtClean="0">
                  <a:solidFill>
                    <a:srgbClr val="FFFF00"/>
                  </a:solidFill>
                </a:rPr>
                <a:t>mugallymy</a:t>
              </a:r>
              <a:r>
                <a:rPr lang="ru-RU" b="1" dirty="0">
                  <a:solidFill>
                    <a:srgbClr val="FFFF00"/>
                  </a:solidFill>
                </a:rPr>
                <a:t> </a:t>
              </a:r>
            </a:p>
            <a:p>
              <a:pPr algn="ctr"/>
              <a:r>
                <a:rPr lang="ru-RU" b="1" dirty="0">
                  <a:solidFill>
                    <a:srgbClr val="FFFF00"/>
                  </a:solidFill>
                </a:rPr>
                <a:t>podpolkownik </a:t>
              </a:r>
              <a:r>
                <a:rPr lang="ru-RU" b="1" dirty="0" smtClean="0">
                  <a:solidFill>
                    <a:srgbClr val="FFFF00"/>
                  </a:solidFill>
                </a:rPr>
                <a:t>Şehiýew Hudaýberdy</a:t>
              </a:r>
              <a:endParaRPr lang="ru-RU" dirty="0"/>
            </a:p>
          </p:txBody>
        </p:sp>
      </p:grpSp>
      <p:sp>
        <p:nvSpPr>
          <p:cNvPr id="10" name="Прямоугольник 9"/>
          <p:cNvSpPr/>
          <p:nvPr/>
        </p:nvSpPr>
        <p:spPr>
          <a:xfrm>
            <a:off x="539552" y="2828835"/>
            <a:ext cx="8064896" cy="1200329"/>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ru-RU" sz="3600" b="1" dirty="0" smtClean="0">
                <a:solidFill>
                  <a:srgbClr val="FFFF00"/>
                </a:solidFill>
                <a:ea typeface="Times New Roman" pitchFamily="18" charset="0"/>
                <a:cs typeface="Times New Roman" pitchFamily="18" charset="0"/>
              </a:rPr>
              <a:t>“</a:t>
            </a:r>
            <a:r>
              <a:rPr lang="ru-RU" sz="3600" b="1" dirty="0">
                <a:solidFill>
                  <a:srgbClr val="FFFF00"/>
                </a:solidFill>
                <a:ea typeface="Times New Roman" pitchFamily="18" charset="0"/>
                <a:cs typeface="Times New Roman" pitchFamily="18" charset="0"/>
              </a:rPr>
              <a:t>Awiasiýa dwigatelleriň nazarýeti</a:t>
            </a:r>
            <a:r>
              <a:rPr lang="ru-RU" sz="3600" b="1" dirty="0" smtClean="0">
                <a:solidFill>
                  <a:srgbClr val="FFFF00"/>
                </a:solidFill>
                <a:ea typeface="Times New Roman" pitchFamily="18" charset="0"/>
                <a:cs typeface="Times New Roman" pitchFamily="18" charset="0"/>
              </a:rPr>
              <a:t>”</a:t>
            </a:r>
            <a:endParaRPr lang="en-US" sz="3600" b="1" dirty="0" smtClean="0">
              <a:solidFill>
                <a:srgbClr val="FFFF00"/>
              </a:solidFill>
              <a:ea typeface="Times New Roman" pitchFamily="18" charset="0"/>
              <a:cs typeface="Times New Roman" pitchFamily="18" charset="0"/>
            </a:endParaRPr>
          </a:p>
          <a:p>
            <a:pPr algn="ctr" fontAlgn="base">
              <a:spcBef>
                <a:spcPct val="0"/>
              </a:spcBef>
              <a:spcAft>
                <a:spcPct val="0"/>
              </a:spcAft>
            </a:pPr>
            <a:r>
              <a:rPr lang="ru-RU" sz="3600" b="1" dirty="0" smtClean="0">
                <a:solidFill>
                  <a:srgbClr val="FFFF00"/>
                </a:solidFill>
                <a:latin typeface="Times New Roman" panose="02020603050405020304" pitchFamily="18" charset="0"/>
                <a:ea typeface="Times New Roman" pitchFamily="18" charset="0"/>
                <a:cs typeface="Times New Roman" panose="02020603050405020304" pitchFamily="18" charset="0"/>
              </a:rPr>
              <a:t>dersi boýunça</a:t>
            </a:r>
            <a:r>
              <a:rPr lang="en-US" sz="3600" b="1" dirty="0" smtClean="0">
                <a:solidFill>
                  <a:srgbClr val="FFFF00"/>
                </a:solidFill>
                <a:latin typeface="Times New Roman" panose="02020603050405020304" pitchFamily="18" charset="0"/>
                <a:ea typeface="Times New Roman" pitchFamily="18" charset="0"/>
                <a:cs typeface="Times New Roman" panose="02020603050405020304" pitchFamily="18" charset="0"/>
              </a:rPr>
              <a:t> </a:t>
            </a:r>
            <a:r>
              <a:rPr lang="tk-TM" sz="3600" b="1" dirty="0" smtClean="0">
                <a:solidFill>
                  <a:srgbClr val="FFFF00"/>
                </a:solidFill>
                <a:latin typeface="Times New Roman" panose="02020603050405020304" pitchFamily="18" charset="0"/>
                <a:ea typeface="Times New Roman" pitchFamily="18" charset="0"/>
                <a:cs typeface="Times New Roman" panose="02020603050405020304" pitchFamily="18" charset="0"/>
              </a:rPr>
              <a:t>Leksiýa</a:t>
            </a:r>
            <a:r>
              <a:rPr lang="ru-RU" sz="3600" b="1" dirty="0" smtClean="0">
                <a:solidFill>
                  <a:srgbClr val="FFFF00"/>
                </a:solidFill>
                <a:latin typeface="Times New Roman" panose="02020603050405020304" pitchFamily="18" charset="0"/>
                <a:ea typeface="Times New Roman" pitchFamily="18" charset="0"/>
                <a:cs typeface="Times New Roman" panose="02020603050405020304" pitchFamily="18" charset="0"/>
              </a:rPr>
              <a:t> №</a:t>
            </a:r>
            <a:r>
              <a:rPr lang="tk-TM" sz="3600" b="1" dirty="0">
                <a:solidFill>
                  <a:srgbClr val="FFFF00"/>
                </a:solidFill>
                <a:latin typeface="Times New Roman" panose="02020603050405020304" pitchFamily="18" charset="0"/>
                <a:ea typeface="Times New Roman" pitchFamily="18" charset="0"/>
                <a:cs typeface="Times New Roman" panose="02020603050405020304" pitchFamily="18" charset="0"/>
              </a:rPr>
              <a:t>6</a:t>
            </a:r>
            <a:endParaRPr lang="ru-RU"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1867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892552"/>
          </a:xfrm>
          <a:prstGeom prst="rect">
            <a:avLst/>
          </a:prstGeom>
          <a:solidFill>
            <a:srgbClr val="FFC000"/>
          </a:solidFill>
          <a:ln w="28575">
            <a:solidFill>
              <a:schemeClr val="bg1"/>
            </a:solidFill>
          </a:ln>
        </p:spPr>
        <p:txBody>
          <a:bodyPr wrap="square">
            <a:spAutoFit/>
          </a:bodyPr>
          <a:lstStyle/>
          <a:p>
            <a:pPr algn="ctr"/>
            <a:r>
              <a:rPr lang="ru-RU" sz="2600" b="1" dirty="0" smtClean="0">
                <a:solidFill>
                  <a:srgbClr val="FF0000"/>
                </a:solidFill>
              </a:rPr>
              <a:t>Merkezden daşlaşýan kompressoryň tigirine girýän ýerindäki howanyň tizlikleriniň üçburçlugy</a:t>
            </a:r>
            <a:endParaRPr lang="ru-RU" sz="2600" b="1" dirty="0">
              <a:solidFill>
                <a:srgbClr val="FF0000"/>
              </a:solidFill>
            </a:endParaRPr>
          </a:p>
        </p:txBody>
      </p:sp>
      <p:pic>
        <p:nvPicPr>
          <p:cNvPr id="1025" name="Picture 1"/>
          <p:cNvPicPr>
            <a:picLocks noChangeAspect="1" noChangeArrowheads="1"/>
          </p:cNvPicPr>
          <p:nvPr/>
        </p:nvPicPr>
        <p:blipFill>
          <a:blip r:embed="rId2"/>
          <a:srcRect/>
          <a:stretch>
            <a:fillRect/>
          </a:stretch>
        </p:blipFill>
        <p:spPr bwMode="auto">
          <a:xfrm>
            <a:off x="2643174" y="1142984"/>
            <a:ext cx="4643470" cy="5584506"/>
          </a:xfrm>
          <a:prstGeom prst="rect">
            <a:avLst/>
          </a:prstGeom>
          <a:noFill/>
          <a:ln w="2857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07504" y="908720"/>
            <a:ext cx="8938779"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Radiusyň ulalmagy bilen aýlaw tizligi hem ösýär we </a:t>
            </a:r>
            <a:r>
              <a:rPr kumimoji="0" lang="ru-RU" sz="2800" b="1" i="0"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β</a:t>
            </a:r>
            <a:r>
              <a:rPr kumimoji="0" lang="ru-RU" sz="2800" b="1" i="0" u="none" strike="noStrike" cap="none" normalizeH="0" baseline="-3000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1</a:t>
            </a:r>
            <a:r>
              <a:rPr kumimoji="0" lang="ru-RU" sz="2800" b="0" i="0" u="none" strike="noStrike" cap="none" normalizeH="0" baseline="-3000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burçy hem ulalar. Şonuň üçin pilçeleriň gyşardylmasy hem wtulkadan girişiň grasynyň (periferiýasynyň) kesigine çenli ulalýar. Bu ýerde, howanyň otnositel tizligi, tigiriň girişinde radiusa görä diňe ugruny üýtgetmän, ululygyna görä hem </a:t>
            </a:r>
            <a:r>
              <a:rPr kumimoji="0" lang="ru-RU" sz="2800" b="1" i="0"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D</a:t>
            </a:r>
            <a:r>
              <a:rPr kumimoji="0" lang="ru-RU" sz="2800" b="1" i="0" u="none" strike="noStrike" cap="none" normalizeH="0" baseline="-3000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1</a:t>
            </a: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diametrde girişiň grasynyň (periferiýasynyň)  kesiginde maksimal derejä ýetýändigini belläp geçmek gerek.</a:t>
            </a:r>
            <a:endParaRPr kumimoji="0" lang="ru-RU"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Tigiriň eýe bolan aýlaw tizliginde howanyň otnositel tizligi gyrada (periferiýada) sesiň tizliginden hem uly bolýar, </a:t>
            </a:r>
            <a:r>
              <a:rPr kumimoji="0" lang="ru-RU" sz="2800" b="1" i="0"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w</a:t>
            </a:r>
            <a:r>
              <a:rPr kumimoji="0" lang="ru-RU" sz="2800" b="1" i="0" u="none" strike="noStrike" cap="none" normalizeH="0" baseline="-3000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1max</a:t>
            </a:r>
            <a:r>
              <a:rPr kumimoji="0" lang="ru-RU" sz="2800" b="1" i="0"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a:t>
            </a:r>
            <a:r>
              <a:rPr kumimoji="0" lang="ru-RU" sz="2800" b="1" i="0"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 </a:t>
            </a: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Tigiriň girişinde tolkun garşylygynyň döremeginiň öňüni almak üçin, girişde howanyň otnositel tizligini şeýle çäklendirmek maksadalaýykdyr, ýagny </a:t>
            </a:r>
            <a:r>
              <a:rPr kumimoji="0" lang="ru-RU" sz="2800" b="1" i="0"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w</a:t>
            </a:r>
            <a:r>
              <a:rPr kumimoji="0" lang="ru-RU" sz="2800" b="1" i="0" u="none" strike="noStrike" cap="none" normalizeH="0" baseline="-3000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1max</a:t>
            </a:r>
            <a:r>
              <a:rPr kumimoji="0" lang="ru-RU" sz="2800" b="1" i="0"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 </a:t>
            </a: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tigiriň girişinde sesiň tizliginden uly bolmaly däldir.</a:t>
            </a:r>
            <a:endParaRPr kumimoji="0" lang="ru-RU"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cs typeface="Arial" pitchFamily="34" charset="0"/>
            </a:endParaRPr>
          </a:p>
        </p:txBody>
      </p:sp>
      <p:grpSp>
        <p:nvGrpSpPr>
          <p:cNvPr id="12" name="Группа 11"/>
          <p:cNvGrpSpPr/>
          <p:nvPr/>
        </p:nvGrpSpPr>
        <p:grpSpPr>
          <a:xfrm>
            <a:off x="233586" y="10478"/>
            <a:ext cx="8819703" cy="649445"/>
            <a:chOff x="166528" y="174435"/>
            <a:chExt cx="8819703" cy="1022317"/>
          </a:xfrm>
        </p:grpSpPr>
        <p:grpSp>
          <p:nvGrpSpPr>
            <p:cNvPr id="13" name="Группа 12"/>
            <p:cNvGrpSpPr/>
            <p:nvPr/>
          </p:nvGrpSpPr>
          <p:grpSpPr>
            <a:xfrm>
              <a:off x="166528" y="174435"/>
              <a:ext cx="8784976" cy="1017416"/>
              <a:chOff x="218376" y="37014"/>
              <a:chExt cx="8925624" cy="1523423"/>
            </a:xfrm>
          </p:grpSpPr>
          <p:grpSp>
            <p:nvGrpSpPr>
              <p:cNvPr id="15" name="Группа 14"/>
              <p:cNvGrpSpPr/>
              <p:nvPr/>
            </p:nvGrpSpPr>
            <p:grpSpPr>
              <a:xfrm>
                <a:off x="218376" y="226936"/>
                <a:ext cx="8925624" cy="1120008"/>
                <a:chOff x="-84667" y="1523661"/>
                <a:chExt cx="9108504" cy="1152128"/>
              </a:xfrm>
              <a:solidFill>
                <a:srgbClr val="FFFF00"/>
              </a:solidFill>
            </p:grpSpPr>
            <p:sp>
              <p:nvSpPr>
                <p:cNvPr id="17" name="Прямоугольник 16"/>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8" name="Рисунок 17"/>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1018228"/>
                </a:xfrm>
                <a:prstGeom prst="rect">
                  <a:avLst/>
                </a:prstGeom>
                <a:grpFill/>
                <a:ln>
                  <a:noFill/>
                </a:ln>
              </p:spPr>
            </p:pic>
            <p:pic>
              <p:nvPicPr>
                <p:cNvPr id="19"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20" name="Рисунок 19"/>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16" name="Прямоугольник 15"/>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14" name="Прямая соединительная линия 13"/>
            <p:cNvCxnSpPr/>
            <p:nvPr/>
          </p:nvCxnSpPr>
          <p:spPr>
            <a:xfrm>
              <a:off x="201255" y="11967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233586" y="10478"/>
            <a:ext cx="8819703" cy="649445"/>
            <a:chOff x="166528" y="174435"/>
            <a:chExt cx="8819703" cy="1022317"/>
          </a:xfrm>
        </p:grpSpPr>
        <p:grpSp>
          <p:nvGrpSpPr>
            <p:cNvPr id="14" name="Группа 13"/>
            <p:cNvGrpSpPr/>
            <p:nvPr/>
          </p:nvGrpSpPr>
          <p:grpSpPr>
            <a:xfrm>
              <a:off x="166528" y="174435"/>
              <a:ext cx="8784976" cy="1017416"/>
              <a:chOff x="218376" y="37014"/>
              <a:chExt cx="8925624" cy="1523423"/>
            </a:xfrm>
          </p:grpSpPr>
          <p:grpSp>
            <p:nvGrpSpPr>
              <p:cNvPr id="16" name="Группа 15"/>
              <p:cNvGrpSpPr/>
              <p:nvPr/>
            </p:nvGrpSpPr>
            <p:grpSpPr>
              <a:xfrm>
                <a:off x="218376" y="226936"/>
                <a:ext cx="8925624" cy="1120008"/>
                <a:chOff x="-84667" y="1523661"/>
                <a:chExt cx="9108504" cy="1152128"/>
              </a:xfrm>
              <a:solidFill>
                <a:srgbClr val="FFFF00"/>
              </a:solidFill>
            </p:grpSpPr>
            <p:sp>
              <p:nvSpPr>
                <p:cNvPr id="18" name="Прямоугольник 17"/>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9" name="Рисунок 18"/>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1018228"/>
                </a:xfrm>
                <a:prstGeom prst="rect">
                  <a:avLst/>
                </a:prstGeom>
                <a:grpFill/>
                <a:ln>
                  <a:noFill/>
                </a:ln>
              </p:spPr>
            </p:pic>
            <p:pic>
              <p:nvPicPr>
                <p:cNvPr id="20"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21" name="Рисунок 20"/>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17" name="Прямоугольник 16"/>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15" name="Прямая соединительная линия 14"/>
            <p:cNvCxnSpPr/>
            <p:nvPr/>
          </p:nvCxnSpPr>
          <p:spPr>
            <a:xfrm>
              <a:off x="201255" y="11967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2" name="Прямоугольник 21"/>
          <p:cNvSpPr/>
          <p:nvPr/>
        </p:nvSpPr>
        <p:spPr>
          <a:xfrm>
            <a:off x="175900" y="908720"/>
            <a:ext cx="8873777" cy="5693866"/>
          </a:xfrm>
          <a:prstGeom prst="rect">
            <a:avLst/>
          </a:prstGeom>
        </p:spPr>
        <p:txBody>
          <a:bodyPr wrap="square">
            <a:spAutoFit/>
          </a:bodyPr>
          <a:lstStyle/>
          <a:p>
            <a:pPr lvl="0" indent="449263" algn="ctr" eaLnBrk="0" fontAlgn="base" hangingPunct="0">
              <a:spcBef>
                <a:spcPct val="0"/>
              </a:spcBef>
              <a:spcAft>
                <a:spcPct val="0"/>
              </a:spcAft>
            </a:pPr>
            <a:r>
              <a:rPr lang="ru-RU" sz="2800" b="1" dirty="0">
                <a:solidFill>
                  <a:srgbClr val="FF0000"/>
                </a:solidFill>
                <a:latin typeface="Times New Roman" panose="02020603050405020304" pitchFamily="18" charset="0"/>
                <a:ea typeface="Times New Roman" pitchFamily="18" charset="0"/>
                <a:cs typeface="Times New Roman" panose="02020603050405020304" pitchFamily="18" charset="0"/>
              </a:rPr>
              <a:t>M</a:t>
            </a:r>
            <a:r>
              <a:rPr lang="ru-RU" sz="2800" b="1" baseline="-30000" dirty="0">
                <a:solidFill>
                  <a:srgbClr val="FF0000"/>
                </a:solidFill>
                <a:latin typeface="Times New Roman" panose="02020603050405020304" pitchFamily="18" charset="0"/>
                <a:ea typeface="Times New Roman" pitchFamily="18" charset="0"/>
                <a:cs typeface="Times New Roman" panose="02020603050405020304" pitchFamily="18" charset="0"/>
              </a:rPr>
              <a:t>1 max </a:t>
            </a:r>
            <a:r>
              <a:rPr lang="ru-RU" sz="2800" b="1" dirty="0">
                <a:solidFill>
                  <a:srgbClr val="FF0000"/>
                </a:solidFill>
                <a:latin typeface="Times New Roman" panose="02020603050405020304" pitchFamily="18" charset="0"/>
                <a:ea typeface="Times New Roman" pitchFamily="18" charset="0"/>
                <a:cs typeface="Times New Roman" panose="02020603050405020304" pitchFamily="18" charset="0"/>
              </a:rPr>
              <a:t>= w</a:t>
            </a:r>
            <a:r>
              <a:rPr lang="ru-RU" sz="2800" b="1" baseline="-30000" dirty="0">
                <a:solidFill>
                  <a:srgbClr val="FF0000"/>
                </a:solidFill>
                <a:latin typeface="Times New Roman" panose="02020603050405020304" pitchFamily="18" charset="0"/>
                <a:ea typeface="Times New Roman" pitchFamily="18" charset="0"/>
                <a:cs typeface="Times New Roman" panose="02020603050405020304" pitchFamily="18" charset="0"/>
              </a:rPr>
              <a:t>1 max</a:t>
            </a:r>
            <a:r>
              <a:rPr lang="ru-RU" sz="2800" b="1" dirty="0">
                <a:solidFill>
                  <a:srgbClr val="FF0000"/>
                </a:solidFill>
                <a:latin typeface="Times New Roman" panose="02020603050405020304" pitchFamily="18" charset="0"/>
                <a:ea typeface="Times New Roman"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itchFamily="18" charset="0"/>
                <a:cs typeface="Times New Roman" panose="02020603050405020304" pitchFamily="18" charset="0"/>
              </a:rPr>
              <a:t>α</a:t>
            </a:r>
            <a:r>
              <a:rPr lang="ru-RU" sz="2800" b="1" baseline="-30000" dirty="0">
                <a:solidFill>
                  <a:srgbClr val="FF0000"/>
                </a:solidFill>
                <a:latin typeface="Times New Roman" panose="02020603050405020304" pitchFamily="18" charset="0"/>
                <a:ea typeface="Times New Roman" pitchFamily="18" charset="0"/>
                <a:cs typeface="Times New Roman" panose="02020603050405020304" pitchFamily="18" charset="0"/>
              </a:rPr>
              <a:t>1</a:t>
            </a:r>
            <a:r>
              <a:rPr lang="ru-RU" sz="2800" b="1" dirty="0">
                <a:solidFill>
                  <a:srgbClr val="FF0000"/>
                </a:solidFill>
                <a:latin typeface="Times New Roman" panose="02020603050405020304" pitchFamily="18" charset="0"/>
                <a:ea typeface="Times New Roman" pitchFamily="18" charset="0"/>
                <a:cs typeface="Times New Roman" panose="02020603050405020304" pitchFamily="18" charset="0"/>
              </a:rPr>
              <a:t> ≈ 0,85 ÷ 0,90</a:t>
            </a:r>
          </a:p>
          <a:p>
            <a:pPr indent="449263" algn="just" eaLnBrk="0" fontAlgn="base" hangingPunct="0">
              <a:spcBef>
                <a:spcPct val="0"/>
              </a:spcBef>
              <a:spcAft>
                <a:spcPct val="0"/>
              </a:spcAft>
            </a:pPr>
            <a:endParaRPr lang="ru-RU"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49263" algn="just" eaLnBrk="0" fontAlgn="base" hangingPunct="0">
              <a:spcBef>
                <a:spcPct val="0"/>
              </a:spcBef>
              <a:spcAft>
                <a:spcPct val="0"/>
              </a:spcAft>
            </a:pPr>
            <a:r>
              <a:rPr lang="ru-RU" sz="2800" dirty="0" smtClean="0">
                <a:latin typeface="Times New Roman" panose="02020603050405020304" pitchFamily="18" charset="0"/>
                <a:ea typeface="Times New Roman" panose="02020603050405020304" pitchFamily="18" charset="0"/>
                <a:cs typeface="Times New Roman" panose="02020603050405020304" pitchFamily="18" charset="0"/>
              </a:rPr>
              <a:t>Bu </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ýerde </a:t>
            </a: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lang="ru-RU" sz="2800" b="1"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1max</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tigiriň girişiniň gyrasyndaky (periferiýasyndaky) </a:t>
            </a: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sany – girişdäki howa tizliginiň </a:t>
            </a: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a:t>
            </a:r>
            <a:r>
              <a:rPr lang="ru-RU" sz="2800" b="1"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1max</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sesiň tizligine bolan gatnaşygy.</a:t>
            </a:r>
            <a:r>
              <a:rPr lang="ru-RU" sz="2800" dirty="0">
                <a:latin typeface="Times New Roman" panose="02020603050405020304" pitchFamily="18" charset="0"/>
                <a:cs typeface="Times New Roman" panose="02020603050405020304" pitchFamily="18" charset="0"/>
              </a:rPr>
              <a:t> </a:t>
            </a:r>
          </a:p>
          <a:p>
            <a:pPr indent="449263" algn="just" eaLnBrk="0" fontAlgn="base" hangingPunct="0">
              <a:spcBef>
                <a:spcPct val="0"/>
              </a:spcBef>
              <a:spcAft>
                <a:spcPct val="0"/>
              </a:spcAft>
            </a:pPr>
            <a:r>
              <a:rPr lang="ru-RU" sz="2800" dirty="0">
                <a:latin typeface="Times New Roman" panose="02020603050405020304" pitchFamily="18" charset="0"/>
                <a:cs typeface="Times New Roman" panose="02020603050405020304" pitchFamily="18" charset="0"/>
              </a:rPr>
              <a:t>Tigiriň öň ýanynda otnositel tizligi peseltmek üçin, käbir halatlarda hereketlenmeýan gönükdiriji apparat goýýarlar, ol howany tigiriň aýlan ugruna aýlap goýberýär. Şeýlelikde kompessoryň tigrine girmeziniň öň ýanynda hereketlenmeýän gönükdiriji apparatda aýlaw alan   (закрученный) howa, tigiriň okunyň ugruna bolan </a:t>
            </a:r>
            <a:r>
              <a:rPr lang="ru-RU" sz="2800" b="1" dirty="0">
                <a:solidFill>
                  <a:srgbClr val="FF0000"/>
                </a:solidFill>
                <a:latin typeface="Times New Roman" panose="02020603050405020304" pitchFamily="18" charset="0"/>
                <a:cs typeface="Times New Roman" panose="02020603050405020304" pitchFamily="18" charset="0"/>
              </a:rPr>
              <a:t>c</a:t>
            </a:r>
            <a:r>
              <a:rPr lang="ru-RU" sz="2800" b="1" baseline="-25000" dirty="0">
                <a:solidFill>
                  <a:srgbClr val="FF0000"/>
                </a:solidFill>
                <a:latin typeface="Times New Roman" panose="02020603050405020304" pitchFamily="18" charset="0"/>
                <a:cs typeface="Times New Roman" panose="02020603050405020304" pitchFamily="18" charset="0"/>
              </a:rPr>
              <a:t>1a</a:t>
            </a:r>
            <a:r>
              <a:rPr lang="ru-RU" sz="2800" dirty="0">
                <a:latin typeface="Times New Roman" panose="02020603050405020304" pitchFamily="18" charset="0"/>
                <a:cs typeface="Times New Roman" panose="02020603050405020304" pitchFamily="18" charset="0"/>
              </a:rPr>
              <a:t> tizligi we tigriň aýlaw ugruna bolan </a:t>
            </a:r>
            <a:r>
              <a:rPr lang="ru-RU" sz="2800" b="1" dirty="0">
                <a:solidFill>
                  <a:srgbClr val="FF0000"/>
                </a:solidFill>
                <a:latin typeface="Times New Roman" panose="02020603050405020304" pitchFamily="18" charset="0"/>
                <a:cs typeface="Times New Roman" panose="02020603050405020304" pitchFamily="18" charset="0"/>
              </a:rPr>
              <a:t>c</a:t>
            </a:r>
            <a:r>
              <a:rPr lang="ru-RU" sz="2800" b="1" baseline="-25000" dirty="0">
                <a:solidFill>
                  <a:srgbClr val="FF0000"/>
                </a:solidFill>
                <a:latin typeface="Times New Roman" panose="02020603050405020304" pitchFamily="18" charset="0"/>
                <a:cs typeface="Times New Roman" panose="02020603050405020304" pitchFamily="18" charset="0"/>
              </a:rPr>
              <a:t>1u</a:t>
            </a:r>
            <a:r>
              <a:rPr lang="ru-RU" sz="2800" dirty="0">
                <a:latin typeface="Times New Roman" panose="02020603050405020304" pitchFamily="18" charset="0"/>
                <a:cs typeface="Times New Roman" panose="02020603050405020304" pitchFamily="18" charset="0"/>
              </a:rPr>
              <a:t> tizligi bar bolan, tüweleý görnüşinde hereket eder (aşakdaky slaýda seret).</a:t>
            </a:r>
          </a:p>
        </p:txBody>
      </p:sp>
    </p:spTree>
    <p:extLst>
      <p:ext uri="{BB962C8B-B14F-4D97-AF65-F5344CB8AC3E}">
        <p14:creationId xmlns:p14="http://schemas.microsoft.com/office/powerpoint/2010/main" val="12415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20333"/>
            <a:ext cx="8640960" cy="892552"/>
          </a:xfrm>
          <a:prstGeom prst="rect">
            <a:avLst/>
          </a:prstGeom>
          <a:solidFill>
            <a:srgbClr val="FFC000"/>
          </a:solidFill>
          <a:ln w="28575">
            <a:solidFill>
              <a:srgbClr val="FF0000"/>
            </a:solidFill>
          </a:ln>
        </p:spPr>
        <p:txBody>
          <a:bodyPr wrap="square">
            <a:spAutoFit/>
          </a:bodyPr>
          <a:lstStyle/>
          <a:p>
            <a:pPr algn="ctr"/>
            <a:r>
              <a:rPr lang="ru-RU" sz="2600" b="1" dirty="0" smtClean="0">
                <a:solidFill>
                  <a:schemeClr val="bg1"/>
                </a:solidFill>
              </a:rPr>
              <a:t>Tigire aýlaw bilen girýän howanyň absolýut tizligini düzüjiler</a:t>
            </a:r>
            <a:endParaRPr lang="ru-RU" sz="2600" b="1" dirty="0">
              <a:solidFill>
                <a:schemeClr val="bg1"/>
              </a:solidFill>
            </a:endParaRPr>
          </a:p>
        </p:txBody>
      </p:sp>
      <p:pic>
        <p:nvPicPr>
          <p:cNvPr id="23554" name="Picture 2"/>
          <p:cNvPicPr>
            <a:picLocks noChangeAspect="1" noChangeArrowheads="1"/>
          </p:cNvPicPr>
          <p:nvPr/>
        </p:nvPicPr>
        <p:blipFill>
          <a:blip r:embed="rId2"/>
          <a:srcRect/>
          <a:stretch>
            <a:fillRect/>
          </a:stretch>
        </p:blipFill>
        <p:spPr bwMode="auto">
          <a:xfrm>
            <a:off x="251520" y="1340768"/>
            <a:ext cx="8705767" cy="4464496"/>
          </a:xfrm>
          <a:prstGeom prst="rect">
            <a:avLst/>
          </a:prstGeom>
          <a:noFill/>
          <a:ln w="28575">
            <a:solidFill>
              <a:srgbClr val="FF0000"/>
            </a:solid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88640"/>
            <a:ext cx="8496944" cy="492443"/>
          </a:xfrm>
          <a:prstGeom prst="rect">
            <a:avLst/>
          </a:prstGeom>
          <a:solidFill>
            <a:srgbClr val="FFC000"/>
          </a:solidFill>
          <a:ln w="28575">
            <a:solidFill>
              <a:srgbClr val="FF0000"/>
            </a:solidFill>
          </a:ln>
        </p:spPr>
        <p:txBody>
          <a:bodyPr wrap="square">
            <a:spAutoFit/>
          </a:bodyPr>
          <a:lstStyle/>
          <a:p>
            <a:pPr algn="ctr"/>
            <a:r>
              <a:rPr lang="ru-RU" sz="2600" b="1" dirty="0" smtClean="0">
                <a:solidFill>
                  <a:schemeClr val="bg1"/>
                </a:solidFill>
              </a:rPr>
              <a:t>Aýlaw bar wagty, tigiriň girişindäki tizlikleriň üçburçlugy</a:t>
            </a:r>
            <a:endParaRPr lang="ru-RU" sz="2600" b="1" dirty="0">
              <a:solidFill>
                <a:schemeClr val="bg1"/>
              </a:solidFill>
            </a:endParaRPr>
          </a:p>
        </p:txBody>
      </p:sp>
      <p:pic>
        <p:nvPicPr>
          <p:cNvPr id="5" name="Рисунок 4"/>
          <p:cNvPicPr/>
          <p:nvPr/>
        </p:nvPicPr>
        <p:blipFill>
          <a:blip r:embed="rId2"/>
          <a:srcRect l="6561" t="3360" r="5919" b="19786"/>
          <a:stretch>
            <a:fillRect/>
          </a:stretch>
        </p:blipFill>
        <p:spPr bwMode="auto">
          <a:xfrm>
            <a:off x="1598698" y="905271"/>
            <a:ext cx="5616624" cy="5184576"/>
          </a:xfrm>
          <a:prstGeom prst="rect">
            <a:avLst/>
          </a:prstGeom>
          <a:noFill/>
          <a:ln w="38100">
            <a:solidFill>
              <a:srgbClr val="FF0000"/>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27867" y="836712"/>
            <a:ext cx="885698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 suratda aýlaw ýok wagtyndaky otnositel tizlik hem punktir bilen görkezilendir </a:t>
            </a:r>
            <a:r>
              <a:rPr kumimoji="0" lang="ru-RU" sz="2800" b="0" i="1"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a:t>
            </a:r>
            <a:r>
              <a:rPr kumimoji="0" lang="ru-RU" sz="2800" b="0" i="0" u="none" strike="noStrike" cap="none" normalizeH="0" baseline="-3000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Praktikada howany şeýle aýlaýarlar, girişde howanyň absolýut tizliginiň ugry bilen tigiriň aýlaw okunyň arasyndaky emele gelýän burç </a:t>
            </a:r>
            <a:r>
              <a:rPr kumimoji="0" lang="ru-RU" sz="2800" b="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α</a:t>
            </a:r>
            <a:r>
              <a:rPr kumimoji="0" lang="ru-RU" sz="2800" b="0" i="0" u="none" strike="noStrike" cap="none" normalizeH="0" baseline="-3000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ru-RU" sz="2800" b="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18</a:t>
            </a:r>
            <a:r>
              <a:rPr kumimoji="0" lang="ru-RU" sz="2800" b="0" i="0" u="none" strike="noStrike" cap="none" normalizeH="0" baseline="3000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kumimoji="0" lang="ru-RU" sz="2800" b="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kumimoji="0" lang="ru-RU" sz="2800" b="0" i="0" u="none" strike="noStrike" cap="none" normalizeH="0" baseline="3000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kumimoji="0" lang="ru-RU" sz="2800" b="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deň bolan ýaly edip. Şeýle ýagdaýda tigiriň aýlanýan ugruna görä howanyň absolýut tizliginiň ululygy </a:t>
            </a:r>
            <a:r>
              <a:rPr kumimoji="0" lang="ru-RU" sz="2800" b="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kumimoji="0" lang="ru-RU" sz="2800" b="0" i="0" u="none" strike="noStrike" cap="none" normalizeH="0" baseline="-3000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1u</a:t>
            </a: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adatca </a:t>
            </a:r>
            <a:r>
              <a:rPr kumimoji="0" lang="ru-RU" sz="2800" b="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40-50 m/sek </a:t>
            </a: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deň bolýar. Bu düzüjini adaty ýagdaýda aýlaw (закруткой) diýlip atlandyrýarlar.</a:t>
            </a:r>
            <a:endParaRPr kumimoji="0" lang="ru-RU"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Mundan beýläk aýlawy ulaltmak kompressorda howany gysmak derejesine otrisatel täsir edýär.</a:t>
            </a:r>
            <a:endParaRPr kumimoji="0" lang="ru-RU"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3" name="Группа 2"/>
          <p:cNvGrpSpPr/>
          <p:nvPr/>
        </p:nvGrpSpPr>
        <p:grpSpPr>
          <a:xfrm>
            <a:off x="233586" y="10478"/>
            <a:ext cx="8819703" cy="649445"/>
            <a:chOff x="166528" y="174435"/>
            <a:chExt cx="8819703" cy="1022317"/>
          </a:xfrm>
        </p:grpSpPr>
        <p:grpSp>
          <p:nvGrpSpPr>
            <p:cNvPr id="4" name="Группа 3"/>
            <p:cNvGrpSpPr/>
            <p:nvPr/>
          </p:nvGrpSpPr>
          <p:grpSpPr>
            <a:xfrm>
              <a:off x="166528" y="174435"/>
              <a:ext cx="8784976" cy="1017416"/>
              <a:chOff x="218376" y="37014"/>
              <a:chExt cx="8925624" cy="1523423"/>
            </a:xfrm>
          </p:grpSpPr>
          <p:grpSp>
            <p:nvGrpSpPr>
              <p:cNvPr id="6" name="Группа 5"/>
              <p:cNvGrpSpPr/>
              <p:nvPr/>
            </p:nvGrpSpPr>
            <p:grpSpPr>
              <a:xfrm>
                <a:off x="218376" y="226936"/>
                <a:ext cx="8925624" cy="1120008"/>
                <a:chOff x="-84667" y="1523661"/>
                <a:chExt cx="9108504" cy="1152128"/>
              </a:xfrm>
              <a:solidFill>
                <a:srgbClr val="FFFF00"/>
              </a:solidFill>
            </p:grpSpPr>
            <p:sp>
              <p:nvSpPr>
                <p:cNvPr id="8" name="Прямоугольник 7"/>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1018228"/>
                </a:xfrm>
                <a:prstGeom prst="rect">
                  <a:avLst/>
                </a:prstGeom>
                <a:grpFill/>
                <a:ln>
                  <a:noFill/>
                </a:ln>
              </p:spPr>
            </p:pic>
            <p:pic>
              <p:nvPicPr>
                <p:cNvPr id="10"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1" name="Рисунок 10"/>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7" name="Прямоугольник 6"/>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5" name="Прямая соединительная линия 4"/>
            <p:cNvCxnSpPr/>
            <p:nvPr/>
          </p:nvCxnSpPr>
          <p:spPr>
            <a:xfrm>
              <a:off x="201255" y="11967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0120" y="279441"/>
            <a:ext cx="8784976" cy="884525"/>
            <a:chOff x="176144" y="141788"/>
            <a:chExt cx="8784976" cy="884525"/>
          </a:xfrm>
        </p:grpSpPr>
        <p:cxnSp>
          <p:nvCxnSpPr>
            <p:cNvPr id="5" name="Прямая соединительная линия 4"/>
            <p:cNvCxnSpPr/>
            <p:nvPr/>
          </p:nvCxnSpPr>
          <p:spPr>
            <a:xfrm>
              <a:off x="195229" y="1026313"/>
              <a:ext cx="871887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6" name="Группа 5"/>
            <p:cNvGrpSpPr/>
            <p:nvPr/>
          </p:nvGrpSpPr>
          <p:grpSpPr>
            <a:xfrm>
              <a:off x="176144" y="141788"/>
              <a:ext cx="8784976" cy="781427"/>
              <a:chOff x="199509" y="1320920"/>
              <a:chExt cx="8784976" cy="600446"/>
            </a:xfrm>
            <a:solidFill>
              <a:srgbClr val="FFFF00"/>
            </a:solidFill>
          </p:grpSpPr>
          <p:sp>
            <p:nvSpPr>
              <p:cNvPr id="8" name="Прямоугольник 7"/>
              <p:cNvSpPr/>
              <p:nvPr/>
            </p:nvSpPr>
            <p:spPr>
              <a:xfrm>
                <a:off x="199509" y="1320920"/>
                <a:ext cx="8784976" cy="60044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p:nvPr/>
            </p:nvPicPr>
            <p:blipFill rotWithShape="1">
              <a:blip r:embed="rId2">
                <a:extLst>
                  <a:ext uri="{BEBA8EAE-BF5A-486C-A8C5-ECC9F3942E4B}">
                    <a14:imgProps xmlns:a14="http://schemas.microsoft.com/office/drawing/2010/main">
                      <a14:imgLayer r:embed="rId3">
                        <a14:imgEffect>
                          <a14:backgroundRemoval t="21852" b="78981" l="35625" r="61875"/>
                        </a14:imgEffect>
                      </a14:imgLayer>
                    </a14:imgProps>
                  </a:ext>
                </a:extLst>
              </a:blip>
              <a:srcRect l="33536" t="18311" r="35431" b="19399"/>
              <a:stretch/>
            </p:blipFill>
            <p:spPr bwMode="auto">
              <a:xfrm>
                <a:off x="332744" y="1363966"/>
                <a:ext cx="821004" cy="500120"/>
              </a:xfrm>
              <a:prstGeom prst="rect">
                <a:avLst/>
              </a:prstGeom>
              <a:grpFill/>
              <a:ln>
                <a:noFill/>
              </a:ln>
              <a:extLst>
                <a:ext uri="{53640926-AAD7-44D8-BBD7-CCE9431645EC}">
                  <a14:shadowObscured xmlns:a14="http://schemas.microsoft.com/office/drawing/2010/main"/>
                </a:ext>
              </a:extLst>
            </p:spPr>
          </p:pic>
          <p:pic>
            <p:nvPicPr>
              <p:cNvPr id="10"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7999357" y="1320920"/>
                <a:ext cx="805072" cy="571610"/>
              </a:xfrm>
              <a:prstGeom prst="rect">
                <a:avLst/>
              </a:prstGeom>
              <a:grpFill/>
              <a:ln>
                <a:noFill/>
              </a:ln>
              <a:effectLst>
                <a:softEdge rad="112500"/>
              </a:effectLst>
              <a:extLst/>
            </p:spPr>
          </p:pic>
        </p:grpSp>
        <p:sp>
          <p:nvSpPr>
            <p:cNvPr id="7" name="Прямоугольник 6"/>
            <p:cNvSpPr/>
            <p:nvPr/>
          </p:nvSpPr>
          <p:spPr>
            <a:xfrm>
              <a:off x="1274396" y="197322"/>
              <a:ext cx="6480721" cy="707886"/>
            </a:xfrm>
            <a:prstGeom prst="rect">
              <a:avLst/>
            </a:prstGeom>
          </p:spPr>
          <p:txBody>
            <a:bodyPr wrap="square">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Tema №</a:t>
              </a:r>
              <a:r>
                <a:rPr lang="tk-TM" sz="2000" b="1" dirty="0" smtClean="0">
                  <a:solidFill>
                    <a:srgbClr val="FF0000"/>
                  </a:solidFill>
                  <a:latin typeface="Times New Roman" panose="02020603050405020304" pitchFamily="18" charset="0"/>
                  <a:cs typeface="Times New Roman" panose="02020603050405020304" pitchFamily="18" charset="0"/>
                </a:rPr>
                <a:t>1.4</a:t>
              </a:r>
              <a:r>
                <a:rPr lang="tk-TM" sz="2000" b="1" dirty="0">
                  <a:solidFill>
                    <a:srgbClr val="FF0000"/>
                  </a:solidFill>
                  <a:latin typeface="Times New Roman" panose="02020603050405020304" pitchFamily="18" charset="0"/>
                  <a:cs typeface="Times New Roman" panose="02020603050405020304" pitchFamily="18" charset="0"/>
                </a:rPr>
                <a:t>. TRD merkezden daşlaşýan kompressorynyň elementlerinden howanyň akyp geçmegi.</a:t>
              </a:r>
            </a:p>
          </p:txBody>
        </p:sp>
      </p:grpSp>
      <p:sp>
        <p:nvSpPr>
          <p:cNvPr id="11" name="Rectangle 1"/>
          <p:cNvSpPr>
            <a:spLocks noChangeArrowheads="1"/>
          </p:cNvSpPr>
          <p:nvPr/>
        </p:nvSpPr>
        <p:spPr bwMode="auto">
          <a:xfrm>
            <a:off x="388759" y="1628800"/>
            <a:ext cx="830068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Sapak</a:t>
            </a: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lang="tk-TM" sz="2800" dirty="0">
                <a:latin typeface="Times New Roman" pitchFamily="18" charset="0"/>
                <a:ea typeface="Times New Roman" pitchFamily="18" charset="0"/>
                <a:cs typeface="Times New Roman" pitchFamily="18" charset="0"/>
              </a:rPr>
              <a:t>1</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.4.</a:t>
            </a:r>
            <a:r>
              <a:rPr lang="tk-TM" sz="2800" dirty="0">
                <a:latin typeface="Times New Roman" pitchFamily="18" charset="0"/>
                <a:ea typeface="Times New Roman" pitchFamily="18" charset="0"/>
                <a:cs typeface="Times New Roman" pitchFamily="18" charset="0"/>
              </a:rPr>
              <a:t>1</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lang="ru-RU" sz="2800" dirty="0">
                <a:latin typeface="Times New Roman" panose="02020603050405020304" pitchFamily="18" charset="0"/>
                <a:cs typeface="Times New Roman" panose="02020603050405020304" pitchFamily="18" charset="0"/>
              </a:rPr>
              <a:t>Giriş gurluşyndan howanyň akyp geçiş häsiýeti.</a:t>
            </a:r>
            <a:endParaRPr lang="en-US" sz="2800" dirty="0">
              <a:latin typeface="Times New Roman" pitchFamily="18" charset="0"/>
              <a:ea typeface="Times New Roman" pitchFamily="18" charset="0"/>
              <a:cs typeface="Times New Roman" pitchFamily="18" charset="0"/>
            </a:endParaRPr>
          </a:p>
        </p:txBody>
      </p:sp>
      <p:grpSp>
        <p:nvGrpSpPr>
          <p:cNvPr id="12" name="Группа 11"/>
          <p:cNvGrpSpPr/>
          <p:nvPr/>
        </p:nvGrpSpPr>
        <p:grpSpPr>
          <a:xfrm>
            <a:off x="189205" y="2263298"/>
            <a:ext cx="8757149" cy="4061996"/>
            <a:chOff x="187897" y="2426730"/>
            <a:chExt cx="8616808" cy="4061996"/>
          </a:xfrm>
        </p:grpSpPr>
        <p:pic>
          <p:nvPicPr>
            <p:cNvPr id="14"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559" b="97426" l="1040" r="99827"/>
                      </a14:imgEffect>
                    </a14:imgLayer>
                  </a14:imgProps>
                </a:ext>
                <a:ext uri="{28A0092B-C50C-407E-A947-70E740481C1C}">
                  <a14:useLocalDpi xmlns:a14="http://schemas.microsoft.com/office/drawing/2010/main" val="0"/>
                </a:ext>
              </a:extLst>
            </a:blip>
            <a:srcRect/>
            <a:stretch>
              <a:fillRect/>
            </a:stretch>
          </p:blipFill>
          <p:spPr bwMode="auto">
            <a:xfrm>
              <a:off x="187897" y="2426730"/>
              <a:ext cx="8616808" cy="406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314067" y="3457454"/>
              <a:ext cx="8326803" cy="1138773"/>
            </a:xfrm>
            <a:prstGeom prst="rect">
              <a:avLst/>
            </a:prstGeom>
          </p:spPr>
          <p:txBody>
            <a:bodyPr wrap="square">
              <a:spAutoFit/>
            </a:bodyPr>
            <a:lstStyle/>
            <a:p>
              <a:pPr lvl="0" fontAlgn="base">
                <a:spcBef>
                  <a:spcPct val="0"/>
                </a:spcBef>
                <a:spcAft>
                  <a:spcPct val="0"/>
                </a:spcAft>
              </a:pPr>
              <a:r>
                <a:rPr lang="tk-TM" sz="4000" dirty="0">
                  <a:solidFill>
                    <a:srgbClr val="FF0000"/>
                  </a:solidFill>
                  <a:latin typeface="Times New Roman" panose="02020603050405020304" pitchFamily="18" charset="0"/>
                  <a:cs typeface="Times New Roman" panose="02020603050405020304" pitchFamily="18" charset="0"/>
                </a:rPr>
                <a:t>Okuw soraglary:</a:t>
              </a:r>
              <a:endParaRPr lang="ru-RU" sz="4000" dirty="0">
                <a:solidFill>
                  <a:srgbClr val="FF0000"/>
                </a:solidFill>
                <a:latin typeface="Times New Roman" panose="02020603050405020304" pitchFamily="18" charset="0"/>
                <a:cs typeface="Times New Roman" panose="02020603050405020304" pitchFamily="18" charset="0"/>
              </a:endParaRPr>
            </a:p>
            <a:p>
              <a:pPr lvl="0" algn="just"/>
              <a:r>
                <a:rPr lang="ru-RU" sz="2800" dirty="0">
                  <a:latin typeface="Times New Roman" panose="02020603050405020304" pitchFamily="18" charset="0"/>
                  <a:cs typeface="Times New Roman" panose="02020603050405020304" pitchFamily="18" charset="0"/>
                </a:rPr>
                <a:t>1. Kompressoryň giriş gurluşyndan howanyň akmagy</a:t>
              </a:r>
              <a:endParaRPr lang="ru-RU" sz="2800" dirty="0">
                <a:solidFill>
                  <a:prstClr val="whit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308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59" b="97426" l="1040" r="99827"/>
                    </a14:imgEffect>
                  </a14:imgLayer>
                </a14:imgProps>
              </a:ext>
              <a:ext uri="{28A0092B-C50C-407E-A947-70E740481C1C}">
                <a14:useLocalDpi xmlns:a14="http://schemas.microsoft.com/office/drawing/2010/main" val="0"/>
              </a:ext>
            </a:extLst>
          </a:blip>
          <a:srcRect/>
          <a:stretch>
            <a:fillRect/>
          </a:stretch>
        </p:blipFill>
        <p:spPr bwMode="auto">
          <a:xfrm>
            <a:off x="47584" y="848446"/>
            <a:ext cx="8616808" cy="406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Группа 10"/>
          <p:cNvGrpSpPr/>
          <p:nvPr/>
        </p:nvGrpSpPr>
        <p:grpSpPr>
          <a:xfrm>
            <a:off x="289856" y="116632"/>
            <a:ext cx="8602624" cy="588471"/>
            <a:chOff x="289856" y="116632"/>
            <a:chExt cx="8602624" cy="936104"/>
          </a:xfrm>
        </p:grpSpPr>
        <p:cxnSp>
          <p:nvCxnSpPr>
            <p:cNvPr id="12" name="Прямая соединительная линия 11"/>
            <p:cNvCxnSpPr/>
            <p:nvPr/>
          </p:nvCxnSpPr>
          <p:spPr>
            <a:xfrm>
              <a:off x="323528" y="1052736"/>
              <a:ext cx="856895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3" name="Группа 12"/>
            <p:cNvGrpSpPr/>
            <p:nvPr/>
          </p:nvGrpSpPr>
          <p:grpSpPr>
            <a:xfrm>
              <a:off x="289856" y="116632"/>
              <a:ext cx="8568952" cy="863871"/>
              <a:chOff x="323528" y="1243443"/>
              <a:chExt cx="8568952" cy="863871"/>
            </a:xfrm>
            <a:solidFill>
              <a:srgbClr val="FFFF00"/>
            </a:solidFill>
          </p:grpSpPr>
          <p:sp>
            <p:nvSpPr>
              <p:cNvPr id="15" name="Прямоугольник 14"/>
              <p:cNvSpPr/>
              <p:nvPr/>
            </p:nvSpPr>
            <p:spPr>
              <a:xfrm>
                <a:off x="323528" y="1243443"/>
                <a:ext cx="8568952" cy="8327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p:cNvSpPr/>
              <p:nvPr/>
            </p:nvSpPr>
            <p:spPr>
              <a:xfrm>
                <a:off x="3100035" y="1257925"/>
                <a:ext cx="3096344" cy="523220"/>
              </a:xfrm>
              <a:prstGeom prst="rect">
                <a:avLst/>
              </a:prstGeom>
              <a:grpFill/>
            </p:spPr>
            <p:txBody>
              <a:bodyPr wrap="square">
                <a:spAutoFit/>
              </a:bodyPr>
              <a:lstStyle/>
              <a:p>
                <a:pPr algn="ctr"/>
                <a:r>
                  <a:rPr lang="sq-AL" sz="2800" b="1" dirty="0">
                    <a:solidFill>
                      <a:srgbClr val="FF0000"/>
                    </a:solidFill>
                    <a:latin typeface="Times New Roman" panose="02020603050405020304" pitchFamily="18" charset="0"/>
                    <a:cs typeface="Times New Roman" panose="02020603050405020304" pitchFamily="18" charset="0"/>
                  </a:rPr>
                  <a:t>Sapagyň maksady</a:t>
                </a:r>
                <a:endParaRPr lang="tk-TM" sz="2800" dirty="0">
                  <a:solidFill>
                    <a:srgbClr val="FF0000"/>
                  </a:solidFill>
                  <a:latin typeface="Times New Roman" panose="02020603050405020304" pitchFamily="18" charset="0"/>
                  <a:cs typeface="Times New Roman" panose="02020603050405020304" pitchFamily="18" charset="0"/>
                </a:endParaRPr>
              </a:p>
            </p:txBody>
          </p:sp>
          <p:pic>
            <p:nvPicPr>
              <p:cNvPr id="17"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083664" y="1275019"/>
                <a:ext cx="614400" cy="832295"/>
              </a:xfrm>
              <a:prstGeom prst="rect">
                <a:avLst/>
              </a:prstGeom>
              <a:grpFill/>
              <a:ln>
                <a:noFill/>
              </a:ln>
              <a:effectLst>
                <a:softEdge rad="112500"/>
              </a:effectLst>
              <a:extLst/>
            </p:spPr>
          </p:pic>
        </p:grpSp>
        <p:pic>
          <p:nvPicPr>
            <p:cNvPr id="14" name="Рисунок 13"/>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467544" y="148208"/>
              <a:ext cx="647912" cy="822680"/>
            </a:xfrm>
            <a:prstGeom prst="rect">
              <a:avLst/>
            </a:prstGeom>
            <a:ln>
              <a:noFill/>
            </a:ln>
            <a:extLst>
              <a:ext uri="{53640926-AAD7-44D8-BBD7-CCE9431645EC}">
                <a14:shadowObscured xmlns:a14="http://schemas.microsoft.com/office/drawing/2010/main"/>
              </a:ext>
            </a:extLst>
          </p:spPr>
        </p:pic>
      </p:grpSp>
      <p:sp>
        <p:nvSpPr>
          <p:cNvPr id="18" name="Прямоугольник 17"/>
          <p:cNvSpPr/>
          <p:nvPr/>
        </p:nvSpPr>
        <p:spPr>
          <a:xfrm>
            <a:off x="179512" y="1700808"/>
            <a:ext cx="8856984" cy="1877437"/>
          </a:xfrm>
          <a:prstGeom prst="rect">
            <a:avLst/>
          </a:prstGeom>
        </p:spPr>
        <p:txBody>
          <a:bodyPr wrap="square">
            <a:spAutoFit/>
          </a:bodyPr>
          <a:lstStyle/>
          <a:p>
            <a:pPr algn="just"/>
            <a:r>
              <a:rPr lang="tk-TM" sz="3200" b="1" dirty="0" smtClean="0">
                <a:solidFill>
                  <a:srgbClr val="FF0000"/>
                </a:solidFill>
                <a:latin typeface="Times New Roman" panose="020206030504050203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Harby talyplara merkezden daşlaşýan </a:t>
            </a:r>
            <a:r>
              <a:rPr lang="en-US" sz="2800" dirty="0">
                <a:latin typeface="Times New Roman" panose="02020603050405020304" pitchFamily="18" charset="0"/>
                <a:cs typeface="Times New Roman" panose="02020603050405020304" pitchFamily="18" charset="0"/>
              </a:rPr>
              <a:t>k</a:t>
            </a:r>
            <a:r>
              <a:rPr lang="ru-RU" sz="2800" dirty="0">
                <a:latin typeface="Times New Roman" panose="02020603050405020304" pitchFamily="18" charset="0"/>
                <a:cs typeface="Times New Roman" panose="02020603050405020304" pitchFamily="18" charset="0"/>
              </a:rPr>
              <a:t>ompressoryň giriş gurluşyndan howanyň akmagy barada maglumat bermek</a:t>
            </a:r>
            <a:r>
              <a:rPr lang="ru-RU" sz="2800" dirty="0" smtClean="0">
                <a:latin typeface="Times New Roman" panose="02020603050405020304" pitchFamily="18" charset="0"/>
                <a:cs typeface="Times New Roman" panose="02020603050405020304" pitchFamily="18" charset="0"/>
              </a:rPr>
              <a:t>. </a:t>
            </a:r>
            <a:endParaRPr lang="tk-TM" sz="2800" dirty="0" smtClean="0">
              <a:latin typeface="Times New Roman" pitchFamily="18" charset="0"/>
              <a:cs typeface="Times New Roman" pitchFamily="18" charset="0"/>
            </a:endParaRPr>
          </a:p>
          <a:p>
            <a:pPr algn="just"/>
            <a:r>
              <a:rPr lang="tk-TM" sz="2800" b="1" dirty="0" smtClean="0">
                <a:solidFill>
                  <a:srgbClr val="FF0000"/>
                </a:solidFill>
                <a:latin typeface="Times New Roman" pitchFamily="18" charset="0"/>
                <a:cs typeface="Times New Roman" pitchFamily="18" charset="0"/>
              </a:rPr>
              <a:t>2.</a:t>
            </a:r>
            <a:r>
              <a:rPr lang="tk-TM" sz="2800" b="1" dirty="0" smtClean="0">
                <a:solidFill>
                  <a:srgbClr val="FFFF00"/>
                </a:solidFill>
                <a:latin typeface="Times New Roman" pitchFamily="18" charset="0"/>
                <a:cs typeface="Times New Roman" pitchFamily="18" charset="0"/>
              </a:rPr>
              <a:t> </a:t>
            </a:r>
            <a:r>
              <a:rPr lang="ru-RU" sz="2800" dirty="0">
                <a:latin typeface="Times New Roman" panose="02020603050405020304" pitchFamily="18" charset="0"/>
                <a:cs typeface="Times New Roman" panose="02020603050405020304" pitchFamily="18" charset="0"/>
              </a:rPr>
              <a:t>Olarda bu hadysany öwrenmek olaryň durmuşynda bu soraglaryň zerur bolup durýandygyny terbiýelemek.</a:t>
            </a:r>
          </a:p>
        </p:txBody>
      </p:sp>
    </p:spTree>
    <p:extLst>
      <p:ext uri="{BB962C8B-B14F-4D97-AF65-F5344CB8AC3E}">
        <p14:creationId xmlns:p14="http://schemas.microsoft.com/office/powerpoint/2010/main" val="2032200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113582" y="124320"/>
            <a:ext cx="8951875" cy="1072432"/>
            <a:chOff x="113582" y="124320"/>
            <a:chExt cx="8951875" cy="1072432"/>
          </a:xfrm>
        </p:grpSpPr>
        <p:grpSp>
          <p:nvGrpSpPr>
            <p:cNvPr id="4" name="Группа 3"/>
            <p:cNvGrpSpPr/>
            <p:nvPr/>
          </p:nvGrpSpPr>
          <p:grpSpPr>
            <a:xfrm>
              <a:off x="113582" y="124320"/>
              <a:ext cx="8951875" cy="912673"/>
              <a:chOff x="150260" y="188640"/>
              <a:chExt cx="8876499" cy="836169"/>
            </a:xfrm>
          </p:grpSpPr>
          <p:sp>
            <p:nvSpPr>
              <p:cNvPr id="5" name="Прямоугольник 4"/>
              <p:cNvSpPr/>
              <p:nvPr/>
            </p:nvSpPr>
            <p:spPr>
              <a:xfrm>
                <a:off x="150260" y="188640"/>
                <a:ext cx="8876499"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2220766" y="323074"/>
                <a:ext cx="5256584" cy="523220"/>
              </a:xfrm>
              <a:prstGeom prst="rect">
                <a:avLst/>
              </a:prstGeom>
            </p:spPr>
            <p:txBody>
              <a:bodyPr wrap="square">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ULANYLAN EDEBIÝATLAR</a:t>
                </a:r>
                <a:endParaRPr lang="ru-RU" sz="2800" dirty="0">
                  <a:solidFill>
                    <a:srgbClr val="FF0000"/>
                  </a:solidFill>
                  <a:latin typeface="Times New Roman" panose="02020603050405020304" pitchFamily="18" charset="0"/>
                  <a:cs typeface="Times New Roman" panose="02020603050405020304" pitchFamily="18" charset="0"/>
                </a:endParaRPr>
              </a:p>
            </p:txBody>
          </p:sp>
          <p:pic>
            <p:nvPicPr>
              <p:cNvPr id="7" name="Рисунок 6"/>
              <p:cNvPicPr/>
              <p:nvPr/>
            </p:nvPicPr>
            <p:blipFill rotWithShape="1">
              <a:blip r:embed="rId2">
                <a:extLst>
                  <a:ext uri="{BEBA8EAE-BF5A-486C-A8C5-ECC9F3942E4B}">
                    <a14:imgProps xmlns:a14="http://schemas.microsoft.com/office/drawing/2010/main">
                      <a14:imgLayer r:embed="rId3">
                        <a14:imgEffect>
                          <a14:backgroundRemoval t="21852" b="78981" l="35625" r="61875"/>
                        </a14:imgEffect>
                      </a14:imgLayer>
                    </a14:imgProps>
                  </a:ext>
                </a:extLst>
              </a:blip>
              <a:srcRect l="33536" t="18311" r="35431" b="19399"/>
              <a:stretch/>
            </p:blipFill>
            <p:spPr bwMode="auto">
              <a:xfrm>
                <a:off x="243325" y="192514"/>
                <a:ext cx="971934" cy="822680"/>
              </a:xfrm>
              <a:prstGeom prst="rect">
                <a:avLst/>
              </a:prstGeom>
              <a:ln>
                <a:noFill/>
              </a:ln>
              <a:extLst>
                <a:ext uri="{53640926-AAD7-44D8-BBD7-CCE9431645EC}">
                  <a14:shadowObscured xmlns:a14="http://schemas.microsoft.com/office/drawing/2010/main"/>
                </a:ext>
              </a:extLst>
            </p:spPr>
          </p:pic>
          <p:pic>
            <p:nvPicPr>
              <p:cNvPr id="8"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7927018" y="192514"/>
                <a:ext cx="965464" cy="8322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cxnSp>
          <p:nvCxnSpPr>
            <p:cNvPr id="9" name="Прямая соединительная линия 8"/>
            <p:cNvCxnSpPr/>
            <p:nvPr/>
          </p:nvCxnSpPr>
          <p:spPr>
            <a:xfrm>
              <a:off x="145062" y="11967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 name="Группа 9"/>
          <p:cNvGrpSpPr/>
          <p:nvPr/>
        </p:nvGrpSpPr>
        <p:grpSpPr>
          <a:xfrm>
            <a:off x="68718" y="1412776"/>
            <a:ext cx="9036496" cy="5301208"/>
            <a:chOff x="42310" y="1556792"/>
            <a:chExt cx="9036496" cy="5301208"/>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10" y="1556792"/>
              <a:ext cx="9036496" cy="5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199854" y="1700808"/>
              <a:ext cx="8577549" cy="1815882"/>
            </a:xfrm>
            <a:prstGeom prst="rect">
              <a:avLst/>
            </a:prstGeom>
          </p:spPr>
          <p:txBody>
            <a:bodyPr wrap="square">
              <a:spAutoFit/>
            </a:bodyPr>
            <a:lstStyle/>
            <a:p>
              <a:pPr algn="just" fontAlgn="base">
                <a:spcBef>
                  <a:spcPct val="0"/>
                </a:spcBef>
                <a:spcAft>
                  <a:spcPct val="0"/>
                </a:spcAft>
              </a:pPr>
              <a:r>
                <a:rPr lang="tk-TM" sz="2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1</a:t>
              </a:r>
              <a:r>
                <a:rPr lang="ru-RU" sz="2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ru-RU" sz="2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П.К. Казанджан, Л.П. Алексеев, Нечаев Ю.Н. Теория авиационных двигателей. Военное издательство министерства обороны союза ССР Москва- 1955</a:t>
              </a:r>
              <a:r>
                <a:rPr lang="ru-RU" sz="2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t>
              </a:r>
              <a:endParaRPr lang="en-US" sz="2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7567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83408" y="836712"/>
            <a:ext cx="881389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TRD-iň merkezden daşlaşýan kompressorynyň işi, kompressoryň şeýle elementlerinden howanyň akyp geçiş häsiýeti bilen kesgitlenýär: giriş gurluşyndan, tigirden, diffuzordan we çykyş patrubkalaryndan. Onuň işleýiş režimi tigiriň aýlaw sany we howanyň harçlanyşy bilen häsiýetlendirilýär.</a:t>
            </a:r>
            <a:endParaRPr kumimoji="0" lang="ru-RU" sz="2800" b="0" i="0" u="none" strike="noStrike" cap="none" normalizeH="0" baseline="0" dirty="0" smtClean="0">
              <a:ln>
                <a:noFill/>
              </a:ln>
              <a:solidFill>
                <a:schemeClr val="tx1"/>
              </a:solidFill>
              <a:effectLst/>
              <a:latin typeface="Times New Roman" panose="02020603050405020304"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Howanyň giriş gurluşyndan  akyp geçmegine seredeliň </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giriş gurluşy howany deň paýlaýar we kompressoryň tigrine howany gönükdirip goýberýär. Howanyň deň paýlanmazlygy, tigiriň girişinde ýitginiň ösmegine getirýär we kompressoryň p.t.k peseldýär. Giriş gurluşy görnüşine görä minimum gidrawliki ýitgiler dörär ýaly bolmaly, sebäbi ýitgi esasan hem gysyşyň başlangyç etabynda kompressoryň p.t.k zyýan ýetirýär.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4" name="Группа 3"/>
          <p:cNvGrpSpPr/>
          <p:nvPr/>
        </p:nvGrpSpPr>
        <p:grpSpPr>
          <a:xfrm>
            <a:off x="140774" y="100424"/>
            <a:ext cx="8828942" cy="629612"/>
            <a:chOff x="140774" y="89239"/>
            <a:chExt cx="8828942" cy="629612"/>
          </a:xfrm>
        </p:grpSpPr>
        <p:grpSp>
          <p:nvGrpSpPr>
            <p:cNvPr id="6" name="Группа 5"/>
            <p:cNvGrpSpPr/>
            <p:nvPr/>
          </p:nvGrpSpPr>
          <p:grpSpPr>
            <a:xfrm>
              <a:off x="140774" y="89239"/>
              <a:ext cx="8828942" cy="629612"/>
              <a:chOff x="140774" y="204125"/>
              <a:chExt cx="8828942" cy="908326"/>
            </a:xfrm>
          </p:grpSpPr>
          <p:cxnSp>
            <p:nvCxnSpPr>
              <p:cNvPr id="8" name="Прямая соединительная линия 7"/>
              <p:cNvCxnSpPr/>
              <p:nvPr/>
            </p:nvCxnSpPr>
            <p:spPr>
              <a:xfrm>
                <a:off x="140774" y="1112451"/>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9" name="Группа 8"/>
              <p:cNvGrpSpPr/>
              <p:nvPr/>
            </p:nvGrpSpPr>
            <p:grpSpPr>
              <a:xfrm>
                <a:off x="159629" y="204125"/>
                <a:ext cx="8810087" cy="792088"/>
                <a:chOff x="395536" y="1412776"/>
                <a:chExt cx="8558079" cy="792088"/>
              </a:xfrm>
              <a:solidFill>
                <a:srgbClr val="FFFF00"/>
              </a:solidFill>
            </p:grpSpPr>
            <p:sp>
              <p:nvSpPr>
                <p:cNvPr id="10" name="Прямоугольник 9"/>
                <p:cNvSpPr/>
                <p:nvPr/>
              </p:nvSpPr>
              <p:spPr>
                <a:xfrm>
                  <a:off x="395536" y="1412776"/>
                  <a:ext cx="8558079" cy="7920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rotWithShape="1">
                <a:blip r:embed="rId3">
                  <a:extLst>
                    <a:ext uri="{BEBA8EAE-BF5A-486C-A8C5-ECC9F3942E4B}">
                      <a14:imgProps xmlns:a14="http://schemas.microsoft.com/office/drawing/2010/main">
                        <a14:imgLayer r:embed="rId4">
                          <a14:imgEffect>
                            <a14:backgroundRemoval t="21852" b="78981" l="35625" r="61875"/>
                          </a14:imgEffect>
                        </a14:imgLayer>
                      </a14:imgProps>
                    </a:ext>
                  </a:extLst>
                </a:blip>
                <a:srcRect l="33536" t="18311" r="35431" b="19399"/>
                <a:stretch/>
              </p:blipFill>
              <p:spPr bwMode="auto">
                <a:xfrm>
                  <a:off x="488951" y="1504211"/>
                  <a:ext cx="555433" cy="678724"/>
                </a:xfrm>
                <a:prstGeom prst="rect">
                  <a:avLst/>
                </a:prstGeom>
                <a:grpFill/>
                <a:ln>
                  <a:noFill/>
                </a:ln>
                <a:extLst>
                  <a:ext uri="{53640926-AAD7-44D8-BBD7-CCE9431645EC}">
                    <a14:shadowObscured xmlns:a14="http://schemas.microsoft.com/office/drawing/2010/main"/>
                  </a:ext>
                </a:extLst>
              </p:spPr>
            </p:pic>
            <p:pic>
              <p:nvPicPr>
                <p:cNvPr id="12" name="Picture 8" descr="C:\Users\1\Desktop\sewron.jpg"/>
                <p:cNvPicPr/>
                <p:nvPr/>
              </p:nvPicPr>
              <p:blipFill>
                <a:blip r:embed="rId5" cstate="print">
                  <a:extLst>
                    <a:ext uri="{BEBA8EAE-BF5A-486C-A8C5-ECC9F3942E4B}">
                      <a14:imgProps xmlns:a14="http://schemas.microsoft.com/office/drawing/2010/main">
                        <a14:imgLayer r:embed="rId6">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49053" y="1462926"/>
                  <a:ext cx="584935" cy="699952"/>
                </a:xfrm>
                <a:prstGeom prst="rect">
                  <a:avLst/>
                </a:prstGeom>
                <a:grpFill/>
                <a:ln>
                  <a:noFill/>
                </a:ln>
                <a:effectLst>
                  <a:softEdge rad="112500"/>
                </a:effectLst>
                <a:extLst/>
              </p:spPr>
            </p:pic>
          </p:grpSp>
        </p:grpSp>
        <p:sp>
          <p:nvSpPr>
            <p:cNvPr id="7" name="Прямоугольник 6"/>
            <p:cNvSpPr/>
            <p:nvPr/>
          </p:nvSpPr>
          <p:spPr>
            <a:xfrm>
              <a:off x="899593" y="172405"/>
              <a:ext cx="7200800" cy="430887"/>
            </a:xfrm>
            <a:prstGeom prst="rect">
              <a:avLst/>
            </a:prstGeom>
          </p:spPr>
          <p:txBody>
            <a:bodyPr wrap="square">
              <a:spAutoFit/>
            </a:bodyPr>
            <a:lstStyle/>
            <a:p>
              <a:pPr algn="ctr"/>
              <a:r>
                <a:rPr lang="ru-RU" sz="2200" b="1" dirty="0">
                  <a:solidFill>
                    <a:srgbClr val="FF0000"/>
                  </a:solidFill>
                  <a:latin typeface="Times New Roman" panose="02020603050405020304" pitchFamily="18" charset="0"/>
                  <a:cs typeface="Times New Roman" panose="02020603050405020304" pitchFamily="18" charset="0"/>
                </a:rPr>
                <a:t>1. </a:t>
              </a:r>
              <a:r>
                <a:rPr lang="en-US" sz="2200" b="1" dirty="0">
                  <a:solidFill>
                    <a:srgbClr val="FF0000"/>
                  </a:solidFill>
                  <a:latin typeface="Times New Roman" panose="02020603050405020304" pitchFamily="18" charset="0"/>
                  <a:cs typeface="Times New Roman" panose="02020603050405020304" pitchFamily="18" charset="0"/>
                </a:rPr>
                <a:t>Kompressoryň giriş gurluşyndan howanyň akmagy</a:t>
              </a:r>
              <a:r>
                <a:rPr lang="ru-RU" sz="2200" b="1" dirty="0" smtClean="0">
                  <a:solidFill>
                    <a:srgbClr val="FF0000"/>
                  </a:solidFill>
                  <a:latin typeface="Times New Roman" panose="02020603050405020304" pitchFamily="18" charset="0"/>
                  <a:cs typeface="Times New Roman" panose="02020603050405020304" pitchFamily="18" charset="0"/>
                </a:rPr>
                <a:t>.</a:t>
              </a:r>
              <a:endParaRPr lang="ru-RU" sz="22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96" y="765137"/>
            <a:ext cx="9017793" cy="5909310"/>
          </a:xfrm>
          <a:prstGeom prst="rect">
            <a:avLst/>
          </a:prstGeom>
        </p:spPr>
        <p:txBody>
          <a:bodyPr wrap="square">
            <a:spAutoFit/>
          </a:bodyPr>
          <a:lstStyle/>
          <a:p>
            <a:pPr lvl="0" indent="457200" algn="just" eaLnBrk="0" fontAlgn="base" hangingPunct="0">
              <a:spcBef>
                <a:spcPct val="0"/>
              </a:spcBef>
              <a:spcAft>
                <a:spcPct val="0"/>
              </a:spcAft>
            </a:pPr>
            <a:r>
              <a:rPr lang="ru-RU" sz="2700" dirty="0">
                <a:latin typeface="Times New Roman" pitchFamily="18" charset="0"/>
                <a:ea typeface="Times New Roman" pitchFamily="18" charset="0"/>
                <a:cs typeface="Times New Roman" pitchFamily="18" charset="0"/>
              </a:rPr>
              <a:t>Şonuň üçin gidrawliki ýitgileriň az mukdarda döremegini üpjün edýän okly we tirsek şekilli giriş gurluşlary giňden ulanylýar.</a:t>
            </a:r>
            <a:endParaRPr lang="ru-RU" sz="2700" dirty="0">
              <a:latin typeface="Times New Roman" pitchFamily="18" charset="0"/>
              <a:cs typeface="Times New Roman" pitchFamily="18" charset="0"/>
            </a:endParaRPr>
          </a:p>
          <a:p>
            <a:pPr lvl="0" indent="457200" algn="just" eaLnBrk="0" fontAlgn="base" hangingPunct="0">
              <a:spcBef>
                <a:spcPct val="0"/>
              </a:spcBef>
              <a:spcAft>
                <a:spcPct val="0"/>
              </a:spcAft>
            </a:pPr>
            <a:r>
              <a:rPr lang="ru-RU" sz="2700" dirty="0">
                <a:latin typeface="Times New Roman" pitchFamily="18" charset="0"/>
                <a:ea typeface="Times New Roman" pitchFamily="18" charset="0"/>
                <a:cs typeface="Times New Roman" pitchFamily="18" charset="0"/>
              </a:rPr>
              <a:t>Kompressoryň kanallaryna howanyň girişine serediň. Aşakdaky </a:t>
            </a:r>
            <a:r>
              <a:rPr lang="ru-RU" sz="2700" dirty="0">
                <a:solidFill>
                  <a:srgbClr val="FF0000"/>
                </a:solidFill>
                <a:latin typeface="Times New Roman" pitchFamily="18" charset="0"/>
                <a:ea typeface="Times New Roman" pitchFamily="18" charset="0"/>
                <a:cs typeface="Times New Roman" pitchFamily="18" charset="0"/>
              </a:rPr>
              <a:t>1-nji slaýtda</a:t>
            </a:r>
            <a:r>
              <a:rPr lang="ru-RU" sz="2700" dirty="0">
                <a:latin typeface="Times New Roman" pitchFamily="18" charset="0"/>
                <a:ea typeface="Times New Roman" pitchFamily="18" charset="0"/>
                <a:cs typeface="Times New Roman" pitchFamily="18" charset="0"/>
              </a:rPr>
              <a:t>, merkezden daşlaşýan kompressoryň tigiriniň kesigi görkezilen we </a:t>
            </a:r>
            <a:r>
              <a:rPr lang="ru-RU" sz="2700" dirty="0">
                <a:solidFill>
                  <a:srgbClr val="FF0000"/>
                </a:solidFill>
                <a:latin typeface="Times New Roman" pitchFamily="18" charset="0"/>
                <a:ea typeface="Times New Roman" pitchFamily="18" charset="0"/>
                <a:cs typeface="Times New Roman" pitchFamily="18" charset="0"/>
              </a:rPr>
              <a:t>2-nji slaýtda </a:t>
            </a:r>
            <a:r>
              <a:rPr lang="ru-RU" sz="2700" dirty="0">
                <a:latin typeface="Times New Roman" pitchFamily="18" charset="0"/>
                <a:ea typeface="Times New Roman" pitchFamily="18" charset="0"/>
                <a:cs typeface="Times New Roman" pitchFamily="18" charset="0"/>
              </a:rPr>
              <a:t>bolsa howanyň tigire girýän ýerinde tizlikleriň üçburçlugy görkezlendir.</a:t>
            </a:r>
            <a:endParaRPr lang="ru-RU" sz="2700" dirty="0">
              <a:latin typeface="Times New Roman" pitchFamily="18" charset="0"/>
              <a:cs typeface="Times New Roman" pitchFamily="18" charset="0"/>
            </a:endParaRPr>
          </a:p>
          <a:p>
            <a:pPr lvl="0" indent="457200" algn="just" eaLnBrk="0" fontAlgn="base" hangingPunct="0">
              <a:spcBef>
                <a:spcPct val="0"/>
              </a:spcBef>
              <a:spcAft>
                <a:spcPct val="0"/>
              </a:spcAft>
            </a:pPr>
            <a:r>
              <a:rPr lang="ru-RU" sz="2700" dirty="0">
                <a:latin typeface="Times New Roman" pitchFamily="18" charset="0"/>
                <a:ea typeface="Times New Roman" pitchFamily="18" charset="0"/>
                <a:cs typeface="Times New Roman" pitchFamily="18" charset="0"/>
              </a:rPr>
              <a:t>Siaýtda, tigiriň pilçeleri hatar profiller görnüşinde görkezilendir. Olar strelka bilen görkezilen ugra berlen kesigiň radiusynda tigiriň aýlaw tizligi bilen deň bolan tizlikde </a:t>
            </a:r>
            <a:r>
              <a:rPr lang="ru-RU" sz="2700" b="1" dirty="0">
                <a:solidFill>
                  <a:srgbClr val="FF0000"/>
                </a:solidFill>
                <a:latin typeface="Times New Roman" pitchFamily="18" charset="0"/>
                <a:ea typeface="Times New Roman" pitchFamily="18" charset="0"/>
                <a:cs typeface="Times New Roman" pitchFamily="18" charset="0"/>
              </a:rPr>
              <a:t>u</a:t>
            </a:r>
            <a:r>
              <a:rPr lang="ru-RU" sz="2700" b="1" baseline="-30000" dirty="0">
                <a:solidFill>
                  <a:srgbClr val="FF0000"/>
                </a:solidFill>
                <a:latin typeface="Times New Roman" pitchFamily="18" charset="0"/>
                <a:ea typeface="Times New Roman" pitchFamily="18" charset="0"/>
                <a:cs typeface="Times New Roman" pitchFamily="18" charset="0"/>
              </a:rPr>
              <a:t>1</a:t>
            </a:r>
            <a:r>
              <a:rPr lang="ru-RU" sz="2700" b="1" baseline="-30000" dirty="0">
                <a:latin typeface="Times New Roman" pitchFamily="18" charset="0"/>
                <a:ea typeface="Times New Roman" pitchFamily="18" charset="0"/>
                <a:cs typeface="Times New Roman" pitchFamily="18" charset="0"/>
              </a:rPr>
              <a:t> </a:t>
            </a:r>
            <a:r>
              <a:rPr lang="ru-RU" sz="2700" dirty="0">
                <a:latin typeface="Times New Roman" pitchFamily="18" charset="0"/>
                <a:ea typeface="Times New Roman" pitchFamily="18" charset="0"/>
                <a:cs typeface="Times New Roman" pitchFamily="18" charset="0"/>
              </a:rPr>
              <a:t>aýlanýarlar. Tigiriň aýlanýan okunyň ugruna girýän howanyň tizligini </a:t>
            </a:r>
            <a:r>
              <a:rPr lang="ru-RU" sz="2700" b="1" dirty="0">
                <a:solidFill>
                  <a:srgbClr val="FF0000"/>
                </a:solidFill>
                <a:latin typeface="Times New Roman" pitchFamily="18" charset="0"/>
                <a:ea typeface="Times New Roman" pitchFamily="18" charset="0"/>
                <a:cs typeface="Times New Roman" pitchFamily="18" charset="0"/>
              </a:rPr>
              <a:t>c</a:t>
            </a:r>
            <a:r>
              <a:rPr lang="ru-RU" sz="2700" b="1" baseline="-30000" dirty="0">
                <a:solidFill>
                  <a:srgbClr val="FF0000"/>
                </a:solidFill>
                <a:latin typeface="Times New Roman" pitchFamily="18" charset="0"/>
                <a:ea typeface="Times New Roman" pitchFamily="18" charset="0"/>
                <a:cs typeface="Times New Roman" pitchFamily="18" charset="0"/>
              </a:rPr>
              <a:t>1</a:t>
            </a:r>
            <a:r>
              <a:rPr lang="ru-RU" sz="2700" dirty="0">
                <a:latin typeface="Times New Roman" pitchFamily="18" charset="0"/>
                <a:ea typeface="Times New Roman" pitchFamily="18" charset="0"/>
                <a:cs typeface="Times New Roman" pitchFamily="18" charset="0"/>
              </a:rPr>
              <a:t>, absolýut tizligi diýlip atlandyrylýar. Tigir aýlanýan wagty onuň öň gyrasyna howanyň nahili barýandygyna seredeliň. Munuň üçin tizlikleriň üçburçlugyna serederis.</a:t>
            </a:r>
            <a:endParaRPr lang="ru-RU" sz="2700" dirty="0">
              <a:latin typeface="Times New Roman" pitchFamily="18" charset="0"/>
              <a:cs typeface="Times New Roman" pitchFamily="18" charset="0"/>
            </a:endParaRPr>
          </a:p>
        </p:txBody>
      </p:sp>
      <p:grpSp>
        <p:nvGrpSpPr>
          <p:cNvPr id="5" name="Группа 4"/>
          <p:cNvGrpSpPr/>
          <p:nvPr/>
        </p:nvGrpSpPr>
        <p:grpSpPr>
          <a:xfrm>
            <a:off x="233586" y="10478"/>
            <a:ext cx="8819703" cy="649445"/>
            <a:chOff x="166528" y="174435"/>
            <a:chExt cx="8819703" cy="1022317"/>
          </a:xfrm>
        </p:grpSpPr>
        <p:grpSp>
          <p:nvGrpSpPr>
            <p:cNvPr id="6" name="Группа 5"/>
            <p:cNvGrpSpPr/>
            <p:nvPr/>
          </p:nvGrpSpPr>
          <p:grpSpPr>
            <a:xfrm>
              <a:off x="166528" y="174435"/>
              <a:ext cx="8784976" cy="1017416"/>
              <a:chOff x="218376" y="37014"/>
              <a:chExt cx="8925624" cy="1523423"/>
            </a:xfrm>
          </p:grpSpPr>
          <p:grpSp>
            <p:nvGrpSpPr>
              <p:cNvPr id="8" name="Группа 7"/>
              <p:cNvGrpSpPr/>
              <p:nvPr/>
            </p:nvGrpSpPr>
            <p:grpSpPr>
              <a:xfrm>
                <a:off x="218376" y="226936"/>
                <a:ext cx="8925624" cy="1120008"/>
                <a:chOff x="-84667" y="1523661"/>
                <a:chExt cx="9108504" cy="1152128"/>
              </a:xfrm>
              <a:solidFill>
                <a:srgbClr val="FFFF00"/>
              </a:solidFill>
            </p:grpSpPr>
            <p:sp>
              <p:nvSpPr>
                <p:cNvPr id="10" name="Прямоугольник 9"/>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1018228"/>
                </a:xfrm>
                <a:prstGeom prst="rect">
                  <a:avLst/>
                </a:prstGeom>
                <a:grpFill/>
                <a:ln>
                  <a:noFill/>
                </a:ln>
              </p:spPr>
            </p:pic>
            <p:pic>
              <p:nvPicPr>
                <p:cNvPr id="12"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3" name="Рисунок 12"/>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9" name="Прямоугольник 8"/>
              <p:cNvSpPr/>
              <p:nvPr/>
            </p:nvSpPr>
            <p:spPr>
              <a:xfrm>
                <a:off x="3382514" y="37014"/>
                <a:ext cx="1745617"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7" name="Прямая соединительная линия 6"/>
            <p:cNvCxnSpPr/>
            <p:nvPr/>
          </p:nvCxnSpPr>
          <p:spPr>
            <a:xfrm>
              <a:off x="201255" y="11967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774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tangle 11"/>
          <p:cNvSpPr>
            <a:spLocks noChangeArrowheads="1"/>
          </p:cNvSpPr>
          <p:nvPr/>
        </p:nvSpPr>
        <p:spPr bwMode="auto">
          <a:xfrm>
            <a:off x="107504" y="836712"/>
            <a:ext cx="891105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Nazary mehanikanyň düzgünlerine laýyklykda tigiriň pilçelerine girýän howanyň otnositel tizligi </a:t>
            </a:r>
            <a:r>
              <a:rPr kumimoji="0" lang="ru-RU" sz="2800" b="1" i="1"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a:t>
            </a:r>
            <a:r>
              <a:rPr kumimoji="0" lang="ru-RU" sz="2800" b="1" i="1" u="none" strike="noStrike" cap="none" normalizeH="0" baseline="-3000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howanyň absolýut tizligi we tigiriň aýlaw tizliginiň geometriki tapawudyna deňdir  </a:t>
            </a:r>
            <a:r>
              <a:rPr kumimoji="0" lang="ru-RU" sz="28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a:t>
            </a:r>
            <a:r>
              <a:rPr kumimoji="0" lang="ru-RU" sz="2800" b="1" i="0" u="none" strike="noStrike" cap="none" normalizeH="0" baseline="-3000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ru-RU" sz="28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kumimoji="0" lang="ru-RU" sz="2800" b="1" i="0" u="none" strike="noStrike" cap="none" normalizeH="0" baseline="-3000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ru-RU" sz="28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u</a:t>
            </a:r>
            <a:r>
              <a:rPr kumimoji="0" lang="ru-RU" sz="2800" b="1" i="0" u="none" strike="noStrike" cap="none" normalizeH="0" baseline="-3000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Bu deňlemäniň dogrudygyny tassyklamak üçin hyýaly pikir bilen tigiri saklalyň, howanyň tigiriň gyrasyny (kromkasyny) akyp geçmeginiň şekiliniň üýtgemezligi üçin bolsa, howanyň absolýut tizligine tigiriň aýlanýan ugruna ters gönükdirilen ýöne tizligi tigiriň aýlaw tizligine deň bolan tizligi goşarys.</a:t>
            </a:r>
            <a:endParaRPr kumimoji="0" lang="ru-RU"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Şeýlelikde tigire girýän howanyň otnositel tizligi geometriki taýdan absolýut tizliginden we aýlaw tizligine deň bolan ýöne onyň tersine gönükdirilen tizliklerden jemlenýändir    </a:t>
            </a:r>
            <a:r>
              <a:rPr kumimoji="0" lang="ru-RU" sz="2800" b="1" i="0"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w</a:t>
            </a:r>
            <a:r>
              <a:rPr kumimoji="0" lang="ru-RU" sz="2800" b="1" i="0" u="none" strike="noStrike" cap="none" normalizeH="0" baseline="-3000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1 </a:t>
            </a:r>
            <a:r>
              <a:rPr kumimoji="0" lang="ru-RU" sz="2800" b="1" i="0"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 c</a:t>
            </a:r>
            <a:r>
              <a:rPr kumimoji="0" lang="ru-RU" sz="2800" b="1" i="0" u="none" strike="noStrike" cap="none" normalizeH="0" baseline="-3000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1 </a:t>
            </a:r>
            <a:r>
              <a:rPr kumimoji="0" lang="ru-RU" sz="2800" b="1" i="0"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 (-u</a:t>
            </a:r>
            <a:r>
              <a:rPr kumimoji="0" lang="ru-RU" sz="2800" b="1" i="0" u="none" strike="noStrike" cap="none" normalizeH="0" baseline="-3000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1</a:t>
            </a:r>
            <a:r>
              <a:rPr kumimoji="0" lang="ru-RU" sz="2800" b="1" i="0"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a:t>
            </a:r>
            <a:endParaRPr kumimoji="0" lang="ru-RU"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grpSp>
        <p:nvGrpSpPr>
          <p:cNvPr id="3" name="Группа 2"/>
          <p:cNvGrpSpPr/>
          <p:nvPr/>
        </p:nvGrpSpPr>
        <p:grpSpPr>
          <a:xfrm>
            <a:off x="233586" y="10478"/>
            <a:ext cx="8819703" cy="649445"/>
            <a:chOff x="166528" y="174435"/>
            <a:chExt cx="8819703" cy="1022317"/>
          </a:xfrm>
        </p:grpSpPr>
        <p:grpSp>
          <p:nvGrpSpPr>
            <p:cNvPr id="4" name="Группа 3"/>
            <p:cNvGrpSpPr/>
            <p:nvPr/>
          </p:nvGrpSpPr>
          <p:grpSpPr>
            <a:xfrm>
              <a:off x="166528" y="174435"/>
              <a:ext cx="8784976" cy="1017416"/>
              <a:chOff x="218376" y="37014"/>
              <a:chExt cx="8925624" cy="1523423"/>
            </a:xfrm>
          </p:grpSpPr>
          <p:grpSp>
            <p:nvGrpSpPr>
              <p:cNvPr id="6" name="Группа 5"/>
              <p:cNvGrpSpPr/>
              <p:nvPr/>
            </p:nvGrpSpPr>
            <p:grpSpPr>
              <a:xfrm>
                <a:off x="218376" y="226936"/>
                <a:ext cx="8925624" cy="1120008"/>
                <a:chOff x="-84667" y="1523661"/>
                <a:chExt cx="9108504" cy="1152128"/>
              </a:xfrm>
              <a:solidFill>
                <a:srgbClr val="FFFF00"/>
              </a:solidFill>
            </p:grpSpPr>
            <p:sp>
              <p:nvSpPr>
                <p:cNvPr id="8" name="Прямоугольник 7"/>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p:nvPr/>
              </p:nvPicPr>
              <p:blipFill>
                <a:blip r:embed="rId3">
                  <a:extLst>
                    <a:ext uri="{BEBA8EAE-BF5A-486C-A8C5-ECC9F3942E4B}">
                      <a14:imgProps xmlns:a14="http://schemas.microsoft.com/office/drawing/2010/main">
                        <a14:imgLayer r:embed="rId4">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1018228"/>
                </a:xfrm>
                <a:prstGeom prst="rect">
                  <a:avLst/>
                </a:prstGeom>
                <a:grpFill/>
                <a:ln>
                  <a:noFill/>
                </a:ln>
              </p:spPr>
            </p:pic>
            <p:pic>
              <p:nvPicPr>
                <p:cNvPr id="10" name="Picture 8" descr="C:\Users\1\Desktop\sewron.jpg"/>
                <p:cNvPicPr/>
                <p:nvPr/>
              </p:nvPicPr>
              <p:blipFill>
                <a:blip r:embed="rId5" cstate="print">
                  <a:extLst>
                    <a:ext uri="{BEBA8EAE-BF5A-486C-A8C5-ECC9F3942E4B}">
                      <a14:imgProps xmlns:a14="http://schemas.microsoft.com/office/drawing/2010/main">
                        <a14:imgLayer r:embed="rId6">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1" name="Рисунок 10"/>
                <p:cNvPicPr/>
                <p:nvPr/>
              </p:nvPicPr>
              <p:blipFill rotWithShape="1">
                <a:blip r:embed="rId7">
                  <a:extLst>
                    <a:ext uri="{BEBA8EAE-BF5A-486C-A8C5-ECC9F3942E4B}">
                      <a14:imgProps xmlns:a14="http://schemas.microsoft.com/office/drawing/2010/main">
                        <a14:imgLayer r:embed="rId8">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7" name="Прямоугольник 6"/>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5" name="Прямая соединительная линия 4"/>
            <p:cNvCxnSpPr/>
            <p:nvPr/>
          </p:nvCxnSpPr>
          <p:spPr>
            <a:xfrm>
              <a:off x="201255" y="11967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33586" y="10478"/>
            <a:ext cx="8819703" cy="649445"/>
            <a:chOff x="166528" y="174435"/>
            <a:chExt cx="8819703" cy="1022317"/>
          </a:xfrm>
        </p:grpSpPr>
        <p:grpSp>
          <p:nvGrpSpPr>
            <p:cNvPr id="5" name="Группа 4"/>
            <p:cNvGrpSpPr/>
            <p:nvPr/>
          </p:nvGrpSpPr>
          <p:grpSpPr>
            <a:xfrm>
              <a:off x="166528" y="174435"/>
              <a:ext cx="8784976" cy="1017416"/>
              <a:chOff x="218376" y="37014"/>
              <a:chExt cx="8925624" cy="1523423"/>
            </a:xfrm>
          </p:grpSpPr>
          <p:grpSp>
            <p:nvGrpSpPr>
              <p:cNvPr id="7" name="Группа 6"/>
              <p:cNvGrpSpPr/>
              <p:nvPr/>
            </p:nvGrpSpPr>
            <p:grpSpPr>
              <a:xfrm>
                <a:off x="218376" y="226936"/>
                <a:ext cx="8925624" cy="1120008"/>
                <a:chOff x="-84667" y="1523661"/>
                <a:chExt cx="9108504" cy="1152128"/>
              </a:xfrm>
              <a:solidFill>
                <a:srgbClr val="FFFF00"/>
              </a:solidFill>
            </p:grpSpPr>
            <p:sp>
              <p:nvSpPr>
                <p:cNvPr id="9" name="Прямоугольник 8"/>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1018228"/>
                </a:xfrm>
                <a:prstGeom prst="rect">
                  <a:avLst/>
                </a:prstGeom>
                <a:grpFill/>
                <a:ln>
                  <a:noFill/>
                </a:ln>
              </p:spPr>
            </p:pic>
            <p:pic>
              <p:nvPicPr>
                <p:cNvPr id="11"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2" name="Рисунок 11"/>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8" name="Прямоугольник 7"/>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6" name="Прямая соединительная линия 5"/>
            <p:cNvCxnSpPr/>
            <p:nvPr/>
          </p:nvCxnSpPr>
          <p:spPr>
            <a:xfrm>
              <a:off x="201255" y="11967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3" name="Прямоугольник 12"/>
          <p:cNvSpPr/>
          <p:nvPr/>
        </p:nvSpPr>
        <p:spPr>
          <a:xfrm>
            <a:off x="144785" y="764703"/>
            <a:ext cx="8873777" cy="6124754"/>
          </a:xfrm>
          <a:prstGeom prst="rect">
            <a:avLst/>
          </a:prstGeom>
        </p:spPr>
        <p:txBody>
          <a:bodyPr wrap="square">
            <a:spAutoFit/>
          </a:bodyPr>
          <a:lstStyle/>
          <a:p>
            <a:pPr algn="just"/>
            <a:r>
              <a:rPr lang="ru-RU" sz="2800" dirty="0" smtClean="0">
                <a:latin typeface="Times New Roman" panose="02020603050405020304" pitchFamily="18" charset="0"/>
                <a:ea typeface="Times New Roman" pitchFamily="18" charset="0"/>
                <a:cs typeface="Times New Roman" panose="02020603050405020304" pitchFamily="18" charset="0"/>
              </a:rPr>
              <a:t>	</a:t>
            </a:r>
            <a:r>
              <a:rPr lang="ru-RU" sz="2800" dirty="0" smtClean="0">
                <a:solidFill>
                  <a:srgbClr val="FF0000"/>
                </a:solidFill>
                <a:latin typeface="Times New Roman" panose="02020603050405020304" pitchFamily="18" charset="0"/>
                <a:ea typeface="Times New Roman" pitchFamily="18" charset="0"/>
                <a:cs typeface="Times New Roman" panose="02020603050405020304" pitchFamily="18" charset="0"/>
              </a:rPr>
              <a:t>2-nji </a:t>
            </a:r>
            <a:r>
              <a:rPr lang="ru-RU" sz="2800" dirty="0">
                <a:solidFill>
                  <a:srgbClr val="FF0000"/>
                </a:solidFill>
                <a:latin typeface="Times New Roman" panose="02020603050405020304" pitchFamily="18" charset="0"/>
                <a:ea typeface="Times New Roman" pitchFamily="18" charset="0"/>
                <a:cs typeface="Times New Roman" panose="02020603050405020304" pitchFamily="18" charset="0"/>
              </a:rPr>
              <a:t>slaýtdan </a:t>
            </a:r>
            <a:r>
              <a:rPr lang="ru-RU" sz="2800" dirty="0">
                <a:latin typeface="Times New Roman" panose="02020603050405020304" pitchFamily="18" charset="0"/>
                <a:ea typeface="Times New Roman" pitchFamily="18" charset="0"/>
                <a:cs typeface="Times New Roman" panose="02020603050405020304" pitchFamily="18" charset="0"/>
              </a:rPr>
              <a:t>görnüşi ýaly howanyň otnositel tizligi tigriň aýlaw okuna görä belli bir </a:t>
            </a:r>
            <a:r>
              <a:rPr lang="ru-RU" sz="2800" dirty="0">
                <a:solidFill>
                  <a:srgbClr val="FF0000"/>
                </a:solidFill>
                <a:latin typeface="Times New Roman" panose="02020603050405020304" pitchFamily="18" charset="0"/>
                <a:ea typeface="Times New Roman" pitchFamily="18" charset="0"/>
                <a:cs typeface="Times New Roman" panose="02020603050405020304" pitchFamily="18" charset="0"/>
              </a:rPr>
              <a:t>β</a:t>
            </a:r>
            <a:r>
              <a:rPr lang="ru-RU" sz="2800" baseline="-30000" dirty="0">
                <a:solidFill>
                  <a:srgbClr val="FF0000"/>
                </a:solidFill>
                <a:latin typeface="Times New Roman" panose="02020603050405020304" pitchFamily="18" charset="0"/>
                <a:ea typeface="Times New Roman" pitchFamily="18" charset="0"/>
                <a:cs typeface="Times New Roman" panose="02020603050405020304" pitchFamily="18" charset="0"/>
              </a:rPr>
              <a:t>1</a:t>
            </a:r>
            <a:r>
              <a:rPr lang="ru-RU" sz="2800" dirty="0">
                <a:latin typeface="Times New Roman" panose="02020603050405020304" pitchFamily="18" charset="0"/>
                <a:ea typeface="Times New Roman" pitchFamily="18" charset="0"/>
                <a:cs typeface="Times New Roman" panose="02020603050405020304" pitchFamily="18" charset="0"/>
              </a:rPr>
              <a:t> burçy bilen gönükdirilendir. Tigiriň girişinde howanyň urgy ýitgisiniň öňüni almak üçin pilçeleriň öň gyralaryny (lopatkalaryň öňki kromkalaryny), howanyň otnositel tizliginiň </a:t>
            </a:r>
            <a:r>
              <a:rPr lang="ru-RU" sz="2800" b="1" dirty="0">
                <a:solidFill>
                  <a:srgbClr val="FF0000"/>
                </a:solidFill>
                <a:latin typeface="Times New Roman" panose="02020603050405020304" pitchFamily="18" charset="0"/>
                <a:ea typeface="Times New Roman" pitchFamily="18" charset="0"/>
                <a:cs typeface="Times New Roman" panose="02020603050405020304" pitchFamily="18" charset="0"/>
              </a:rPr>
              <a:t>w</a:t>
            </a:r>
            <a:r>
              <a:rPr lang="ru-RU" sz="2800" b="1" baseline="-30000" dirty="0">
                <a:solidFill>
                  <a:srgbClr val="FF0000"/>
                </a:solidFill>
                <a:latin typeface="Times New Roman" panose="02020603050405020304" pitchFamily="18" charset="0"/>
                <a:ea typeface="Times New Roman" pitchFamily="18" charset="0"/>
                <a:cs typeface="Times New Roman" panose="02020603050405020304" pitchFamily="18" charset="0"/>
              </a:rPr>
              <a:t>1</a:t>
            </a:r>
            <a:r>
              <a:rPr lang="ru-RU" sz="2800" b="1" dirty="0">
                <a:solidFill>
                  <a:srgbClr val="FF0000"/>
                </a:solidFill>
                <a:latin typeface="Times New Roman" panose="02020603050405020304" pitchFamily="18" charset="0"/>
                <a:ea typeface="Times New Roman" pitchFamily="18" charset="0"/>
                <a:cs typeface="Times New Roman" panose="02020603050405020304" pitchFamily="18" charset="0"/>
              </a:rPr>
              <a:t>,</a:t>
            </a:r>
            <a:r>
              <a:rPr lang="ru-RU" sz="2800" b="1" baseline="-30000" dirty="0">
                <a:solidFill>
                  <a:srgbClr val="FFFF00"/>
                </a:solidFill>
                <a:latin typeface="Times New Roman" panose="02020603050405020304" pitchFamily="18" charset="0"/>
                <a:ea typeface="Times New Roman" pitchFamily="18" charset="0"/>
                <a:cs typeface="Times New Roman" panose="02020603050405020304" pitchFamily="18" charset="0"/>
              </a:rPr>
              <a:t> </a:t>
            </a:r>
            <a:r>
              <a:rPr lang="ru-RU" sz="2800" dirty="0">
                <a:latin typeface="Times New Roman" panose="02020603050405020304" pitchFamily="18" charset="0"/>
                <a:ea typeface="Times New Roman" pitchFamily="18" charset="0"/>
                <a:cs typeface="Times New Roman" panose="02020603050405020304" pitchFamily="18" charset="0"/>
              </a:rPr>
              <a:t>ugry bilen takmynan gabat gelýänçä gyşardýarlar </a:t>
            </a:r>
            <a:r>
              <a:rPr lang="ru-RU" sz="2800" b="1" dirty="0">
                <a:solidFill>
                  <a:srgbClr val="FF0000"/>
                </a:solidFill>
                <a:latin typeface="Times New Roman" panose="02020603050405020304" pitchFamily="18" charset="0"/>
                <a:cs typeface="Times New Roman" panose="02020603050405020304" pitchFamily="18" charset="0"/>
              </a:rPr>
              <a:t>(βꞌ</a:t>
            </a:r>
            <a:r>
              <a:rPr lang="ru-RU" sz="2800" b="1" baseline="-25000" dirty="0">
                <a:solidFill>
                  <a:srgbClr val="FF0000"/>
                </a:solidFill>
                <a:latin typeface="Times New Roman" panose="02020603050405020304" pitchFamily="18" charset="0"/>
                <a:cs typeface="Times New Roman" panose="02020603050405020304" pitchFamily="18" charset="0"/>
              </a:rPr>
              <a:t>1</a:t>
            </a:r>
            <a:r>
              <a:rPr lang="ru-RU" sz="2800" b="1" dirty="0">
                <a:solidFill>
                  <a:srgbClr val="FF0000"/>
                </a:solidFill>
                <a:latin typeface="Times New Roman" panose="02020603050405020304" pitchFamily="18" charset="0"/>
                <a:cs typeface="Times New Roman" panose="02020603050405020304" pitchFamily="18" charset="0"/>
              </a:rPr>
              <a:t> ≈ β</a:t>
            </a:r>
            <a:r>
              <a:rPr lang="ru-RU" sz="2800" b="1" baseline="-25000" dirty="0">
                <a:solidFill>
                  <a:srgbClr val="FF0000"/>
                </a:solidFill>
                <a:latin typeface="Times New Roman" panose="02020603050405020304" pitchFamily="18" charset="0"/>
                <a:cs typeface="Times New Roman" panose="02020603050405020304" pitchFamily="18" charset="0"/>
              </a:rPr>
              <a:t>1</a:t>
            </a:r>
            <a:r>
              <a:rPr lang="ru-RU" sz="2800" b="1" dirty="0">
                <a:solidFill>
                  <a:srgbClr val="FF0000"/>
                </a:solidFill>
                <a:latin typeface="Times New Roman" panose="02020603050405020304" pitchFamily="18" charset="0"/>
                <a:cs typeface="Times New Roman" panose="02020603050405020304" pitchFamily="18" charset="0"/>
              </a:rPr>
              <a:t>)</a:t>
            </a:r>
            <a:r>
              <a:rPr lang="ru-RU" sz="2800" dirty="0">
                <a:solidFill>
                  <a:srgbClr val="FF0000"/>
                </a:solidFill>
                <a:latin typeface="Times New Roman" panose="02020603050405020304" pitchFamily="18" charset="0"/>
                <a:cs typeface="Times New Roman" panose="02020603050405020304" pitchFamily="18" charset="0"/>
              </a:rPr>
              <a:t>.</a:t>
            </a:r>
            <a:r>
              <a:rPr lang="tk-TM" sz="2800" dirty="0">
                <a:solidFill>
                  <a:srgbClr val="FF0000"/>
                </a:solidFill>
                <a:latin typeface="Times New Roman" panose="02020603050405020304" pitchFamily="18" charset="0"/>
                <a:ea typeface="Times New Roman" pitchFamily="18" charset="0"/>
                <a:cs typeface="Times New Roman" panose="02020603050405020304" pitchFamily="18" charset="0"/>
              </a:rPr>
              <a:t> </a:t>
            </a:r>
            <a:r>
              <a:rPr lang="ru-RU" sz="2800" dirty="0">
                <a:latin typeface="Times New Roman" panose="02020603050405020304" pitchFamily="18" charset="0"/>
                <a:ea typeface="Times New Roman" pitchFamily="18" charset="0"/>
                <a:cs typeface="Times New Roman" panose="02020603050405020304" pitchFamily="18" charset="0"/>
              </a:rPr>
              <a:t>Öň gyralary gyşardylan pilçeler aýlanýan gönükdiriji apparatlary (</a:t>
            </a:r>
            <a:r>
              <a:rPr lang="ru-RU" sz="2800" dirty="0">
                <a:solidFill>
                  <a:srgbClr val="FF0000"/>
                </a:solidFill>
                <a:latin typeface="Times New Roman" panose="02020603050405020304" pitchFamily="18" charset="0"/>
                <a:ea typeface="Times New Roman" pitchFamily="18" charset="0"/>
                <a:cs typeface="Times New Roman" panose="02020603050405020304" pitchFamily="18" charset="0"/>
              </a:rPr>
              <a:t>HA</a:t>
            </a:r>
            <a:r>
              <a:rPr lang="ru-RU" sz="2800" dirty="0">
                <a:latin typeface="Times New Roman" panose="02020603050405020304" pitchFamily="18" charset="0"/>
                <a:ea typeface="Times New Roman" pitchFamily="18" charset="0"/>
                <a:cs typeface="Times New Roman" panose="02020603050405020304" pitchFamily="18" charset="0"/>
              </a:rPr>
              <a:t>) emele getirýär. Köplenç ýagdaýlarda tigiri ýasamagy ýeňilleşdirmek üçin gönükdiriji apparatlaryny aýratynlykda ýasaýarlar we ony tigir bilen birikdirýärler.</a:t>
            </a:r>
            <a:r>
              <a:rPr lang="ru-RU" sz="2800" dirty="0">
                <a:latin typeface="Times New Roman" panose="02020603050405020304" pitchFamily="18" charset="0"/>
                <a:cs typeface="Times New Roman" panose="02020603050405020304" pitchFamily="18" charset="0"/>
              </a:rPr>
              <a:t> Tizlikleriň üçburçlugynyň bir tarapyny düzüji bolup durýan aýlaw tizligi radiusa görä üýtgeýändigi sebäpli, pilçeleriň öň gyralarynyň gyşardylmagyny hem radiusa görä üýtgeýän görnüşinde ýerine ýetirmeli bolýar</a:t>
            </a:r>
          </a:p>
        </p:txBody>
      </p:sp>
    </p:spTree>
    <p:extLst>
      <p:ext uri="{BB962C8B-B14F-4D97-AF65-F5344CB8AC3E}">
        <p14:creationId xmlns:p14="http://schemas.microsoft.com/office/powerpoint/2010/main" val="224048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260648"/>
            <a:ext cx="8496944" cy="523220"/>
          </a:xfrm>
          <a:prstGeom prst="rect">
            <a:avLst/>
          </a:prstGeom>
          <a:solidFill>
            <a:srgbClr val="FFC000"/>
          </a:solidFill>
          <a:ln>
            <a:solidFill>
              <a:schemeClr val="bg1"/>
            </a:solidFill>
          </a:ln>
        </p:spPr>
        <p:txBody>
          <a:bodyPr wrap="square">
            <a:spAutoFit/>
          </a:bodyPr>
          <a:lstStyle/>
          <a:p>
            <a:pPr algn="ctr"/>
            <a:r>
              <a:rPr lang="ru-RU" sz="2800" b="1" dirty="0" smtClean="0">
                <a:solidFill>
                  <a:srgbClr val="FF0000"/>
                </a:solidFill>
              </a:rPr>
              <a:t>Merkezden daşlaşýan kompressoryň tigiriniň kesigi</a:t>
            </a:r>
            <a:endParaRPr lang="ru-RU" sz="2800" b="1" dirty="0">
              <a:solidFill>
                <a:srgbClr val="FF0000"/>
              </a:solidFill>
            </a:endParaRPr>
          </a:p>
        </p:txBody>
      </p:sp>
      <p:pic>
        <p:nvPicPr>
          <p:cNvPr id="2049" name="Picture 1"/>
          <p:cNvPicPr>
            <a:picLocks noChangeAspect="1" noChangeArrowheads="1"/>
          </p:cNvPicPr>
          <p:nvPr/>
        </p:nvPicPr>
        <p:blipFill>
          <a:blip r:embed="rId2"/>
          <a:srcRect/>
          <a:stretch>
            <a:fillRect/>
          </a:stretch>
        </p:blipFill>
        <p:spPr bwMode="auto">
          <a:xfrm>
            <a:off x="4413098" y="928176"/>
            <a:ext cx="4375438" cy="5255282"/>
          </a:xfrm>
          <a:prstGeom prst="rect">
            <a:avLst/>
          </a:prstGeom>
          <a:noFill/>
          <a:ln w="9525">
            <a:noFill/>
            <a:miter lim="800000"/>
            <a:headEnd/>
            <a:tailEnd/>
          </a:ln>
          <a:effectLst/>
        </p:spPr>
      </p:pic>
      <p:sp>
        <p:nvSpPr>
          <p:cNvPr id="5" name="Прямоугольник 4"/>
          <p:cNvSpPr/>
          <p:nvPr/>
        </p:nvSpPr>
        <p:spPr>
          <a:xfrm>
            <a:off x="87664" y="4149080"/>
            <a:ext cx="4321620" cy="1938992"/>
          </a:xfrm>
          <a:prstGeom prst="rect">
            <a:avLst/>
          </a:prstGeom>
        </p:spPr>
        <p:txBody>
          <a:bodyPr wrap="square">
            <a:spAutoFit/>
          </a:bodyPr>
          <a:lstStyle/>
          <a:p>
            <a:pPr>
              <a:buFont typeface="Wingdings" pitchFamily="2" charset="2"/>
              <a:buChar char="Ø"/>
            </a:pPr>
            <a:r>
              <a:rPr lang="ru-RU" sz="2000" dirty="0" smtClean="0">
                <a:solidFill>
                  <a:srgbClr val="FFFF00"/>
                </a:solidFill>
              </a:rPr>
              <a:t> D</a:t>
            </a:r>
            <a:r>
              <a:rPr lang="ru-RU" sz="2000" baseline="-25000" dirty="0" smtClean="0">
                <a:solidFill>
                  <a:srgbClr val="FFFF00"/>
                </a:solidFill>
              </a:rPr>
              <a:t>0 </a:t>
            </a:r>
            <a:r>
              <a:rPr lang="ru-RU" sz="2000" dirty="0" smtClean="0">
                <a:solidFill>
                  <a:srgbClr val="FFFF00"/>
                </a:solidFill>
              </a:rPr>
              <a:t>–tigiriň wtulkasynyň diametri;</a:t>
            </a:r>
          </a:p>
          <a:p>
            <a:pPr>
              <a:buFont typeface="Wingdings" pitchFamily="2" charset="2"/>
              <a:buChar char="Ø"/>
            </a:pPr>
            <a:r>
              <a:rPr lang="ru-RU" sz="2000" dirty="0" smtClean="0">
                <a:solidFill>
                  <a:srgbClr val="FFFF00"/>
                </a:solidFill>
              </a:rPr>
              <a:t> D</a:t>
            </a:r>
            <a:r>
              <a:rPr lang="ru-RU" sz="2000" baseline="-25000" dirty="0" smtClean="0">
                <a:solidFill>
                  <a:srgbClr val="FFFF00"/>
                </a:solidFill>
              </a:rPr>
              <a:t>1</a:t>
            </a:r>
            <a:r>
              <a:rPr lang="ru-RU" sz="2000" dirty="0" smtClean="0">
                <a:solidFill>
                  <a:srgbClr val="FFFF00"/>
                </a:solidFill>
              </a:rPr>
              <a:t> –Girişde tigriň daşky diametri;</a:t>
            </a:r>
          </a:p>
          <a:p>
            <a:pPr>
              <a:buFont typeface="Wingdings" pitchFamily="2" charset="2"/>
              <a:buChar char="Ø"/>
            </a:pPr>
            <a:r>
              <a:rPr lang="ru-RU" sz="2000" dirty="0" smtClean="0">
                <a:solidFill>
                  <a:srgbClr val="FFFF00"/>
                </a:solidFill>
              </a:rPr>
              <a:t> D</a:t>
            </a:r>
            <a:r>
              <a:rPr lang="ru-RU" sz="2000" baseline="-25000" dirty="0" smtClean="0">
                <a:solidFill>
                  <a:srgbClr val="FFFF00"/>
                </a:solidFill>
              </a:rPr>
              <a:t>2</a:t>
            </a:r>
            <a:r>
              <a:rPr lang="ru-RU" sz="2000" dirty="0" smtClean="0">
                <a:solidFill>
                  <a:srgbClr val="FFFF00"/>
                </a:solidFill>
              </a:rPr>
              <a:t> –Çykyşda tigiriň daşky diametri;</a:t>
            </a:r>
          </a:p>
          <a:p>
            <a:pPr>
              <a:buFont typeface="Wingdings" pitchFamily="2" charset="2"/>
              <a:buChar char="Ø"/>
            </a:pPr>
            <a:r>
              <a:rPr lang="ru-RU" sz="2000" dirty="0" smtClean="0">
                <a:solidFill>
                  <a:srgbClr val="FFFF00"/>
                </a:solidFill>
              </a:rPr>
              <a:t> b –özbaşdak radiusda tigiriň kanalynyň giňligi;</a:t>
            </a:r>
          </a:p>
          <a:p>
            <a:pPr>
              <a:buFont typeface="Wingdings" pitchFamily="2" charset="2"/>
              <a:buChar char="Ø"/>
            </a:pPr>
            <a:r>
              <a:rPr lang="ru-RU" sz="2000" dirty="0" smtClean="0">
                <a:solidFill>
                  <a:srgbClr val="FFFF00"/>
                </a:solidFill>
              </a:rPr>
              <a:t> b</a:t>
            </a:r>
            <a:r>
              <a:rPr lang="ru-RU" sz="2000" baseline="-25000" dirty="0" smtClean="0">
                <a:solidFill>
                  <a:srgbClr val="FFFF00"/>
                </a:solidFill>
              </a:rPr>
              <a:t>2 </a:t>
            </a:r>
            <a:r>
              <a:rPr lang="ru-RU" sz="2000" dirty="0" smtClean="0">
                <a:solidFill>
                  <a:srgbClr val="FFFF00"/>
                </a:solidFill>
              </a:rPr>
              <a:t>–çykyşda tigiriň giňligi.</a:t>
            </a:r>
            <a:endParaRPr lang="ru-RU" sz="2000" dirty="0">
              <a:solidFill>
                <a:srgbClr val="FFFF00"/>
              </a:solidFill>
            </a:endParaRPr>
          </a:p>
        </p:txBody>
      </p:sp>
    </p:spTree>
  </p:cSld>
  <p:clrMapOvr>
    <a:masterClrMapping/>
  </p:clrMapOvr>
  <p:transition>
    <p:cover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2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3086</TotalTime>
  <Words>811</Words>
  <Application>Microsoft Office PowerPoint</Application>
  <PresentationFormat>Экран (4:3)</PresentationFormat>
  <Paragraphs>49</Paragraphs>
  <Slides>15</Slides>
  <Notes>2</Notes>
  <HiddenSlides>0</HiddenSlides>
  <MMClips>0</MMClips>
  <ScaleCrop>false</ScaleCrop>
  <HeadingPairs>
    <vt:vector size="4" baseType="variant">
      <vt:variant>
        <vt:lpstr>Тема</vt:lpstr>
      </vt:variant>
      <vt:variant>
        <vt:i4>5</vt:i4>
      </vt:variant>
      <vt:variant>
        <vt:lpstr>Заголовки слайдов</vt:lpstr>
      </vt:variant>
      <vt:variant>
        <vt:i4>15</vt:i4>
      </vt:variant>
    </vt:vector>
  </HeadingPairs>
  <TitlesOfParts>
    <vt:vector size="20" baseType="lpstr">
      <vt:lpstr>Апекс</vt:lpstr>
      <vt:lpstr>Воздушный поток</vt:lpstr>
      <vt:lpstr>Аптека</vt:lpstr>
      <vt:lpstr>1_Апекс</vt:lpstr>
      <vt:lpstr>2_Апекс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Гость</dc:creator>
  <cp:lastModifiedBy>Shehiyev Hudayberdi</cp:lastModifiedBy>
  <cp:revision>368</cp:revision>
  <dcterms:created xsi:type="dcterms:W3CDTF">2014-03-27T12:19:37Z</dcterms:created>
  <dcterms:modified xsi:type="dcterms:W3CDTF">2018-03-31T06:12:53Z</dcterms:modified>
</cp:coreProperties>
</file>