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notesMasterIdLst>
    <p:notesMasterId r:id="rId20"/>
  </p:notesMasterIdLst>
  <p:sldIdLst>
    <p:sldId id="321" r:id="rId2"/>
    <p:sldId id="320" r:id="rId3"/>
    <p:sldId id="323" r:id="rId4"/>
    <p:sldId id="324" r:id="rId5"/>
    <p:sldId id="277" r:id="rId6"/>
    <p:sldId id="288" r:id="rId7"/>
    <p:sldId id="349" r:id="rId8"/>
    <p:sldId id="325" r:id="rId9"/>
    <p:sldId id="276" r:id="rId10"/>
    <p:sldId id="289" r:id="rId11"/>
    <p:sldId id="258" r:id="rId12"/>
    <p:sldId id="297" r:id="rId13"/>
    <p:sldId id="278" r:id="rId14"/>
    <p:sldId id="326" r:id="rId15"/>
    <p:sldId id="290" r:id="rId16"/>
    <p:sldId id="279" r:id="rId17"/>
    <p:sldId id="280" r:id="rId18"/>
    <p:sldId id="32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GMHI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>
        <p:scale>
          <a:sx n="120" d="100"/>
          <a:sy n="120" d="100"/>
        </p:scale>
        <p:origin x="-137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17C2E-64E8-4570-A5DB-AC72869DB532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4CEBF-6647-4D3D-B137-64461502CE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90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5.wdp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7.wdp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5.wdp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4694" y="151183"/>
            <a:ext cx="9019155" cy="6624737"/>
            <a:chOff x="84694" y="151183"/>
            <a:chExt cx="9019155" cy="6624737"/>
          </a:xfrm>
        </p:grpSpPr>
        <p:pic>
          <p:nvPicPr>
            <p:cNvPr id="4" name="Объект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4694" y="151183"/>
              <a:ext cx="9019155" cy="662473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406405"/>
              <a:ext cx="8640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TÜRKMENISTANYŇ GORANMAK MINISTRLIGINIŇ BEÝIK SAPARMYRAT TÜRKMENBAŞY ADYNDAKY HARBY INSTITUTY</a:t>
              </a:r>
            </a:p>
          </p:txBody>
        </p:sp>
        <p:pic>
          <p:nvPicPr>
            <p:cNvPr id="6" name="Рисунок 5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315333" y="980727"/>
              <a:ext cx="872291" cy="8640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8" descr="C:\Users\1\Desktop\sewron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980727"/>
              <a:ext cx="864096" cy="9361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23528" y="5589240"/>
              <a:ext cx="8496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</a:rPr>
                <a:t>Awiasiýa tehnikalary we ýaraglary kafedrasynyň toplum başlygy – uly </a:t>
              </a:r>
              <a:r>
                <a:rPr lang="ru-RU" b="1" dirty="0" smtClean="0">
                  <a:solidFill>
                    <a:srgbClr val="FFFF00"/>
                  </a:solidFill>
                </a:rPr>
                <a:t>mugallymy</a:t>
              </a:r>
              <a:r>
                <a:rPr lang="ru-RU" b="1" dirty="0">
                  <a:solidFill>
                    <a:srgbClr val="FFFF00"/>
                  </a:solidFill>
                </a:rPr>
                <a:t> </a:t>
              </a:r>
            </a:p>
            <a:p>
              <a:pPr algn="ctr"/>
              <a:r>
                <a:rPr lang="ru-RU" b="1" dirty="0">
                  <a:solidFill>
                    <a:srgbClr val="FFFF00"/>
                  </a:solidFill>
                </a:rPr>
                <a:t>podpolkownik </a:t>
              </a:r>
              <a:r>
                <a:rPr lang="ru-RU" b="1" dirty="0" smtClean="0">
                  <a:solidFill>
                    <a:srgbClr val="FFFF00"/>
                  </a:solidFill>
                </a:rPr>
                <a:t>Şehiýew Hudaýberdy</a:t>
              </a:r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1783" y="2492896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3600" b="1" dirty="0">
                <a:solidFill>
                  <a:srgbClr val="FFFF00"/>
                </a:solidFill>
              </a:rPr>
              <a:t>Uçuş apparatlaryň we  hereketlendirijileriň gurluşy</a:t>
            </a:r>
            <a:r>
              <a:rPr lang="ru-RU" sz="3600" b="1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dersi boýunça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k-TM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Leksiýa</a:t>
            </a:r>
            <a:r>
              <a:rPr lang="ru-RU" sz="3600" b="1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№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0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" y="2204864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01255" y="1340768"/>
            <a:ext cx="878497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167620" y="159454"/>
            <a:ext cx="8784976" cy="965290"/>
            <a:chOff x="-84667" y="1523661"/>
            <a:chExt cx="9108504" cy="1152128"/>
          </a:xfrm>
          <a:solidFill>
            <a:srgbClr val="FFFF00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-84667" y="1523661"/>
              <a:ext cx="9108504" cy="11521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91" b="86364" l="192" r="100000">
                          <a14:foregroundMark x1="4023" y1="25000" x2="4023" y2="25000"/>
                          <a14:foregroundMark x1="25862" y1="75000" x2="25862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888905"/>
              <a:ext cx="4969510" cy="42164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0" name="Picture 8" descr="C:\Users\1\Desktop\sewron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415" y="1628448"/>
              <a:ext cx="702771" cy="83229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1" name="Рисунок 10"/>
            <p:cNvPicPr/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144095" y="1638063"/>
              <a:ext cx="679486" cy="822680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3491880" y="321415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Д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k-TM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379" y="1865655"/>
            <a:ext cx="88787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 smtClean="0"/>
              <a:t>Şeýlelikde</a:t>
            </a:r>
            <a:r>
              <a:rPr lang="ru-RU" sz="2800" dirty="0"/>
              <a:t>, meňzeş akymlar, meňzeş nokatlarda basyşynyň tizligi we temperaturasy proporsional bolany, üçin häsiýetlendirilýär.</a:t>
            </a:r>
          </a:p>
          <a:p>
            <a:pPr algn="just"/>
            <a:r>
              <a:rPr lang="ru-RU" sz="2800" dirty="0"/>
              <a:t>Indi germetiki meňzeş kanallardaky akymlar meňzeş bolar ýaly haýsy şertler göz öňünde tutulmaly. Suwuklyklara (ýa-da gazlara) hem-de suwuklygyň düzümine täsir edýän güýçleriň häsiýetine baglylykda bu şertler dürli dürli bolup biler.</a:t>
            </a:r>
          </a:p>
          <a:p>
            <a:pPr algn="just"/>
            <a:r>
              <a:rPr lang="ru-RU" sz="2800" dirty="0"/>
              <a:t>Aýratynda, örän pes şepbeşikligi bolan howa-üçin akymlaryň meňzeşligi onuň haýsy hem bolsa kesiginde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27347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2857496"/>
            <a:ext cx="735811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ru-RU" sz="1500" b="1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3262" y="1268760"/>
            <a:ext cx="88432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FF00"/>
                </a:solidFill>
              </a:rPr>
              <a:t>M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/>
              <a:t>san deňlemesiniň ýa-da tizlikleriň üçburçluklarynyň meňzleşligi bilen üpjün edilýär.</a:t>
            </a:r>
          </a:p>
          <a:p>
            <a:pPr algn="just"/>
            <a:r>
              <a:rPr lang="ru-RU" sz="2800" dirty="0"/>
              <a:t>Meselem: kanalyň girişinde ýa-da kanalyň çykyşynda onda seredilýän akymlaryň galan meşzeş nokatlaryndaky </a:t>
            </a:r>
            <a:r>
              <a:rPr lang="ru-RU" sz="2800" b="1" dirty="0">
                <a:solidFill>
                  <a:srgbClr val="FFFF00"/>
                </a:solidFill>
              </a:rPr>
              <a:t>M</a:t>
            </a:r>
            <a:r>
              <a:rPr lang="ru-RU" sz="2800" dirty="0"/>
              <a:t> sany deň bolar, emma tizlik, basyş we temperatura proporsional </a:t>
            </a:r>
            <a:r>
              <a:rPr lang="ru-RU" sz="2800" dirty="0" err="1"/>
              <a:t>bolar</a:t>
            </a:r>
            <a:r>
              <a:rPr lang="ru-RU" sz="2800" dirty="0" smtClean="0"/>
              <a:t>.</a:t>
            </a:r>
            <a:r>
              <a:rPr lang="ru-RU" sz="2800" dirty="0"/>
              <a:t> </a:t>
            </a:r>
            <a:endParaRPr lang="ru-RU" sz="2800" dirty="0" smtClean="0"/>
          </a:p>
          <a:p>
            <a:pPr algn="just"/>
            <a:r>
              <a:rPr lang="ru-RU" sz="2800" dirty="0"/>
              <a:t>	</a:t>
            </a:r>
            <a:r>
              <a:rPr lang="ru-RU" sz="2800" dirty="0" err="1" smtClean="0"/>
              <a:t>Bu</a:t>
            </a:r>
            <a:r>
              <a:rPr lang="ru-RU" sz="2800" dirty="0" smtClean="0"/>
              <a:t> </a:t>
            </a:r>
            <a:r>
              <a:rPr lang="ru-RU" sz="2800" dirty="0" err="1"/>
              <a:t>şertler</a:t>
            </a:r>
            <a:r>
              <a:rPr lang="ru-RU" sz="2800" dirty="0"/>
              <a:t> </a:t>
            </a:r>
            <a:r>
              <a:rPr lang="ru-RU" sz="2800" dirty="0" err="1"/>
              <a:t>bilen</a:t>
            </a:r>
            <a:r>
              <a:rPr lang="ru-RU" sz="2800" dirty="0"/>
              <a:t> </a:t>
            </a:r>
            <a:r>
              <a:rPr lang="ru-RU" sz="2800" dirty="0" err="1"/>
              <a:t>inersiýa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basyş</a:t>
            </a:r>
            <a:r>
              <a:rPr lang="ru-RU" sz="2800" dirty="0"/>
              <a:t> </a:t>
            </a:r>
            <a:r>
              <a:rPr lang="ru-RU" sz="2800" dirty="0" err="1"/>
              <a:t>güýjiniň</a:t>
            </a:r>
            <a:r>
              <a:rPr lang="ru-RU" sz="2800" dirty="0"/>
              <a:t> </a:t>
            </a:r>
            <a:r>
              <a:rPr lang="ru-RU" sz="2800" dirty="0" err="1"/>
              <a:t>meňzeşlikleri</a:t>
            </a:r>
            <a:r>
              <a:rPr lang="ru-RU" sz="2800" dirty="0"/>
              <a:t> </a:t>
            </a:r>
            <a:r>
              <a:rPr lang="ru-RU" sz="2800" dirty="0" err="1"/>
              <a:t>goranylyp</a:t>
            </a:r>
            <a:r>
              <a:rPr lang="ru-RU" sz="2800" dirty="0"/>
              <a:t> </a:t>
            </a:r>
            <a:r>
              <a:rPr lang="ru-RU" sz="2800" dirty="0" err="1"/>
              <a:t>biliner</a:t>
            </a:r>
            <a:r>
              <a:rPr lang="ru-RU" sz="2800" dirty="0"/>
              <a:t>. </a:t>
            </a:r>
            <a:r>
              <a:rPr lang="ru-RU" sz="2800" dirty="0" err="1"/>
              <a:t>Sürtilme</a:t>
            </a:r>
            <a:r>
              <a:rPr lang="ru-RU" sz="2800" dirty="0"/>
              <a:t> </a:t>
            </a:r>
            <a:r>
              <a:rPr lang="ru-RU" sz="2800" dirty="0" err="1"/>
              <a:t>güýjüniň</a:t>
            </a:r>
            <a:r>
              <a:rPr lang="ru-RU" sz="2800" dirty="0"/>
              <a:t> </a:t>
            </a:r>
            <a:r>
              <a:rPr lang="ru-RU" sz="2800" dirty="0" err="1"/>
              <a:t>meňzleşligi</a:t>
            </a:r>
            <a:r>
              <a:rPr lang="ru-RU" sz="2800" dirty="0"/>
              <a:t> </a:t>
            </a:r>
            <a:r>
              <a:rPr lang="ru-RU" sz="2800" dirty="0" err="1"/>
              <a:t>bu</a:t>
            </a:r>
            <a:r>
              <a:rPr lang="ru-RU" sz="2800" dirty="0"/>
              <a:t> </a:t>
            </a:r>
            <a:r>
              <a:rPr lang="ru-RU" sz="2800" dirty="0" err="1"/>
              <a:t>şertler</a:t>
            </a:r>
            <a:r>
              <a:rPr lang="ru-RU" sz="2800" dirty="0"/>
              <a:t> </a:t>
            </a:r>
            <a:r>
              <a:rPr lang="ru-RU" sz="2800" dirty="0" err="1"/>
              <a:t>bilen</a:t>
            </a:r>
            <a:r>
              <a:rPr lang="ru-RU" sz="2800" dirty="0"/>
              <a:t> </a:t>
            </a:r>
            <a:r>
              <a:rPr lang="ru-RU" sz="2800" dirty="0" err="1"/>
              <a:t>üpçün</a:t>
            </a:r>
            <a:r>
              <a:rPr lang="ru-RU" sz="2800" dirty="0"/>
              <a:t> </a:t>
            </a:r>
            <a:r>
              <a:rPr lang="ru-RU" sz="2800" dirty="0" err="1"/>
              <a:t>edilmeýär</a:t>
            </a:r>
            <a:r>
              <a:rPr lang="ru-RU" sz="2800" dirty="0"/>
              <a:t>. </a:t>
            </a:r>
            <a:r>
              <a:rPr lang="ru-RU" sz="2800" dirty="0" err="1"/>
              <a:t>Meňzeşlik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basyş</a:t>
            </a:r>
            <a:r>
              <a:rPr lang="ru-RU" sz="2800" dirty="0"/>
              <a:t> </a:t>
            </a:r>
            <a:r>
              <a:rPr lang="ru-RU" sz="2800" dirty="0" err="1"/>
              <a:t>güýjini</a:t>
            </a:r>
            <a:r>
              <a:rPr lang="ru-RU" sz="2800" dirty="0"/>
              <a:t> </a:t>
            </a:r>
            <a:r>
              <a:rPr lang="ru-RU" sz="2800" dirty="0" err="1"/>
              <a:t>almak</a:t>
            </a:r>
            <a:r>
              <a:rPr lang="ru-RU" sz="2800" dirty="0"/>
              <a:t> </a:t>
            </a:r>
            <a:r>
              <a:rPr lang="ru-RU" sz="2800" dirty="0" err="1"/>
              <a:t>üçin</a:t>
            </a:r>
            <a:r>
              <a:rPr lang="ru-RU" sz="2800" dirty="0"/>
              <a:t> </a:t>
            </a:r>
            <a:r>
              <a:rPr lang="ru-RU" sz="2800" dirty="0" err="1"/>
              <a:t>gönüden</a:t>
            </a:r>
            <a:r>
              <a:rPr lang="ru-RU" sz="2800" dirty="0"/>
              <a:t> </a:t>
            </a:r>
            <a:r>
              <a:rPr lang="ru-RU" sz="2800" dirty="0" err="1"/>
              <a:t>göni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FFFF00"/>
                </a:solidFill>
              </a:rPr>
              <a:t>M</a:t>
            </a:r>
            <a:r>
              <a:rPr lang="ru-RU" sz="2800" dirty="0"/>
              <a:t> </a:t>
            </a:r>
            <a:r>
              <a:rPr lang="ru-RU" sz="2800" dirty="0" err="1"/>
              <a:t>sanynyň</a:t>
            </a:r>
            <a:r>
              <a:rPr lang="ru-RU" sz="2800" dirty="0"/>
              <a:t> </a:t>
            </a:r>
            <a:r>
              <a:rPr lang="ru-RU" sz="2800" dirty="0" err="1"/>
              <a:t>deňlemesi</a:t>
            </a:r>
            <a:r>
              <a:rPr lang="ru-RU" sz="2800" dirty="0"/>
              <a:t> </a:t>
            </a:r>
            <a:r>
              <a:rPr lang="ru-RU" sz="2800" dirty="0" err="1"/>
              <a:t>gerek</a:t>
            </a:r>
            <a:r>
              <a:rPr lang="ru-RU" sz="2800" dirty="0"/>
              <a:t>, </a:t>
            </a:r>
            <a:r>
              <a:rPr lang="ru-RU" sz="2800" dirty="0" err="1"/>
              <a:t>hem-de</a:t>
            </a:r>
            <a:r>
              <a:rPr lang="ru-RU" sz="2800" dirty="0"/>
              <a:t> (</a:t>
            </a:r>
            <a:r>
              <a:rPr lang="ru-RU" sz="2800" b="1" dirty="0" err="1">
                <a:solidFill>
                  <a:srgbClr val="FFFF00"/>
                </a:solidFill>
              </a:rPr>
              <a:t>Re</a:t>
            </a:r>
            <a:r>
              <a:rPr lang="ru-RU" sz="2800" dirty="0"/>
              <a:t>) </a:t>
            </a:r>
            <a:r>
              <a:rPr lang="ru-RU" sz="2800" dirty="0" err="1"/>
              <a:t>Reýnoldyň</a:t>
            </a:r>
            <a:r>
              <a:rPr lang="ru-RU" sz="2800" dirty="0"/>
              <a:t> </a:t>
            </a:r>
            <a:r>
              <a:rPr lang="ru-RU" sz="2800" dirty="0" err="1"/>
              <a:t>san</a:t>
            </a:r>
            <a:r>
              <a:rPr lang="ru-RU" sz="2800" dirty="0"/>
              <a:t> </a:t>
            </a:r>
            <a:r>
              <a:rPr lang="ru-RU" sz="2800" dirty="0" err="1"/>
              <a:t>deňligini</a:t>
            </a:r>
            <a:r>
              <a:rPr lang="ru-RU" sz="2800" dirty="0"/>
              <a:t> </a:t>
            </a:r>
            <a:r>
              <a:rPr lang="ru-RU" sz="2800" dirty="0" err="1"/>
              <a:t>berjaý</a:t>
            </a:r>
            <a:r>
              <a:rPr lang="ru-RU" sz="2800" dirty="0"/>
              <a:t> </a:t>
            </a:r>
            <a:r>
              <a:rPr lang="ru-RU" sz="2800" dirty="0" err="1"/>
              <a:t>etmeli</a:t>
            </a:r>
            <a:r>
              <a:rPr lang="ru-RU" sz="2800" dirty="0"/>
              <a:t>. 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205392" y="171984"/>
            <a:ext cx="8819703" cy="895478"/>
            <a:chOff x="166528" y="301274"/>
            <a:chExt cx="8819703" cy="89547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66528" y="301274"/>
              <a:ext cx="8784976" cy="747996"/>
              <a:chOff x="218376" y="226936"/>
              <a:chExt cx="8925624" cy="1120008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24" name="Прямоугольник 23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5" name="Рисунок 24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9672" y="1888905"/>
                  <a:ext cx="4969510" cy="42164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6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09415" y="1628448"/>
                  <a:ext cx="702771" cy="99013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7" name="Рисунок 26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679486" cy="103772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23" name="Прямоугольник 22"/>
              <p:cNvSpPr/>
              <p:nvPr/>
            </p:nvSpPr>
            <p:spPr>
              <a:xfrm>
                <a:off x="3595858" y="328802"/>
                <a:ext cx="1609539" cy="749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А Д</a:t>
                </a:r>
                <a:r>
                  <a:rPr lang="en-US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tk-TM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N</a:t>
                </a:r>
                <a:endParaRPr lang="ru-RU" sz="3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0125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6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9" y="2112025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67620" y="159454"/>
            <a:ext cx="8784976" cy="965290"/>
            <a:chOff x="-84667" y="1523661"/>
            <a:chExt cx="9108504" cy="1152128"/>
          </a:xfrm>
          <a:solidFill>
            <a:srgbClr val="FFFF0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-84667" y="1523661"/>
              <a:ext cx="9108504" cy="11521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91" b="86364" l="192" r="100000">
                          <a14:foregroundMark x1="4023" y1="25000" x2="4023" y2="25000"/>
                          <a14:foregroundMark x1="25862" y1="75000" x2="25862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888905"/>
              <a:ext cx="4969510" cy="42164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8" name="Picture 8" descr="C:\Users\1\Desktop\sewron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415" y="1628448"/>
              <a:ext cx="702771" cy="83229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9" name="Рисунок 8"/>
            <p:cNvPicPr/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144095" y="1638063"/>
              <a:ext cx="679486" cy="822680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0" name="Прямая соединительная линия 9"/>
          <p:cNvCxnSpPr/>
          <p:nvPr/>
        </p:nvCxnSpPr>
        <p:spPr>
          <a:xfrm>
            <a:off x="201255" y="1340768"/>
            <a:ext cx="878497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91880" y="321415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Д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k-TM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81" y="2276872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01255" y="1340768"/>
            <a:ext cx="878497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167620" y="159454"/>
            <a:ext cx="8784976" cy="965290"/>
            <a:chOff x="-84667" y="1523661"/>
            <a:chExt cx="9108504" cy="1152128"/>
          </a:xfrm>
          <a:solidFill>
            <a:srgbClr val="FFFF00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-84667" y="1523661"/>
              <a:ext cx="9108504" cy="11521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91" b="86364" l="192" r="100000">
                          <a14:foregroundMark x1="4023" y1="25000" x2="4023" y2="25000"/>
                          <a14:foregroundMark x1="25862" y1="75000" x2="25862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888905"/>
              <a:ext cx="4969510" cy="42164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1" name="Picture 8" descr="C:\Users\1\Desktop\sewron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415" y="1628448"/>
              <a:ext cx="702771" cy="83229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2" name="Рисунок 11"/>
            <p:cNvPicPr/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144095" y="1638063"/>
              <a:ext cx="679486" cy="822680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3491880" y="321415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Д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k-TM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5347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67620" y="159454"/>
            <a:ext cx="8784976" cy="965290"/>
            <a:chOff x="-84667" y="1523661"/>
            <a:chExt cx="9108504" cy="1152128"/>
          </a:xfrm>
          <a:solidFill>
            <a:srgbClr val="FFFF00"/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-84667" y="1523661"/>
              <a:ext cx="9108504" cy="11521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Рисунок 7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91" b="86364" l="192" r="100000">
                          <a14:foregroundMark x1="4023" y1="25000" x2="4023" y2="25000"/>
                          <a14:foregroundMark x1="25862" y1="75000" x2="25862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888905"/>
              <a:ext cx="4969510" cy="42164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9" name="Picture 8" descr="C:\Users\1\Desktop\sewron.jp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415" y="1628448"/>
              <a:ext cx="702771" cy="83229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0" name="Рисунок 9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144095" y="1638063"/>
              <a:ext cx="679486" cy="822680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201255" y="1340768"/>
            <a:ext cx="8784976" cy="5358140"/>
            <a:chOff x="201255" y="1340768"/>
            <a:chExt cx="8784976" cy="535814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59" b="97426" l="1040" r="9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55" y="2636912"/>
              <a:ext cx="8616808" cy="406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201255" y="1340768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3491880" y="321415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Д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k-TM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157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04" y="2204864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67620" y="159454"/>
            <a:ext cx="8784976" cy="965290"/>
            <a:chOff x="-84667" y="1523661"/>
            <a:chExt cx="9108504" cy="1152128"/>
          </a:xfrm>
          <a:solidFill>
            <a:srgbClr val="FFFF00"/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-84667" y="1523661"/>
              <a:ext cx="9108504" cy="11521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Рисунок 7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91" b="86364" l="192" r="100000">
                          <a14:foregroundMark x1="4023" y1="25000" x2="4023" y2="25000"/>
                          <a14:foregroundMark x1="25862" y1="75000" x2="25862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888905"/>
              <a:ext cx="4969510" cy="42164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9" name="Picture 8" descr="C:\Users\1\Desktop\sewron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415" y="1628448"/>
              <a:ext cx="702771" cy="83229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0" name="Рисунок 9"/>
            <p:cNvPicPr/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144095" y="1638063"/>
              <a:ext cx="679486" cy="822680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>
            <a:off x="201255" y="1340768"/>
            <a:ext cx="878497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91880" y="321415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Д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k-TM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040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5" y="1844824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01255" y="1340768"/>
            <a:ext cx="878497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167620" y="159454"/>
            <a:ext cx="8784976" cy="965290"/>
            <a:chOff x="-84667" y="1523661"/>
            <a:chExt cx="9108504" cy="1152128"/>
          </a:xfrm>
          <a:solidFill>
            <a:srgbClr val="FFFF00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-84667" y="1523661"/>
              <a:ext cx="9108504" cy="11521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91" b="86364" l="192" r="100000">
                          <a14:foregroundMark x1="4023" y1="25000" x2="4023" y2="25000"/>
                          <a14:foregroundMark x1="25862" y1="75000" x2="25862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888905"/>
              <a:ext cx="4969510" cy="42164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0" name="Picture 8" descr="C:\Users\1\Desktop\sewron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415" y="1628448"/>
              <a:ext cx="702771" cy="83229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1" name="Рисунок 10"/>
            <p:cNvPicPr/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144095" y="1638063"/>
              <a:ext cx="679486" cy="822680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Прямоугольник 13"/>
          <p:cNvSpPr/>
          <p:nvPr/>
        </p:nvSpPr>
        <p:spPr>
          <a:xfrm>
            <a:off x="3491880" y="321415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Д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k-TM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9" y="2293059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67620" y="159454"/>
            <a:ext cx="8784976" cy="785118"/>
            <a:chOff x="-84667" y="1523661"/>
            <a:chExt cx="9108504" cy="1152128"/>
          </a:xfrm>
          <a:solidFill>
            <a:srgbClr val="FFFF00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-84667" y="1523661"/>
              <a:ext cx="9108504" cy="11521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91" b="86364" l="192" r="100000">
                          <a14:foregroundMark x1="4023" y1="25000" x2="4023" y2="25000"/>
                          <a14:foregroundMark x1="25862" y1="75000" x2="25862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888905"/>
              <a:ext cx="4969510" cy="42164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0" name="Picture 8" descr="C:\Users\1\Desktop\sewron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415" y="1628448"/>
              <a:ext cx="702771" cy="83229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1" name="Рисунок 10"/>
            <p:cNvPicPr/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144095" y="1638063"/>
              <a:ext cx="679486" cy="822680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2" name="Прямая соединительная линия 11"/>
          <p:cNvCxnSpPr/>
          <p:nvPr/>
        </p:nvCxnSpPr>
        <p:spPr>
          <a:xfrm>
            <a:off x="167620" y="1124744"/>
            <a:ext cx="878497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91880" y="218331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Д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k-TM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42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8" y="1052736"/>
            <a:ext cx="856895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254237" y="1340768"/>
            <a:ext cx="8639606" cy="4061996"/>
            <a:chOff x="238186" y="1268760"/>
            <a:chExt cx="8639606" cy="406199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59" b="97426" l="1040" r="9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86" y="1268760"/>
              <a:ext cx="8616808" cy="406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308840" y="2132856"/>
              <a:ext cx="856895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k-TM" sz="2800" dirty="0" smtClean="0"/>
                <a:t>1.</a:t>
              </a:r>
              <a:r>
                <a:rPr lang="en-US" sz="2800" dirty="0" smtClean="0"/>
                <a:t> K</a:t>
              </a:r>
              <a:r>
                <a:rPr lang="ru-RU" sz="2800" dirty="0" smtClean="0"/>
                <a:t>ompressoryň häsiýetnamasy diýilip nämä aýdylýandygyna</a:t>
              </a:r>
              <a:r>
                <a:rPr lang="ru-RU" sz="2800" dirty="0"/>
                <a:t> </a:t>
              </a:r>
              <a:r>
                <a:rPr lang="ru-RU" sz="2800" dirty="0" smtClean="0"/>
                <a:t>we kompressorlaryň </a:t>
              </a:r>
              <a:r>
                <a:rPr lang="ru-RU" sz="2800" dirty="0"/>
                <a:t>howany </a:t>
              </a:r>
              <a:r>
                <a:rPr lang="ru-RU" sz="2800" dirty="0" smtClean="0"/>
                <a:t>harçlamak </a:t>
              </a:r>
              <a:r>
                <a:rPr lang="ru-RU" sz="2800" dirty="0"/>
                <a:t>boýunça </a:t>
              </a:r>
              <a:r>
                <a:rPr lang="ru-RU" sz="2800" dirty="0" smtClean="0"/>
                <a:t>häsiýetnamasy barada düşünjeleriniň bolmagyny gazanmak</a:t>
              </a:r>
              <a:r>
                <a:rPr lang="tt-RU" sz="2800" dirty="0" smtClean="0"/>
                <a:t>.</a:t>
              </a:r>
              <a:endParaRPr lang="ru-RU" sz="2800" dirty="0"/>
            </a:p>
            <a:p>
              <a:pPr algn="just"/>
              <a:r>
                <a:rPr lang="ru-RU" sz="2800" dirty="0" smtClean="0"/>
                <a:t>2. </a:t>
              </a:r>
              <a:r>
                <a:rPr lang="ru-RU" sz="2800" dirty="0"/>
                <a:t>Kompressora howa şeretleriniň we uçuş režiminiň </a:t>
              </a:r>
              <a:r>
                <a:rPr lang="ru-RU" sz="2800" dirty="0" smtClean="0"/>
                <a:t>täsirini öwretmek.</a:t>
              </a:r>
              <a:endParaRPr lang="ru-RU" sz="28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89856" y="116632"/>
            <a:ext cx="8568952" cy="841970"/>
            <a:chOff x="323528" y="1243443"/>
            <a:chExt cx="8568952" cy="841970"/>
          </a:xfrm>
          <a:solidFill>
            <a:srgbClr val="FFFF00"/>
          </a:solidFill>
        </p:grpSpPr>
        <p:sp>
          <p:nvSpPr>
            <p:cNvPr id="2" name="Прямоугольник 1"/>
            <p:cNvSpPr/>
            <p:nvPr/>
          </p:nvSpPr>
          <p:spPr>
            <a:xfrm>
              <a:off x="323528" y="1243443"/>
              <a:ext cx="8568952" cy="8327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146769" y="1403194"/>
              <a:ext cx="3096344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sq-A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Sapagyň maksady</a:t>
              </a:r>
              <a:endParaRPr lang="tk-TM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8" descr="C:\Users\1\Desktop\sewron.jp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1253118"/>
              <a:ext cx="720080" cy="83229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  <a:extLst/>
          </p:spPr>
        </p:pic>
      </p:grpSp>
      <p:pic>
        <p:nvPicPr>
          <p:cNvPr id="7" name="Рисунок 6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852" b="78981" l="35625" r="61875"/>
                    </a14:imgEffect>
                  </a14:imgLayer>
                </a14:imgProps>
              </a:ext>
            </a:extLst>
          </a:blip>
          <a:srcRect l="33536" t="18311" r="35431" b="19399"/>
          <a:stretch/>
        </p:blipFill>
        <p:spPr bwMode="auto">
          <a:xfrm>
            <a:off x="323688" y="131114"/>
            <a:ext cx="720080" cy="822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470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7320" y="144535"/>
            <a:ext cx="8799742" cy="707886"/>
            <a:chOff x="161378" y="66904"/>
            <a:chExt cx="8799742" cy="134587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61378" y="1412776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176144" y="141789"/>
              <a:ext cx="8784976" cy="1124545"/>
              <a:chOff x="199509" y="1320920"/>
              <a:chExt cx="8784976" cy="864096"/>
            </a:xfrm>
            <a:solidFill>
              <a:srgbClr val="FFFF00"/>
            </a:solidFill>
          </p:grpSpPr>
          <p:sp>
            <p:nvSpPr>
              <p:cNvPr id="3" name="Прямоугольник 2"/>
              <p:cNvSpPr/>
              <p:nvPr/>
            </p:nvSpPr>
            <p:spPr>
              <a:xfrm>
                <a:off x="199509" y="1320920"/>
                <a:ext cx="8784976" cy="8640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Рисунок 9"/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199509" y="1334473"/>
                <a:ext cx="882230" cy="822680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6516" y="1336820"/>
                <a:ext cx="903204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sp>
          <p:nvSpPr>
            <p:cNvPr id="4" name="Прямоугольник 3"/>
            <p:cNvSpPr/>
            <p:nvPr/>
          </p:nvSpPr>
          <p:spPr>
            <a:xfrm>
              <a:off x="1366079" y="66904"/>
              <a:ext cx="6192689" cy="1345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0000"/>
                  </a:solidFill>
                </a:rPr>
                <a:t>Tema №</a:t>
              </a:r>
              <a:r>
                <a:rPr lang="tk-TM" sz="2000" b="1" dirty="0" smtClean="0">
                  <a:solidFill>
                    <a:srgbClr val="FF0000"/>
                  </a:solidFill>
                </a:rPr>
                <a:t>2.2. </a:t>
              </a:r>
              <a:r>
                <a:rPr lang="ru-RU" sz="2000" b="1" dirty="0">
                  <a:solidFill>
                    <a:srgbClr val="FF0000"/>
                  </a:solidFill>
                </a:rPr>
                <a:t>Kompressorlaryň häsiýetnamasy </a:t>
              </a:r>
              <a:endParaRPr lang="ru-RU" sz="20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FF0000"/>
                  </a:solidFill>
                </a:rPr>
                <a:t>we </a:t>
              </a:r>
              <a:r>
                <a:rPr lang="ru-RU" sz="2000" b="1" dirty="0">
                  <a:solidFill>
                    <a:srgbClr val="FF0000"/>
                  </a:solidFill>
                </a:rPr>
                <a:t>olaryň sazlaşdyrylyşy</a:t>
              </a:r>
              <a:endParaRPr lang="ru-RU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25878" y="1268760"/>
            <a:ext cx="8797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Sapak 2.2.2. Howa akymlarynyň bir meňzeş akymy barada.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60778" y="1484784"/>
            <a:ext cx="8616808" cy="4061996"/>
            <a:chOff x="441129" y="2046074"/>
            <a:chExt cx="8616808" cy="406199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441129" y="2046074"/>
              <a:ext cx="8616808" cy="4061996"/>
              <a:chOff x="282619" y="2240484"/>
              <a:chExt cx="8616808" cy="406199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559" b="97426" l="1040" r="998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619" y="2240484"/>
                <a:ext cx="8616808" cy="4061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6" name="Rectangle 2"/>
              <p:cNvSpPr>
                <a:spLocks noChangeArrowheads="1"/>
              </p:cNvSpPr>
              <p:nvPr/>
            </p:nvSpPr>
            <p:spPr bwMode="auto">
              <a:xfrm>
                <a:off x="3143241" y="4286256"/>
                <a:ext cx="364333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28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602492" y="4077072"/>
              <a:ext cx="829850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FFFF00"/>
                  </a:solidFill>
                </a:rPr>
                <a:t>Okuw soraglary:</a:t>
              </a:r>
            </a:p>
            <a:p>
              <a:r>
                <a:rPr lang="ru-RU" sz="2800" b="1" dirty="0"/>
                <a:t>1.Umumy düşünje.</a:t>
              </a:r>
            </a:p>
            <a:p>
              <a:r>
                <a:rPr lang="ru-RU" sz="2800" b="1" dirty="0"/>
                <a:t>2. Kompressorlaryň häsiýetlerini </a:t>
              </a:r>
              <a:r>
                <a:rPr lang="ru-RU" sz="2800" b="1" dirty="0" smtClean="0"/>
                <a:t>meňzeş</a:t>
              </a:r>
              <a:r>
                <a:rPr lang="en-US" sz="2800" b="1" dirty="0" smtClean="0"/>
                <a:t> </a:t>
              </a:r>
              <a:r>
                <a:rPr lang="ru-RU" sz="2800" b="1" dirty="0" smtClean="0"/>
                <a:t>parametrlerde </a:t>
              </a:r>
              <a:r>
                <a:rPr lang="ru-RU" sz="2800" b="1" dirty="0"/>
                <a:t>şekillendirmek.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2967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68070" y="1340768"/>
            <a:ext cx="878497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26931" y="311177"/>
            <a:ext cx="8951875" cy="912673"/>
            <a:chOff x="150260" y="188640"/>
            <a:chExt cx="8876499" cy="83616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50260" y="188640"/>
              <a:ext cx="8876499" cy="7920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220766" y="323074"/>
              <a:ext cx="52565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ULANYLAN EDEBIÝATLAR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243325" y="192514"/>
              <a:ext cx="720080" cy="8226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8" descr="C:\Users\1\Desktop\sewron.jp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192514"/>
              <a:ext cx="720080" cy="8322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42310" y="1556792"/>
            <a:ext cx="9036496" cy="5301208"/>
            <a:chOff x="42310" y="1556792"/>
            <a:chExt cx="9036496" cy="53012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0" y="1556792"/>
              <a:ext cx="9036496" cy="53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99854" y="1700808"/>
              <a:ext cx="857754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tk-TM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П.К. Казанджан, Л.П. Алексеев, Нечаев Ю.Н. Теория авиационных двигателей. Военное издательство министерства обороны союза ССР Москва- 1955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93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88699" y="389673"/>
            <a:ext cx="8810087" cy="832295"/>
            <a:chOff x="395536" y="1377376"/>
            <a:chExt cx="8558079" cy="832295"/>
          </a:xfrm>
          <a:solidFill>
            <a:srgbClr val="FFFF00"/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395536" y="1412776"/>
              <a:ext cx="8558079" cy="7920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24956" y="1547210"/>
              <a:ext cx="4126947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0000"/>
                  </a:solidFill>
                  <a:ea typeface="Times New Roman" pitchFamily="18" charset="0"/>
                  <a:cs typeface="Times New Roman" pitchFamily="18" charset="0"/>
                </a:rPr>
                <a:t>1. 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Umumy </a:t>
              </a:r>
              <a:r>
                <a:rPr lang="ru-RU" sz="2800" b="1" dirty="0">
                  <a:solidFill>
                    <a:srgbClr val="FF0000"/>
                  </a:solidFill>
                </a:rPr>
                <a:t>düşünje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.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9" name="Рисунок 8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539552" y="1448997"/>
              <a:ext cx="643992" cy="719645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8" descr="C:\Users\1\Desktop\sewron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1377376"/>
              <a:ext cx="720080" cy="83229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  <a:extLst/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>
            <a:off x="215516" y="1340768"/>
            <a:ext cx="878497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126753" y="1988840"/>
            <a:ext cx="8811793" cy="4134004"/>
            <a:chOff x="126753" y="1988840"/>
            <a:chExt cx="8811793" cy="413400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59" b="97426" l="1040" r="9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99" y="2060848"/>
              <a:ext cx="8616808" cy="406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26753" y="1988840"/>
              <a:ext cx="8811793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/>
                <a:t> </a:t>
              </a:r>
              <a:r>
                <a:rPr lang="en-US" dirty="0" smtClean="0"/>
                <a:t>	</a:t>
              </a:r>
              <a:r>
                <a:rPr lang="ru-RU" sz="2800" dirty="0" smtClean="0"/>
                <a:t>Ilki </a:t>
              </a:r>
              <a:r>
                <a:rPr lang="ru-RU" sz="2800" dirty="0"/>
                <a:t>bilen ýada salalyň, ýagny meňzeş akymlar diňe birmeňzeş kanallarda ýa-da gabat gelýan ölçegleri biri-birine proporsional bolan geometriki meňzeş kanallarda mümkin bolup biler.</a:t>
              </a:r>
            </a:p>
            <a:p>
              <a:pPr algn="just"/>
              <a:r>
                <a:rPr lang="en-US" sz="2800" dirty="0" smtClean="0"/>
                <a:t>	</a:t>
              </a:r>
              <a:r>
                <a:rPr lang="ru-RU" sz="2800" dirty="0" smtClean="0"/>
                <a:t>Howa </a:t>
              </a:r>
              <a:r>
                <a:rPr lang="ru-RU" sz="2800" dirty="0"/>
                <a:t>täsir edýän ähli güýçleriň meňzeşligi üpjün edilse, onda goemetriki meňzeş kanallardaky akymlar hem (aerodinamiki) meňzeş bolar.</a:t>
              </a:r>
            </a:p>
            <a:p>
              <a:pPr algn="just"/>
              <a:r>
                <a:rPr lang="en-US" sz="2800" dirty="0" smtClean="0"/>
                <a:t>	</a:t>
              </a:r>
              <a:r>
                <a:rPr lang="ru-RU" sz="2800" dirty="0" smtClean="0"/>
                <a:t>Howanyň </a:t>
              </a:r>
              <a:r>
                <a:rPr lang="ru-RU" sz="2800" dirty="0"/>
                <a:t>hereketinde esasanam inersiýa, basyş we sürtülme güýçleri bu hili bolup bile</a:t>
              </a:r>
              <a:r>
                <a:rPr lang="en-US" sz="2800" dirty="0"/>
                <a:t>r</a:t>
              </a:r>
              <a:r>
                <a:rPr lang="ru-RU" sz="2800" dirty="0"/>
                <a:t>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05392" y="171984"/>
            <a:ext cx="8819703" cy="895478"/>
            <a:chOff x="166528" y="301274"/>
            <a:chExt cx="8819703" cy="89547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66528" y="301274"/>
              <a:ext cx="8784976" cy="747996"/>
              <a:chOff x="218376" y="226936"/>
              <a:chExt cx="8925624" cy="1120008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7" name="Прямоугольник 6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8" name="Рисунок 7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9672" y="1888905"/>
                  <a:ext cx="4969510" cy="42164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9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09415" y="1628448"/>
                  <a:ext cx="702771" cy="99013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0" name="Рисунок 9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679486" cy="103772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6" name="Прямоугольник 5"/>
              <p:cNvSpPr/>
              <p:nvPr/>
            </p:nvSpPr>
            <p:spPr>
              <a:xfrm>
                <a:off x="3595858" y="328802"/>
                <a:ext cx="1609539" cy="749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А Д</a:t>
                </a:r>
                <a:r>
                  <a:rPr lang="en-US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tk-TM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N</a:t>
                </a:r>
                <a:endParaRPr lang="ru-RU" sz="3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0125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220748" y="1556792"/>
            <a:ext cx="8754263" cy="4061996"/>
            <a:chOff x="167620" y="1701714"/>
            <a:chExt cx="8754263" cy="406199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59" b="97426" l="1040" r="9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20" y="1701714"/>
              <a:ext cx="8616808" cy="406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67620" y="2636912"/>
              <a:ext cx="8754263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/>
                <a:t>	</a:t>
              </a:r>
              <a:r>
                <a:rPr lang="ru-RU" sz="2800" dirty="0" smtClean="0"/>
                <a:t>Howa </a:t>
              </a:r>
              <a:r>
                <a:rPr lang="ru-RU" sz="2800" dirty="0"/>
                <a:t>täsir edýän güýçleriň meňzeşlgi, ýagny iki akymyň kesişýän nokatlarynda (göwrüm elementlerinde) bu güýçleriň proporsional bolmalydygyny, şol sanda birmeňzeş sandan köp ýa-da öz bolmalydygyny aňladýar.</a:t>
              </a:r>
            </a:p>
            <a:p>
              <a:pPr algn="just"/>
              <a:r>
                <a:rPr lang="en-US" sz="2800" dirty="0" smtClean="0"/>
                <a:t>	</a:t>
              </a:r>
              <a:r>
                <a:rPr lang="ru-RU" sz="2800" dirty="0" smtClean="0"/>
                <a:t>Bu </a:t>
              </a:r>
              <a:r>
                <a:rPr lang="ru-RU" sz="2800" dirty="0"/>
                <a:t>hili ýagdaýda togyň çyzygy, geometriki meňzeş bolar, emma seredip geçýän akymlarda, oňa meňzeş nokatlarda howanyň hereket tizligi proporsional bolar.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120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2" t="14154" r="9836" b="52635"/>
          <a:stretch>
            <a:fillRect/>
          </a:stretch>
        </p:blipFill>
        <p:spPr bwMode="auto">
          <a:xfrm>
            <a:off x="899592" y="1412776"/>
            <a:ext cx="7128792" cy="43924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419794"/>
            <a:ext cx="727280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Kanallardaky meňzeş akymlar</a:t>
            </a:r>
          </a:p>
        </p:txBody>
      </p:sp>
    </p:spTree>
    <p:extLst>
      <p:ext uri="{BB962C8B-B14F-4D97-AF65-F5344CB8AC3E}">
        <p14:creationId xmlns:p14="http://schemas.microsoft.com/office/powerpoint/2010/main" val="1494281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85824" y="1627136"/>
            <a:ext cx="8784975" cy="4781670"/>
            <a:chOff x="17928" y="1844824"/>
            <a:chExt cx="8784975" cy="478167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59" b="97426" l="1040" r="9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1" y="1844824"/>
              <a:ext cx="8616808" cy="406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Прямоугольник 1"/>
                <p:cNvSpPr/>
                <p:nvPr/>
              </p:nvSpPr>
              <p:spPr>
                <a:xfrm>
                  <a:off x="17928" y="2265107"/>
                  <a:ext cx="8784975" cy="43613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2800" dirty="0" smtClean="0"/>
                    <a:t>	</a:t>
                  </a:r>
                  <a:r>
                    <a:rPr lang="ru-RU" sz="2800" dirty="0" smtClean="0"/>
                    <a:t>Kanallardaky </a:t>
                  </a:r>
                  <a:r>
                    <a:rPr lang="ru-RU" sz="2800" dirty="0"/>
                    <a:t>meňzeş akymlaryň ýönekeý mysaly </a:t>
                  </a:r>
                  <a:r>
                    <a:rPr lang="ru-RU" sz="2800" dirty="0" smtClean="0"/>
                    <a:t> ýokardaky suratda </a:t>
                  </a:r>
                  <a:r>
                    <a:rPr lang="ru-RU" sz="2800" dirty="0"/>
                    <a:t>görkezilen. Eger kanalyň  girelgesindäki we çykalgasyndaky tizliklere seretsek onda o</a:t>
                  </a:r>
                  <a:r>
                    <a:rPr lang="ru-RU" sz="2800" dirty="0" smtClean="0"/>
                    <a:t>laryň </a:t>
                  </a:r>
                  <a:r>
                    <a:rPr lang="ru-RU" sz="2800" dirty="0"/>
                    <a:t>proporsionallygynyň görkezilen (berlen) şerti şu aşakdaky görnüşde ýazylýar:</a:t>
                  </a:r>
                </a:p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ru-RU" sz="2800" b="1" i="1">
                          <a:solidFill>
                            <a:srgbClr val="FFFF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ru-RU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ru-RU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</m:oMath>
                  </a14:m>
                  <a:r>
                    <a:rPr lang="ru-RU" sz="2800" b="1" dirty="0">
                      <a:solidFill>
                        <a:srgbClr val="FFFF00"/>
                      </a:solidFill>
                    </a:rPr>
                    <a:t>.</a:t>
                  </a:r>
                </a:p>
                <a:p>
                  <a:pPr algn="just"/>
                  <a:r>
                    <a:rPr lang="ru-RU" sz="2800" dirty="0"/>
                    <a:t>Meňzeş akymlaryň gabat gelýän nokatlaryndaky tizlikler paralel bolar. Bu gönüden göni toguň germetrikleşdirilen meňzeş çyzygyndan gelip çykýar.</a:t>
                  </a:r>
                </a:p>
              </p:txBody>
            </p:sp>
          </mc:Choice>
          <mc:Fallback xmlns="">
            <p:sp>
              <p:nvSpPr>
                <p:cNvPr id="2" name="Прямоугольник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28" y="2265107"/>
                  <a:ext cx="8784975" cy="436138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387" t="-1538" r="-1387" b="-307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Группа 19"/>
          <p:cNvGrpSpPr/>
          <p:nvPr/>
        </p:nvGrpSpPr>
        <p:grpSpPr>
          <a:xfrm>
            <a:off x="205392" y="171984"/>
            <a:ext cx="8819703" cy="895478"/>
            <a:chOff x="166528" y="301274"/>
            <a:chExt cx="8819703" cy="895478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66528" y="301274"/>
              <a:ext cx="8784976" cy="747996"/>
              <a:chOff x="218376" y="226936"/>
              <a:chExt cx="8925624" cy="1120008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25" name="Прямоугольник 24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6" name="Рисунок 25"/>
                <p:cNvPicPr/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9672" y="1888905"/>
                  <a:ext cx="4969510" cy="42164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8" descr="C:\Users\1\Desktop\sewron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09415" y="1628448"/>
                  <a:ext cx="702771" cy="99013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8" name="Рисунок 27"/>
                <p:cNvPicPr/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679486" cy="103772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24" name="Прямоугольник 23"/>
              <p:cNvSpPr/>
              <p:nvPr/>
            </p:nvSpPr>
            <p:spPr>
              <a:xfrm>
                <a:off x="3595858" y="328802"/>
                <a:ext cx="1609539" cy="749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А Д</a:t>
                </a:r>
                <a:r>
                  <a:rPr lang="en-US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tk-TM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N</a:t>
                </a:r>
                <a:endParaRPr lang="ru-RU" sz="3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0125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883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5" y="1988840"/>
            <a:ext cx="8747527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67620" y="159454"/>
            <a:ext cx="8784976" cy="965290"/>
            <a:chOff x="218376" y="226936"/>
            <a:chExt cx="8925624" cy="112000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18376" y="226936"/>
              <a:ext cx="8925624" cy="1120008"/>
              <a:chOff x="-84667" y="1523661"/>
              <a:chExt cx="9108504" cy="1152128"/>
            </a:xfrm>
            <a:solidFill>
              <a:srgbClr val="FFFF00"/>
            </a:solidFill>
          </p:grpSpPr>
          <p:sp>
            <p:nvSpPr>
              <p:cNvPr id="8" name="Прямоугольник 7"/>
              <p:cNvSpPr/>
              <p:nvPr/>
            </p:nvSpPr>
            <p:spPr>
              <a:xfrm>
                <a:off x="-84667" y="1523661"/>
                <a:ext cx="9108504" cy="1152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9" name="Рисунок 8"/>
              <p:cNvPicPr/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091" b="86364" l="192" r="100000">
                            <a14:foregroundMark x1="4023" y1="25000" x2="4023" y2="25000"/>
                            <a14:foregroundMark x1="25862" y1="75000" x2="25862" y2="75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672" y="1888905"/>
                <a:ext cx="4969510" cy="42164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0" name="Picture 8" descr="C:\Users\1\Desktop\sewron.jpg"/>
              <p:cNvPicPr/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9415" y="1628448"/>
                <a:ext cx="702771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11" name="Рисунок 10"/>
              <p:cNvPicPr/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144095" y="1638063"/>
                <a:ext cx="679486" cy="822680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7" name="Прямоугольник 6"/>
            <p:cNvSpPr/>
            <p:nvPr/>
          </p:nvSpPr>
          <p:spPr>
            <a:xfrm>
              <a:off x="3529000" y="414856"/>
              <a:ext cx="14401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Т А Д</a:t>
              </a:r>
              <a:endPara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201255" y="1340768"/>
            <a:ext cx="878497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7504" y="1484784"/>
                <a:ext cx="9001000" cy="5591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dirty="0" smtClean="0"/>
                  <a:t>	Basyş </a:t>
                </a:r>
                <a:r>
                  <a:rPr lang="ru-RU" sz="2800" dirty="0"/>
                  <a:t>güýjiniň proporsionallygyndan gelip çykýar, ýagny iki akymlaryň meňzleş nokatlarynyň arasyndaky basyş proporsional bolamaly. Bu seredilýän güýçler </a:t>
                </a:r>
                <a:r>
                  <a:rPr lang="ru-RU" sz="2800" b="1" dirty="0">
                    <a:solidFill>
                      <a:srgbClr val="FFFF00"/>
                    </a:solidFill>
                  </a:rPr>
                  <a:t>Δƒ.p</a:t>
                </a:r>
                <a:r>
                  <a:rPr lang="ru-RU" sz="2800" b="1" dirty="0"/>
                  <a:t>,</a:t>
                </a:r>
                <a:r>
                  <a:rPr lang="ru-RU" sz="2800" dirty="0"/>
                  <a:t> deňleme bilen aňladylýar.</a:t>
                </a:r>
              </a:p>
              <a:p>
                <a:pPr algn="just"/>
                <a:r>
                  <a:rPr lang="ru-RU" sz="2800" dirty="0"/>
                  <a:t>Bu ýerde: </a:t>
                </a:r>
                <a:r>
                  <a:rPr lang="ru-RU" sz="2800" b="1" dirty="0">
                    <a:solidFill>
                      <a:srgbClr val="FFFF00"/>
                    </a:solidFill>
                  </a:rPr>
                  <a:t>Δƒ</a:t>
                </a:r>
                <a:r>
                  <a:rPr lang="ru-RU" sz="2800" dirty="0"/>
                  <a:t> – üst böleginiň elementi, </a:t>
                </a:r>
                <a:r>
                  <a:rPr lang="ru-RU" sz="2800" b="1" dirty="0"/>
                  <a:t>p</a:t>
                </a:r>
                <a:r>
                  <a:rPr lang="ru-RU" sz="2800" dirty="0"/>
                  <a:t> – oňa täsir edýän basyş. Aýratynda bu seredilen mysala basyşyň proporsionallygy indiki görnüşde ýazylyp biliner: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800" b="1" dirty="0">
                    <a:solidFill>
                      <a:srgbClr val="FFFF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ru-RU" sz="2800" b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8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8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ru-RU" sz="28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  <m:sup>
                            <m: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8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8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ru-RU" sz="28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endParaRPr lang="ru-RU" sz="2800" b="1" dirty="0">
                  <a:solidFill>
                    <a:srgbClr val="FFFF00"/>
                  </a:solidFill>
                </a:endParaRPr>
              </a:p>
              <a:p>
                <a:pPr algn="just"/>
                <a:r>
                  <a:rPr lang="ru-RU" sz="2800" dirty="0"/>
                  <a:t>         Meňzeş akymlarda birmeňzeş gatnaşyklary howanyň temperaturasy üçin hem ýazyp bolar: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800" b="1" dirty="0">
                    <a:solidFill>
                      <a:srgbClr val="FFFF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ru-RU" sz="2800" b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8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8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ru-RU" sz="28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  <m:sup>
                            <m: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8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8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ru-RU" sz="28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ru-RU" sz="28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endParaRPr lang="ru-RU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84784"/>
                <a:ext cx="9001000" cy="5591787"/>
              </a:xfrm>
              <a:prstGeom prst="rect">
                <a:avLst/>
              </a:prstGeom>
              <a:blipFill rotWithShape="1">
                <a:blip r:embed="rId11"/>
                <a:stretch>
                  <a:fillRect l="-1423" t="-1091" r="-1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5988</TotalTime>
  <Words>214</Words>
  <Application>Microsoft Office PowerPoint</Application>
  <PresentationFormat>Экран (4:3)</PresentationFormat>
  <Paragraphs>52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Shehiyev Hudayberdi</cp:lastModifiedBy>
  <cp:revision>510</cp:revision>
  <dcterms:created xsi:type="dcterms:W3CDTF">2014-03-27T12:19:37Z</dcterms:created>
  <dcterms:modified xsi:type="dcterms:W3CDTF">2018-03-31T06:32:13Z</dcterms:modified>
</cp:coreProperties>
</file>