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7" r:id="rId9"/>
    <p:sldId id="268" r:id="rId10"/>
    <p:sldId id="269" r:id="rId11"/>
    <p:sldId id="262" r:id="rId12"/>
    <p:sldId id="273" r:id="rId13"/>
    <p:sldId id="274" r:id="rId14"/>
    <p:sldId id="263" r:id="rId15"/>
    <p:sldId id="264" r:id="rId16"/>
    <p:sldId id="270" r:id="rId17"/>
    <p:sldId id="271" r:id="rId18"/>
    <p:sldId id="272" r:id="rId19"/>
    <p:sldId id="275" r:id="rId20"/>
    <p:sldId id="276" r:id="rId21"/>
    <p:sldId id="26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70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031EC5-5D07-464C-B1B4-AF980B93D6E7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4F40F8E-873B-4BC7-99E6-63CB07CE807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2204864"/>
            <a:ext cx="6172200" cy="1894362"/>
          </a:xfrm>
        </p:spPr>
        <p:txBody>
          <a:bodyPr/>
          <a:lstStyle/>
          <a:p>
            <a:r>
              <a:rPr lang="tk-TM" sz="4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Tema: </a:t>
            </a:r>
            <a:r>
              <a:rPr lang="ru-RU" dirty="0" err="1"/>
              <a:t>Logistikanyň</a:t>
            </a:r>
            <a:r>
              <a:rPr lang="ru-RU" dirty="0"/>
              <a:t>     </a:t>
            </a:r>
            <a:r>
              <a:rPr lang="ru-RU" dirty="0" err="1"/>
              <a:t>amaly</a:t>
            </a:r>
            <a:r>
              <a:rPr lang="ru-RU" dirty="0"/>
              <a:t>   </a:t>
            </a:r>
            <a:r>
              <a:rPr lang="ru-RU" dirty="0" err="1"/>
              <a:t>we</a:t>
            </a:r>
            <a:r>
              <a:rPr lang="ru-RU" dirty="0"/>
              <a:t>   </a:t>
            </a:r>
            <a:r>
              <a:rPr lang="ru-RU" dirty="0" err="1"/>
              <a:t>nazary</a:t>
            </a:r>
            <a:r>
              <a:rPr lang="ru-RU" dirty="0"/>
              <a:t>   </a:t>
            </a:r>
            <a:r>
              <a:rPr lang="ru-RU" dirty="0" err="1"/>
              <a:t>ugur</a:t>
            </a:r>
            <a:r>
              <a:rPr lang="ru-RU" dirty="0"/>
              <a:t>  </a:t>
            </a:r>
            <a:r>
              <a:rPr lang="ru-RU" dirty="0" err="1"/>
              <a:t>hökmünde</a:t>
            </a:r>
            <a:r>
              <a:rPr lang="ru-RU" dirty="0"/>
              <a:t> </a:t>
            </a:r>
            <a:r>
              <a:rPr lang="ru-RU" dirty="0" err="1"/>
              <a:t>emele</a:t>
            </a:r>
            <a:r>
              <a:rPr lang="ru-RU" dirty="0"/>
              <a:t>  </a:t>
            </a:r>
            <a:r>
              <a:rPr lang="ru-RU" dirty="0" err="1"/>
              <a:t>gelşi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96682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4345"/>
            <a:ext cx="8424936" cy="5011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Logistikanyň şu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wezipeleýin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ugurlary görkezilýär: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üpjünçilik logistikasy (satyn alyş logistikasy);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önümçilik logistikasy;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paýlama logistikasy (ýerlemek logistikasy);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ulag logistikasy;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ammarda ýerleşdirmek logistikasy (ammar logistikasy);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ätiýaçlyklar logistikasy (ätiýaçlyklary dolandyrmak);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maglumat logistikasy;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serwis logistikasy.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71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457200" y="2204864"/>
            <a:ext cx="7467600" cy="4269088"/>
          </a:xfrm>
        </p:spPr>
        <p:txBody>
          <a:bodyPr>
            <a:normAutofit/>
          </a:bodyPr>
          <a:lstStyle/>
          <a:p>
            <a:r>
              <a:rPr lang="ru-RU" sz="2800" dirty="0"/>
              <a:t>– </a:t>
            </a:r>
            <a:r>
              <a:rPr lang="cs-CZ" sz="2800" dirty="0"/>
              <a:t>maddy akymlaryň möçberlerini we ugurlaryny kesgitlemek;</a:t>
            </a:r>
            <a:endParaRPr lang="ru-RU" sz="2800" dirty="0"/>
          </a:p>
          <a:p>
            <a:r>
              <a:rPr lang="ru-RU" sz="2800" dirty="0"/>
              <a:t>– </a:t>
            </a:r>
            <a:r>
              <a:rPr lang="cs-CZ" sz="2800" dirty="0"/>
              <a:t>hojalyk aragatnaşyklaryny ýola goýmak;</a:t>
            </a:r>
            <a:endParaRPr lang="ru-RU" sz="2800" dirty="0"/>
          </a:p>
          <a:p>
            <a:r>
              <a:rPr lang="ru-RU" sz="2800" dirty="0"/>
              <a:t>– </a:t>
            </a:r>
            <a:r>
              <a:rPr lang="cs-CZ" sz="2800" dirty="0"/>
              <a:t>daşamak;</a:t>
            </a:r>
            <a:endParaRPr lang="ru-RU" sz="2800" dirty="0"/>
          </a:p>
          <a:p>
            <a:r>
              <a:rPr lang="ru-RU" sz="2800" dirty="0"/>
              <a:t>– </a:t>
            </a:r>
            <a:r>
              <a:rPr lang="cs-CZ" sz="2800" dirty="0"/>
              <a:t>ýükleri gaýtadan işlemek;</a:t>
            </a:r>
            <a:endParaRPr lang="ru-RU" sz="2800" dirty="0"/>
          </a:p>
          <a:p>
            <a:r>
              <a:rPr lang="ru-RU" sz="2800" dirty="0"/>
              <a:t>– </a:t>
            </a:r>
            <a:r>
              <a:rPr lang="cs-CZ" sz="2800" dirty="0"/>
              <a:t>ammarda ýerleşdirmek;</a:t>
            </a:r>
            <a:endParaRPr lang="ru-RU" sz="2800" dirty="0"/>
          </a:p>
          <a:p>
            <a:pPr lvl="0"/>
            <a:r>
              <a:rPr lang="cs-CZ" sz="2800" dirty="0"/>
              <a:t> önümçilik </a:t>
            </a:r>
            <a:r>
              <a:rPr lang="ru-RU" sz="2800" dirty="0" err="1"/>
              <a:t>wezipelerini</a:t>
            </a:r>
            <a:r>
              <a:rPr lang="cs-CZ" sz="2800" dirty="0"/>
              <a:t> goldamak. </a:t>
            </a:r>
            <a:endParaRPr lang="ru-RU" sz="2800" dirty="0"/>
          </a:p>
          <a:p>
            <a:endParaRPr lang="ru-RU" sz="28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930226"/>
          </a:xfrm>
        </p:spPr>
        <p:txBody>
          <a:bodyPr>
            <a:normAutofit/>
          </a:bodyPr>
          <a:lstStyle/>
          <a:p>
            <a:r>
              <a:rPr lang="cs-CZ" sz="2400" dirty="0"/>
              <a:t>Logistika hatarynyň</a:t>
            </a:r>
            <a:r>
              <a:rPr lang="ru-RU" sz="2400" dirty="0"/>
              <a:t> </a:t>
            </a:r>
            <a:r>
              <a:rPr lang="ru-RU" sz="2400" dirty="0" err="1"/>
              <a:t>bölekleriniň</a:t>
            </a:r>
            <a:r>
              <a:rPr lang="ru-RU" sz="2400" dirty="0"/>
              <a:t> </a:t>
            </a:r>
            <a:r>
              <a:rPr lang="cs-CZ" sz="2400" dirty="0"/>
              <a:t>üstünden geçýän wagtynda maddy akym </a:t>
            </a:r>
            <a:r>
              <a:rPr lang="cs-CZ" sz="2400" b="1" dirty="0"/>
              <a:t>logistika amallarynyň</a:t>
            </a:r>
            <a:r>
              <a:rPr lang="cs-CZ" sz="2400" dirty="0"/>
              <a:t> täsirine düşýär, bu amallara şular degişlidir: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63620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2. </a:t>
            </a:r>
            <a:r>
              <a:rPr lang="ru-RU" b="1" dirty="0" err="1"/>
              <a:t>Logistikanyň</a:t>
            </a:r>
            <a:r>
              <a:rPr lang="ru-RU" b="1" dirty="0"/>
              <a:t>   </a:t>
            </a:r>
            <a:r>
              <a:rPr lang="ru-RU" b="1" dirty="0" err="1"/>
              <a:t>ösüş</a:t>
            </a:r>
            <a:r>
              <a:rPr lang="ru-RU" b="1" dirty="0"/>
              <a:t>   </a:t>
            </a:r>
            <a:r>
              <a:rPr lang="ru-RU" b="1" dirty="0" err="1"/>
              <a:t>döwürleri</a:t>
            </a:r>
            <a:r>
              <a:rPr lang="ru-RU" b="1" dirty="0"/>
              <a:t>. </a:t>
            </a:r>
            <a:r>
              <a:rPr lang="ru-RU" sz="3200" dirty="0" smtClean="0"/>
              <a:t> 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507288" cy="58052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dirty="0"/>
              <a:t>Ykdysady ylym hökmünde we telekeçilik guraly hökmünde logistika</a:t>
            </a:r>
            <a:r>
              <a:rPr lang="ru-RU" sz="2800" dirty="0"/>
              <a:t> ХХ </a:t>
            </a:r>
            <a:r>
              <a:rPr lang="ru-RU" sz="2800" dirty="0" err="1"/>
              <a:t>asyryň</a:t>
            </a:r>
            <a:r>
              <a:rPr lang="ru-RU" sz="2800" dirty="0"/>
              <a:t> </a:t>
            </a:r>
            <a:r>
              <a:rPr lang="cs-CZ" sz="2800" dirty="0"/>
              <a:t>50-nji ýyllary</a:t>
            </a:r>
            <a:r>
              <a:rPr lang="ru-RU" sz="2800" dirty="0" err="1"/>
              <a:t>ny</a:t>
            </a:r>
            <a:r>
              <a:rPr lang="cs-CZ" sz="2800" dirty="0"/>
              <a:t>ň başynda, </a:t>
            </a:r>
            <a:r>
              <a:rPr lang="ru-RU" sz="2800" dirty="0" err="1"/>
              <a:t>ilki</a:t>
            </a:r>
            <a:r>
              <a:rPr lang="cs-CZ" sz="2800" dirty="0"/>
              <a:t> ABŞ-da emele gelip ugrady. Logistikanyň ewolýusiýasy</a:t>
            </a:r>
            <a:r>
              <a:rPr lang="ru-RU" sz="2800" dirty="0"/>
              <a:t> (</a:t>
            </a:r>
            <a:r>
              <a:rPr lang="ru-RU" sz="2800" dirty="0" err="1"/>
              <a:t>jemgyýetiň</a:t>
            </a:r>
            <a:r>
              <a:rPr lang="ru-RU" sz="2800" dirty="0"/>
              <a:t> </a:t>
            </a:r>
            <a:r>
              <a:rPr lang="ru-RU" sz="2800" dirty="0" err="1"/>
              <a:t>ösüşinde</a:t>
            </a:r>
            <a:r>
              <a:rPr lang="ru-RU" sz="2800" dirty="0"/>
              <a:t> </a:t>
            </a:r>
            <a:r>
              <a:rPr lang="ru-RU" sz="2800" dirty="0" err="1"/>
              <a:t>hil</a:t>
            </a:r>
            <a:r>
              <a:rPr lang="ru-RU" sz="2800" dirty="0"/>
              <a:t> </a:t>
            </a:r>
            <a:r>
              <a:rPr lang="ru-RU" sz="2800" dirty="0" err="1"/>
              <a:t>taýdan</a:t>
            </a:r>
            <a:r>
              <a:rPr lang="ru-RU" sz="2800" dirty="0"/>
              <a:t> </a:t>
            </a:r>
            <a:r>
              <a:rPr lang="ru-RU" sz="2800" dirty="0" err="1"/>
              <a:t>üznüksiz</a:t>
            </a:r>
            <a:r>
              <a:rPr lang="ru-RU" sz="2800" dirty="0"/>
              <a:t> </a:t>
            </a:r>
            <a:r>
              <a:rPr lang="ru-RU" sz="2800" dirty="0" err="1"/>
              <a:t>we</a:t>
            </a:r>
            <a:r>
              <a:rPr lang="ru-RU" sz="2800" dirty="0"/>
              <a:t> </a:t>
            </a:r>
            <a:r>
              <a:rPr lang="ru-RU" sz="2800" dirty="0" err="1"/>
              <a:t>kem-kemden</a:t>
            </a:r>
            <a:r>
              <a:rPr lang="ru-RU" sz="2800" dirty="0"/>
              <a:t> </a:t>
            </a:r>
            <a:r>
              <a:rPr lang="ru-RU" sz="2800" dirty="0" err="1"/>
              <a:t>emele</a:t>
            </a:r>
            <a:r>
              <a:rPr lang="ru-RU" sz="2800" dirty="0"/>
              <a:t> </a:t>
            </a:r>
            <a:r>
              <a:rPr lang="ru-RU" sz="2800" dirty="0" err="1"/>
              <a:t>gelýän</a:t>
            </a:r>
            <a:r>
              <a:rPr lang="ru-RU" sz="2800" dirty="0"/>
              <a:t> </a:t>
            </a:r>
            <a:r>
              <a:rPr lang="ru-RU" sz="2800" dirty="0" err="1"/>
              <a:t>özgerişler</a:t>
            </a:r>
            <a:r>
              <a:rPr lang="ru-RU" sz="2800" dirty="0"/>
              <a:t>)</a:t>
            </a:r>
            <a:r>
              <a:rPr lang="cs-CZ" sz="2800" dirty="0"/>
              <a:t> senagat taýdan ösen ýurtlarda bazar gatnaşyklarynyň taryhy we ewolýusiýasy bilen ýakyndan baglanyşyklydyr, üstesine-de „logistika“ adalgasy telekeçilikde çuňňur ornaşdy we bütin dünýäde diňe </a:t>
            </a:r>
            <a:r>
              <a:rPr lang="ru-RU" sz="2800" dirty="0" err="1"/>
              <a:t>geçen</a:t>
            </a:r>
            <a:r>
              <a:rPr lang="ru-RU" sz="2800" dirty="0"/>
              <a:t> </a:t>
            </a:r>
            <a:r>
              <a:rPr lang="ru-RU" sz="2800" dirty="0" err="1"/>
              <a:t>asyryň</a:t>
            </a:r>
            <a:r>
              <a:rPr lang="ru-RU" sz="2800" dirty="0"/>
              <a:t> </a:t>
            </a:r>
            <a:r>
              <a:rPr lang="cs-CZ" sz="2800" dirty="0"/>
              <a:t>70-nji ýyllary</a:t>
            </a:r>
            <a:r>
              <a:rPr lang="ru-RU" sz="2800" dirty="0" err="1"/>
              <a:t>ny</a:t>
            </a:r>
            <a:r>
              <a:rPr lang="cs-CZ" sz="2800" dirty="0"/>
              <a:t>ň ahyrynda ählumumy ulanylyp başlandy.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17410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88640"/>
            <a:ext cx="8208912" cy="62646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b="1" dirty="0"/>
              <a:t>Dünýä ykdysadyýetiniň öndürijiniň bazaryndan sarp edijiniň bazaryna</a:t>
            </a:r>
            <a:r>
              <a:rPr lang="cs-CZ" sz="2800" dirty="0"/>
              <a:t> kem-kemden geçmeginiň netijesi hökmünde marketing konsepsiýasynyň kemala gelmegi logistikanyň ykdysadyýetde peýda bolmagyny düşündirýän esasy faktor boldy.</a:t>
            </a:r>
            <a:endParaRPr lang="ru-RU" sz="2800" dirty="0"/>
          </a:p>
          <a:p>
            <a:pPr marL="0" indent="0" algn="just">
              <a:buNone/>
            </a:pPr>
            <a:r>
              <a:rPr lang="cs-CZ" sz="2800" dirty="0"/>
              <a:t>1950-nji ýyldan 1960-njy ýyllar aralygyndaky döwür logistikanyň kemala gelýän döwri diýlip atlandyryldy. Logistikanyň telekeçiligiň iş tejribesinde güýçli derejede ýaýramagynyň esasy faktorlarynyň biri hem şol döwürde fiziki paýlamada umumy harajatlar konsepsiýasynyň </a:t>
            </a:r>
            <a:r>
              <a:rPr lang="cs-CZ" sz="2800" dirty="0" smtClean="0"/>
              <a:t>ýüze </a:t>
            </a:r>
            <a:r>
              <a:rPr lang="cs-CZ" sz="2800" dirty="0"/>
              <a:t>çykmagy boldy.</a:t>
            </a:r>
            <a:endParaRPr lang="ru-RU" sz="2800" dirty="0"/>
          </a:p>
          <a:p>
            <a:pPr algn="just"/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13076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352928" cy="52565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err="1"/>
              <a:t>Geçen</a:t>
            </a:r>
            <a:r>
              <a:rPr lang="ru-RU" sz="3200" dirty="0"/>
              <a:t> </a:t>
            </a:r>
            <a:r>
              <a:rPr lang="ru-RU" sz="3200" dirty="0" err="1"/>
              <a:t>asyryň</a:t>
            </a:r>
            <a:r>
              <a:rPr lang="ru-RU" sz="3200" dirty="0"/>
              <a:t> </a:t>
            </a:r>
            <a:r>
              <a:rPr lang="cs-CZ" sz="3200" dirty="0"/>
              <a:t>70-nji ýyllar</a:t>
            </a:r>
            <a:r>
              <a:rPr lang="ru-RU" sz="3200" dirty="0" err="1"/>
              <a:t>yn</a:t>
            </a:r>
            <a:r>
              <a:rPr lang="cs-CZ" sz="3200" dirty="0"/>
              <a:t>da telekeçilik logistikasynyň esasy ýörelgeleri emele getirildi we günbataryň kompaniýalarynyň köpüsi olary iş ýüzünde üstünlikli ulanyp başladylar. 70-nji ýyllaryň ahyryna çenli </a:t>
            </a:r>
            <a:r>
              <a:rPr lang="cs-CZ" sz="3200" b="1" dirty="0"/>
              <a:t>gap-gaplaýyş rewolýusiýasy</a:t>
            </a:r>
            <a:r>
              <a:rPr lang="cs-CZ" sz="3200" dirty="0"/>
              <a:t> diýilýän iş ýüzünde amala aşyryldy</a:t>
            </a:r>
            <a:r>
              <a:rPr lang="ru-RU" sz="3200" dirty="0"/>
              <a:t>.  O</a:t>
            </a:r>
            <a:r>
              <a:rPr lang="cs-CZ" sz="3200" dirty="0"/>
              <a:t>l ammarda ýerleşdirmek işini, onuň amal</a:t>
            </a:r>
            <a:r>
              <a:rPr lang="ru-RU" sz="3200" dirty="0"/>
              <a:t>y</a:t>
            </a:r>
            <a:r>
              <a:rPr lang="cs-CZ" sz="3200" dirty="0"/>
              <a:t> düzümini, guralyşyny, tehniki we tehnologik</a:t>
            </a:r>
            <a:r>
              <a:rPr lang="ru-RU" sz="3200" dirty="0"/>
              <a:t>i</a:t>
            </a:r>
            <a:r>
              <a:rPr lang="cs-CZ" sz="3200" dirty="0"/>
              <a:t> taýdan üpjünçiligini düýpgöter üýtgetdi we logistikany ösdürmäge itergi berdi.</a:t>
            </a:r>
            <a:endParaRPr lang="ru-RU" sz="3200" dirty="0"/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01419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"/>
          </p:nvPr>
        </p:nvSpPr>
        <p:spPr>
          <a:xfrm>
            <a:off x="395536" y="188640"/>
            <a:ext cx="8208912" cy="62646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dirty="0"/>
              <a:t>Logistikanyň ösüşiniň şu tapgyrlaryny görkezip bolar:</a:t>
            </a:r>
            <a:endParaRPr lang="ru-RU" dirty="0"/>
          </a:p>
          <a:p>
            <a:pPr marL="0" indent="0" algn="just">
              <a:buNone/>
            </a:pPr>
            <a:r>
              <a:rPr lang="cs-CZ" dirty="0"/>
              <a:t>– logistika çenli döwür (1950-nji ýyllara çenli);</a:t>
            </a:r>
            <a:endParaRPr lang="ru-RU" dirty="0"/>
          </a:p>
          <a:p>
            <a:pPr marL="0" indent="0" algn="just">
              <a:buNone/>
            </a:pPr>
            <a:r>
              <a:rPr lang="cs-CZ" dirty="0"/>
              <a:t>– nusgawy </a:t>
            </a:r>
            <a:r>
              <a:rPr lang="ru-RU" b="1" dirty="0"/>
              <a:t>(</a:t>
            </a:r>
            <a:r>
              <a:rPr lang="ru-RU" b="1" dirty="0" err="1"/>
              <a:t>klassyky</a:t>
            </a:r>
            <a:r>
              <a:rPr lang="ru-RU" b="1" dirty="0"/>
              <a:t>)</a:t>
            </a:r>
            <a:r>
              <a:rPr lang="cs-CZ" dirty="0"/>
              <a:t> logistika döwri (1960-1980-nji ýyllar);</a:t>
            </a:r>
            <a:endParaRPr lang="ru-RU" dirty="0"/>
          </a:p>
          <a:p>
            <a:pPr marL="0" lvl="0" indent="0" algn="just">
              <a:buNone/>
            </a:pPr>
            <a:r>
              <a:rPr lang="cs-CZ" dirty="0"/>
              <a:t>täze logistika (neologistika) döwri (1980-nji ýyllardan şu wagta çenli).</a:t>
            </a:r>
            <a:endParaRPr lang="ru-RU" dirty="0"/>
          </a:p>
          <a:p>
            <a:pPr marL="0" indent="0" algn="just">
              <a:buNone/>
            </a:pPr>
            <a:r>
              <a:rPr lang="cs-CZ" b="1" dirty="0"/>
              <a:t>Logistika çenli döwürde</a:t>
            </a:r>
            <a:r>
              <a:rPr lang="cs-CZ" dirty="0"/>
              <a:t> </a:t>
            </a:r>
            <a:r>
              <a:rPr lang="ru-RU" dirty="0" err="1"/>
              <a:t>haryt</a:t>
            </a:r>
            <a:r>
              <a:rPr lang="cs-CZ" dirty="0"/>
              <a:t>laryň paýlanyşyny dolandyrmagyň </a:t>
            </a:r>
            <a:r>
              <a:rPr lang="sq-AL" dirty="0"/>
              <a:t>bölekleýin</a:t>
            </a:r>
            <a:r>
              <a:rPr lang="cs-CZ" dirty="0"/>
              <a:t> (fragmentar) häsiýeti bardy. Ulaglara we maddy-tehniki üpjünçilige işiň biri-biri bilen ba</a:t>
            </a:r>
            <a:r>
              <a:rPr lang="ru-RU" dirty="0"/>
              <a:t>g</a:t>
            </a:r>
            <a:r>
              <a:rPr lang="cs-CZ" dirty="0"/>
              <a:t>ly bolmadyk iki ugry hökmünde seredilýärdi. </a:t>
            </a:r>
            <a:r>
              <a:rPr lang="ru-RU" dirty="0" err="1"/>
              <a:t>Geçen</a:t>
            </a:r>
            <a:r>
              <a:rPr lang="ru-RU" dirty="0"/>
              <a:t> </a:t>
            </a:r>
            <a:r>
              <a:rPr lang="ru-RU" dirty="0" err="1"/>
              <a:t>asyryň</a:t>
            </a:r>
            <a:r>
              <a:rPr lang="ru-RU" dirty="0"/>
              <a:t> </a:t>
            </a:r>
            <a:r>
              <a:rPr lang="cs-CZ" dirty="0"/>
              <a:t>50-nji ýyllar</a:t>
            </a:r>
            <a:r>
              <a:rPr lang="ru-RU" dirty="0" err="1"/>
              <a:t>yn</a:t>
            </a:r>
            <a:r>
              <a:rPr lang="cs-CZ" dirty="0"/>
              <a:t>dan rels däl ulaglaryň ösüşi bolup geçýär, ýükleriň daşalyşyny amatly etmäge üns berilýär. Ýükleriň daşalyşyny dolandyrmak has köptaraply bolýar we logistikanyň ösüşi üçin esas goýýar.</a:t>
            </a:r>
            <a:endParaRPr lang="ru-RU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332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6632"/>
            <a:ext cx="820891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cs-CZ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Täze logistika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(neologistika) döwründe logistikanyň ösüşi paýlanyşy dolandyrmagyň amatly ulgamynyň emele getirilmegine getirýär, onuň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ölçegi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(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görkezijisi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kriteri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si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cs-CZ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harytlaryň hereketi </a:t>
            </a:r>
            <a:r>
              <a:rPr lang="ru-RU" sz="2400" b="1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iş</a:t>
            </a:r>
            <a:r>
              <a:rPr lang="cs-CZ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ine gatnaşýanlaryň ählisiniň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logistika amallaryndan aňrybaş </a:t>
            </a:r>
            <a:r>
              <a:rPr lang="cs-CZ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peýda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almagy bolup durýar. Şunda firma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la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eglişiklere üns berilýär. </a:t>
            </a:r>
            <a:endParaRPr lang="ru-RU" sz="2400" dirty="0" smtClean="0">
              <a:solidFill>
                <a:srgbClr val="7030A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cs-CZ" sz="2400" dirty="0"/>
              <a:t>Şeýle hem täze logistika döw</a:t>
            </a:r>
            <a:r>
              <a:rPr lang="ru-RU" sz="2400" dirty="0"/>
              <a:t>r</a:t>
            </a:r>
            <a:r>
              <a:rPr lang="cs-CZ" sz="2400" dirty="0"/>
              <a:t>ünde önümçiligiň logistika ha</a:t>
            </a:r>
            <a:r>
              <a:rPr lang="ru-RU" sz="2400" dirty="0"/>
              <a:t>t</a:t>
            </a:r>
            <a:r>
              <a:rPr lang="cs-CZ" sz="2400" dirty="0"/>
              <a:t>a</a:t>
            </a:r>
            <a:r>
              <a:rPr lang="ru-RU" sz="2400" dirty="0"/>
              <a:t>r</a:t>
            </a:r>
            <a:r>
              <a:rPr lang="cs-CZ" sz="2400" dirty="0"/>
              <a:t>yna goşulyşmagy tamamlanýar. Önümçilik we dolanyşyk ulgamy harytlaryň hereket etmegi nukdaýnazaryndan bir bitewilik hökmünde kabul edilýär. Logistika hatary häzirkizaman görnüşine eýe bolýar: üpjünçilik – önümçilik – ýerleme.</a:t>
            </a:r>
            <a:endParaRPr lang="ru-RU" sz="2400" dirty="0"/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819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260648"/>
            <a:ext cx="7992888" cy="65973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b="1" dirty="0" smtClean="0"/>
              <a:t>3. </a:t>
            </a:r>
            <a:r>
              <a:rPr lang="cs-CZ" sz="2800" b="1" dirty="0" smtClean="0"/>
              <a:t>Logistikanyň </a:t>
            </a:r>
            <a:r>
              <a:rPr lang="cs-CZ" sz="2800" b="1" dirty="0"/>
              <a:t>ösüş faktorlary</a:t>
            </a:r>
            <a:endParaRPr lang="ru-RU" sz="2800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cs-CZ" sz="3200" dirty="0" smtClean="0"/>
              <a:t>Kompaniýalaryň </a:t>
            </a:r>
            <a:r>
              <a:rPr lang="cs-CZ" sz="3200" dirty="0"/>
              <a:t>pul we wagt harajatlaryny azaltmaga bolan isleglerini höweslendiren bu faktorlardan başga-da, ýene 2 faktor logistikanyň ösüşini kesgitledi:</a:t>
            </a:r>
            <a:endParaRPr lang="ru-RU" sz="3200" dirty="0"/>
          </a:p>
          <a:p>
            <a:r>
              <a:rPr lang="ru-RU" sz="3200" dirty="0"/>
              <a:t>–</a:t>
            </a:r>
            <a:r>
              <a:rPr lang="cs-CZ" sz="3200" dirty="0"/>
              <a:t> bazar gatnaşyklarynyň çylşyrymlaşan ulgamlary, paýlama </a:t>
            </a:r>
            <a:r>
              <a:rPr lang="ru-RU" sz="3200" dirty="0" err="1"/>
              <a:t>iş</a:t>
            </a:r>
            <a:r>
              <a:rPr lang="cs-CZ" sz="3200" dirty="0"/>
              <a:t>leriniň hil taýdan häsiýetnamalaryna bildirilýän talaplaryň ýokarlanmagy;</a:t>
            </a:r>
            <a:endParaRPr lang="ru-RU" sz="3200" dirty="0"/>
          </a:p>
          <a:p>
            <a:r>
              <a:rPr lang="ru-RU" sz="3200" dirty="0"/>
              <a:t>–</a:t>
            </a:r>
            <a:r>
              <a:rPr lang="cs-CZ" sz="3200" dirty="0"/>
              <a:t> çeýe önümçilik ulgamlarynyň döredilmegi. </a:t>
            </a:r>
            <a:endParaRPr lang="ru-RU" sz="3200" dirty="0"/>
          </a:p>
          <a:p>
            <a:pPr marL="0" indent="0" algn="just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22394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8175"/>
            <a:ext cx="849694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Bäsleşigiň ýokarlanmagy öndürijilerden bazardaky şertleriň üýtgeýşine tiz seslenmegi talap etdi, hyzmat etmegiň hiliniň ýokarlanmagy, öňi bilen hem </a:t>
            </a:r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sargytlary ýerine ýetirmek üçin wagtyň azalmagy we harytlaryň iberilmeli wagt tertibiniň berjaý edilmegi</a:t>
            </a: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onuň netijesi bolup durdy. Wagt faktory baha hem-de hil bilen bir hatarda kärhananyň bazarda üstünlikli hereket etmegini kesgitläp ugrady. </a:t>
            </a:r>
            <a:r>
              <a:rPr lang="cs-CZ" sz="2800" b="1" dirty="0">
                <a:latin typeface="Times New Roman" panose="02020603050405020304" pitchFamily="18" charset="0"/>
                <a:ea typeface="Calibri" panose="020F0502020204030204" pitchFamily="34" charset="0"/>
              </a:rPr>
              <a:t>Logistika kompaniýanyň bäsleşik artykmaçlygyny üpjün etmegiň möhüm serişdesi boldy</a:t>
            </a: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417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280920" cy="63367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Goşmaça 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maýa goýumlaryny talap etmezden paýlama ulgamyndaky işleriň gowulandyrylmagy önümiň özüne düşýän gymmatyny peseltmegiň we şol bir wagtda harytlaryň iberilişiniň ygtybarlylygyny ýokarl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ndyrmagyň hasabyna üpjün edijiniň bäsleşik artykmaçlyklaryny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dör</a:t>
            </a:r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etmäge mümkinçilik berdi.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Paýlama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ulgamyna goýlan pul serişdeleri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önümçilik ulgamyna goýlan şonuň ýaly serirşdelere garanyňda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üpjün edijiniň bazardaky ýagdaýyna has güýçli täsir edip ugrady.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724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k-TM" b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MEÝILNAMA:</a:t>
            </a:r>
            <a:endParaRPr lang="ru-RU" b="1" u="sng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b="1" dirty="0" err="1"/>
              <a:t>Logistika</a:t>
            </a:r>
            <a:r>
              <a:rPr lang="ru-RU" sz="3200" b="1" dirty="0"/>
              <a:t> düşünjesi </a:t>
            </a:r>
            <a:r>
              <a:rPr lang="ru-RU" sz="3200" b="1" dirty="0" err="1"/>
              <a:t>we</a:t>
            </a:r>
            <a:r>
              <a:rPr lang="ru-RU" sz="3200" b="1" dirty="0"/>
              <a:t> kesgitlemesi. </a:t>
            </a:r>
            <a:endParaRPr lang="tk-TM" sz="3200" b="1" dirty="0" smtClean="0"/>
          </a:p>
          <a:p>
            <a:pPr>
              <a:buFont typeface="Wingdings" pitchFamily="2" charset="2"/>
              <a:buChar char="Ø"/>
            </a:pPr>
            <a:r>
              <a:rPr lang="ru-RU" sz="3200" b="1" dirty="0" err="1"/>
              <a:t>Logistikanyň</a:t>
            </a:r>
            <a:r>
              <a:rPr lang="ru-RU" sz="3200" b="1" dirty="0"/>
              <a:t>   </a:t>
            </a:r>
            <a:r>
              <a:rPr lang="ru-RU" sz="3200" b="1" dirty="0" err="1"/>
              <a:t>ösüş</a:t>
            </a:r>
            <a:r>
              <a:rPr lang="ru-RU" sz="3200" b="1" dirty="0"/>
              <a:t>   </a:t>
            </a:r>
            <a:r>
              <a:rPr lang="ru-RU" sz="3200" b="1" dirty="0" err="1" smtClean="0"/>
              <a:t>döwürleri</a:t>
            </a:r>
            <a:r>
              <a:rPr lang="ru-RU" sz="3200" b="1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cs-CZ" sz="2800" b="1" dirty="0" smtClean="0"/>
              <a:t>Logistikanyň </a:t>
            </a:r>
            <a:r>
              <a:rPr lang="cs-CZ" sz="2800" b="1" dirty="0"/>
              <a:t>ösüş faktorlary</a:t>
            </a:r>
            <a:endParaRPr lang="ru-RU" sz="32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37006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548680"/>
            <a:ext cx="7467600" cy="48737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dirty="0" smtClean="0"/>
              <a:t>Harytlaryň</a:t>
            </a:r>
            <a:r>
              <a:rPr lang="ru-RU" sz="2800" dirty="0" smtClean="0"/>
              <a:t> </a:t>
            </a:r>
            <a:r>
              <a:rPr lang="cs-CZ" sz="2800" dirty="0" smtClean="0"/>
              <a:t>hereketini </a:t>
            </a:r>
            <a:r>
              <a:rPr lang="cs-CZ" sz="2800" dirty="0"/>
              <a:t>guramakda logistika ýörelgelerini ulanýan kompaniýalaryň bäsleşige ukyplylygy şularyň hasabyna üpjün edilip başlandy:</a:t>
            </a:r>
            <a:endParaRPr lang="ru-RU" sz="2800" dirty="0"/>
          </a:p>
          <a:p>
            <a:pPr lvl="0"/>
            <a:r>
              <a:rPr lang="cs-CZ" sz="2800" dirty="0"/>
              <a:t>harydyň özüne düşýän gymmatynyň degerli peselmegi;</a:t>
            </a:r>
            <a:endParaRPr lang="ru-RU" sz="2800" dirty="0"/>
          </a:p>
          <a:p>
            <a:pPr lvl="0"/>
            <a:r>
              <a:rPr lang="cs-CZ" sz="2800" dirty="0"/>
              <a:t>har</a:t>
            </a:r>
            <a:r>
              <a:rPr lang="ru-RU" sz="2800" dirty="0" err="1"/>
              <a:t>ytlary</a:t>
            </a:r>
            <a:r>
              <a:rPr lang="cs-CZ" sz="2800" dirty="0"/>
              <a:t> ibermegiň ygtybarlylygynyň we hiliniň ýokarlanmagy (kepillendirilen möhletler, ownuk tapgyrlar bilen ibermek mümkinçiligi).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968481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571184" cy="56372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k-TM" sz="2000" dirty="0" smtClean="0"/>
          </a:p>
          <a:p>
            <a:pPr marL="0" indent="0" algn="ctr">
              <a:buNone/>
            </a:pPr>
            <a:endParaRPr lang="tk-TM" sz="2000" dirty="0"/>
          </a:p>
          <a:p>
            <a:pPr marL="0" indent="0" algn="ctr">
              <a:buNone/>
            </a:pPr>
            <a:endParaRPr lang="tk-TM" sz="2000" dirty="0" smtClean="0"/>
          </a:p>
          <a:p>
            <a:pPr marL="0" indent="0" algn="ctr">
              <a:buNone/>
            </a:pPr>
            <a:endParaRPr lang="tk-TM" sz="2000" dirty="0"/>
          </a:p>
          <a:p>
            <a:pPr marL="0" indent="0" algn="ctr">
              <a:buNone/>
            </a:pPr>
            <a:r>
              <a:rPr lang="tk-TM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Üns bereniňiz üçin Sag Boluň!</a:t>
            </a:r>
            <a:endParaRPr lang="ru-RU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3192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cs-CZ" b="1" dirty="0"/>
              <a:t>Logistika</a:t>
            </a:r>
            <a:r>
              <a:rPr lang="cs-CZ" dirty="0"/>
              <a:t> – maddy akymlaryň we olara ugurdaş maglumat we maliýe akymlarynyň olaryň ilkinji çeşmelerinden ahyrky sarp edij</a:t>
            </a:r>
            <a:r>
              <a:rPr lang="ru-RU" dirty="0" err="1"/>
              <a:t>isine</a:t>
            </a:r>
            <a:r>
              <a:rPr lang="cs-CZ" dirty="0"/>
              <a:t> çenli giňişlikde we wagt boýunça hereketini meýilnamalaşdyrmak, guramak, dolandyrmak we gözegçilik etmek baradaky ylymdyr. </a:t>
            </a:r>
            <a:endParaRPr lang="ru-RU" dirty="0"/>
          </a:p>
          <a:p>
            <a:pPr algn="just">
              <a:buFont typeface="Wingdings" pitchFamily="2" charset="2"/>
              <a:buChar char="v"/>
            </a:pPr>
            <a:r>
              <a:rPr lang="cs-CZ" dirty="0"/>
              <a:t>Logistika – çuň taryhy kökleriniň bardygyna garamazdan, belli bir derejede</a:t>
            </a:r>
            <a:r>
              <a:rPr lang="ru-RU" dirty="0"/>
              <a:t>,</a:t>
            </a:r>
            <a:r>
              <a:rPr lang="cs-CZ" dirty="0"/>
              <a:t> ýaş ylymdyr. Ylmyň ady gadymy grek dilinde „hasap usuly“ ýa-da „oýlanma we hasaplap çykarma sungaty“ diýmegi aňlad</a:t>
            </a:r>
            <a:r>
              <a:rPr lang="ru-RU" dirty="0"/>
              <a:t>ý</a:t>
            </a:r>
            <a:r>
              <a:rPr lang="cs-CZ" dirty="0"/>
              <a:t>an </a:t>
            </a:r>
            <a:r>
              <a:rPr lang="cs-CZ" i="1" dirty="0"/>
              <a:t>logistike </a:t>
            </a:r>
            <a:r>
              <a:rPr lang="cs-CZ" dirty="0"/>
              <a:t>sözünden gelip çykýar.</a:t>
            </a:r>
            <a:endParaRPr lang="ru-RU" dirty="0"/>
          </a:p>
          <a:p>
            <a:pPr algn="just">
              <a:buFont typeface="Wingdings" pitchFamily="2" charset="2"/>
              <a:buChar char="v"/>
            </a:pP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v"/>
            </a:pP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260648"/>
            <a:ext cx="7467600" cy="936104"/>
          </a:xfrm>
        </p:spPr>
        <p:txBody>
          <a:bodyPr>
            <a:noAutofit/>
          </a:bodyPr>
          <a:lstStyle/>
          <a:p>
            <a:pPr lvl="1"/>
            <a:r>
              <a:rPr lang="ru-RU" sz="3200" b="1" dirty="0" err="1"/>
              <a:t>Logistika</a:t>
            </a:r>
            <a:r>
              <a:rPr lang="ru-RU" sz="3200" b="1" dirty="0"/>
              <a:t> düşünjesi </a:t>
            </a:r>
            <a:r>
              <a:rPr lang="ru-RU" sz="3200" b="1" dirty="0" err="1"/>
              <a:t>we</a:t>
            </a:r>
            <a:r>
              <a:rPr lang="ru-RU" sz="3200" b="1" dirty="0"/>
              <a:t> kesgitlemesi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04976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571184" cy="5997280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dirty="0"/>
              <a:t>Taryhy jäh</a:t>
            </a:r>
            <a:r>
              <a:rPr lang="ru-RU" sz="2800" dirty="0"/>
              <a:t>e</a:t>
            </a:r>
            <a:r>
              <a:rPr lang="cs-CZ" sz="2800" dirty="0"/>
              <a:t>tde „logistika“ adalgasynyň üç çeşmesi tapawutlandyrylýar: </a:t>
            </a:r>
            <a:endParaRPr lang="ru-RU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dirty="0" smtClean="0"/>
              <a:t>harby,</a:t>
            </a:r>
            <a:endParaRPr lang="ru-RU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dirty="0" smtClean="0"/>
              <a:t> </a:t>
            </a:r>
            <a:r>
              <a:rPr lang="cs-CZ" sz="2800" dirty="0"/>
              <a:t>matematiki </a:t>
            </a:r>
            <a:endParaRPr lang="ru-RU" sz="2800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dirty="0" smtClean="0"/>
              <a:t> </a:t>
            </a:r>
            <a:r>
              <a:rPr lang="cs-CZ" sz="2800" dirty="0"/>
              <a:t>ykdysady jäh</a:t>
            </a:r>
            <a:r>
              <a:rPr lang="ru-RU" sz="2800" dirty="0"/>
              <a:t>e</a:t>
            </a:r>
            <a:r>
              <a:rPr lang="cs-CZ" sz="2800" dirty="0"/>
              <a:t>tler.</a:t>
            </a:r>
            <a:endParaRPr lang="ru-RU" sz="2800" dirty="0"/>
          </a:p>
          <a:p>
            <a:pPr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0" indent="0">
              <a:buNone/>
            </a:pPr>
            <a:r>
              <a:rPr lang="cs-CZ" sz="2800" dirty="0"/>
              <a:t>Aleksandr Makedonskini </a:t>
            </a:r>
            <a:r>
              <a:rPr lang="cs-CZ" sz="2800" b="1" i="1" dirty="0"/>
              <a:t>harby</a:t>
            </a:r>
            <a:r>
              <a:rPr lang="cs-CZ" sz="2800" dirty="0"/>
              <a:t> logistikanyň esasyny goýan hasap etmek kabul edilendir. </a:t>
            </a:r>
            <a:endParaRPr lang="ru-RU" sz="2800" dirty="0" smtClean="0"/>
          </a:p>
          <a:p>
            <a:pPr marL="0" indent="0">
              <a:buNone/>
            </a:pPr>
            <a:r>
              <a:rPr lang="cs-CZ" sz="2800" dirty="0"/>
              <a:t>Logistika boýunça işleriň birinji awtory fransuz harby nazar</a:t>
            </a:r>
            <a:r>
              <a:rPr lang="ru-RU" sz="2800" dirty="0"/>
              <a:t>y</a:t>
            </a:r>
            <a:r>
              <a:rPr lang="cs-CZ" sz="2800" dirty="0"/>
              <a:t>ýetçi alym</a:t>
            </a:r>
            <a:r>
              <a:rPr lang="ru-RU" sz="2800" dirty="0"/>
              <a:t>y </a:t>
            </a:r>
            <a:r>
              <a:rPr lang="cs-CZ" sz="2800" dirty="0"/>
              <a:t>Antuan Anri Žomini</a:t>
            </a:r>
            <a:r>
              <a:rPr lang="ru-RU" sz="2800" dirty="0"/>
              <a:t> (1779-1869ý)</a:t>
            </a:r>
            <a:r>
              <a:rPr lang="cs-CZ" sz="2800" dirty="0"/>
              <a:t> bolup durýar</a:t>
            </a:r>
            <a:r>
              <a:rPr lang="ru-RU" sz="2800" dirty="0"/>
              <a:t>. 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4168114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7673280" cy="655272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dirty="0"/>
              <a:t>„Logistika“ adalgasynyň peýdalany</a:t>
            </a:r>
            <a:r>
              <a:rPr lang="ru-RU" sz="2800" dirty="0"/>
              <a:t>l</a:t>
            </a:r>
            <a:r>
              <a:rPr lang="cs-CZ" sz="2800" dirty="0"/>
              <a:t>ýan ikinji jäh</a:t>
            </a:r>
            <a:r>
              <a:rPr lang="ru-RU" sz="2800" dirty="0"/>
              <a:t>e</a:t>
            </a:r>
            <a:r>
              <a:rPr lang="cs-CZ" sz="2800" dirty="0"/>
              <a:t>ti </a:t>
            </a:r>
            <a:r>
              <a:rPr lang="cs-CZ" sz="2800" b="1" dirty="0"/>
              <a:t>matematika</a:t>
            </a:r>
            <a:r>
              <a:rPr lang="cs-CZ" sz="2800" dirty="0"/>
              <a:t> bolup durýar. Logistikanyň matematikada peýdalanylyşynyň diňe ylmy ugry bardyr. XVII</a:t>
            </a:r>
            <a:r>
              <a:rPr lang="ru-RU" sz="2800" dirty="0"/>
              <a:t> </a:t>
            </a:r>
            <a:r>
              <a:rPr lang="ru-RU" sz="2800" dirty="0" err="1"/>
              <a:t>asyryň</a:t>
            </a:r>
            <a:r>
              <a:rPr lang="ru-RU" sz="2800" dirty="0"/>
              <a:t> </a:t>
            </a:r>
            <a:r>
              <a:rPr lang="ru-RU" sz="2800" dirty="0" err="1"/>
              <a:t>ahyrlarynda</a:t>
            </a:r>
            <a:r>
              <a:rPr lang="ru-RU" sz="2800" dirty="0"/>
              <a:t>, </a:t>
            </a:r>
            <a:r>
              <a:rPr lang="cs-CZ" sz="2800" dirty="0"/>
              <a:t>XVIII </a:t>
            </a:r>
            <a:r>
              <a:rPr lang="ru-RU" sz="2800" dirty="0" err="1"/>
              <a:t>asyryň</a:t>
            </a:r>
            <a:r>
              <a:rPr lang="ru-RU" sz="2800" dirty="0"/>
              <a:t> </a:t>
            </a:r>
            <a:r>
              <a:rPr lang="ru-RU" sz="2800" dirty="0" err="1"/>
              <a:t>başlarynda</a:t>
            </a:r>
            <a:r>
              <a:rPr lang="ru-RU" sz="2800" dirty="0"/>
              <a:t> </a:t>
            </a:r>
            <a:r>
              <a:rPr lang="ru-RU" sz="2800" dirty="0" err="1"/>
              <a:t>ýaşan</a:t>
            </a:r>
            <a:r>
              <a:rPr lang="ru-RU" sz="2800" dirty="0"/>
              <a:t> n</a:t>
            </a:r>
            <a:r>
              <a:rPr lang="cs-CZ" sz="2800" dirty="0"/>
              <a:t>emes filosofy</a:t>
            </a:r>
            <a:r>
              <a:rPr lang="ru-RU" sz="2800" dirty="0"/>
              <a:t>,</a:t>
            </a:r>
            <a:r>
              <a:rPr lang="cs-CZ" sz="2800" dirty="0"/>
              <a:t> matematig</a:t>
            </a:r>
            <a:r>
              <a:rPr lang="ru-RU" sz="2800" dirty="0"/>
              <a:t>i </a:t>
            </a:r>
            <a:r>
              <a:rPr lang="ru-RU" sz="2800" dirty="0" err="1"/>
              <a:t>we</a:t>
            </a:r>
            <a:r>
              <a:rPr lang="ru-RU" sz="2800" dirty="0"/>
              <a:t> </a:t>
            </a:r>
            <a:r>
              <a:rPr lang="ru-RU" sz="2800" dirty="0" err="1"/>
              <a:t>dil</a:t>
            </a:r>
            <a:r>
              <a:rPr lang="ru-RU" sz="2800" dirty="0"/>
              <a:t> </a:t>
            </a:r>
            <a:r>
              <a:rPr lang="ru-RU" sz="2800" dirty="0" err="1"/>
              <a:t>öwrenijisi</a:t>
            </a:r>
            <a:r>
              <a:rPr lang="ru-RU" sz="2800" dirty="0"/>
              <a:t> </a:t>
            </a:r>
            <a:r>
              <a:rPr lang="cs-CZ" sz="2800" dirty="0"/>
              <a:t> Gotfri</a:t>
            </a:r>
            <a:r>
              <a:rPr lang="ru-RU" sz="2800" dirty="0"/>
              <a:t>d </a:t>
            </a:r>
            <a:r>
              <a:rPr lang="ru-RU" sz="2800" dirty="0" err="1"/>
              <a:t>Wilgelm</a:t>
            </a:r>
            <a:r>
              <a:rPr lang="ru-RU" sz="2800" dirty="0"/>
              <a:t> </a:t>
            </a:r>
            <a:r>
              <a:rPr lang="cs-CZ" sz="2800" dirty="0"/>
              <a:t> Leýbnis matematiki logikany logistika diýip atlandyrypdyr.</a:t>
            </a:r>
            <a:r>
              <a:rPr lang="ru-RU" sz="2800" dirty="0"/>
              <a:t> </a:t>
            </a:r>
            <a:r>
              <a:rPr lang="ru-RU" sz="2800" dirty="0" err="1"/>
              <a:t>Bu</a:t>
            </a:r>
            <a:r>
              <a:rPr lang="ru-RU" sz="2800" dirty="0"/>
              <a:t> </a:t>
            </a:r>
            <a:r>
              <a:rPr lang="ru-RU" sz="2800" dirty="0" err="1"/>
              <a:t>adalga</a:t>
            </a:r>
            <a:r>
              <a:rPr lang="ru-RU" sz="2800" dirty="0"/>
              <a:t> </a:t>
            </a:r>
            <a:r>
              <a:rPr lang="ru-RU" sz="2800" dirty="0" err="1"/>
              <a:t>Źenewadaky</a:t>
            </a:r>
            <a:r>
              <a:rPr lang="ru-RU" sz="2800" dirty="0"/>
              <a:t> </a:t>
            </a:r>
            <a:r>
              <a:rPr lang="ru-RU" sz="2800" dirty="0" err="1"/>
              <a:t>konferensiýada</a:t>
            </a:r>
            <a:r>
              <a:rPr lang="ru-RU" sz="2800" dirty="0"/>
              <a:t> 1904-nji </a:t>
            </a:r>
            <a:r>
              <a:rPr lang="ru-RU" sz="2800" dirty="0" err="1"/>
              <a:t>ýylda</a:t>
            </a:r>
            <a:r>
              <a:rPr lang="ru-RU" sz="2800" dirty="0"/>
              <a:t> </a:t>
            </a:r>
            <a:r>
              <a:rPr lang="ru-RU" sz="2800" dirty="0" err="1"/>
              <a:t>matematiki</a:t>
            </a:r>
            <a:r>
              <a:rPr lang="ru-RU" sz="2800" dirty="0"/>
              <a:t> </a:t>
            </a:r>
            <a:r>
              <a:rPr lang="ru-RU" sz="2800" dirty="0" err="1"/>
              <a:t>logika</a:t>
            </a:r>
            <a:r>
              <a:rPr lang="ru-RU" sz="2800" dirty="0"/>
              <a:t> </a:t>
            </a:r>
            <a:r>
              <a:rPr lang="ru-RU" sz="2800" dirty="0" err="1"/>
              <a:t>diýlip</a:t>
            </a:r>
            <a:r>
              <a:rPr lang="ru-RU" sz="2800" dirty="0"/>
              <a:t> </a:t>
            </a:r>
            <a:r>
              <a:rPr lang="ru-RU" sz="2800" dirty="0" err="1"/>
              <a:t>resmi</a:t>
            </a:r>
            <a:r>
              <a:rPr lang="ru-RU" sz="2800" dirty="0"/>
              <a:t> </a:t>
            </a:r>
            <a:r>
              <a:rPr lang="ru-RU" sz="2800" dirty="0" err="1"/>
              <a:t>kabul</a:t>
            </a:r>
            <a:r>
              <a:rPr lang="ru-RU" sz="2800" dirty="0"/>
              <a:t> </a:t>
            </a:r>
            <a:r>
              <a:rPr lang="ru-RU" sz="2800" dirty="0" err="1"/>
              <a:t>edildi</a:t>
            </a:r>
            <a:r>
              <a:rPr lang="ru-RU" sz="2800" dirty="0"/>
              <a:t>. </a:t>
            </a:r>
          </a:p>
          <a:p>
            <a:pPr marL="0" indent="0" algn="just">
              <a:buNone/>
            </a:pPr>
            <a:endParaRPr lang="ru-RU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101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"/>
          </p:nvPr>
        </p:nvSpPr>
        <p:spPr>
          <a:xfrm>
            <a:off x="323528" y="116632"/>
            <a:ext cx="7467600" cy="6552728"/>
          </a:xfrm>
        </p:spPr>
        <p:txBody>
          <a:bodyPr>
            <a:normAutofit/>
          </a:bodyPr>
          <a:lstStyle/>
          <a:p>
            <a:pPr algn="just"/>
            <a:r>
              <a:rPr lang="cs-CZ" sz="2800" b="1" dirty="0"/>
              <a:t>Ykdysady </a:t>
            </a:r>
            <a:r>
              <a:rPr lang="cs-CZ" sz="2800" dirty="0"/>
              <a:t>ulgamda logistika umumy görnüşde harytlar satyn alnanda, öndürilende we satylanda harajatlary azaltmak üçin serişde bolup durýar. Önümçilikde we söwdada logistika konsepsiýasyny peýdalanmak harytlaryň hereket ediş </a:t>
            </a:r>
            <a:r>
              <a:rPr lang="ru-RU" sz="2800" dirty="0" err="1"/>
              <a:t>iş</a:t>
            </a:r>
            <a:r>
              <a:rPr lang="cs-CZ" sz="2800" dirty="0"/>
              <a:t>ini kämilleşdirmäge, ätiýaçlyklary</a:t>
            </a:r>
            <a:r>
              <a:rPr lang="ru-RU" sz="2800" dirty="0"/>
              <a:t>ň</a:t>
            </a:r>
            <a:r>
              <a:rPr lang="cs-CZ" sz="2800" dirty="0"/>
              <a:t> we çykdajylary</a:t>
            </a:r>
            <a:r>
              <a:rPr lang="ru-RU" sz="2800" dirty="0"/>
              <a:t>ň</a:t>
            </a:r>
            <a:r>
              <a:rPr lang="cs-CZ" sz="2800" dirty="0"/>
              <a:t> amatly </a:t>
            </a:r>
            <a:r>
              <a:rPr lang="ru-RU" sz="2800" dirty="0" err="1"/>
              <a:t>bolmagyny</a:t>
            </a:r>
            <a:r>
              <a:rPr lang="cs-CZ" sz="2800" dirty="0"/>
              <a:t>, sarp edijilere hyzmat etmegiň ýokary hilini üpjün etmäge gönükdirilendir.</a:t>
            </a:r>
            <a:endParaRPr lang="ru-RU" sz="2800" dirty="0"/>
          </a:p>
          <a:p>
            <a:pPr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7407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08912" cy="1953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cs-CZ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Logistikada öwrenilýän obýekt </a:t>
            </a:r>
            <a: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–</a:t>
            </a:r>
            <a:r>
              <a:rPr lang="cs-CZ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maddy akym we onuň bilen ugurdaş maliýe, maglumat we </a:t>
            </a:r>
            <a:r>
              <a:rPr lang="ru-RU" sz="28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hyzmat</a:t>
            </a:r>
            <a:r>
              <a:rPr lang="cs-CZ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akymlary bolup durýar. 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344088"/>
            <a:ext cx="7992888" cy="3246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cs-CZ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Maddy akym</a:t>
            </a:r>
            <a:r>
              <a:rPr lang="cs-CZ" sz="28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– bu harydyň emele getirilýän ähli tapgyrlarynda önümiň hereketi bolup, bu tapgyrlar şulardan ybaratdyr: „çig mal çeşmesi – önümçilik – harytlary paýlamak – ahyrky sarp ediş – gaýdymlaýyn akym“.</a:t>
            </a:r>
            <a:endParaRPr lang="ru-RU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1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352928" cy="5011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cs-CZ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Logistikanyň maksady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– jemi zähmet, maddy, maliýe serişdeleri üçin harajatlary mümkin boldugyça azaltmak bilen önümi (harydy) sarp edijä gerek wagtynda we gerek ýerine eltip bermegi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ibermegi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üpjün etmekdir.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Aşakda görkezilýän alty şert ýerine ýetirilen halatynda logistika işiniň maksadyna ýetildi hasap edilýär: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gerek hary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t,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2. zerur bolan hilde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3. zerur bolan mukdarda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4. gerek wagtynda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5.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gerek bolan sarp edijä</a:t>
            </a:r>
            <a:r>
              <a:rPr lang="en-US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6. iň pes jemi harajatlar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2400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eltilip berilmelidir.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5520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6632"/>
            <a:ext cx="8280920" cy="547260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843808" y="5733256"/>
            <a:ext cx="3672408" cy="5799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cs-CZ" sz="24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Logistika hatary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35675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247</TotalTime>
  <Words>1021</Words>
  <Application>Microsoft Office PowerPoint</Application>
  <PresentationFormat>Экран (4:3)</PresentationFormat>
  <Paragraphs>66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Schoolbook</vt:lpstr>
      <vt:lpstr>Times New Roman</vt:lpstr>
      <vt:lpstr>Wingdings</vt:lpstr>
      <vt:lpstr>Wingdings 2</vt:lpstr>
      <vt:lpstr>Эркер</vt:lpstr>
      <vt:lpstr>Tema: Logistikanyň     amaly   we   nazary   ugur  hökmünde emele  gelşi</vt:lpstr>
      <vt:lpstr>MEÝILNAMA:</vt:lpstr>
      <vt:lpstr>Logistika düşünjesi we kesgitlemesi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Logistika hatarynyň bölekleriniň üstünden geçýän wagtynda maddy akym logistika amallarynyň täsirine düşýär, bu amallara şular degişlidir: </vt:lpstr>
      <vt:lpstr>2. Logistikanyň   ösüş   döwürleri.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29</cp:revision>
  <dcterms:created xsi:type="dcterms:W3CDTF">2019-05-02T17:45:08Z</dcterms:created>
  <dcterms:modified xsi:type="dcterms:W3CDTF">2021-09-30T03:53:44Z</dcterms:modified>
</cp:coreProperties>
</file>