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4D483D-9CC3-4AE0-9468-F48C04AD6B61}" type="datetimeFigureOut">
              <a:rPr lang="ru-RU" smtClean="0"/>
              <a:t>25.11.2020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9B74D4-9C00-4124-975C-4E594088A34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217564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9B74D4-9C00-4124-975C-4E594088A34C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26459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58D60-E572-4836-83B6-3B984497C533}" type="datetimeFigureOut">
              <a:rPr lang="ru-RU" smtClean="0"/>
              <a:t>25.11.2020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910D5ECF-59E1-4E9E-BA73-3AB77DF5F1C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5563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58D60-E572-4836-83B6-3B984497C533}" type="datetimeFigureOut">
              <a:rPr lang="ru-RU" smtClean="0"/>
              <a:t>25.11.2020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910D5ECF-59E1-4E9E-BA73-3AB77DF5F1C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63172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58D60-E572-4836-83B6-3B984497C533}" type="datetimeFigureOut">
              <a:rPr lang="ru-RU" smtClean="0"/>
              <a:t>25.11.2020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910D5ECF-59E1-4E9E-BA73-3AB77DF5F1C2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415802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58D60-E572-4836-83B6-3B984497C533}" type="datetimeFigureOut">
              <a:rPr lang="ru-RU" smtClean="0"/>
              <a:t>25.11.2020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10D5ECF-59E1-4E9E-BA73-3AB77DF5F1C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720781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58D60-E572-4836-83B6-3B984497C533}" type="datetimeFigureOut">
              <a:rPr lang="ru-RU" smtClean="0"/>
              <a:t>25.11.2020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10D5ECF-59E1-4E9E-BA73-3AB77DF5F1C2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9357564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58D60-E572-4836-83B6-3B984497C533}" type="datetimeFigureOut">
              <a:rPr lang="ru-RU" smtClean="0"/>
              <a:t>25.11.2020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10D5ECF-59E1-4E9E-BA73-3AB77DF5F1C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174152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58D60-E572-4836-83B6-3B984497C533}" type="datetimeFigureOut">
              <a:rPr lang="ru-RU" smtClean="0"/>
              <a:t>25.11.2020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D5ECF-59E1-4E9E-BA73-3AB77DF5F1C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421110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58D60-E572-4836-83B6-3B984497C533}" type="datetimeFigureOut">
              <a:rPr lang="ru-RU" smtClean="0"/>
              <a:t>25.11.2020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D5ECF-59E1-4E9E-BA73-3AB77DF5F1C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64488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58D60-E572-4836-83B6-3B984497C533}" type="datetimeFigureOut">
              <a:rPr lang="ru-RU" smtClean="0"/>
              <a:t>25.11.2020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D5ECF-59E1-4E9E-BA73-3AB77DF5F1C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37140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58D60-E572-4836-83B6-3B984497C533}" type="datetimeFigureOut">
              <a:rPr lang="ru-RU" smtClean="0"/>
              <a:t>25.11.2020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910D5ECF-59E1-4E9E-BA73-3AB77DF5F1C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67556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58D60-E572-4836-83B6-3B984497C533}" type="datetimeFigureOut">
              <a:rPr lang="ru-RU" smtClean="0"/>
              <a:t>25.11.2020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910D5ECF-59E1-4E9E-BA73-3AB77DF5F1C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76234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58D60-E572-4836-83B6-3B984497C533}" type="datetimeFigureOut">
              <a:rPr lang="ru-RU" smtClean="0"/>
              <a:t>25.11.2020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910D5ECF-59E1-4E9E-BA73-3AB77DF5F1C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77021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58D60-E572-4836-83B6-3B984497C533}" type="datetimeFigureOut">
              <a:rPr lang="ru-RU" smtClean="0"/>
              <a:t>25.11.2020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D5ECF-59E1-4E9E-BA73-3AB77DF5F1C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78078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58D60-E572-4836-83B6-3B984497C533}" type="datetimeFigureOut">
              <a:rPr lang="ru-RU" smtClean="0"/>
              <a:t>25.11.2020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D5ECF-59E1-4E9E-BA73-3AB77DF5F1C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54798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58D60-E572-4836-83B6-3B984497C533}" type="datetimeFigureOut">
              <a:rPr lang="ru-RU" smtClean="0"/>
              <a:t>25.11.2020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D5ECF-59E1-4E9E-BA73-3AB77DF5F1C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21505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58D60-E572-4836-83B6-3B984497C533}" type="datetimeFigureOut">
              <a:rPr lang="ru-RU" smtClean="0"/>
              <a:t>25.11.2020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10D5ECF-59E1-4E9E-BA73-3AB77DF5F1C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11748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358D60-E572-4836-83B6-3B984497C533}" type="datetimeFigureOut">
              <a:rPr lang="ru-RU" smtClean="0"/>
              <a:t>25.11.2020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910D5ECF-59E1-4E9E-BA73-3AB77DF5F1C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10013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5323" y="624110"/>
            <a:ext cx="9359289" cy="1280890"/>
          </a:xfrm>
        </p:spPr>
        <p:txBody>
          <a:bodyPr>
            <a:normAutofit fontScale="90000"/>
          </a:bodyPr>
          <a:lstStyle/>
          <a:p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Tema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Awtomobilleriň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ýol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boýunça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hereketiniň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dartyş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hasaplamasynyň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hereketiniň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esaslary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435469" y="2133600"/>
            <a:ext cx="9469315" cy="3777622"/>
          </a:xfrm>
        </p:spPr>
        <p:txBody>
          <a:bodyPr/>
          <a:lstStyle/>
          <a:p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Sapagy</a:t>
            </a:r>
            <a:r>
              <a:rPr lang="tk-TM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ň meýilnamasy:</a:t>
            </a:r>
          </a:p>
          <a:p>
            <a:r>
              <a:rPr lang="hr-H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hr-H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Awtomobiliň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dinamiki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häsiýetnamalary</a:t>
            </a:r>
            <a:r>
              <a:rPr lang="hr-H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r-H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hr-H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Awtomobilleriň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ýol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boýunça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hereketiniň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dinamikasy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boýunça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aýratynlygy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Awtomobiliň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dinamiki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täsirini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kesgitlemek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89860611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05709" y="624110"/>
            <a:ext cx="9798904" cy="1280890"/>
          </a:xfrm>
        </p:spPr>
        <p:txBody>
          <a:bodyPr>
            <a:normAutofit fontScale="90000"/>
          </a:bodyPr>
          <a:lstStyle/>
          <a:p>
            <a:pPr algn="ctr"/>
            <a:r>
              <a:rPr lang="hr-H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Awtomobilleriň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ýol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boýunça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hereketiniň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dinamikasy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boýunça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aýratynlygy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145323" y="2133600"/>
            <a:ext cx="9359289" cy="3985846"/>
          </a:xfrm>
        </p:spPr>
        <p:txBody>
          <a:bodyPr/>
          <a:lstStyle/>
          <a:p>
            <a:r>
              <a:rPr lang="sq-A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Dürli görnüşdäki hereketlendirijiler synag edilende karbýuratorly hereketlendirijisi, ýagny geçiriş mümkinçiliginiň doly açyk ýagdaýda ýa-da dizellerde ýangyç nasosyň doly ýangyç berýän ýagdaýynda h</a:t>
            </a:r>
            <a:r>
              <a:rPr lang="cs-CZ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ereketlendirijiniň</a:t>
            </a:r>
            <a:r>
              <a:rPr lang="sq-A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daşky tizlik häsiýetnamasynyň grafigi </a:t>
            </a:r>
            <a:r>
              <a:rPr lang="sq-AL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sq-AL" sz="3200" b="1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</a:t>
            </a:r>
            <a:r>
              <a:rPr lang="sq-A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sq-AL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f(n</a:t>
            </a:r>
            <a:r>
              <a:rPr lang="sq-AL" sz="3200" b="1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sq-AL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); </a:t>
            </a:r>
            <a:r>
              <a:rPr lang="sq-A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baglanşyk bilen aňladylýar.</a:t>
            </a:r>
            <a:r>
              <a:rPr lang="sq-AL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13559742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Рисунок 13" descr="C:\Documents and Settings\User.HOME-BDFFC8D136\Мои документы\Мои рисунки\Изображение\Изображение 025.jpg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6508" y="0"/>
            <a:ext cx="10525491" cy="54600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1666508" y="5543716"/>
            <a:ext cx="10525490" cy="10833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tk-TM" sz="28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S</a:t>
            </a:r>
            <a:r>
              <a:rPr lang="sq-AL" sz="28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urat</a:t>
            </a:r>
            <a:r>
              <a:rPr lang="sq-AL" sz="2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Käbir awtomobilleriň hereketlendirijisiniň içki tizlenme häsiýetnamasy</a:t>
            </a:r>
            <a:endParaRPr lang="ru-RU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2910242"/>
      </p:ext>
    </p:extLst>
  </p:cSld>
  <p:clrMapOvr>
    <a:masterClrMapping/>
  </p:clrMapOvr>
  <p:transition spd="slow">
    <p:wheel spokes="1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62908" y="588941"/>
            <a:ext cx="9821007" cy="1828944"/>
          </a:xfrm>
        </p:spPr>
        <p:txBody>
          <a:bodyPr>
            <a:noAutofit/>
          </a:bodyPr>
          <a:lstStyle/>
          <a:p>
            <a:r>
              <a:rPr lang="sq-AL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Şerte görä awtomobiliň içki dartyş güýji hereketiň daşky garşylyk güýçleri ýeňip geçmäge sarp edilýär onda, awtomobiliň hereket deňlemesi şu aşakdaky görnüşde bolýar.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75340" y="4053253"/>
            <a:ext cx="8915400" cy="2198077"/>
          </a:xfrm>
        </p:spPr>
        <p:txBody>
          <a:bodyPr/>
          <a:lstStyle/>
          <a:p>
            <a:r>
              <a:rPr lang="sq-AL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 ýerde: 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sz="2400" b="1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sq-AL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tigirlenme garşylygy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q-AL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P</a:t>
            </a:r>
            <a:r>
              <a:rPr lang="sq-AL" sz="2400" b="1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sq-AL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ýapgytlygyň garşylygy; 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q-AL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P</a:t>
            </a:r>
            <a:r>
              <a:rPr lang="sq-AL" sz="2400" b="1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</a:t>
            </a:r>
            <a:r>
              <a:rPr lang="sq-AL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howanyň garşylygy;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q-AL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</a:t>
            </a:r>
            <a:r>
              <a:rPr lang="sq-AL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sq-AL" sz="2400" b="1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lang="sq-AL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inersiýa güýçleriň garşylygy.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3666" y="2324099"/>
            <a:ext cx="6668727" cy="7444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44716424"/>
      </p:ext>
    </p:extLst>
  </p:cSld>
  <p:clrMapOvr>
    <a:masterClrMapping/>
  </p:clrMapOvr>
  <p:transition spd="slow">
    <p:wheel spokes="1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idx="1"/>
          </p:nvPr>
        </p:nvSpPr>
        <p:spPr>
          <a:xfrm>
            <a:off x="2589213" y="641838"/>
            <a:ext cx="8915400" cy="5270012"/>
          </a:xfrm>
        </p:spPr>
        <p:txBody>
          <a:bodyPr/>
          <a:lstStyle/>
          <a:p>
            <a:r>
              <a:rPr lang="sq-AL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Içki dartyş güýçleriň we daşky garşylyk güýçleriň gatnaşyklaryna görä awtomobiliň hereketi hemişelik tizlikli</a:t>
            </a:r>
            <a:r>
              <a:rPr lang="sq-AL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tk-TM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k-TM" dirty="0"/>
          </a:p>
          <a:p>
            <a:endParaRPr lang="tk-TM" dirty="0" smtClean="0"/>
          </a:p>
          <a:p>
            <a:endParaRPr lang="tk-TM" dirty="0"/>
          </a:p>
          <a:p>
            <a:r>
              <a:rPr lang="sq-AL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Bat aly</a:t>
            </a:r>
            <a: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ş tizlikli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tk-TM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k-TM" dirty="0"/>
          </a:p>
          <a:p>
            <a: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saklananda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8502" y="1622548"/>
            <a:ext cx="4580563" cy="8993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4" name="Picture 6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57056" y="2656438"/>
            <a:ext cx="4158576" cy="8165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5" name="Picture 7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6910" y="3607472"/>
            <a:ext cx="4733247" cy="9293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6" name="Picture 8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86517" y="4884403"/>
            <a:ext cx="6402558" cy="5140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57829407"/>
      </p:ext>
    </p:extLst>
  </p:cSld>
  <p:clrMapOvr>
    <a:masterClrMapping/>
  </p:clrMapOvr>
  <p:transition spd="slow">
    <p:wheel spokes="1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69832" y="606525"/>
            <a:ext cx="8911687" cy="914544"/>
          </a:xfrm>
        </p:spPr>
        <p:txBody>
          <a:bodyPr>
            <a:normAutofit fontScale="90000"/>
          </a:bodyPr>
          <a:lstStyle/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Awtomobiliň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dinamiki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täsirini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kesgitlemek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89212" y="1415562"/>
            <a:ext cx="8915400" cy="4495660"/>
          </a:xfrm>
        </p:spPr>
        <p:txBody>
          <a:bodyPr/>
          <a:lstStyle/>
          <a:p>
            <a:r>
              <a:rPr lang="sq-AL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Awtomobiliň dinamiki hilini häsiýetlendirýän D- dinamiki faktor aşakdaky deňleme bilen hasaplanylýar</a:t>
            </a:r>
            <a:r>
              <a:rPr lang="sq-AL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tk-TM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k-TM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k-TM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tk-TM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q-AL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 ýerde: G- awtomobiliň agramy. 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q-AL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	Dinamiki faktor (32) –nji formula haýsy hem bolsa bir tizlikde hereketlenýän awtomobiliň agram birligine düşýän dartyş güýjüni häsiýetlendirýär we ol ýoluň garşylygyny (f±i) we (j) – awtomobiliň tizlenmesini ýeňip geçmek üçin sarp edilýär.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69133" y="2633663"/>
            <a:ext cx="3817016" cy="9448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51199217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89212" y="712177"/>
            <a:ext cx="8915400" cy="5199045"/>
          </a:xfrm>
        </p:spPr>
        <p:txBody>
          <a:bodyPr/>
          <a:lstStyle/>
          <a:p>
            <a:r>
              <a:rPr lang="sq-AL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Awtomobiliň  Р</a:t>
            </a:r>
            <a:r>
              <a:rPr lang="sq-AL" sz="2400" b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r>
              <a:rPr lang="sq-AL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dartyş güýji we Р</a:t>
            </a:r>
            <a:r>
              <a:rPr lang="sq-AL" sz="2400" b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</a:t>
            </a:r>
            <a:r>
              <a:rPr lang="sq-AL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howanyň garşylyk güýji tizlige baglydyr hem-de dinamiki faktoryň bahasy awtomobiliň hereket tizliginiň üýtgemegi bilen üýtgeýär.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q-AL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Awtomobiliň dinamiki häsiýetnamasynyň grafigi awtomobilleriň doly agramyny ulanylyp gurulýar.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91064" y="3407385"/>
            <a:ext cx="3481494" cy="10766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7204014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615605"/>
          </a:xfrm>
        </p:spPr>
        <p:txBody>
          <a:bodyPr>
            <a:noAutofit/>
          </a:bodyPr>
          <a:lstStyle/>
          <a:p>
            <a:r>
              <a:rPr lang="tk-TM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sq-AL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Awtomobiliň dinamiki häsiýetnamasy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89212" y="2186354"/>
            <a:ext cx="8915400" cy="3777622"/>
          </a:xfrm>
        </p:spPr>
        <p:txBody>
          <a:bodyPr>
            <a:normAutofit/>
          </a:bodyPr>
          <a:lstStyle/>
          <a:p>
            <a:r>
              <a:rPr lang="sq-AL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Awtomobiliň hereketlendirijisiniň döredýän mehaniki energiýasy  awtomobiliň transmissiýasynyň üstü bilen eýerdiji tigirlere geçirilýär we tigirlerde aýlanma momentiniň döremegine getirýär. </a:t>
            </a:r>
            <a:endParaRPr lang="ru-RU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0784373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74885" y="334110"/>
            <a:ext cx="10726615" cy="6409591"/>
          </a:xfrm>
        </p:spPr>
        <p:txBody>
          <a:bodyPr>
            <a:normAutofit fontScale="77500" lnSpcReduction="20000"/>
          </a:bodyPr>
          <a:lstStyle/>
          <a:p>
            <a:r>
              <a:rPr lang="sq-A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Tigiriň aýlandyryjy momenti М</a:t>
            </a:r>
            <a:r>
              <a:rPr lang="sq-AL" sz="3200" b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aýlama </a:t>
            </a:r>
            <a:r>
              <a:rPr lang="sq-A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öz gezeginde jübüt güýji </a:t>
            </a:r>
            <a:r>
              <a:rPr lang="sq-AL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döredýär</a:t>
            </a:r>
            <a:r>
              <a:rPr lang="tk-TM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sq-AL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tk-TM" sz="3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k-TM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sq-AL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(Р</a:t>
            </a:r>
            <a:r>
              <a:rPr lang="sq-AL" sz="3200" b="1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 </a:t>
            </a:r>
            <a:r>
              <a:rPr lang="sq-A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töwerekleýin güýç</a:t>
            </a:r>
            <a:r>
              <a:rPr lang="sq-AL" sz="3200" b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q-AL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tk-TM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sq-AL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ýol </a:t>
            </a:r>
            <a:r>
              <a:rPr lang="sq-A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örtüginiň tigiriň reziny bilen birleşýän meýdançasyna </a:t>
            </a:r>
            <a:r>
              <a:rPr lang="sq-AL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goýulandyr</a:t>
            </a:r>
            <a:r>
              <a:rPr lang="tk-TM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tk-TM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</a:t>
            </a:r>
            <a:r>
              <a:rPr lang="sq-AL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q-A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(Р</a:t>
            </a:r>
            <a:r>
              <a:rPr lang="sq-AL" sz="3200" b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r>
              <a:rPr lang="sq-A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dartyş güýji</a:t>
            </a:r>
            <a:r>
              <a:rPr lang="sq-AL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tk-TM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sq-AL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eýerdiji </a:t>
            </a:r>
            <a:r>
              <a:rPr lang="sq-A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köpri we ressorlaryň üsti bilen awtomobiliň ramasyna geçirilýär we awtomobiliň hereketini döredýär bu güýç Р</a:t>
            </a:r>
            <a:r>
              <a:rPr lang="sq-AL" sz="3200" b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 </a:t>
            </a:r>
            <a:r>
              <a:rPr lang="sq-A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ýoluň  üstki örtüginiň meýdançasyna goýulan daşky güýjüň bolmagy bilen alynýar we ol Р</a:t>
            </a:r>
            <a:r>
              <a:rPr lang="sq-AL" sz="3200" b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</a:t>
            </a:r>
            <a:r>
              <a:rPr lang="sq-A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güýje deňdir onda:</a:t>
            </a: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q-A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Dartyş güýç: </a:t>
            </a:r>
            <a:endParaRPr lang="tk-TM" sz="3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k-TM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k-TM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k-TM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q-AL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 </a:t>
            </a:r>
            <a:r>
              <a:rPr lang="sq-AL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ýerde: </a:t>
            </a:r>
            <a:endParaRPr lang="tk-TM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q-A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ýol örtügi bilen tigiriň reziniň galtaşýan meýdanynda gysylmasyny hasaba almak bilen eýerdiji tigirlenme radiusy</a:t>
            </a:r>
            <a:r>
              <a:rPr lang="sq-AL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tk-TM" sz="3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λ</a:t>
            </a:r>
            <a:r>
              <a:rPr lang="sq-AL" sz="3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tigiriň rezininiň deformasiýa koeffisiýenti;</a:t>
            </a:r>
            <a:endParaRPr lang="ru-RU" sz="3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q-AL" sz="3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</a:t>
            </a:r>
            <a:r>
              <a:rPr lang="sq-AL" sz="3400" b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sq-AL" sz="3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tigiriň hakyky radiusy.</a:t>
            </a:r>
            <a:endParaRPr lang="ru-RU" sz="3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9691" y="3075297"/>
            <a:ext cx="2721657" cy="1142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7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15388" y="4464481"/>
            <a:ext cx="1818416" cy="7931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27009079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Рисунок 1" descr="C:\Documents and Settings\User.HOME-BDFFC8D136\Мои документы\Мои рисунки\Изображение\Изображение 054.jpg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0538" y="231775"/>
            <a:ext cx="10454054" cy="41204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1907931" y="4422332"/>
            <a:ext cx="9179169" cy="22806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tk-TM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     </a:t>
            </a:r>
            <a:r>
              <a:rPr lang="sq-AL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surat</a:t>
            </a:r>
            <a:r>
              <a:rPr lang="sq-AL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Awtomobiliň tekerindäki</a:t>
            </a:r>
            <a:r>
              <a:rPr lang="cs-CZ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            </a:t>
            </a:r>
            <a:r>
              <a:rPr lang="tk-TM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      </a:t>
            </a:r>
            <a:r>
              <a:rPr lang="cs-CZ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surat</a:t>
            </a:r>
            <a:r>
              <a:rPr lang="cs-CZ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Awtomobiliň</a:t>
            </a:r>
            <a:r>
              <a:rPr lang="cs-CZ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ru-RU" sz="16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sq-AL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    </a:t>
            </a:r>
            <a:r>
              <a:rPr lang="sq-AL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P</a:t>
            </a:r>
            <a:r>
              <a:rPr lang="sq-AL" b="1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P</a:t>
            </a:r>
            <a:r>
              <a:rPr lang="cs-CZ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çekiş güýji </a:t>
            </a:r>
            <a:r>
              <a:rPr lang="sq-AL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we P</a:t>
            </a:r>
            <a:r>
              <a:rPr lang="sq-AL" b="1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K</a:t>
            </a:r>
            <a:r>
              <a:rPr lang="sq-AL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töwerekleýin</a:t>
            </a:r>
            <a:r>
              <a:rPr lang="sq-AL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               </a:t>
            </a:r>
            <a:r>
              <a:rPr lang="cs-CZ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tekerindäki hereketlendirijiniň</a:t>
            </a:r>
            <a:r>
              <a:rPr lang="cs-CZ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ru-RU" sz="16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sq-AL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       güýjüň M</a:t>
            </a:r>
            <a:r>
              <a:rPr lang="sq-AL" b="1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aý</a:t>
            </a:r>
            <a:r>
              <a:rPr lang="sq-AL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aýlanma momenti </a:t>
            </a:r>
            <a:r>
              <a:rPr lang="cs-CZ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                 </a:t>
            </a:r>
            <a:r>
              <a:rPr lang="cs-CZ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ýalanma momentiniň </a:t>
            </a:r>
            <a:endParaRPr lang="ru-RU" sz="16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cs-CZ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                                                                               geçiriji shemasy</a:t>
            </a:r>
            <a:r>
              <a:rPr lang="en-US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endParaRPr lang="ru-RU" sz="16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r">
              <a:lnSpc>
                <a:spcPct val="115000"/>
              </a:lnSpc>
              <a:spcAft>
                <a:spcPts val="0"/>
              </a:spcAft>
            </a:pPr>
            <a:r>
              <a:rPr lang="en-US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sq-AL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1-hereketlendiriji;</a:t>
            </a:r>
            <a:r>
              <a:rPr lang="cs-CZ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2- </a:t>
            </a:r>
            <a:r>
              <a:rPr lang="sq-AL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mahowik we ilişme</a:t>
            </a:r>
            <a:r>
              <a:rPr lang="en-US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; </a:t>
            </a:r>
            <a:endParaRPr lang="ru-RU" sz="16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 algn="ctr">
              <a:lnSpc>
                <a:spcPct val="115000"/>
              </a:lnSpc>
              <a:spcAft>
                <a:spcPts val="0"/>
              </a:spcAft>
            </a:pPr>
            <a:r>
              <a:rPr lang="sq-AL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                                                          </a:t>
            </a:r>
            <a:r>
              <a:rPr lang="tk-TM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   </a:t>
            </a:r>
            <a:r>
              <a:rPr lang="sq-AL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3-geçiriji </a:t>
            </a:r>
            <a:r>
              <a:rPr lang="sq-AL" dirty="0">
                <a:latin typeface="Times New Roman" panose="02020603050405020304" pitchFamily="18" charset="0"/>
                <a:ea typeface="Times New Roman" panose="02020603050405020304" pitchFamily="18" charset="0"/>
              </a:rPr>
              <a:t>guty;</a:t>
            </a:r>
            <a:r>
              <a:rPr lang="cs-CZ" dirty="0">
                <a:latin typeface="Times New Roman" panose="02020603050405020304" pitchFamily="18" charset="0"/>
                <a:ea typeface="Times New Roman" panose="02020603050405020304" pitchFamily="18" charset="0"/>
              </a:rPr>
              <a:t> 4-kardan waly</a:t>
            </a:r>
            <a:r>
              <a:rPr lang="sq-AL" dirty="0">
                <a:latin typeface="Times New Roman" panose="02020603050405020304" pitchFamily="18" charset="0"/>
                <a:ea typeface="Times New Roman" panose="02020603050405020304" pitchFamily="18" charset="0"/>
              </a:rPr>
              <a:t>;</a:t>
            </a:r>
            <a:r>
              <a:rPr lang="cs-CZ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ru-RU" sz="16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cs-CZ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                                                              </a:t>
            </a:r>
            <a:r>
              <a:rPr lang="tk-TM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                          </a:t>
            </a:r>
            <a:r>
              <a:rPr lang="cs-CZ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5-esasy </a:t>
            </a:r>
            <a:r>
              <a:rPr lang="cs-CZ" dirty="0">
                <a:latin typeface="Times New Roman" panose="02020603050405020304" pitchFamily="18" charset="0"/>
                <a:ea typeface="Times New Roman" panose="02020603050405020304" pitchFamily="18" charset="0"/>
              </a:rPr>
              <a:t>geçiriji; 6-</a:t>
            </a:r>
            <a:r>
              <a:rPr lang="sq-AL" dirty="0">
                <a:latin typeface="Times New Roman" panose="02020603050405020304" pitchFamily="18" charset="0"/>
                <a:ea typeface="Times New Roman" panose="02020603050405020304" pitchFamily="18" charset="0"/>
              </a:rPr>
              <a:t> tigiriň şinasy.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13248236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663947" y="808748"/>
            <a:ext cx="8502161" cy="1280890"/>
          </a:xfrm>
        </p:spPr>
        <p:txBody>
          <a:bodyPr>
            <a:noAutofit/>
          </a:bodyPr>
          <a:lstStyle/>
          <a:p>
            <a:r>
              <a:rPr lang="sq-A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Tigiriň şinasynyň 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λ</a:t>
            </a:r>
            <a:r>
              <a:rPr lang="sq-A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-deformasiýasynyň koeffisiýenti, ýük awtomobillerde ulanylýan ýokary basyşly pnewmatiki tigiriň şinasy üçin gaty üstde basyşy 0,945 - 0,950-deň,  pes basyşly tigiriň şinasy üçin 0,930 - 0,935 - deňdir.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457328" y="3593123"/>
            <a:ext cx="8915400" cy="2570285"/>
          </a:xfrm>
        </p:spPr>
        <p:txBody>
          <a:bodyPr>
            <a:normAutofit/>
          </a:bodyPr>
          <a:lstStyle/>
          <a:p>
            <a:r>
              <a:rPr lang="sq-A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Eýerdiji tigirlerdäki aýlandyryjy momenti М</a:t>
            </a:r>
            <a:r>
              <a:rPr lang="sq-AL" sz="3200" b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aýlama </a:t>
            </a:r>
            <a:r>
              <a:rPr lang="sq-A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sq-AL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N·m</a:t>
            </a:r>
            <a:r>
              <a:rPr lang="sq-A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-de)  transmisiýanyň geçirijilik sanyny we mehaniki peýdaly hereketiniň koeffisiýenti М</a:t>
            </a:r>
            <a:r>
              <a:rPr lang="sq-AL" sz="3200" b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sq-A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-hereketlendiriji momentiň iş öndürijiligi ýaly kesgitlenip biliner</a:t>
            </a: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2075776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q-AL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Eýerdiji tigirlerdäki aýlandyryjy momenti şu aşakdaky deňleme bilen kesgitlenilýär: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89212" y="3233515"/>
            <a:ext cx="8915400" cy="3360715"/>
          </a:xfrm>
        </p:spPr>
        <p:txBody>
          <a:bodyPr>
            <a:normAutofit fontScale="92500" lnSpcReduction="10000"/>
          </a:bodyPr>
          <a:lstStyle/>
          <a:p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sq-AL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 </a:t>
            </a:r>
            <a:r>
              <a:rPr lang="sq-AL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ýerde: 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sz="2800" b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sq-AL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dartyjy hereketlendiriji walyna goýulan aýlandyryjy moment; 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q-AL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sq-AL" sz="2800" b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sq-AL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geçiriji gutynyň, geçirijilik sany; 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q-AL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sq-AL" sz="2800" b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sq-AL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transmisiýanyň geçirijilik sany;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q-AL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𝜂(tetta) – hereketlendirijiden eýerdiji tigire çenli ähli mehanizmleriň garşylygyny eňip geçmäge sarp edilen energiýanyň ýitgisini hasaba almak bilen transmissiýanyň mehaniki peýdaly täsir koeffisiýentidir.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41762" y="1905000"/>
            <a:ext cx="5052768" cy="11937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59367510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58161" y="431282"/>
            <a:ext cx="8911687" cy="1280890"/>
          </a:xfrm>
        </p:spPr>
        <p:txBody>
          <a:bodyPr>
            <a:normAutofit fontScale="90000"/>
          </a:bodyPr>
          <a:lstStyle/>
          <a:p>
            <a:pPr algn="ctr"/>
            <a:r>
              <a:rPr lang="sq-AL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Awtomobiliň transmissiýasynyň PTK bahasyny ýazalyň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413364" y="1612593"/>
            <a:ext cx="8915400" cy="3777622"/>
          </a:xfrm>
        </p:spPr>
        <p:txBody>
          <a:bodyPr/>
          <a:lstStyle/>
          <a:p>
            <a:pPr lvl="0"/>
            <a:r>
              <a:rPr lang="sq-AL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Iki okly ýük awtomobiller we awtobuslar üçin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0,9; 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sq-AL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Üç okly ýük  awtomobiller  üçin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0,8; 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sq-AL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Ýeňil  awtomobiller  üçin 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0,92. </a:t>
            </a:r>
            <a:endParaRPr lang="tk-TM" sz="2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r-H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Ý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</a:t>
            </a:r>
            <a:r>
              <a:rPr lang="hr-H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ü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</a:t>
            </a:r>
            <a:r>
              <a:rPr lang="hr-H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ü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nde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tigirind</a:t>
            </a:r>
            <a:r>
              <a:rPr lang="hr-H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ä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meýdanynyň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kontaktyny</a:t>
            </a:r>
            <a:r>
              <a:rPr lang="hr-H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ň ç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eki</a:t>
            </a:r>
            <a:r>
              <a:rPr lang="hr-H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ş 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hr-H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üýç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leri</a:t>
            </a:r>
            <a:r>
              <a:rPr lang="hr-H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N-da</a:t>
            </a:r>
            <a:r>
              <a:rPr lang="hr-H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):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8114" y="4275487"/>
            <a:ext cx="4311779" cy="8072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2277367" y="5230518"/>
            <a:ext cx="9192481" cy="13410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>
              <a:lnSpc>
                <a:spcPct val="115000"/>
              </a:lnSpc>
              <a:spcAft>
                <a:spcPts val="0"/>
              </a:spcAft>
            </a:pPr>
            <a:r>
              <a:rPr lang="cs-CZ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Aýlanma momentini göz öňünde tut</a:t>
            </a: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u</a:t>
            </a:r>
            <a:r>
              <a:rPr lang="cs-CZ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p, </a:t>
            </a:r>
            <a:r>
              <a:rPr lang="sq-AL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ýaýramagyndaky hereketlendirijiniň kuwwaty bilen </a:t>
            </a:r>
            <a:r>
              <a:rPr lang="sq-AL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N</a:t>
            </a:r>
            <a:r>
              <a:rPr lang="sq-AL" b="1" i="1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e</a:t>
            </a:r>
            <a:r>
              <a:rPr lang="sq-AL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(Wattada) we </a:t>
            </a:r>
            <a:r>
              <a:rPr lang="sq-AL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n</a:t>
            </a:r>
            <a:r>
              <a:rPr lang="sq-AL" b="1" i="1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e</a:t>
            </a:r>
            <a:r>
              <a:rPr lang="sq-AL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sq-AL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aýlanma ýygylygy</a:t>
            </a:r>
            <a:r>
              <a:rPr lang="sq-AL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sq-AL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tirsekli</a:t>
            </a:r>
            <a:r>
              <a:rPr lang="sq-AL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sq-AL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walyň herketlendirijisi (aý/min) degişlilikde</a:t>
            </a:r>
            <a:r>
              <a:rPr lang="cs-CZ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sq-AL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çekiji hereketlendirijiniň ýaýramagyndaky, aýlanma momenti</a:t>
            </a:r>
            <a:r>
              <a:rPr lang="cs-CZ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şu aşakdaky aňlatma bilen kesgitlenilýär. </a:t>
            </a:r>
            <a:endParaRPr lang="ru-RU" sz="16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5058075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381493" y="1705709"/>
            <a:ext cx="8915400" cy="4897314"/>
          </a:xfrm>
        </p:spPr>
        <p:txBody>
          <a:bodyPr>
            <a:normAutofit lnSpcReduction="10000"/>
          </a:bodyPr>
          <a:lstStyle/>
          <a:p>
            <a:r>
              <a:rPr lang="sq-A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 ýerde</a:t>
            </a:r>
            <a:r>
              <a:rPr lang="sq-AL" dirty="0" smtClean="0"/>
              <a:t>:</a:t>
            </a:r>
            <a:r>
              <a:rPr lang="tk-TM" dirty="0" smtClean="0"/>
              <a:t>           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sq-A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Wattadaky hereketlendirijiniň kuwwaty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tk-TM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k-TM" dirty="0"/>
          </a:p>
          <a:p>
            <a:r>
              <a:rPr lang="tk-TM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sq-AL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sq-A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aýlanma ýygylygy tirsekli walyň </a:t>
            </a:r>
            <a:r>
              <a:rPr lang="sq-AL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herketlendirijisi </a:t>
            </a:r>
            <a:r>
              <a:rPr lang="tk-TM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sq-AL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ý/min .</a:t>
            </a:r>
            <a:endParaRPr lang="tk-TM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tk-TM" dirty="0"/>
          </a:p>
          <a:p>
            <a:r>
              <a:rPr lang="sq-A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Hereketlendirijiniň kuwwaty boýunça çekiş güýjiniň aňlatmasy</a:t>
            </a:r>
            <a:r>
              <a:rPr lang="sq-AL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tk-TM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k-TM" dirty="0"/>
          </a:p>
          <a:p>
            <a:endParaRPr lang="tk-TM" dirty="0" smtClean="0"/>
          </a:p>
          <a:p>
            <a:pPr marL="0" indent="0">
              <a:buNone/>
            </a:pPr>
            <a:endParaRPr lang="tk-TM" dirty="0"/>
          </a:p>
          <a:p>
            <a:endParaRPr lang="tk-TM" dirty="0" smtClean="0"/>
          </a:p>
          <a:p>
            <a:r>
              <a:rPr lang="sq-A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Awtomobiliň hereketiniň tizligini, aňlatmada </a:t>
            </a:r>
            <a:r>
              <a:rPr lang="sq-AL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m/s</a:t>
            </a:r>
            <a:r>
              <a:rPr lang="sq-A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-da, hereketlendirijidäki tirsekli walynyň aýlanma ýygylygynyň kesgitlenendigine bagly, kesgitlenme aňlatmasy :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60341" y="479547"/>
            <a:ext cx="2228483" cy="14856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0" name="Picture 8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16620" y="1570088"/>
            <a:ext cx="721702" cy="12257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1" name="Picture 9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6716" y="2326519"/>
            <a:ext cx="651363" cy="14055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2" name="Picture 10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8359" y="4158315"/>
            <a:ext cx="4997923" cy="9455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2892172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82616" y="2057401"/>
            <a:ext cx="9944100" cy="4352192"/>
          </a:xfrm>
        </p:spPr>
        <p:txBody>
          <a:bodyPr>
            <a:normAutofit lnSpcReduction="10000"/>
          </a:bodyPr>
          <a:lstStyle/>
          <a:p>
            <a:r>
              <a:rPr lang="sq-AL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km/sag</a:t>
            </a:r>
            <a:r>
              <a:rPr lang="sq-AL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aňladylan tizligi, indiki formula bilen kesgitlenilýär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tk-TM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k-TM" dirty="0"/>
          </a:p>
          <a:p>
            <a:endParaRPr lang="tk-TM" dirty="0" smtClean="0"/>
          </a:p>
          <a:p>
            <a:endParaRPr lang="tk-TM" dirty="0"/>
          </a:p>
          <a:p>
            <a:endParaRPr lang="tk-TM" dirty="0" smtClean="0"/>
          </a:p>
          <a:p>
            <a:endParaRPr lang="tk-TM" dirty="0"/>
          </a:p>
          <a:p>
            <a:r>
              <a:rPr lang="sq-AL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Tirsekli walyň hemişelik tizliginde peseldiji geçirijiniň ulanylmagy awtomobiliň tizliginiň azalmagy bilen dartyş güýjüniň ulanylmagyna getirýär. Şonuň üçin awtomobil gowy ýolda hereket edende tigirlenme garşylygy kiçi bolan ýagdaýynda     </a:t>
            </a:r>
            <a:r>
              <a:rPr lang="sq-AL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sq-AL" sz="2400" b="1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</a:t>
            </a:r>
            <a:r>
              <a:rPr lang="sq-AL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=1-deň bolan geçiriji ulanylýar, ýaramaz ýolda bolsa ýokary hereketde pes geçirijä geçirilýär. 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58015" y="514717"/>
            <a:ext cx="4365015" cy="13370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27462" y="2897433"/>
            <a:ext cx="5035832" cy="11382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008676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149</TotalTime>
  <Words>704</Words>
  <Application>Microsoft Office PowerPoint</Application>
  <PresentationFormat>Широкоэкранный</PresentationFormat>
  <Paragraphs>81</Paragraphs>
  <Slides>15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21" baseType="lpstr">
      <vt:lpstr>Arial</vt:lpstr>
      <vt:lpstr>Calibri</vt:lpstr>
      <vt:lpstr>Century Gothic</vt:lpstr>
      <vt:lpstr>Times New Roman</vt:lpstr>
      <vt:lpstr>Wingdings 3</vt:lpstr>
      <vt:lpstr>Легкий дым</vt:lpstr>
      <vt:lpstr>Tema: Awtomobilleriň ýol boýunça hereketiniň dartyş hasaplamasynyň hereketiniň esaslary. </vt:lpstr>
      <vt:lpstr>1. Awtomobiliň dinamiki häsiýetnamasy</vt:lpstr>
      <vt:lpstr>Презентация PowerPoint</vt:lpstr>
      <vt:lpstr>Презентация PowerPoint</vt:lpstr>
      <vt:lpstr>Tigiriň şinasynyň λ-deformasiýasynyň koeffisiýenti, ýük awtomobillerde ulanylýan ýokary basyşly pnewmatiki tigiriň şinasy üçin gaty üstde basyşy 0,945 - 0,950-deň,  pes basyşly tigiriň şinasy üçin 0,930 - 0,935 - deňdir. </vt:lpstr>
      <vt:lpstr>Eýerdiji tigirlerdäki aýlandyryjy momenti şu aşakdaky deňleme bilen kesgitlenilýär: </vt:lpstr>
      <vt:lpstr>Awtomobiliň transmissiýasynyň PTK bahasyny ýazalyň: </vt:lpstr>
      <vt:lpstr>Презентация PowerPoint</vt:lpstr>
      <vt:lpstr>Презентация PowerPoint</vt:lpstr>
      <vt:lpstr>2. Awtomobilleriň ýol boýunça hereketiniň dinamikasy boýunça aýratynlygy. </vt:lpstr>
      <vt:lpstr>Презентация PowerPoint</vt:lpstr>
      <vt:lpstr>Şerte görä awtomobiliň içki dartyş güýji hereketiň daşky garşylyk güýçleri ýeňip geçmäge sarp edilýär onda, awtomobiliň hereket deňlemesi şu aşakdaky görnüşde bolýar. </vt:lpstr>
      <vt:lpstr>Презентация PowerPoint</vt:lpstr>
      <vt:lpstr>3. Awtomobiliň dinamiki täsirini kesgitlemek. 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Tema: Awtomobilleriň ýol boýunça hereketiniň dartyş hasaplamasynyň hereketiniň esaslary. </dc:title>
  <dc:creator>Lenovo</dc:creator>
  <cp:lastModifiedBy>Lenovo</cp:lastModifiedBy>
  <cp:revision>10</cp:revision>
  <dcterms:created xsi:type="dcterms:W3CDTF">2020-11-23T11:33:27Z</dcterms:created>
  <dcterms:modified xsi:type="dcterms:W3CDTF">2020-11-25T07:22:09Z</dcterms:modified>
</cp:coreProperties>
</file>