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8" r:id="rId4"/>
    <p:sldMasterId id="2147483726" r:id="rId5"/>
  </p:sldMasterIdLst>
  <p:sldIdLst>
    <p:sldId id="256" r:id="rId6"/>
    <p:sldId id="257" r:id="rId7"/>
    <p:sldId id="258" r:id="rId8"/>
    <p:sldId id="259" r:id="rId9"/>
    <p:sldId id="260" r:id="rId10"/>
    <p:sldId id="261" r:id="rId11"/>
    <p:sldId id="263" r:id="rId12"/>
    <p:sldId id="264" r:id="rId13"/>
    <p:sldId id="265" r:id="rId14"/>
    <p:sldId id="266" r:id="rId15"/>
    <p:sldId id="269" r:id="rId16"/>
    <p:sldId id="267" r:id="rId17"/>
    <p:sldId id="268"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697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54021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811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52914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4472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5819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18823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01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24440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5670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380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339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51923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214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8477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729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954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6628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20699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10583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08967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34624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64914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44726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81795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26064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41682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532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99783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023486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60885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1064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62043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76825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ru-RU"/>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56791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1747233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34185973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ru-RU" smtClean="0"/>
              <a:t>Образец заголовка</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263825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12.10.2020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3414206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6954900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B4C71EC6-210F-42DE-9C53-41977AD35B3D}" type="datetimeFigureOut">
              <a:rPr lang="ru-RU" smtClean="0"/>
              <a:t>12.10.2020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2195147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22346246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416193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Панорамная фотография с подписью">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2799704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ru-RU" smtClean="0"/>
              <a:t>Образец заголовка</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24252231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ru-RU" smtClean="0"/>
              <a:t>Образец заголовка</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28935279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34424289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C71EC6-210F-42DE-9C53-41977AD35B3D}" type="datetimeFigureOut">
              <a:rPr lang="ru-RU" smtClean="0"/>
              <a:t>12.10.2020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2005912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C71EC6-210F-42DE-9C53-41977AD35B3D}" type="datetimeFigureOut">
              <a:rPr lang="ru-RU" smtClean="0"/>
              <a:t>12.10.2020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17665928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a:xfrm>
            <a:off x="516133" y="6387910"/>
            <a:ext cx="3859795" cy="228660"/>
          </a:xfrm>
        </p:spPr>
        <p:txBody>
          <a:bodyPr/>
          <a:lstStyle/>
          <a:p>
            <a:endParaRPr lang="ru-RU"/>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16899033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a:xfrm>
            <a:off x="538546" y="6365498"/>
            <a:ext cx="3859795" cy="228660"/>
          </a:xfrm>
        </p:spPr>
        <p:txBody>
          <a:bodyPr/>
          <a:lstStyle/>
          <a:p>
            <a:endParaRPr lang="ru-RU"/>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19B0651-EE4F-4900-A07F-96A6BFA9D0F0}" type="slidenum">
              <a:rPr lang="ru-RU" smtClean="0"/>
              <a:t>‹#›</a:t>
            </a:fld>
            <a:endParaRPr lang="ru-RU"/>
          </a:p>
        </p:txBody>
      </p:sp>
    </p:spTree>
    <p:extLst>
      <p:ext uri="{BB962C8B-B14F-4D97-AF65-F5344CB8AC3E}">
        <p14:creationId xmlns:p14="http://schemas.microsoft.com/office/powerpoint/2010/main" val="166168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89720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449696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689292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30558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850715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4193964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2263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684995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9296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842146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488039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07227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95530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760200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137595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802614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12.10.2020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2121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9.jpe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12.10.2020</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12.10.2020</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036029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C71EC6-210F-42DE-9C53-41977AD35B3D}" type="datetimeFigureOut">
              <a:rPr lang="ru-RU" smtClean="0"/>
              <a:t>12.10.2020</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71834670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B4C71EC6-210F-42DE-9C53-41977AD35B3D}" type="datetimeFigureOut">
              <a:rPr lang="ru-RU" smtClean="0"/>
              <a:t>12.10.2020</a:t>
            </a:fld>
            <a:endParaRPr lang="ru-RU"/>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ru-RU"/>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8084091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C71EC6-210F-42DE-9C53-41977AD35B3D}" type="datetimeFigureOut">
              <a:rPr lang="ru-RU" smtClean="0"/>
              <a:t>12.10.2020</a:t>
            </a:fld>
            <a:endParaRPr lang="ru-RU"/>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617957320"/>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772816"/>
            <a:ext cx="8496944" cy="4824536"/>
          </a:xfrm>
        </p:spPr>
        <p:txBody>
          <a:bodyPr>
            <a:normAutofit/>
          </a:bodyPr>
          <a:lstStyle/>
          <a:p>
            <a:pPr marL="514350" indent="-514350" algn="just">
              <a:buAutoNum type="arabicPeriod"/>
            </a:pPr>
            <a:r>
              <a:rPr lang="en-US" sz="3200" dirty="0" smtClean="0"/>
              <a:t>G</a:t>
            </a:r>
            <a:r>
              <a:rPr lang="tk-TM" sz="3200" dirty="0" smtClean="0"/>
              <a:t>öktürkmenleriň döwletiniň döremegi (Türk Kaganlygy) </a:t>
            </a:r>
          </a:p>
          <a:p>
            <a:pPr marL="514350" indent="-514350" algn="just">
              <a:buAutoNum type="arabicPeriod"/>
            </a:pPr>
            <a:r>
              <a:rPr lang="tk-TM" sz="3200" dirty="0" smtClean="0"/>
              <a:t>Araplaryň Türkmenistany eýelemegi, Yslam dininiň ýaýramagy </a:t>
            </a:r>
          </a:p>
          <a:p>
            <a:pPr marL="514350" indent="-514350" algn="just">
              <a:buAutoNum type="arabicPeriod"/>
            </a:pPr>
            <a:r>
              <a:rPr lang="tk-TM" sz="3200" dirty="0" smtClean="0"/>
              <a:t>Tahyrylar</a:t>
            </a:r>
            <a:r>
              <a:rPr lang="en-US" sz="3200" dirty="0" smtClean="0"/>
              <a:t>, </a:t>
            </a:r>
            <a:r>
              <a:rPr lang="en-US" sz="3200" dirty="0" err="1" smtClean="0"/>
              <a:t>Saffarylar</a:t>
            </a:r>
            <a:r>
              <a:rPr lang="tk-TM" sz="3200" dirty="0" smtClean="0"/>
              <a:t> we </a:t>
            </a:r>
            <a:r>
              <a:rPr lang="en-US" sz="3200" dirty="0" err="1" smtClean="0"/>
              <a:t>Samanylar</a:t>
            </a:r>
            <a:r>
              <a:rPr lang="tk-TM" sz="3200" dirty="0" smtClean="0"/>
              <a:t> döwletleri</a:t>
            </a:r>
          </a:p>
        </p:txBody>
      </p:sp>
      <p:sp>
        <p:nvSpPr>
          <p:cNvPr id="2" name="Заголовок 1"/>
          <p:cNvSpPr>
            <a:spLocks noGrp="1"/>
          </p:cNvSpPr>
          <p:nvPr>
            <p:ph type="ctrTitle"/>
          </p:nvPr>
        </p:nvSpPr>
        <p:spPr>
          <a:xfrm>
            <a:off x="611560" y="260649"/>
            <a:ext cx="7772400" cy="1152128"/>
          </a:xfrm>
        </p:spPr>
        <p:txBody>
          <a:bodyPr>
            <a:normAutofit/>
          </a:bodyPr>
          <a:lstStyle/>
          <a:p>
            <a:r>
              <a:rPr lang="tk-TM" dirty="0" smtClean="0"/>
              <a:t>Türkmenistanyň ýerleri</a:t>
            </a:r>
            <a:r>
              <a:rPr lang="en-US" dirty="0" smtClean="0"/>
              <a:t> VII – X </a:t>
            </a:r>
            <a:r>
              <a:rPr lang="en-US" dirty="0" err="1" smtClean="0"/>
              <a:t>asyrlard</a:t>
            </a:r>
            <a:r>
              <a:rPr lang="tk-TM" dirty="0" smtClean="0"/>
              <a:t>aky döredilen döwletler</a:t>
            </a:r>
            <a:endParaRPr lang="ru-RU" dirty="0"/>
          </a:p>
        </p:txBody>
      </p:sp>
    </p:spTree>
    <p:extLst>
      <p:ext uri="{BB962C8B-B14F-4D97-AF65-F5344CB8AC3E}">
        <p14:creationId xmlns:p14="http://schemas.microsoft.com/office/powerpoint/2010/main" val="296677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066856" cy="5094312"/>
          </a:xfrm>
        </p:spPr>
        <p:txBody>
          <a:bodyPr>
            <a:noAutofit/>
          </a:bodyPr>
          <a:lstStyle/>
          <a:p>
            <a:r>
              <a:rPr lang="sq-AL" sz="2400" b="1" dirty="0">
                <a:latin typeface="Calisto MT" panose="02040603050505030304" pitchFamily="18" charset="0"/>
              </a:rPr>
              <a:t>VIII asyrda Merkezi Aziýanyň köp ýerlerinde araplaryň agalygyna garşy halk gozgalaňlary bolup geçipdir. 776-njy ýylda başlanan şeýle gozgalaňlaryň birine Mukanna lakamly Haşym ibn Hekim ýolbaşçylyk edipdir. 760-njy ýylda Buharanyň golaýyndaky Narşah obasynda Mukannanyň "ak geýimli" nökerleri bilen araplaryň arasynda uly çaknyşyk bolupdyr. Mukanna söweşi uzaga çekdirmän ýaraşyk teklip edip, öz tarapdarlaryny öýli-öyüne dargadýar. Emma soňky ýyllarda Mukanna ýene-de gozgalaňa gaýtadan başlapdyr. 783-nji ýylda bolan söweşde Mukannanyň tarapdarlary araplardan ýeňlipdir. Diri ele salnanlary rehimsiz jezalandyrypdyrlar. Mukanna ýesir düşmejek bolup özüni oda urup ölüpdir.</a:t>
            </a:r>
            <a:endParaRPr lang="ru-RU" sz="2400" b="1" dirty="0"/>
          </a:p>
          <a:p>
            <a:endParaRPr lang="ru-RU" sz="2400" dirty="0"/>
          </a:p>
        </p:txBody>
      </p:sp>
    </p:spTree>
    <p:extLst>
      <p:ext uri="{BB962C8B-B14F-4D97-AF65-F5344CB8AC3E}">
        <p14:creationId xmlns:p14="http://schemas.microsoft.com/office/powerpoint/2010/main" val="423476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10872" cy="922114"/>
          </a:xfrm>
        </p:spPr>
        <p:txBody>
          <a:bodyPr/>
          <a:lstStyle/>
          <a:p>
            <a:r>
              <a:rPr lang="tk-TM" sz="3600" b="1" i="1" dirty="0" smtClean="0">
                <a:solidFill>
                  <a:srgbClr val="FFC000"/>
                </a:solidFill>
                <a:effectLst>
                  <a:outerShdw blurRad="38100" dist="38100" dir="2700000" algn="tl">
                    <a:srgbClr val="000000">
                      <a:alpha val="43137"/>
                    </a:srgbClr>
                  </a:outerShdw>
                </a:effectLst>
              </a:rPr>
              <a:t>3.</a:t>
            </a:r>
            <a:r>
              <a:rPr lang="sq-AL" sz="3600" b="1" i="1" dirty="0" smtClean="0">
                <a:solidFill>
                  <a:srgbClr val="FFC000"/>
                </a:solidFill>
                <a:effectLst>
                  <a:outerShdw blurRad="38100" dist="38100" dir="2700000" algn="tl">
                    <a:srgbClr val="000000">
                      <a:alpha val="43137"/>
                    </a:srgbClr>
                  </a:outerShdw>
                </a:effectLst>
              </a:rPr>
              <a:t>Tahyrylar </a:t>
            </a:r>
            <a:r>
              <a:rPr lang="sq-AL" sz="3600" b="1" i="1" dirty="0">
                <a:solidFill>
                  <a:srgbClr val="FFC000"/>
                </a:solidFill>
                <a:effectLst>
                  <a:outerShdw blurRad="38100" dist="38100" dir="2700000" algn="tl">
                    <a:srgbClr val="000000">
                      <a:alpha val="43137"/>
                    </a:srgbClr>
                  </a:outerShdw>
                </a:effectLst>
              </a:rPr>
              <a:t>döwletiniň döremegi</a:t>
            </a:r>
            <a:r>
              <a:rPr lang="sq-AL" sz="3600" b="1" dirty="0">
                <a:solidFill>
                  <a:srgbClr val="FFC000"/>
                </a:solidFill>
                <a:effectLst>
                  <a:outerShdw blurRad="38100" dist="38100" dir="2700000" algn="tl">
                    <a:srgbClr val="000000">
                      <a:alpha val="43137"/>
                    </a:srgbClr>
                  </a:outerShdw>
                </a:effectLst>
              </a:rPr>
              <a:t>.</a:t>
            </a:r>
            <a:endParaRPr lang="ru-RU" sz="3600" dirty="0"/>
          </a:p>
        </p:txBody>
      </p:sp>
      <p:sp>
        <p:nvSpPr>
          <p:cNvPr id="3" name="Объект 2"/>
          <p:cNvSpPr>
            <a:spLocks noGrp="1"/>
          </p:cNvSpPr>
          <p:nvPr>
            <p:ph idx="1"/>
          </p:nvPr>
        </p:nvSpPr>
        <p:spPr>
          <a:xfrm>
            <a:off x="251520" y="2348880"/>
            <a:ext cx="8354888" cy="3672408"/>
          </a:xfrm>
        </p:spPr>
        <p:txBody>
          <a:bodyPr>
            <a:noAutofit/>
          </a:bodyPr>
          <a:lstStyle/>
          <a:p>
            <a:pPr algn="just"/>
            <a:r>
              <a:rPr lang="sq-AL" sz="2000" b="1" i="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Tahyrylar döwletiniň döremegi</a:t>
            </a:r>
            <a:r>
              <a:rPr lang="sq-AL"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sq-AL" sz="2000" b="1" dirty="0">
                <a:latin typeface="Times New Roman" panose="02020603050405020304" pitchFamily="18" charset="0"/>
                <a:cs typeface="Times New Roman" panose="02020603050405020304" pitchFamily="18" charset="0"/>
              </a:rPr>
              <a:t>Halyf  Mamun 812-nji ýylda Horasanyň hökümdary edip Hyrat welaýatyndan bolan Tahyr ibn Hüseýini belläpdir. Şondan soňra Mamun ony ýokary wezipelere işe çekipdir. Tahyr Horasana gelenden bir ýyl geçip-geçmänkä garaşsyzlygyny yglan edipdir. Döwletiň paýtagty Nişapur şäheri bolupdyr.</a:t>
            </a:r>
            <a:r>
              <a:rPr lang="tk-TM" sz="2000" b="1" dirty="0">
                <a:latin typeface="Times New Roman" panose="02020603050405020304" pitchFamily="18" charset="0"/>
                <a:cs typeface="Times New Roman" panose="02020603050405020304" pitchFamily="18" charset="0"/>
              </a:rPr>
              <a:t> </a:t>
            </a:r>
            <a:r>
              <a:rPr lang="sq-AL" sz="2000" b="1" dirty="0">
                <a:latin typeface="Times New Roman" panose="02020603050405020304" pitchFamily="18" charset="0"/>
                <a:cs typeface="Times New Roman" panose="02020603050405020304" pitchFamily="18" charset="0"/>
              </a:rPr>
              <a:t>Emma Tahyr tiz wagtdan halyf tarapyndan awy berlip öldürilipdir.</a:t>
            </a:r>
            <a:endParaRPr lang="ru-RU" sz="2000" b="1" dirty="0">
              <a:latin typeface="Times New Roman" panose="02020603050405020304" pitchFamily="18" charset="0"/>
              <a:cs typeface="Times New Roman" panose="02020603050405020304" pitchFamily="18" charset="0"/>
            </a:endParaRPr>
          </a:p>
          <a:p>
            <a:pPr algn="just"/>
            <a:r>
              <a:rPr lang="sq-AL" sz="2000" b="1" dirty="0">
                <a:latin typeface="Times New Roman" panose="02020603050405020304" pitchFamily="18" charset="0"/>
                <a:cs typeface="Times New Roman" panose="02020603050405020304" pitchFamily="18" charset="0"/>
              </a:rPr>
              <a:t>Tahyr ibn Hüseýinden soň, onuň ogly Abdylla ibn Tahyr hökümdar bolýar. Abdylla Tahyrylar döwletiniň häkimligini Mawerannahra, Horezme, Gürgene hem ýöredipdir. Bu döwürde ekerançylygy giňeltmek, suwaryş desgalaryny gurmak boýunça köp işler başlanypdyr. Tahyrylar döwleti 873-nji ýylda Saffarylar döwletiniň zarbasy netijesinde synypdyr.</a:t>
            </a:r>
            <a:endParaRPr lang="ru-RU" sz="2000" b="1"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30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sz="3600" b="1" dirty="0" smtClean="0">
                <a:solidFill>
                  <a:schemeClr val="accent4">
                    <a:lumMod val="75000"/>
                  </a:schemeClr>
                </a:solidFill>
                <a:effectLst>
                  <a:outerShdw blurRad="38100" dist="38100" dir="2700000" algn="tl">
                    <a:srgbClr val="000000">
                      <a:alpha val="43137"/>
                    </a:srgbClr>
                  </a:outerShdw>
                </a:effectLst>
              </a:rPr>
              <a:t>3.</a:t>
            </a:r>
            <a:r>
              <a:rPr lang="sq-AL" sz="3600" b="1" dirty="0" smtClean="0">
                <a:solidFill>
                  <a:schemeClr val="accent4">
                    <a:lumMod val="75000"/>
                  </a:schemeClr>
                </a:solidFill>
                <a:effectLst>
                  <a:outerShdw blurRad="38100" dist="38100" dir="2700000" algn="tl">
                    <a:srgbClr val="000000">
                      <a:alpha val="43137"/>
                    </a:srgbClr>
                  </a:outerShdw>
                </a:effectLst>
              </a:rPr>
              <a:t>Saffarylar </a:t>
            </a:r>
            <a:r>
              <a:rPr lang="sq-AL" sz="3600" b="1" dirty="0">
                <a:solidFill>
                  <a:schemeClr val="accent4">
                    <a:lumMod val="75000"/>
                  </a:schemeClr>
                </a:solidFill>
                <a:effectLst>
                  <a:outerShdw blurRad="38100" dist="38100" dir="2700000" algn="tl">
                    <a:srgbClr val="000000">
                      <a:alpha val="43137"/>
                    </a:srgbClr>
                  </a:outerShdw>
                </a:effectLst>
              </a:rPr>
              <a:t>döwletiniň döremegi. </a:t>
            </a:r>
            <a:endParaRPr lang="ru-RU" sz="4800" dirty="0"/>
          </a:p>
        </p:txBody>
      </p:sp>
      <p:sp>
        <p:nvSpPr>
          <p:cNvPr id="3" name="Объект 2"/>
          <p:cNvSpPr>
            <a:spLocks noGrp="1"/>
          </p:cNvSpPr>
          <p:nvPr>
            <p:ph idx="1"/>
          </p:nvPr>
        </p:nvSpPr>
        <p:spPr>
          <a:xfrm>
            <a:off x="755576" y="1819857"/>
            <a:ext cx="6711654" cy="4195481"/>
          </a:xfrm>
        </p:spPr>
        <p:txBody>
          <a:bodyPr>
            <a:noAutofit/>
          </a:bodyPr>
          <a:lstStyle/>
          <a:p>
            <a:r>
              <a:rPr lang="sq-AL" sz="2000" b="1" dirty="0">
                <a:latin typeface="Times New Roman" panose="02020603050405020304" pitchFamily="18" charset="0"/>
                <a:cs typeface="Times New Roman" panose="02020603050405020304" pitchFamily="18" charset="0"/>
              </a:rPr>
              <a:t>Saffarylar neberesini esaslandyran Ýakup ibn Leýs (861 - 878 ý.) bolupdyr. Maglumatlara görä, Ýakup kümüş ussasy bolupdyr. «Kümüş» sözi bolsa arapça "saffar" diýmek ekeni. 874-nji ýylda Bagdat halyfy Ýakubyň hökümdarlygyny ykrar edipdir. Saffarylaryň sany 15 müň atla ýetipdir. Goşun gullugyna daýhanlar, ýer eýeleri, hatda gullaram alnypdyr. Söweşe pilli goşun hem gatnaşýan eken. Harby güýjüne göwni ýeten Ýakup 876- njy ýylda Bagdat halyflygyny basyp almaga synanyşyp, ýöriş edipdir. Emma Bagdadyň etegindäki söweşde halyfyň goşunlary tarapyndan kül-peýekun edilipdir. Bu şowsuz ýörişden köp wagt geçmänkä, Ýakup ibn Leýs aradan çykypdyr. Tagty onuň dogany Emir ibn Leýs eýeläpdir we halyf bilen ýaraşyk baglaşypdyr.</a:t>
            </a:r>
            <a:endParaRPr lang="ru-RU" sz="2000" b="1"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110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b="1" dirty="0" smtClean="0"/>
              <a:t>3.</a:t>
            </a:r>
            <a:r>
              <a:rPr lang="sq-AL" b="1" dirty="0" smtClean="0"/>
              <a:t>Samanylar </a:t>
            </a:r>
            <a:r>
              <a:rPr lang="sq-AL" b="1" dirty="0"/>
              <a:t>döwletiniň döremegi. </a:t>
            </a:r>
            <a:endParaRPr lang="ru-RU" dirty="0"/>
          </a:p>
        </p:txBody>
      </p:sp>
      <p:sp>
        <p:nvSpPr>
          <p:cNvPr id="3" name="Объект 2"/>
          <p:cNvSpPr>
            <a:spLocks noGrp="1"/>
          </p:cNvSpPr>
          <p:nvPr>
            <p:ph sz="quarter" idx="13"/>
          </p:nvPr>
        </p:nvSpPr>
        <p:spPr/>
        <p:txBody>
          <a:bodyPr>
            <a:noAutofit/>
          </a:bodyPr>
          <a:lstStyle/>
          <a:p>
            <a:r>
              <a:rPr lang="sq-AL" sz="2000" b="1" dirty="0">
                <a:latin typeface="Times New Roman" panose="02020603050405020304" pitchFamily="18" charset="0"/>
                <a:cs typeface="Times New Roman" panose="02020603050405020304" pitchFamily="18" charset="0"/>
              </a:rPr>
              <a:t>818-nji ýyldan başlap Mawerannahryň dürli welaýatlarynda samanylar neberesinden hökümdarlar peýda bolupdyr</a:t>
            </a:r>
            <a:r>
              <a:rPr lang="tk-TM" sz="2000" b="1" dirty="0">
                <a:latin typeface="Times New Roman" panose="02020603050405020304" pitchFamily="18" charset="0"/>
                <a:cs typeface="Times New Roman" panose="02020603050405020304" pitchFamily="18" charset="0"/>
              </a:rPr>
              <a:t>. </a:t>
            </a:r>
            <a:r>
              <a:rPr lang="sq-AL" sz="2000" b="1" dirty="0">
                <a:latin typeface="Times New Roman" panose="02020603050405020304" pitchFamily="18" charset="0"/>
                <a:cs typeface="Times New Roman" panose="02020603050405020304" pitchFamily="18" charset="0"/>
              </a:rPr>
              <a:t>Döwleti Ysmaýyl ibn Ahmet (874 - 907 ý.) esaslandyrypdyr. Samanylaryň paýtagty Buhara şäheri bolupdyr. Ysmaýyl häkimiýeti ele alandan soň, basybalyjylykly ýörişlere başlapdyr.</a:t>
            </a:r>
            <a:r>
              <a:rPr lang="tk-TM" sz="2000" b="1" dirty="0">
                <a:latin typeface="Times New Roman" panose="02020603050405020304" pitchFamily="18" charset="0"/>
                <a:cs typeface="Times New Roman" panose="02020603050405020304" pitchFamily="18" charset="0"/>
              </a:rPr>
              <a:t> </a:t>
            </a:r>
            <a:r>
              <a:rPr lang="sq-AL" sz="2000" b="1" dirty="0">
                <a:latin typeface="Times New Roman" panose="02020603050405020304" pitchFamily="18" charset="0"/>
                <a:cs typeface="Times New Roman" panose="02020603050405020304" pitchFamily="18" charset="0"/>
              </a:rPr>
              <a:t>Samanylar döwletine Mawerannahrdan daşarda Horasan, Horezm hem degişli edilipdir.</a:t>
            </a:r>
            <a:r>
              <a:rPr lang="tk-TM" sz="2000" b="1" dirty="0">
                <a:latin typeface="Times New Roman" panose="02020603050405020304" pitchFamily="18" charset="0"/>
                <a:cs typeface="Times New Roman" panose="02020603050405020304" pitchFamily="18" charset="0"/>
              </a:rPr>
              <a:t> </a:t>
            </a:r>
            <a:r>
              <a:rPr lang="sq-AL" sz="2000" b="1" dirty="0">
                <a:latin typeface="Times New Roman" panose="02020603050405020304" pitchFamily="18" charset="0"/>
                <a:cs typeface="Times New Roman" panose="02020603050405020304" pitchFamily="18" charset="0"/>
              </a:rPr>
              <a:t>Emma X asyryň ahyrlarynda Samany döwleti pese düşüp başlapdyr. Köşkde höküm süren göriplik, şugulçylyk, goşundaky närazylyklar Samany döwletini halys güýçden gaçyrýar. Netijede, Garahanly hany Nasyr ibn Aly Mawerannahryň görnükli adamlaryny öz tarapyna çekip, hiç hili garşylyk görmezden, 999-njy ýylda Buharany eýeleýär.</a:t>
            </a:r>
            <a:endParaRPr lang="ru-RU" sz="2000" b="1"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24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1440160"/>
          </a:xfrm>
        </p:spPr>
        <p:txBody>
          <a:bodyPr/>
          <a:lstStyle/>
          <a:p>
            <a:pPr marL="514350" lvl="0" indent="-514350" algn="ctr">
              <a:spcBef>
                <a:spcPct val="20000"/>
              </a:spcBef>
              <a:spcAft>
                <a:spcPts val="600"/>
              </a:spcAft>
            </a:pP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smtClean="0">
                <a:solidFill>
                  <a:srgbClr val="DC9E1F"/>
                </a:solidFill>
                <a:ea typeface="+mn-ea"/>
                <a:cs typeface="+mn-cs"/>
              </a:rPr>
              <a:t/>
            </a:r>
            <a:br>
              <a:rPr lang="tk-TM" sz="3200" cap="none" spc="30" dirty="0" smtClean="0">
                <a:solidFill>
                  <a:srgbClr val="DC9E1F"/>
                </a:solidFill>
                <a:ea typeface="+mn-ea"/>
                <a:cs typeface="+mn-cs"/>
              </a:rPr>
            </a:br>
            <a:r>
              <a:rPr lang="tk-TM" sz="3200" cap="none" spc="30" dirty="0">
                <a:solidFill>
                  <a:srgbClr val="DC9E1F"/>
                </a:solidFill>
                <a:ea typeface="+mn-ea"/>
                <a:cs typeface="+mn-cs"/>
              </a:rPr>
              <a:t/>
            </a:r>
            <a:br>
              <a:rPr lang="tk-TM" sz="3200" cap="none" spc="30" dirty="0">
                <a:solidFill>
                  <a:srgbClr val="DC9E1F"/>
                </a:solidFill>
                <a:ea typeface="+mn-ea"/>
                <a:cs typeface="+mn-cs"/>
              </a:rPr>
            </a:br>
            <a:r>
              <a:rPr lang="en-US" sz="3200" b="1" cap="none" spc="30" dirty="0" smtClean="0">
                <a:solidFill>
                  <a:srgbClr val="FF0000"/>
                </a:solidFill>
                <a:ea typeface="+mn-ea"/>
                <a:cs typeface="+mn-cs"/>
              </a:rPr>
              <a:t>G</a:t>
            </a:r>
            <a:r>
              <a:rPr lang="tk-TM" sz="3200" b="1" cap="none" spc="30" dirty="0">
                <a:solidFill>
                  <a:srgbClr val="FF0000"/>
                </a:solidFill>
                <a:ea typeface="+mn-ea"/>
                <a:cs typeface="+mn-cs"/>
              </a:rPr>
              <a:t>öktürkmenleriň döwletiniň </a:t>
            </a:r>
            <a:r>
              <a:rPr lang="tk-TM" sz="3200" b="1" cap="none" spc="30" dirty="0" smtClean="0">
                <a:solidFill>
                  <a:srgbClr val="FF0000"/>
                </a:solidFill>
                <a:ea typeface="+mn-ea"/>
                <a:cs typeface="+mn-cs"/>
              </a:rPr>
              <a:t>döremegi</a:t>
            </a:r>
            <a:br>
              <a:rPr lang="tk-TM" sz="3200" b="1" cap="none" spc="30" dirty="0" smtClean="0">
                <a:solidFill>
                  <a:srgbClr val="FF0000"/>
                </a:solidFill>
                <a:ea typeface="+mn-ea"/>
                <a:cs typeface="+mn-cs"/>
              </a:rPr>
            </a:br>
            <a:r>
              <a:rPr lang="tk-TM" sz="3200" b="1" cap="none" spc="30" dirty="0" smtClean="0">
                <a:solidFill>
                  <a:srgbClr val="FF0000"/>
                </a:solidFill>
                <a:ea typeface="+mn-ea"/>
                <a:cs typeface="+mn-cs"/>
              </a:rPr>
              <a:t> </a:t>
            </a:r>
            <a:r>
              <a:rPr lang="tk-TM" sz="3200" b="1" cap="none" spc="30" dirty="0">
                <a:solidFill>
                  <a:srgbClr val="FF0000"/>
                </a:solidFill>
                <a:ea typeface="+mn-ea"/>
                <a:cs typeface="+mn-cs"/>
              </a:rPr>
              <a:t>(Türk Kaganlygy) </a:t>
            </a:r>
            <a:r>
              <a:rPr lang="tk-TM" sz="3200" cap="none" spc="30" dirty="0">
                <a:solidFill>
                  <a:srgbClr val="DC9E1F"/>
                </a:solidFill>
                <a:ea typeface="+mn-ea"/>
                <a:cs typeface="+mn-cs"/>
              </a:rPr>
              <a:t/>
            </a:r>
            <a:br>
              <a:rPr lang="tk-TM" sz="3200" cap="none" spc="30" dirty="0">
                <a:solidFill>
                  <a:srgbClr val="DC9E1F"/>
                </a:solidFill>
                <a:ea typeface="+mn-ea"/>
                <a:cs typeface="+mn-cs"/>
              </a:rPr>
            </a:br>
            <a:endParaRPr lang="ru-RU" dirty="0"/>
          </a:p>
        </p:txBody>
      </p:sp>
      <p:sp>
        <p:nvSpPr>
          <p:cNvPr id="3" name="Объект 2"/>
          <p:cNvSpPr>
            <a:spLocks noGrp="1"/>
          </p:cNvSpPr>
          <p:nvPr>
            <p:ph sz="quarter" idx="13"/>
          </p:nvPr>
        </p:nvSpPr>
        <p:spPr>
          <a:xfrm>
            <a:off x="323528" y="1124744"/>
            <a:ext cx="8568952" cy="5472608"/>
          </a:xfrm>
        </p:spPr>
        <p:txBody>
          <a:bodyPr>
            <a:normAutofit/>
          </a:bodyPr>
          <a:lstStyle/>
          <a:p>
            <a:pPr algn="just">
              <a:buFont typeface="Wingdings" pitchFamily="2" charset="2"/>
              <a:buChar char="v"/>
            </a:pPr>
            <a:r>
              <a:rPr lang="tk-TM" sz="2400" dirty="0" smtClean="0"/>
              <a:t>Gadymy türki taýpalaryň türkmen halkynyň kemala gelmeginde uly orny bolupdyr; </a:t>
            </a:r>
          </a:p>
          <a:p>
            <a:pPr algn="just">
              <a:buFont typeface="Wingdings" pitchFamily="2" charset="2"/>
              <a:buChar char="v"/>
            </a:pPr>
            <a:r>
              <a:rPr lang="tk-TM" sz="2400" dirty="0" smtClean="0"/>
              <a:t>Altaý we Mongoliýa sebitlerinde tapylan Orhon-Ýeniseý ýazgylarynyň türkmen dilinde bolmagy; </a:t>
            </a:r>
            <a:endParaRPr lang="ru-RU" sz="2400" dirty="0"/>
          </a:p>
        </p:txBody>
      </p:sp>
      <p:sp>
        <p:nvSpPr>
          <p:cNvPr id="4" name="AutoShape 2" descr="Image result for orhun yenisey yazitla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3284984"/>
            <a:ext cx="280987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284984"/>
            <a:ext cx="223224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284984"/>
            <a:ext cx="260985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66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17032"/>
            <a:ext cx="6372200"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sz="quarter" idx="13"/>
          </p:nvPr>
        </p:nvSpPr>
        <p:spPr>
          <a:xfrm>
            <a:off x="107504" y="116632"/>
            <a:ext cx="8856984" cy="3816424"/>
          </a:xfrm>
        </p:spPr>
        <p:txBody>
          <a:bodyPr>
            <a:normAutofit/>
          </a:bodyPr>
          <a:lstStyle/>
          <a:p>
            <a:pPr algn="just">
              <a:buFont typeface="Wingdings" pitchFamily="2" charset="2"/>
              <a:buChar char="v"/>
            </a:pPr>
            <a:r>
              <a:rPr lang="en-US" sz="2400" dirty="0" smtClean="0"/>
              <a:t>VI </a:t>
            </a:r>
            <a:r>
              <a:rPr lang="en-US" sz="2400" dirty="0" err="1" smtClean="0"/>
              <a:t>asyry</a:t>
            </a:r>
            <a:r>
              <a:rPr lang="tk-TM" sz="2400" dirty="0" smtClean="0"/>
              <a:t>ň ortalarynda Göktürkmenler Merkezi Aziýanyň, Gazagystanyň we Altaýyň dürli taýpalary uly hanlygy – Göktürkmen döwletini (Türk Kaganatlygyny) döredýärler; </a:t>
            </a:r>
          </a:p>
          <a:p>
            <a:pPr algn="just">
              <a:buFont typeface="Wingdings" pitchFamily="2" charset="2"/>
              <a:buChar char="v"/>
            </a:pPr>
            <a:r>
              <a:rPr lang="tk-TM" sz="2400" dirty="0" smtClean="0"/>
              <a:t>Göktürkmenler </a:t>
            </a:r>
            <a:r>
              <a:rPr lang="en-US" sz="2400" dirty="0" smtClean="0"/>
              <a:t>VI </a:t>
            </a:r>
            <a:r>
              <a:rPr lang="en-US" sz="2400" dirty="0" err="1" smtClean="0"/>
              <a:t>asyry</a:t>
            </a:r>
            <a:r>
              <a:rPr lang="tk-TM" sz="2400" dirty="0" smtClean="0"/>
              <a:t>ň ortalaryna çenli Orhon Ýeniseý derýalarynyň jülgelerinde ýaşapdyrlar; </a:t>
            </a:r>
          </a:p>
          <a:p>
            <a:pPr algn="just">
              <a:buFont typeface="Wingdings" pitchFamily="2" charset="2"/>
              <a:buChar char="v"/>
            </a:pPr>
            <a:r>
              <a:rPr lang="tk-TM" sz="2400" dirty="0" smtClean="0"/>
              <a:t>Olaryň hökümdary Bumyn han bolupdyr; </a:t>
            </a:r>
          </a:p>
          <a:p>
            <a:pPr algn="just">
              <a:buFont typeface="Wingdings" pitchFamily="2" charset="2"/>
              <a:buChar char="v"/>
            </a:pPr>
            <a:r>
              <a:rPr lang="tk-TM" sz="2400" dirty="0"/>
              <a:t> </a:t>
            </a:r>
            <a:r>
              <a:rPr lang="tk-TM" sz="2400" dirty="0" smtClean="0"/>
              <a:t>Şol döwürler göktürkmeler güýçli žužanlar döwletine garaşly bolupdyr; </a:t>
            </a:r>
            <a:endParaRPr lang="tr-TR" sz="2400" dirty="0" smtClean="0"/>
          </a:p>
          <a:p>
            <a:pPr algn="just">
              <a:buFont typeface="Wingdings" pitchFamily="2" charset="2"/>
              <a:buChar char="v"/>
            </a:pPr>
            <a:r>
              <a:rPr lang="tr-TR" sz="2400" dirty="0" smtClean="0"/>
              <a:t>Agyr salgytlar t</a:t>
            </a:r>
            <a:r>
              <a:rPr lang="tk-TM" sz="2400" dirty="0" smtClean="0"/>
              <a:t>öläpdirler; </a:t>
            </a:r>
          </a:p>
          <a:p>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717033"/>
            <a:ext cx="1743075"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584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260648"/>
            <a:ext cx="7924800" cy="5454352"/>
          </a:xfrm>
        </p:spPr>
        <p:txBody>
          <a:bodyPr/>
          <a:lstStyle/>
          <a:p>
            <a:pPr>
              <a:buFont typeface="Wingdings" pitchFamily="2" charset="2"/>
              <a:buChar char="v"/>
            </a:pPr>
            <a:r>
              <a:rPr lang="en-US" sz="2400" dirty="0" smtClean="0"/>
              <a:t>K</a:t>
            </a:r>
            <a:r>
              <a:rPr lang="tk-TM" sz="2400" dirty="0" smtClean="0"/>
              <a:t>äbir taryhy maglumatlarda: Bumin hanyň Žužanlar bilen garyndaşlyk açmak islegi;</a:t>
            </a:r>
          </a:p>
          <a:p>
            <a:pPr>
              <a:buFont typeface="Wingdings" pitchFamily="2" charset="2"/>
              <a:buChar char="v"/>
            </a:pPr>
            <a:r>
              <a:rPr lang="tk-TM" sz="2400" dirty="0" smtClean="0"/>
              <a:t>Hytaýlylaryň demirçi, ýagny demir bilen meşgullanýan gullar diýip atlandyrmaklar, hakykat ýüzünde Göktürkleriň hakyky demir ussalarydygyna şaýatlyk edýär;  </a:t>
            </a:r>
          </a:p>
          <a:p>
            <a:pPr>
              <a:buFont typeface="Wingdings" pitchFamily="2" charset="2"/>
              <a:buChar char="v"/>
            </a:pPr>
            <a:r>
              <a:rPr lang="tk-TM" sz="2400" dirty="0" smtClean="0"/>
              <a:t>545 ý. Göktürkmenler žužanlara garşy uruş yglan edýärler;  </a:t>
            </a:r>
          </a:p>
          <a:p>
            <a:pPr>
              <a:buFont typeface="Wingdings" pitchFamily="2" charset="2"/>
              <a:buChar char="v"/>
            </a:pPr>
            <a:r>
              <a:rPr lang="tk-TM" sz="2400" dirty="0" smtClean="0"/>
              <a:t>Uruş örän uzaga çekýär we Göktürkmenler ynamly ýeňiş gazanýarlar.</a:t>
            </a:r>
          </a:p>
          <a:p>
            <a:pPr>
              <a:buFont typeface="Wingdings" pitchFamily="2" charset="2"/>
              <a:buChar char="v"/>
            </a:pPr>
            <a:r>
              <a:rPr lang="tk-TM" sz="2400" dirty="0" smtClean="0"/>
              <a:t>552 ý. Bumyn han Göktürkmen döwletini esaslandyrýar. </a:t>
            </a:r>
          </a:p>
          <a:p>
            <a:pPr>
              <a:buFont typeface="Wingdings" pitchFamily="2" charset="2"/>
              <a:buChar char="v"/>
            </a:pPr>
            <a:r>
              <a:rPr lang="tk-TM" dirty="0" smtClean="0"/>
              <a:t> </a:t>
            </a:r>
            <a:endParaRPr lang="ru-RU"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106"/>
          <a:stretch/>
        </p:blipFill>
        <p:spPr bwMode="auto">
          <a:xfrm>
            <a:off x="0" y="4149080"/>
            <a:ext cx="9144000"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43508" y="6669360"/>
            <a:ext cx="8856984" cy="402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dirty="0" smtClean="0"/>
              <a:t>GÖKTÜRK KAGANATLYGY</a:t>
            </a:r>
            <a:endParaRPr lang="ru-RU" dirty="0"/>
          </a:p>
        </p:txBody>
      </p:sp>
    </p:spTree>
    <p:extLst>
      <p:ext uri="{BB962C8B-B14F-4D97-AF65-F5344CB8AC3E}">
        <p14:creationId xmlns:p14="http://schemas.microsoft.com/office/powerpoint/2010/main" val="988348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09600" y="620688"/>
            <a:ext cx="7924800" cy="5094312"/>
          </a:xfrm>
        </p:spPr>
        <p:txBody>
          <a:bodyPr>
            <a:normAutofit fontScale="92500"/>
          </a:bodyPr>
          <a:lstStyle/>
          <a:p>
            <a:r>
              <a:rPr lang="tk-TM" sz="2400" dirty="0" smtClean="0"/>
              <a:t>552-572 ýyllar aralygynda Bumin hanyň ogly Kuşu han “Muhan han” lakamy bilen dolandyrypdyr; </a:t>
            </a:r>
          </a:p>
          <a:p>
            <a:r>
              <a:rPr lang="tk-TM" sz="2400" dirty="0" smtClean="0"/>
              <a:t>Muhan han: EDERMEN, BATYR, SYÝASY WE DIPLOMAITIK taýdan sowatly;</a:t>
            </a:r>
          </a:p>
          <a:p>
            <a:r>
              <a:rPr lang="tk-TM" sz="2400" dirty="0" smtClean="0"/>
              <a:t>Muhan han: 553-560 ý.ý. Sary deňiz we Wolga aralygyndaky ähli çarwa taýpalary birleşdirýär;</a:t>
            </a:r>
          </a:p>
          <a:p>
            <a:r>
              <a:rPr lang="tk-TM" sz="2400" dirty="0" smtClean="0"/>
              <a:t>Göktürkmenler: ekrançylyk, maldarçylyk, demir işläp bejermek b-n meşgullanypdyrlar;</a:t>
            </a:r>
          </a:p>
          <a:p>
            <a:r>
              <a:rPr lang="tk-TM" sz="2400" dirty="0" smtClean="0"/>
              <a:t>Göktürkmenler: Asmana-Taňra sežde edipdirler, sadaka beripdirler;</a:t>
            </a:r>
          </a:p>
          <a:p>
            <a:r>
              <a:rPr lang="tk-TM" sz="2400" dirty="0" smtClean="0"/>
              <a:t>Dürli dabaralar guralaypdyr: at çapdyrmak, altyn-gabak atdyrmak, düýe ýaryşy; </a:t>
            </a:r>
          </a:p>
          <a:p>
            <a:r>
              <a:rPr lang="tk-TM" sz="2400" dirty="0" smtClean="0"/>
              <a:t>O dünýe we hudaýyň güýji bilen bagly düzgünleri güýçli bolupdyr.</a:t>
            </a:r>
          </a:p>
          <a:p>
            <a:endParaRPr lang="ru-RU" dirty="0"/>
          </a:p>
        </p:txBody>
      </p:sp>
    </p:spTree>
    <p:extLst>
      <p:ext uri="{BB962C8B-B14F-4D97-AF65-F5344CB8AC3E}">
        <p14:creationId xmlns:p14="http://schemas.microsoft.com/office/powerpoint/2010/main" val="391537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dirty="0" smtClean="0"/>
              <a:t>Jemgyýetçilik gurluşy</a:t>
            </a:r>
            <a:endParaRPr lang="ru-RU" dirty="0"/>
          </a:p>
        </p:txBody>
      </p:sp>
      <p:sp>
        <p:nvSpPr>
          <p:cNvPr id="3" name="Объект 2"/>
          <p:cNvSpPr>
            <a:spLocks noGrp="1"/>
          </p:cNvSpPr>
          <p:nvPr>
            <p:ph sz="quarter" idx="13"/>
          </p:nvPr>
        </p:nvSpPr>
        <p:spPr/>
        <p:txBody>
          <a:bodyPr/>
          <a:lstStyle/>
          <a:p>
            <a:r>
              <a:rPr lang="tk-TM" dirty="0" smtClean="0"/>
              <a:t>Ýokary häkimiýet: Ýaşuluylar maslahaty tarapyndan saýlanan Kaganyň edilde bolupdyr;</a:t>
            </a:r>
          </a:p>
          <a:p>
            <a:r>
              <a:rPr lang="tk-TM" dirty="0" smtClean="0"/>
              <a:t>Taýpalar, tireler, boýlar: begler dolandyrýar (onbegi, ýüzbegi, müňbegi);</a:t>
            </a:r>
          </a:p>
          <a:p>
            <a:r>
              <a:rPr lang="tk-TM" dirty="0" smtClean="0"/>
              <a:t>Bumyn han 20 adamdan ybarat döwlet edarasyny döredipdir;</a:t>
            </a:r>
          </a:p>
          <a:p>
            <a:r>
              <a:rPr lang="tk-TM" dirty="0" smtClean="0"/>
              <a:t>Baýdakda altyndan edilen möjegiň kellesi bolan</a:t>
            </a:r>
            <a:r>
              <a:rPr lang="tk-TM" smtClean="0"/>
              <a:t>; </a:t>
            </a:r>
          </a:p>
          <a:p>
            <a:endParaRPr lang="tk-TM" dirty="0" smtClean="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293096"/>
            <a:ext cx="1656184" cy="129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013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k-TM" sz="2800" b="1" dirty="0" smtClean="0">
                <a:solidFill>
                  <a:srgbClr val="C00000"/>
                </a:solidFill>
              </a:rPr>
              <a:t>2</a:t>
            </a:r>
            <a:r>
              <a:rPr lang="tk-TM" sz="2800" b="1" dirty="0" smtClean="0">
                <a:solidFill>
                  <a:srgbClr val="C00000"/>
                </a:solidFill>
                <a:effectLst>
                  <a:outerShdw blurRad="38100" dist="38100" dir="2700000" algn="tl">
                    <a:srgbClr val="000000">
                      <a:alpha val="43137"/>
                    </a:srgbClr>
                  </a:outerShdw>
                </a:effectLst>
              </a:rPr>
              <a:t>. </a:t>
            </a:r>
            <a:r>
              <a:rPr lang="sq-AL" sz="2800" b="1" dirty="0">
                <a:solidFill>
                  <a:srgbClr val="C00000"/>
                </a:solidFill>
                <a:effectLst>
                  <a:outerShdw blurRad="38100" dist="38100" dir="2700000" algn="tl">
                    <a:srgbClr val="000000">
                      <a:alpha val="43137"/>
                    </a:srgbClr>
                  </a:outerShdw>
                </a:effectLst>
              </a:rPr>
              <a:t>Araplaryň Türkmenistanyň ýerlerini eýelemegi. Yslam dininiň ýaýaramagy.</a:t>
            </a:r>
            <a:endParaRPr lang="ru-RU" sz="2800" dirty="0"/>
          </a:p>
        </p:txBody>
      </p:sp>
      <p:sp>
        <p:nvSpPr>
          <p:cNvPr id="3" name="Объект 2"/>
          <p:cNvSpPr>
            <a:spLocks noGrp="1"/>
          </p:cNvSpPr>
          <p:nvPr>
            <p:ph sz="quarter" idx="13"/>
          </p:nvPr>
        </p:nvSpPr>
        <p:spPr/>
        <p:txBody>
          <a:bodyPr>
            <a:noAutofit/>
          </a:bodyPr>
          <a:lstStyle/>
          <a:p>
            <a:pPr algn="just"/>
            <a:r>
              <a:rPr lang="sq-AL" sz="2000" b="1" dirty="0"/>
              <a:t>Arabystanda yslam dinini esaslandyran Muhammet Pygamber bolupdyr. Hezreti Muhammet 570-nji ýylda Arabystanyň Mekge şäherinde araplaryň küreýiş taýpasynyň haşym urugynda ýönekeý maşgalada eneden bolýar.</a:t>
            </a:r>
            <a:r>
              <a:rPr lang="tk-TM" sz="2000" b="1" dirty="0"/>
              <a:t> </a:t>
            </a:r>
            <a:r>
              <a:rPr lang="sq-AL" sz="2000" b="1" dirty="0"/>
              <a:t>610-njy ýyldan başlap Muhammet pygamber Mekgede on üç ýyllap birhudaýlygy wagyz edipdir. Şeýdip, onuň töwereginde adamlar jemlenip ugrapdyrlar. Olary "musulman" (Alla boýun bolanlar), täze dini bolsa "yslam" (Alla boýun synmak) diýip atlandyryp ugrapdyrlar.</a:t>
            </a:r>
            <a:endParaRPr lang="ru-RU" sz="2000" b="1" dirty="0"/>
          </a:p>
          <a:p>
            <a:pPr algn="just"/>
            <a:r>
              <a:rPr lang="sq-AL" sz="2000" b="1" dirty="0"/>
              <a:t>622-nji ýylda Mekgeden Ýasryba (Medinä) gitmäge mejbur bolýar. Yslam taryhynda bu waka "</a:t>
            </a:r>
            <a:r>
              <a:rPr lang="sq-AL" sz="2000" b="1" i="1" dirty="0"/>
              <a:t>hijret" (göçmek)</a:t>
            </a:r>
            <a:r>
              <a:rPr lang="sq-AL" sz="2000" b="1" dirty="0"/>
              <a:t> ady bilen bellidir. Musulman senenamasynyň ýa-da ýyl hasabynyň birinji ýyly şu waka bilen aýrylmaz baglanyşyklydyr.</a:t>
            </a:r>
            <a:endParaRPr lang="ru-RU" sz="2000" b="1" dirty="0"/>
          </a:p>
          <a:p>
            <a:endParaRPr lang="ru-RU" sz="2000" dirty="0"/>
          </a:p>
        </p:txBody>
      </p:sp>
    </p:spTree>
    <p:extLst>
      <p:ext uri="{BB962C8B-B14F-4D97-AF65-F5344CB8AC3E}">
        <p14:creationId xmlns:p14="http://schemas.microsoft.com/office/powerpoint/2010/main" val="138938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620688"/>
            <a:ext cx="8138864" cy="5094312"/>
          </a:xfrm>
        </p:spPr>
        <p:txBody>
          <a:bodyPr>
            <a:normAutofit fontScale="70000" lnSpcReduction="20000"/>
          </a:bodyPr>
          <a:lstStyle/>
          <a:p>
            <a:r>
              <a:rPr lang="sq-AL" sz="3800" b="1" dirty="0">
                <a:latin typeface="Bell MT" panose="02020503060305020303" pitchFamily="18" charset="0"/>
              </a:rPr>
              <a:t>Musulmanlaryň gazanan ýeňşiniň netijesinde Arabystanda, Muhammet pygamberiň baştutanlygynda bitewi musulman döwleti döräpdir. 632-nji ýylda Pygamber aradan çykýar. Onuň ýerine pygamberiň orunbasaryny - halyflary saýlap başlaýarlar. Başky halyflar Abu Bekr (632 - 634 ý), Omar (634 - 644 ý.), Osman (644- 656 ý.) we Aly (656 – 661</a:t>
            </a:r>
            <a:r>
              <a:rPr lang="tk-TM" sz="3800" b="1" dirty="0">
                <a:latin typeface="Bell MT" panose="02020503060305020303" pitchFamily="18" charset="0"/>
              </a:rPr>
              <a:t> </a:t>
            </a:r>
            <a:r>
              <a:rPr lang="sq-AL" sz="3800" b="1" dirty="0">
                <a:latin typeface="Bell MT" panose="02020503060305020303" pitchFamily="18" charset="0"/>
              </a:rPr>
              <a:t>ý.) bolupdyrlar. Türkmenler olary "Dört Çaryýarlar" diýip atlandyrýarlar. Halyflar Muhammet Pygamberiň oruntutarlary hasaplanyp, hem dini, hem dünýewi häkimiýeti öz ellerinde jemläpdirler. Arap halyflarynyň dürli döwürlerde 3 sany paýtagty bolupdyr: Medine, Damask we Bagdat şäherleri.</a:t>
            </a:r>
            <a:endParaRPr lang="ru-RU" sz="3800" b="1" dirty="0"/>
          </a:p>
          <a:p>
            <a:endParaRPr lang="ru-RU" dirty="0"/>
          </a:p>
        </p:txBody>
      </p:sp>
    </p:spTree>
    <p:extLst>
      <p:ext uri="{BB962C8B-B14F-4D97-AF65-F5344CB8AC3E}">
        <p14:creationId xmlns:p14="http://schemas.microsoft.com/office/powerpoint/2010/main" val="250239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48680"/>
            <a:ext cx="8138864" cy="5166320"/>
          </a:xfrm>
        </p:spPr>
        <p:txBody>
          <a:bodyPr>
            <a:noAutofit/>
          </a:bodyPr>
          <a:lstStyle/>
          <a:p>
            <a:pPr algn="just"/>
            <a:r>
              <a:rPr lang="sq-AL" sz="2400" b="1" dirty="0">
                <a:latin typeface="Bodoni MT" panose="02070603080606020203" pitchFamily="18" charset="0"/>
              </a:rPr>
              <a:t>Arap halyfatynyň öz içinde hem nebere göreşi ýaýbaňlanypdyr. Omeýatlar neberesi (651 - 750 ý.) bilen apbasylaryň (749 - 1258 ý.) neberesinin arasynda ýiti göreş bolupdyr. Apbasylar Muhammet Pygamberiň urugyndan bolandyklary üçin, halyflyk ilkinji nobatda özlerine degişli diýip hasap edipdirler.</a:t>
            </a:r>
            <a:endParaRPr lang="ru-RU" sz="2400" b="1" dirty="0"/>
          </a:p>
          <a:p>
            <a:pPr algn="just"/>
            <a:r>
              <a:rPr lang="sq-AL" sz="2400" b="1" dirty="0">
                <a:latin typeface="Bodoni MT" panose="02070603080606020203" pitchFamily="18" charset="0"/>
              </a:rPr>
              <a:t>Öz döwrüniň görnükli diplomaty Abu Muslim apbasylaryň adyndan hereket etmek üçin 747-nji ýylda Horasana gelipdir we Merwden 20 km günbatardaky Mahuwan obasynda saklanypdyr. Gozgalaňa jemi 100 müňe çenli adam gatnaşypdyr. Abu Muslimiň gozgalaňy Merkezi Aziýada bolan gozgalaňlaryň iň ulusy hasaplanýar.</a:t>
            </a:r>
            <a:r>
              <a:rPr lang="sq-AL" sz="2400" dirty="0">
                <a:latin typeface="Bodoni MT" panose="02070603080606020203" pitchFamily="18" charset="0"/>
              </a:rPr>
              <a:t> </a:t>
            </a:r>
            <a:r>
              <a:rPr lang="sq-AL" sz="2400" b="1" dirty="0">
                <a:latin typeface="Bodoni MT" panose="02070603080606020203" pitchFamily="18" charset="0"/>
              </a:rPr>
              <a:t>Abu Muslim 748-nji ýylda Merwi basyp alýar. 750-nji ýyldaky halk gozgalaňynyň netijesinde omeýatlaryň neberesi ýykylyp, häkimiýet apbasylaryň eline geçipdir. </a:t>
            </a:r>
            <a:endParaRPr lang="ru-RU" sz="2400" b="1" dirty="0"/>
          </a:p>
          <a:p>
            <a:endParaRPr lang="ru-RU" sz="2400" dirty="0"/>
          </a:p>
        </p:txBody>
      </p:sp>
    </p:spTree>
    <p:extLst>
      <p:ext uri="{BB962C8B-B14F-4D97-AF65-F5344CB8AC3E}">
        <p14:creationId xmlns:p14="http://schemas.microsoft.com/office/powerpoint/2010/main" val="9255919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9.jpeg"/></Relationships>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1_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Horizon</Template>
  <TotalTime>507</TotalTime>
  <Words>1073</Words>
  <Application>Microsoft Office PowerPoint</Application>
  <PresentationFormat>Экран (4:3)</PresentationFormat>
  <Paragraphs>45</Paragraphs>
  <Slides>13</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5</vt:i4>
      </vt:variant>
      <vt:variant>
        <vt:lpstr>Заголовки слайдов</vt:lpstr>
      </vt:variant>
      <vt:variant>
        <vt:i4>13</vt:i4>
      </vt:variant>
    </vt:vector>
  </HeadingPairs>
  <TitlesOfParts>
    <vt:vector size="28" baseType="lpstr">
      <vt:lpstr>Arial</vt:lpstr>
      <vt:lpstr>Arial Narrow</vt:lpstr>
      <vt:lpstr>Bell MT</vt:lpstr>
      <vt:lpstr>Bodoni MT</vt:lpstr>
      <vt:lpstr>Calisto MT</vt:lpstr>
      <vt:lpstr>Century Gothic</vt:lpstr>
      <vt:lpstr>Garamond</vt:lpstr>
      <vt:lpstr>Times New Roman</vt:lpstr>
      <vt:lpstr>Wingdings</vt:lpstr>
      <vt:lpstr>Wingdings 3</vt:lpstr>
      <vt:lpstr>Горизонт</vt:lpstr>
      <vt:lpstr>Натуральные материалы</vt:lpstr>
      <vt:lpstr>Ион</vt:lpstr>
      <vt:lpstr>Совет директоров</vt:lpstr>
      <vt:lpstr>1_Ион</vt:lpstr>
      <vt:lpstr>Türkmenistanyň ýerleri VII – X asyrlardaky döredilen döwletler</vt:lpstr>
      <vt:lpstr>                                                                                       Göktürkmenleriň döwletiniň döremegi  (Türk Kaganlygy)  </vt:lpstr>
      <vt:lpstr>Презентация PowerPoint</vt:lpstr>
      <vt:lpstr>Презентация PowerPoint</vt:lpstr>
      <vt:lpstr>Презентация PowerPoint</vt:lpstr>
      <vt:lpstr>Jemgyýetçilik gurluşy</vt:lpstr>
      <vt:lpstr>2. Araplaryň Türkmenistanyň ýerlerini eýelemegi. Yslam dininiň ýaýaramagy.</vt:lpstr>
      <vt:lpstr>Презентация PowerPoint</vt:lpstr>
      <vt:lpstr>Презентация PowerPoint</vt:lpstr>
      <vt:lpstr>Презентация PowerPoint</vt:lpstr>
      <vt:lpstr>3.Tahyrylar döwletiniň döremegi.</vt:lpstr>
      <vt:lpstr>3.Saffarylar döwletiniň döremegi. </vt:lpstr>
      <vt:lpstr>3.Samanylar döwletiniň döremegi.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Türkmenistanyň ýerleri VII – X asyrlarda </dc:title>
  <dc:creator>user</dc:creator>
  <cp:lastModifiedBy>Lenovo</cp:lastModifiedBy>
  <cp:revision>18</cp:revision>
  <dcterms:created xsi:type="dcterms:W3CDTF">2018-03-08T11:36:28Z</dcterms:created>
  <dcterms:modified xsi:type="dcterms:W3CDTF">2020-10-12T07:04:15Z</dcterms:modified>
</cp:coreProperties>
</file>