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48"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628A8CD-9BC7-431A-8814-731E6ECB7B27}" type="datetimeFigureOut">
              <a:rPr lang="ru-RU" smtClean="0"/>
              <a:t>10.08.2020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379542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628A8CD-9BC7-431A-8814-731E6ECB7B27}" type="datetimeFigureOut">
              <a:rPr lang="ru-RU" smtClean="0"/>
              <a:t>10.08.2020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413730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628A8CD-9BC7-431A-8814-731E6ECB7B27}" type="datetimeFigureOut">
              <a:rPr lang="ru-RU" smtClean="0"/>
              <a:t>10.08.2020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5084C2-1C47-4F9E-AECA-59F7290610A2}"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5691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628A8CD-9BC7-431A-8814-731E6ECB7B27}" type="datetimeFigureOut">
              <a:rPr lang="ru-RU" smtClean="0"/>
              <a:t>10.08.2020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3752735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628A8CD-9BC7-431A-8814-731E6ECB7B27}" type="datetimeFigureOut">
              <a:rPr lang="ru-RU" smtClean="0"/>
              <a:t>10.08.2020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5084C2-1C47-4F9E-AECA-59F7290610A2}"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0083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628A8CD-9BC7-431A-8814-731E6ECB7B27}" type="datetimeFigureOut">
              <a:rPr lang="ru-RU" smtClean="0"/>
              <a:t>10.08.2020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1298518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628A8CD-9BC7-431A-8814-731E6ECB7B27}" type="datetimeFigureOut">
              <a:rPr lang="ru-RU" smtClean="0"/>
              <a:t>10.08.2020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354029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628A8CD-9BC7-431A-8814-731E6ECB7B27}" type="datetimeFigureOut">
              <a:rPr lang="ru-RU" smtClean="0"/>
              <a:t>10.08.2020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91885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628A8CD-9BC7-431A-8814-731E6ECB7B27}" type="datetimeFigureOut">
              <a:rPr lang="ru-RU" smtClean="0"/>
              <a:t>10.08.2020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351804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628A8CD-9BC7-431A-8814-731E6ECB7B27}" type="datetimeFigureOut">
              <a:rPr lang="ru-RU" smtClean="0"/>
              <a:t>10.08.2020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253969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628A8CD-9BC7-431A-8814-731E6ECB7B27}" type="datetimeFigureOut">
              <a:rPr lang="ru-RU" smtClean="0"/>
              <a:t>10.08.2020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263725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628A8CD-9BC7-431A-8814-731E6ECB7B27}" type="datetimeFigureOut">
              <a:rPr lang="ru-RU" smtClean="0"/>
              <a:t>10.08.2020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2197210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628A8CD-9BC7-431A-8814-731E6ECB7B27}" type="datetimeFigureOut">
              <a:rPr lang="ru-RU" smtClean="0"/>
              <a:t>10.08.2020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17902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8A8CD-9BC7-431A-8814-731E6ECB7B27}" type="datetimeFigureOut">
              <a:rPr lang="ru-RU" smtClean="0"/>
              <a:t>10.08.2020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34039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628A8CD-9BC7-431A-8814-731E6ECB7B27}" type="datetimeFigureOut">
              <a:rPr lang="ru-RU" smtClean="0"/>
              <a:t>10.08.2020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3473567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628A8CD-9BC7-431A-8814-731E6ECB7B27}" type="datetimeFigureOut">
              <a:rPr lang="ru-RU" smtClean="0"/>
              <a:t>10.08.2020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5084C2-1C47-4F9E-AECA-59F7290610A2}" type="slidenum">
              <a:rPr lang="ru-RU" smtClean="0"/>
              <a:t>‹#›</a:t>
            </a:fld>
            <a:endParaRPr lang="ru-RU"/>
          </a:p>
        </p:txBody>
      </p:sp>
    </p:spTree>
    <p:extLst>
      <p:ext uri="{BB962C8B-B14F-4D97-AF65-F5344CB8AC3E}">
        <p14:creationId xmlns:p14="http://schemas.microsoft.com/office/powerpoint/2010/main" val="306367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628A8CD-9BC7-431A-8814-731E6ECB7B27}" type="datetimeFigureOut">
              <a:rPr lang="ru-RU" smtClean="0"/>
              <a:t>10.08.2020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55084C2-1C47-4F9E-AECA-59F7290610A2}" type="slidenum">
              <a:rPr lang="ru-RU" smtClean="0"/>
              <a:t>‹#›</a:t>
            </a:fld>
            <a:endParaRPr lang="ru-RU"/>
          </a:p>
        </p:txBody>
      </p:sp>
    </p:spTree>
    <p:extLst>
      <p:ext uri="{BB962C8B-B14F-4D97-AF65-F5344CB8AC3E}">
        <p14:creationId xmlns:p14="http://schemas.microsoft.com/office/powerpoint/2010/main" val="3632606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31146" y="1411550"/>
            <a:ext cx="10005134" cy="4768504"/>
          </a:xfrm>
        </p:spPr>
        <p:txBody>
          <a:bodyPr>
            <a:noAutofit/>
          </a:bodyPr>
          <a:lstStyle/>
          <a:p>
            <a:pPr>
              <a:spcBef>
                <a:spcPts val="1200"/>
              </a:spcBef>
              <a:spcAft>
                <a:spcPts val="300"/>
              </a:spcAft>
            </a:pPr>
            <a:r>
              <a:rPr lang="ru-RU" sz="24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ru-RU" sz="2400" b="1" kern="1600" spc="-15" dirty="0" err="1" smtClean="0">
                <a:latin typeface="Times New Roman" panose="02020603050405020304" pitchFamily="18" charset="0"/>
                <a:ea typeface="Times New Roman" panose="02020603050405020304" pitchFamily="18" charset="0"/>
                <a:cs typeface="Arial" panose="020B0604020202020204" pitchFamily="34" charset="0"/>
              </a:rPr>
              <a:t>Tema</a:t>
            </a:r>
            <a:r>
              <a:rPr lang="ru-RU" sz="24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hr-HR" sz="2400" b="1" kern="1600" spc="-15" dirty="0">
                <a:latin typeface="Times New Roman" panose="02020603050405020304" pitchFamily="18" charset="0"/>
                <a:ea typeface="Times New Roman" panose="02020603050405020304" pitchFamily="18" charset="0"/>
                <a:cs typeface="Arial" panose="020B0604020202020204" pitchFamily="34" charset="0"/>
              </a:rPr>
              <a:t>12. Ykdysadyýetiň hususy ulgamynyň döwlet kadalaşdyrylyşy we </a:t>
            </a:r>
            <a:r>
              <a:rPr lang="ru-RU" sz="24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400" b="1" kern="1600" spc="-15" dirty="0" smtClean="0">
                <a:latin typeface="Times New Roman" panose="02020603050405020304" pitchFamily="18" charset="0"/>
                <a:ea typeface="Times New Roman" panose="02020603050405020304" pitchFamily="18" charset="0"/>
                <a:cs typeface="Arial" panose="020B0604020202020204" pitchFamily="34" charset="0"/>
              </a:rPr>
              <a:t>institusional </a:t>
            </a:r>
            <a:r>
              <a:rPr lang="hr-HR" sz="2400" b="1" kern="1600" spc="-15" dirty="0">
                <a:latin typeface="Times New Roman" panose="02020603050405020304" pitchFamily="18" charset="0"/>
                <a:ea typeface="Times New Roman" panose="02020603050405020304" pitchFamily="18" charset="0"/>
                <a:cs typeface="Arial" panose="020B0604020202020204" pitchFamily="34" charset="0"/>
              </a:rPr>
              <a:t>özgertmeler</a:t>
            </a:r>
            <a:r>
              <a:rPr lang="ru-RU" sz="24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400" b="1" kern="1600" dirty="0">
                <a:latin typeface="Arial" panose="020B0604020202020204" pitchFamily="34" charset="0"/>
                <a:ea typeface="Times New Roman" panose="02020603050405020304" pitchFamily="18" charset="0"/>
              </a:rPr>
              <a:t/>
            </a:r>
            <a:br>
              <a:rPr lang="ru-RU" sz="2400" b="1" kern="1600" dirty="0">
                <a:latin typeface="Arial" panose="020B0604020202020204" pitchFamily="34"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br>
              <a:rPr lang="ru-RU" sz="2400" dirty="0">
                <a:latin typeface="Times New Roman" panose="02020603050405020304" pitchFamily="18" charset="0"/>
                <a:ea typeface="Times New Roman" panose="02020603050405020304" pitchFamily="18" charset="0"/>
              </a:rPr>
            </a:br>
            <a:r>
              <a:rPr lang="hr-HR" sz="2400" b="1" kern="1600" spc="-15" dirty="0">
                <a:latin typeface="Times New Roman" panose="02020603050405020304" pitchFamily="18" charset="0"/>
                <a:ea typeface="Times New Roman" panose="02020603050405020304" pitchFamily="18" charset="0"/>
                <a:cs typeface="Arial" panose="020B0604020202020204" pitchFamily="34" charset="0"/>
              </a:rPr>
              <a:t>12.1. Institusional ösüş we emläk gatnaşyklarynyň kämilleşdirilişi</a:t>
            </a:r>
            <a:r>
              <a:rPr lang="ru-RU" sz="24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400" b="1" kern="1600" dirty="0">
                <a:latin typeface="Arial" panose="020B0604020202020204" pitchFamily="34" charset="0"/>
                <a:ea typeface="Times New Roman" panose="02020603050405020304" pitchFamily="18" charset="0"/>
              </a:rPr>
              <a:t/>
            </a:r>
            <a:br>
              <a:rPr lang="ru-RU" sz="2400" b="1" kern="1600" dirty="0">
                <a:latin typeface="Arial" panose="020B0604020202020204" pitchFamily="34" charset="0"/>
                <a:ea typeface="Times New Roman" panose="02020603050405020304" pitchFamily="18" charset="0"/>
              </a:rPr>
            </a:br>
            <a:r>
              <a:rPr lang="hr-HR" sz="2400" b="1" kern="1600" spc="-15" dirty="0">
                <a:latin typeface="Times New Roman" panose="02020603050405020304" pitchFamily="18" charset="0"/>
                <a:ea typeface="Times New Roman" panose="02020603050405020304" pitchFamily="18" charset="0"/>
                <a:cs typeface="Arial" panose="020B0604020202020204" pitchFamily="34" charset="0"/>
              </a:rPr>
              <a:t>12.2. Türkmenistanda döwlet-hususy hyzmatdaşlygy ösdürmegiň ileri </a:t>
            </a:r>
            <a:r>
              <a:rPr lang="hr-HR" sz="2400" b="1" kern="1600" spc="-15" dirty="0" smtClean="0">
                <a:latin typeface="Times New Roman" panose="02020603050405020304" pitchFamily="18" charset="0"/>
                <a:ea typeface="Times New Roman" panose="02020603050405020304" pitchFamily="18" charset="0"/>
                <a:cs typeface="Arial" panose="020B0604020202020204" pitchFamily="34" charset="0"/>
              </a:rPr>
              <a:t>tutul</a:t>
            </a:r>
            <a:r>
              <a:rPr lang="ru-RU" sz="24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hr-HR" sz="2400" b="1" kern="1600" spc="-15" dirty="0" smtClean="0">
                <a:latin typeface="Times New Roman" panose="02020603050405020304" pitchFamily="18" charset="0"/>
                <a:ea typeface="Times New Roman" panose="02020603050405020304" pitchFamily="18" charset="0"/>
                <a:cs typeface="Arial" panose="020B0604020202020204" pitchFamily="34" charset="0"/>
              </a:rPr>
              <a:t>ýan </a:t>
            </a:r>
            <a:r>
              <a:rPr lang="hr-HR" sz="2400" b="1" kern="1600" spc="-15" dirty="0">
                <a:latin typeface="Times New Roman" panose="02020603050405020304" pitchFamily="18" charset="0"/>
                <a:ea typeface="Times New Roman" panose="02020603050405020304" pitchFamily="18" charset="0"/>
                <a:cs typeface="Arial" panose="020B0604020202020204" pitchFamily="34" charset="0"/>
              </a:rPr>
              <a:t>ugurlary</a:t>
            </a:r>
            <a:r>
              <a:rPr lang="ru-RU" sz="24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400" b="1" kern="1600" dirty="0">
                <a:latin typeface="Arial" panose="020B0604020202020204" pitchFamily="34" charset="0"/>
                <a:ea typeface="Times New Roman" panose="02020603050405020304" pitchFamily="18" charset="0"/>
              </a:rPr>
              <a:t/>
            </a:r>
            <a:br>
              <a:rPr lang="ru-RU" sz="2400" b="1" kern="1600" dirty="0">
                <a:latin typeface="Arial" panose="020B0604020202020204" pitchFamily="34" charset="0"/>
                <a:ea typeface="Times New Roman" panose="02020603050405020304" pitchFamily="18" charset="0"/>
              </a:rPr>
            </a:br>
            <a:r>
              <a:rPr lang="hr-HR" sz="2400" b="1" kern="1600" spc="-15" dirty="0">
                <a:latin typeface="Times New Roman" panose="02020603050405020304" pitchFamily="18" charset="0"/>
                <a:ea typeface="Times New Roman" panose="02020603050405020304" pitchFamily="18" charset="0"/>
                <a:cs typeface="Arial" panose="020B0604020202020204" pitchFamily="34" charset="0"/>
              </a:rPr>
              <a:t>12.3. Kiçi we orta telekeçilige döwlet goldawyny bermegiň baş ugurlary</a:t>
            </a:r>
            <a:r>
              <a:rPr lang="ru-RU" sz="24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400" b="1" kern="1600" dirty="0">
                <a:latin typeface="Arial" panose="020B0604020202020204" pitchFamily="34" charset="0"/>
                <a:ea typeface="Times New Roman" panose="02020603050405020304" pitchFamily="18" charset="0"/>
              </a:rPr>
              <a:t/>
            </a:r>
            <a:br>
              <a:rPr lang="ru-RU" sz="2400" b="1" kern="1600" dirty="0">
                <a:latin typeface="Arial" panose="020B0604020202020204" pitchFamily="34" charset="0"/>
                <a:ea typeface="Times New Roman" panose="02020603050405020304" pitchFamily="18" charset="0"/>
              </a:rPr>
            </a:br>
            <a:r>
              <a:rPr lang="hr-HR" sz="2400" b="1" kern="1600" spc="-15" dirty="0">
                <a:latin typeface="Times New Roman" panose="02020603050405020304" pitchFamily="18" charset="0"/>
                <a:ea typeface="Times New Roman" panose="02020603050405020304" pitchFamily="18" charset="0"/>
                <a:cs typeface="Arial" panose="020B0604020202020204" pitchFamily="34" charset="0"/>
              </a:rPr>
              <a:t>12.4. Döwlet eýeçiligindäki emlägiň hususylaşdyrylyşy we kärendesine berlişi</a:t>
            </a:r>
            <a:r>
              <a:rPr lang="ru-RU" sz="24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400" b="1" kern="1600" dirty="0">
                <a:latin typeface="Arial" panose="020B0604020202020204" pitchFamily="34" charset="0"/>
                <a:ea typeface="Times New Roman" panose="02020603050405020304" pitchFamily="18" charset="0"/>
              </a:rPr>
              <a:t/>
            </a:r>
            <a:br>
              <a:rPr lang="ru-RU" sz="2400" b="1" kern="1600" dirty="0">
                <a:latin typeface="Arial" panose="020B0604020202020204" pitchFamily="34" charset="0"/>
                <a:ea typeface="Times New Roman" panose="02020603050405020304" pitchFamily="18" charset="0"/>
              </a:rPr>
            </a:br>
            <a:endParaRPr lang="ru-RU" dirty="0"/>
          </a:p>
        </p:txBody>
      </p:sp>
    </p:spTree>
    <p:extLst>
      <p:ext uri="{BB962C8B-B14F-4D97-AF65-F5344CB8AC3E}">
        <p14:creationId xmlns:p14="http://schemas.microsoft.com/office/powerpoint/2010/main" val="1116541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6960" y="197981"/>
            <a:ext cx="10022042" cy="6535731"/>
          </a:xfrm>
        </p:spPr>
        <p:txBody>
          <a:bodyPr>
            <a:noAutofit/>
          </a:bodyPr>
          <a:lstStyle/>
          <a:p>
            <a:pPr indent="449580">
              <a:spcAft>
                <a:spcPts val="0"/>
              </a:spcAft>
            </a:pPr>
            <a:r>
              <a:rPr lang="hr-HR" sz="2000" b="1" dirty="0">
                <a:latin typeface="Times New Roman" panose="02020603050405020304" pitchFamily="18" charset="0"/>
                <a:ea typeface="Times New Roman" panose="02020603050405020304" pitchFamily="18" charset="0"/>
              </a:rPr>
              <a:t>Türkmenistanda kiçi we orta telekeçiligi ösdürmek işi şu binýatlaýyn ýörelgelere </a:t>
            </a:r>
            <a:r>
              <a:rPr lang="hr-HR" sz="2000" b="1" dirty="0" smtClean="0">
                <a:latin typeface="Times New Roman" panose="02020603050405020304" pitchFamily="18" charset="0"/>
                <a:ea typeface="Times New Roman" panose="02020603050405020304" pitchFamily="18" charset="0"/>
              </a:rPr>
              <a:t>da</a:t>
            </a:r>
            <a:r>
              <a:rPr lang="ru-RU" sz="2000" b="1" dirty="0" smtClean="0">
                <a:latin typeface="Times New Roman" panose="02020603050405020304" pitchFamily="18" charset="0"/>
                <a:ea typeface="Times New Roman" panose="02020603050405020304" pitchFamily="18" charset="0"/>
              </a:rPr>
              <a:t>-</a:t>
            </a:r>
            <a:r>
              <a:rPr lang="hr-HR" sz="2000" b="1" dirty="0" smtClean="0">
                <a:latin typeface="Times New Roman" panose="02020603050405020304" pitchFamily="18" charset="0"/>
                <a:ea typeface="Times New Roman" panose="02020603050405020304" pitchFamily="18" charset="0"/>
              </a:rPr>
              <a:t>ýanýar</a:t>
            </a:r>
            <a:r>
              <a:rPr lang="hr-HR" sz="2000" b="1"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kiçi we orta telekeçiligi ösdürmek işiniň ileri tutulýan ugurlaryň hatarynda bolmalydyr;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kiçi we orta telekeçiligi goldamak işleri toplumlaýyn häsiýetine eýe bolma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ydyr </a:t>
            </a:r>
            <a:r>
              <a:rPr lang="hr-HR" sz="2000" dirty="0">
                <a:latin typeface="Times New Roman" panose="02020603050405020304" pitchFamily="18" charset="0"/>
                <a:ea typeface="Times New Roman" panose="02020603050405020304" pitchFamily="18" charset="0"/>
              </a:rPr>
              <a:t>we aç-açan alnyp barylmalydyr.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döwlet goldawy kiçi we orta telekeçiligiň subýektlerine elýeterli bolmalydyr;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telekeçilik işleriniň erkinligi, şeýle-de kiçi we orta telekeçilige dahylly eýeçilik hukuklarynyň goralmagy döwlet tarapyndan doly kepillenmelidir.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b="1" dirty="0">
                <a:latin typeface="Times New Roman" panose="02020603050405020304" pitchFamily="18" charset="0"/>
                <a:ea typeface="Times New Roman" panose="02020603050405020304" pitchFamily="18" charset="0"/>
              </a:rPr>
              <a:t>Kiçi we orta telekeçiligiň subýektlerine şular degişli edilýär: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telekeçilik bilen meşgullanýan ýuridik taraplar;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senagat, elektroenergetika, gurluşyk, gaz we suw üpjünçiliginde işleýän we ortaça sanaw </a:t>
            </a:r>
            <a:r>
              <a:rPr lang="hr-HR" sz="2000" dirty="0" smtClean="0">
                <a:latin typeface="Times New Roman" panose="02020603050405020304" pitchFamily="18" charset="0"/>
                <a:ea typeface="Times New Roman" panose="02020603050405020304" pitchFamily="18" charset="0"/>
              </a:rPr>
              <a:t>hasa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by </a:t>
            </a:r>
            <a:r>
              <a:rPr lang="hr-HR" sz="2000" dirty="0">
                <a:latin typeface="Times New Roman" panose="02020603050405020304" pitchFamily="18" charset="0"/>
                <a:ea typeface="Times New Roman" panose="02020603050405020304" pitchFamily="18" charset="0"/>
              </a:rPr>
              <a:t>bilen 15 adama çenli işgäri; beýleki pudaklarda iş alyp barýan we işgär sany 10-dan köp </a:t>
            </a:r>
            <a:r>
              <a:rPr lang="hr-HR" sz="2000" dirty="0" smtClean="0">
                <a:latin typeface="Times New Roman" panose="02020603050405020304" pitchFamily="18" charset="0"/>
                <a:ea typeface="Times New Roman" panose="02020603050405020304" pitchFamily="18" charset="0"/>
              </a:rPr>
              <a:t>bol</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madyk </a:t>
            </a:r>
            <a:r>
              <a:rPr lang="hr-HR" sz="2000" dirty="0">
                <a:latin typeface="Times New Roman" panose="02020603050405020304" pitchFamily="18" charset="0"/>
                <a:ea typeface="Times New Roman" panose="02020603050405020304" pitchFamily="18" charset="0"/>
              </a:rPr>
              <a:t>mikrokärhanalar;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senagat, elektroenergetika, gurluşyk, gaz we suw üpjünçiliginde eşleýän we ortaça sanaw </a:t>
            </a:r>
            <a:r>
              <a:rPr lang="hr-HR" sz="2000" dirty="0" smtClean="0">
                <a:latin typeface="Times New Roman" panose="02020603050405020304" pitchFamily="18" charset="0"/>
                <a:ea typeface="Times New Roman" panose="02020603050405020304" pitchFamily="18" charset="0"/>
              </a:rPr>
              <a:t>hasa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by </a:t>
            </a:r>
            <a:r>
              <a:rPr lang="hr-HR" sz="2000" dirty="0">
                <a:latin typeface="Times New Roman" panose="02020603050405020304" pitchFamily="18" charset="0"/>
                <a:ea typeface="Times New Roman" panose="02020603050405020304" pitchFamily="18" charset="0"/>
              </a:rPr>
              <a:t>bilen 50 adama çenli, beýleki pudaklarda iş alyp barýan we işgär sany 25 adama çenli bolan kiçi kärhanalar: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senagat, elektroenergetika, gurluşyk, gaz we suw üpjünçiliginde işleýän we ortaça sanaw </a:t>
            </a:r>
            <a:r>
              <a:rPr lang="hr-HR" sz="2000" dirty="0" smtClean="0">
                <a:latin typeface="Times New Roman" panose="02020603050405020304" pitchFamily="18" charset="0"/>
                <a:ea typeface="Times New Roman" panose="02020603050405020304" pitchFamily="18" charset="0"/>
              </a:rPr>
              <a:t>hasa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by </a:t>
            </a:r>
            <a:r>
              <a:rPr lang="hr-HR" sz="2000" dirty="0">
                <a:latin typeface="Times New Roman" panose="02020603050405020304" pitchFamily="18" charset="0"/>
                <a:ea typeface="Times New Roman" panose="02020603050405020304" pitchFamily="18" charset="0"/>
              </a:rPr>
              <a:t>bilen 200 adama çenli, beýleki pudaklarda iş alyp barýan we işgär sany 100 adama çenli </a:t>
            </a:r>
            <a:r>
              <a:rPr lang="hr-HR" sz="2000" dirty="0" smtClean="0">
                <a:latin typeface="Times New Roman" panose="02020603050405020304" pitchFamily="18" charset="0"/>
                <a:ea typeface="Times New Roman" panose="02020603050405020304" pitchFamily="18" charset="0"/>
              </a:rPr>
              <a:t>bo</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lan </a:t>
            </a:r>
            <a:r>
              <a:rPr lang="hr-HR" sz="2000" dirty="0">
                <a:latin typeface="Times New Roman" panose="02020603050405020304" pitchFamily="18" charset="0"/>
                <a:ea typeface="Times New Roman" panose="02020603050405020304" pitchFamily="18" charset="0"/>
              </a:rPr>
              <a:t>orta kärhanalar;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ortaça sanaw hasaby bilen 5 adamdan köp bolmadyk işgäri hakyna tutmak usulynda işledýän hususy telekeçiler.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sz="2000" dirty="0"/>
          </a:p>
        </p:txBody>
      </p:sp>
    </p:spTree>
    <p:extLst>
      <p:ext uri="{BB962C8B-B14F-4D97-AF65-F5344CB8AC3E}">
        <p14:creationId xmlns:p14="http://schemas.microsoft.com/office/powerpoint/2010/main" val="2082574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9846" y="384413"/>
            <a:ext cx="10711540" cy="6233890"/>
          </a:xfrm>
        </p:spPr>
        <p:txBody>
          <a:bodyPr>
            <a:normAutofit fontScale="90000"/>
          </a:bodyPr>
          <a:lstStyle/>
          <a:p>
            <a:pPr>
              <a:spcBef>
                <a:spcPts val="1200"/>
              </a:spcBef>
              <a:spcAft>
                <a:spcPts val="0"/>
              </a:spcAft>
            </a:pPr>
            <a:r>
              <a:rPr lang="hr-HR" sz="2200" dirty="0">
                <a:solidFill>
                  <a:srgbClr val="000000"/>
                </a:solidFill>
                <a:latin typeface="Times New Roman" panose="02020603050405020304" pitchFamily="18" charset="0"/>
                <a:ea typeface="Times New Roman" panose="02020603050405020304" pitchFamily="18" charset="0"/>
              </a:rPr>
              <a:t>Türkmenistanda kiçi we orta telekeçilk durnukly ösýär. Bu ugurda gazanylýan mukdar we hil </a:t>
            </a:r>
            <a:r>
              <a:rPr lang="hr-HR" sz="2200" dirty="0" smtClean="0">
                <a:solidFill>
                  <a:srgbClr val="000000"/>
                </a:solidFill>
                <a:latin typeface="Times New Roman" panose="02020603050405020304" pitchFamily="18" charset="0"/>
                <a:ea typeface="Times New Roman" panose="02020603050405020304" pitchFamily="18" charset="0"/>
              </a:rPr>
              <a:t>görkezi</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jileriniň </a:t>
            </a:r>
            <a:r>
              <a:rPr lang="hr-HR" sz="2200" dirty="0">
                <a:solidFill>
                  <a:srgbClr val="000000"/>
                </a:solidFill>
                <a:latin typeface="Times New Roman" panose="02020603050405020304" pitchFamily="18" charset="0"/>
                <a:ea typeface="Times New Roman" panose="02020603050405020304" pitchFamily="18" charset="0"/>
              </a:rPr>
              <a:t>yzygiderli ýokarlanmagy ýurdumyzda ykdysadyýetiň bu sektorynyň gerimini giňeltmek </a:t>
            </a:r>
            <a:r>
              <a:rPr lang="hr-HR" sz="2200" dirty="0" smtClean="0">
                <a:solidFill>
                  <a:srgbClr val="000000"/>
                </a:solidFill>
                <a:latin typeface="Times New Roman" panose="02020603050405020304" pitchFamily="18" charset="0"/>
                <a:ea typeface="Times New Roman" panose="02020603050405020304" pitchFamily="18" charset="0"/>
              </a:rPr>
              <a:t>ugrun</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da </a:t>
            </a:r>
            <a:r>
              <a:rPr lang="hr-HR" sz="2200" dirty="0">
                <a:solidFill>
                  <a:srgbClr val="000000"/>
                </a:solidFill>
                <a:latin typeface="Times New Roman" panose="02020603050405020304" pitchFamily="18" charset="0"/>
                <a:ea typeface="Times New Roman" panose="02020603050405020304" pitchFamily="18" charset="0"/>
              </a:rPr>
              <a:t>ýadawsyz tagallalaryň edilýänligine şaýatlyk edýär.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b="1" dirty="0">
                <a:solidFill>
                  <a:srgbClr val="000000"/>
                </a:solidFill>
                <a:latin typeface="Times New Roman" panose="02020603050405020304" pitchFamily="18" charset="0"/>
                <a:ea typeface="Times New Roman" panose="02020603050405020304" pitchFamily="18" charset="0"/>
              </a:rPr>
              <a:t>Häzirki wagtda Türkmenistanda telekeçiligi ösdürmegiň baş ugurlary şulardan ybaratdyr: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ýurtda kiçi we orta telekeçiligi ösdürmek üçin amatly şertleri döretmek, şol sanda kiçi we orta </a:t>
            </a:r>
            <a:r>
              <a:rPr lang="hr-HR" sz="2200" dirty="0" smtClean="0">
                <a:solidFill>
                  <a:srgbClr val="000000"/>
                </a:solidFill>
                <a:latin typeface="Times New Roman" panose="02020603050405020304" pitchFamily="18" charset="0"/>
                <a:ea typeface="Times New Roman" panose="02020603050405020304" pitchFamily="18" charset="0"/>
              </a:rPr>
              <a:t>teleke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çiligiň </a:t>
            </a:r>
            <a:r>
              <a:rPr lang="hr-HR" sz="2200" dirty="0">
                <a:solidFill>
                  <a:srgbClr val="000000"/>
                </a:solidFill>
                <a:latin typeface="Times New Roman" panose="02020603050405020304" pitchFamily="18" charset="0"/>
                <a:ea typeface="Times New Roman" panose="02020603050405020304" pitchFamily="18" charset="0"/>
              </a:rPr>
              <a:t>subýektlerine maliýe we maddy-tehniki ýardamy bermek;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we orta telekeçiligiň subýektlerine hukuk, ykdysady we beýleki </a:t>
            </a:r>
            <a:r>
              <a:rPr lang="hr-HR" sz="2200" dirty="0" smtClean="0">
                <a:solidFill>
                  <a:srgbClr val="000000"/>
                </a:solidFill>
                <a:latin typeface="Times New Roman" panose="02020603050405020304" pitchFamily="18" charset="0"/>
                <a:ea typeface="Times New Roman" panose="02020603050405020304" pitchFamily="18" charset="0"/>
              </a:rPr>
              <a:t>ugurlardaky </a:t>
            </a:r>
            <a:r>
              <a:rPr lang="hr-HR" sz="2200" dirty="0">
                <a:solidFill>
                  <a:srgbClr val="000000"/>
                </a:solidFill>
                <a:latin typeface="Times New Roman" panose="02020603050405020304" pitchFamily="18" charset="0"/>
                <a:ea typeface="Times New Roman" panose="02020603050405020304" pitchFamily="18" charset="0"/>
              </a:rPr>
              <a:t>möhüm </a:t>
            </a:r>
            <a:r>
              <a:rPr lang="hr-HR" sz="2200" dirty="0" smtClean="0">
                <a:solidFill>
                  <a:srgbClr val="000000"/>
                </a:solidFill>
                <a:latin typeface="Times New Roman" panose="02020603050405020304" pitchFamily="18" charset="0"/>
                <a:ea typeface="Times New Roman" panose="02020603050405020304" pitchFamily="18" charset="0"/>
              </a:rPr>
              <a:t>maglumat</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laryň</a:t>
            </a:r>
            <a:r>
              <a:rPr lang="hr-HR" sz="2200" dirty="0">
                <a:solidFill>
                  <a:srgbClr val="000000"/>
                </a:solidFill>
                <a:latin typeface="Times New Roman" panose="02020603050405020304" pitchFamily="18" charset="0"/>
                <a:ea typeface="Times New Roman" panose="02020603050405020304" pitchFamily="18" charset="0"/>
              </a:rPr>
              <a:t>, ylmy-tehniki açyşlaryň we iň täze </a:t>
            </a:r>
            <a:r>
              <a:rPr lang="hr-HR" sz="2200" dirty="0" smtClean="0">
                <a:solidFill>
                  <a:srgbClr val="000000"/>
                </a:solidFill>
                <a:latin typeface="Times New Roman" panose="02020603050405020304" pitchFamily="18" charset="0"/>
                <a:ea typeface="Times New Roman" panose="02020603050405020304" pitchFamily="18" charset="0"/>
              </a:rPr>
              <a:t>tehnologiýalaryň </a:t>
            </a:r>
            <a:r>
              <a:rPr lang="hr-HR" sz="2200" dirty="0">
                <a:solidFill>
                  <a:srgbClr val="000000"/>
                </a:solidFill>
                <a:latin typeface="Times New Roman" panose="02020603050405020304" pitchFamily="18" charset="0"/>
                <a:ea typeface="Times New Roman" panose="02020603050405020304" pitchFamily="18" charset="0"/>
              </a:rPr>
              <a:t>elýeter bolmagyny üpjün 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we orta telekeçiligiň subýektlerini durmuş-ykdysady ösüş </a:t>
            </a:r>
            <a:r>
              <a:rPr lang="hr-HR" sz="2200" dirty="0" smtClean="0">
                <a:solidFill>
                  <a:srgbClr val="000000"/>
                </a:solidFill>
                <a:latin typeface="Times New Roman" panose="02020603050405020304" pitchFamily="18" charset="0"/>
                <a:ea typeface="Times New Roman" panose="02020603050405020304" pitchFamily="18" charset="0"/>
              </a:rPr>
              <a:t>maksatnamalarynyň </a:t>
            </a:r>
            <a:r>
              <a:rPr lang="hr-HR" sz="2200" dirty="0">
                <a:solidFill>
                  <a:srgbClr val="000000"/>
                </a:solidFill>
                <a:latin typeface="Times New Roman" panose="02020603050405020304" pitchFamily="18" charset="0"/>
                <a:ea typeface="Times New Roman" panose="02020603050405020304" pitchFamily="18" charset="0"/>
              </a:rPr>
              <a:t>amala aşmagyna, goşmaça iş orunlarynyň döredilmegine we ilatyň girdejisiniň artmagyna ýardam berýän işlere maýa </a:t>
            </a:r>
            <a:r>
              <a:rPr lang="hr-HR" sz="2200" dirty="0" smtClean="0">
                <a:solidFill>
                  <a:srgbClr val="000000"/>
                </a:solidFill>
                <a:latin typeface="Times New Roman" panose="02020603050405020304" pitchFamily="18" charset="0"/>
                <a:ea typeface="Times New Roman" panose="02020603050405020304" pitchFamily="18" charset="0"/>
              </a:rPr>
              <a:t>go</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ýumlaryny </a:t>
            </a:r>
            <a:r>
              <a:rPr lang="hr-HR" sz="2200" dirty="0">
                <a:solidFill>
                  <a:srgbClr val="000000"/>
                </a:solidFill>
                <a:latin typeface="Times New Roman" panose="02020603050405020304" pitchFamily="18" charset="0"/>
                <a:ea typeface="Times New Roman" panose="02020603050405020304" pitchFamily="18" charset="0"/>
              </a:rPr>
              <a:t>gönükdirmäge höweslendirmek;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döwletiň kiçi we orta telekeçilgiň subýektlerinden harytlary (işleri, hyzmatlary) bäsdeşlik esasynda satyn almagyny ýola goýmak;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we orta telekeçiligiň subýektlerini maliýeleşdirmek boýunça ýörite maksatnamalary durmuşa </a:t>
            </a:r>
            <a:r>
              <a:rPr lang="hr-HR" sz="2200" dirty="0" smtClean="0">
                <a:solidFill>
                  <a:srgbClr val="000000"/>
                </a:solidFill>
                <a:latin typeface="Times New Roman" panose="02020603050405020304" pitchFamily="18" charset="0"/>
                <a:ea typeface="Times New Roman" panose="02020603050405020304" pitchFamily="18" charset="0"/>
              </a:rPr>
              <a:t>ge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çirmek</a:t>
            </a:r>
            <a:r>
              <a:rPr lang="hr-HR"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we orta telekeçiligiň subýektlerine hünärmenleri taýýarlamak, okatmak we olaryň hünär </a:t>
            </a:r>
            <a:r>
              <a:rPr lang="hr-HR" sz="2200" dirty="0" smtClean="0">
                <a:solidFill>
                  <a:srgbClr val="000000"/>
                </a:solidFill>
                <a:latin typeface="Times New Roman" panose="02020603050405020304" pitchFamily="18" charset="0"/>
                <a:ea typeface="Times New Roman" panose="02020603050405020304" pitchFamily="18" charset="0"/>
              </a:rPr>
              <a:t>dereje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sini </a:t>
            </a:r>
            <a:r>
              <a:rPr lang="hr-HR" sz="2200" dirty="0">
                <a:solidFill>
                  <a:srgbClr val="000000"/>
                </a:solidFill>
                <a:latin typeface="Times New Roman" panose="02020603050405020304" pitchFamily="18" charset="0"/>
                <a:ea typeface="Times New Roman" panose="02020603050405020304" pitchFamily="18" charset="0"/>
              </a:rPr>
              <a:t>ýokarlandyrmak meselesinde ýardam bermek;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we orta telekeçiligiň subýektlerine daşary ykdysady işlerini alyp barmak</a:t>
            </a:r>
            <a:r>
              <a:rPr lang="ru-RU" sz="2200" dirty="0">
                <a:solidFill>
                  <a:srgbClr val="000000"/>
                </a:solidFill>
                <a:latin typeface="Times New Roman" panose="02020603050405020304" pitchFamily="18" charset="0"/>
                <a:ea typeface="Times New Roman" panose="02020603050405020304" pitchFamily="18" charset="0"/>
              </a:rPr>
              <a:t>-</a:t>
            </a:r>
            <a:r>
              <a:rPr lang="hr-HR" sz="2200" dirty="0">
                <a:solidFill>
                  <a:srgbClr val="000000"/>
                </a:solidFill>
                <a:latin typeface="Times New Roman" panose="02020603050405020304" pitchFamily="18" charset="0"/>
                <a:ea typeface="Times New Roman" panose="02020603050405020304" pitchFamily="18" charset="0"/>
              </a:rPr>
              <a:t>da, sebitara </a:t>
            </a:r>
            <a:r>
              <a:rPr lang="hr-HR" sz="2200" dirty="0" smtClean="0">
                <a:solidFill>
                  <a:srgbClr val="000000"/>
                </a:solidFill>
                <a:latin typeface="Times New Roman" panose="02020603050405020304" pitchFamily="18" charset="0"/>
                <a:ea typeface="Times New Roman" panose="02020603050405020304" pitchFamily="18" charset="0"/>
              </a:rPr>
              <a:t>hyzmatdaş</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lygyny </a:t>
            </a:r>
            <a:r>
              <a:rPr lang="hr-HR" sz="2200" dirty="0">
                <a:solidFill>
                  <a:srgbClr val="000000"/>
                </a:solidFill>
                <a:latin typeface="Times New Roman" panose="02020603050405020304" pitchFamily="18" charset="0"/>
                <a:ea typeface="Times New Roman" panose="02020603050405020304" pitchFamily="18" charset="0"/>
              </a:rPr>
              <a:t>ýola goýmakda, şeýle-de olaryň eksport müm</a:t>
            </a:r>
            <a:r>
              <a:rPr lang="ru-RU" sz="2200" dirty="0">
                <a:solidFill>
                  <a:srgbClr val="000000"/>
                </a:solidFill>
                <a:latin typeface="Times New Roman" panose="02020603050405020304" pitchFamily="18" charset="0"/>
                <a:ea typeface="Times New Roman" panose="02020603050405020304" pitchFamily="18" charset="0"/>
              </a:rPr>
              <a:t>-</a:t>
            </a:r>
            <a:r>
              <a:rPr lang="hr-HR" sz="2200" dirty="0">
                <a:solidFill>
                  <a:srgbClr val="000000"/>
                </a:solidFill>
                <a:latin typeface="Times New Roman" panose="02020603050405020304" pitchFamily="18" charset="0"/>
                <a:ea typeface="Times New Roman" panose="02020603050405020304" pitchFamily="18" charset="0"/>
              </a:rPr>
              <a:t>kinçiliklerini artdyrmakda hemme taraplaýyn </a:t>
            </a:r>
            <a:r>
              <a:rPr lang="hr-HR" sz="2200" dirty="0" smtClean="0">
                <a:solidFill>
                  <a:srgbClr val="000000"/>
                </a:solidFill>
                <a:latin typeface="Times New Roman" panose="02020603050405020304" pitchFamily="18" charset="0"/>
                <a:ea typeface="Times New Roman" panose="02020603050405020304" pitchFamily="18" charset="0"/>
              </a:rPr>
              <a:t>ýardam </a:t>
            </a:r>
            <a:r>
              <a:rPr lang="hr-HR" sz="2200" dirty="0">
                <a:solidFill>
                  <a:srgbClr val="000000"/>
                </a:solidFill>
                <a:latin typeface="Times New Roman" panose="02020603050405020304" pitchFamily="18" charset="0"/>
                <a:ea typeface="Times New Roman" panose="02020603050405020304" pitchFamily="18" charset="0"/>
              </a:rPr>
              <a:t>bermek.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804137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4513" y="304514"/>
            <a:ext cx="10075307" cy="6233890"/>
          </a:xfrm>
        </p:spPr>
        <p:txBody>
          <a:bodyPr>
            <a:normAutofit fontScale="90000"/>
          </a:bodyPr>
          <a:lstStyle/>
          <a:p>
            <a:pPr>
              <a:spcBef>
                <a:spcPts val="1200"/>
              </a:spcBef>
              <a:spcAft>
                <a:spcPts val="0"/>
              </a:spcAft>
            </a:pPr>
            <a:r>
              <a:rPr lang="hr-HR" sz="2200" b="1" dirty="0">
                <a:latin typeface="Times New Roman" panose="02020603050405020304" pitchFamily="18" charset="0"/>
                <a:ea typeface="Times New Roman" panose="02020603050405020304" pitchFamily="18" charset="0"/>
              </a:rPr>
              <a:t>Türkmenistanda kiçi we orta telekeçiligi ösdürmegiň baş maksatlary şular</a:t>
            </a:r>
            <a:r>
              <a:rPr lang="ru-RU" sz="2200" b="1" dirty="0">
                <a:latin typeface="Times New Roman" panose="02020603050405020304" pitchFamily="18" charset="0"/>
                <a:ea typeface="Times New Roman" panose="02020603050405020304" pitchFamily="18" charset="0"/>
              </a:rPr>
              <a:t>-</a:t>
            </a:r>
            <a:r>
              <a:rPr lang="hr-HR" sz="2200" b="1" dirty="0">
                <a:latin typeface="Times New Roman" panose="02020603050405020304" pitchFamily="18" charset="0"/>
                <a:ea typeface="Times New Roman" panose="02020603050405020304" pitchFamily="18" charset="0"/>
              </a:rPr>
              <a:t>dan ybarat: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ykdysadyýetiň umumy göwrüminde kiçi işewürçiligiň tutýan paýyny artdyrmak;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ýurdumyzda hususy telekeçiligi ösdürmegiň ykdysady, hukuk we guramaçylyk binýatlaryny </a:t>
            </a:r>
            <a:r>
              <a:rPr lang="hr-HR" sz="2200" dirty="0" smtClean="0">
                <a:latin typeface="Times New Roman" panose="02020603050405020304" pitchFamily="18" charset="0"/>
                <a:ea typeface="Times New Roman" panose="02020603050405020304" pitchFamily="18" charset="0"/>
              </a:rPr>
              <a:t>kämilleşdirmek</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işewürçilik işiniň jemgyýetde tutuýan ornuny artdyrmak.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Bellenilen maksatlary üstünlikli amala aşyrmak üçin şu meseleleri çözmegiň ähmiýeti ulydyr: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hususy telekeçiligiň kiçi görnüşlerine berilýän döwlet goldawynyň netijeliligini yzygiderli </a:t>
            </a:r>
            <a:r>
              <a:rPr lang="hr-HR" sz="2200" dirty="0" smtClean="0">
                <a:latin typeface="Times New Roman" panose="02020603050405020304" pitchFamily="18" charset="0"/>
                <a:ea typeface="Times New Roman" panose="02020603050405020304" pitchFamily="18" charset="0"/>
              </a:rPr>
              <a:t>ýo</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karlandyrmaly</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kiçi telekeçiligi döwlet tarapyndan goldamakda öňdebaryjy maliýe </a:t>
            </a:r>
            <a:r>
              <a:rPr lang="hr-HR" sz="2200" dirty="0" smtClean="0">
                <a:latin typeface="Times New Roman" panose="02020603050405020304" pitchFamily="18" charset="0"/>
                <a:ea typeface="Times New Roman" panose="02020603050405020304" pitchFamily="18" charset="0"/>
              </a:rPr>
              <a:t>tehnologiýalaryny </a:t>
            </a:r>
            <a:r>
              <a:rPr lang="hr-HR" sz="2200" dirty="0">
                <a:latin typeface="Times New Roman" panose="02020603050405020304" pitchFamily="18" charset="0"/>
                <a:ea typeface="Times New Roman" panose="02020603050405020304" pitchFamily="18" charset="0"/>
              </a:rPr>
              <a:t>giňden </a:t>
            </a:r>
            <a:r>
              <a:rPr lang="hr-HR" sz="2200" dirty="0" smtClean="0">
                <a:latin typeface="Times New Roman" panose="02020603050405020304" pitchFamily="18" charset="0"/>
                <a:ea typeface="Times New Roman" panose="02020603050405020304" pitchFamily="18" charset="0"/>
              </a:rPr>
              <a:t>peýdalanmaly</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Türkmenistanda telekeçilik işiniň bäsdeşlige ukyplylygyny ýokarlandyrmak we işiň bu görnüşi bilen meşgullanmagyň özüne çekijiligini artdyrmak barada yzygiderli alada etmeli;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telekeçilik işinde bar bolan innowasion mümkinçilikleriň amala aşmagyna we hususy </a:t>
            </a:r>
            <a:r>
              <a:rPr lang="hr-HR" sz="2200" dirty="0" smtClean="0">
                <a:latin typeface="Times New Roman" panose="02020603050405020304" pitchFamily="18" charset="0"/>
                <a:ea typeface="Times New Roman" panose="02020603050405020304" pitchFamily="18" charset="0"/>
              </a:rPr>
              <a:t>telekeçi</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ligiň </a:t>
            </a:r>
            <a:r>
              <a:rPr lang="hr-HR" sz="2200" dirty="0">
                <a:latin typeface="Times New Roman" panose="02020603050405020304" pitchFamily="18" charset="0"/>
                <a:ea typeface="Times New Roman" panose="02020603050405020304" pitchFamily="18" charset="0"/>
              </a:rPr>
              <a:t>ileri tutulýan ugurlarynyň depginli ösmegine ýardam bermeli;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kiçi we iri telekeçiligiň işiniň özara utgaşmagy üçin amatly şertler döredilmeli;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telekeçileriň hem hakyna tutulan işgärleriň durmuş taýdan goragly bolmagyny üpjün etmeklik ösüşleriň möhüm şerti bolup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kiçi telekeçiligi maglumat taýdan goldamagyň netijeli işleýän ulgamyna kemala getirmek </a:t>
            </a:r>
            <a:r>
              <a:rPr lang="hr-HR" sz="2200" dirty="0" smtClean="0">
                <a:latin typeface="Times New Roman" panose="02020603050405020304" pitchFamily="18" charset="0"/>
                <a:ea typeface="Times New Roman" panose="02020603050405020304" pitchFamily="18" charset="0"/>
              </a:rPr>
              <a:t>döw</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rüň </a:t>
            </a:r>
            <a:r>
              <a:rPr lang="hr-HR" sz="2200" dirty="0">
                <a:latin typeface="Times New Roman" panose="02020603050405020304" pitchFamily="18" charset="0"/>
                <a:ea typeface="Times New Roman" panose="02020603050405020304" pitchFamily="18" charset="0"/>
              </a:rPr>
              <a:t>talabydyr.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044675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2268" y="641864"/>
            <a:ext cx="9826733" cy="5963121"/>
          </a:xfrm>
        </p:spPr>
        <p:txBody>
          <a:bodyPr>
            <a:normAutofit fontScale="90000"/>
          </a:bodyPr>
          <a:lstStyle/>
          <a:p>
            <a:pPr>
              <a:spcBef>
                <a:spcPts val="1200"/>
              </a:spcBef>
              <a:spcAft>
                <a:spcPts val="0"/>
              </a:spcAft>
            </a:pPr>
            <a:r>
              <a:rPr lang="ru-RU" sz="2200" b="1" dirty="0" smtClean="0">
                <a:solidFill>
                  <a:srgbClr val="000000"/>
                </a:solidFill>
                <a:latin typeface="Times New Roman" panose="02020603050405020304" pitchFamily="18" charset="0"/>
                <a:ea typeface="Times New Roman" panose="02020603050405020304" pitchFamily="18" charset="0"/>
              </a:rPr>
              <a:t>    </a:t>
            </a:r>
            <a:r>
              <a:rPr lang="hr-HR" sz="2200" b="1" dirty="0" smtClean="0">
                <a:solidFill>
                  <a:srgbClr val="000000"/>
                </a:solidFill>
                <a:latin typeface="Times New Roman" panose="02020603050405020304" pitchFamily="18" charset="0"/>
                <a:ea typeface="Times New Roman" panose="02020603050405020304" pitchFamily="18" charset="0"/>
              </a:rPr>
              <a:t>Kiçi </a:t>
            </a:r>
            <a:r>
              <a:rPr lang="hr-HR" sz="2200" b="1" dirty="0">
                <a:solidFill>
                  <a:srgbClr val="000000"/>
                </a:solidFill>
                <a:latin typeface="Times New Roman" panose="02020603050405020304" pitchFamily="18" charset="0"/>
                <a:ea typeface="Times New Roman" panose="02020603050405020304" pitchFamily="18" charset="0"/>
              </a:rPr>
              <a:t>telekeçiligi döwlet tarapyndan goldamak çäreleri iş ýüzünde şu ugurlar boýunça alnyp barylmalydyr: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telekeçiligi goldamagyň we ösdürmegiň kämil infrastrukturasyny döretmeklik;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telekeçiligiň subýektleriniň döwletiň maliýe, maddy-tehniki we maglumatlar serişdeleri, şeýle hem ylmy-tehniki we maglumatlar serişdelerini, işläp taýýarlamalaryny we </a:t>
            </a:r>
            <a:r>
              <a:rPr lang="hr-HR" sz="2200" dirty="0" smtClean="0">
                <a:solidFill>
                  <a:srgbClr val="000000"/>
                </a:solidFill>
                <a:latin typeface="Times New Roman" panose="02020603050405020304" pitchFamily="18" charset="0"/>
                <a:ea typeface="Times New Roman" panose="02020603050405020304" pitchFamily="18" charset="0"/>
              </a:rPr>
              <a:t>tehnologiýa</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lary </a:t>
            </a:r>
            <a:r>
              <a:rPr lang="hr-HR" sz="2200" dirty="0">
                <a:solidFill>
                  <a:srgbClr val="000000"/>
                </a:solidFill>
                <a:latin typeface="Times New Roman" panose="02020603050405020304" pitchFamily="18" charset="0"/>
                <a:ea typeface="Times New Roman" panose="02020603050405020304" pitchFamily="18" charset="0"/>
              </a:rPr>
              <a:t>peýdalanmaklaryna ýeňillikli şertleri döretmek;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telekeçiligiň subýektleriniň hasaba alnyşynyň, olaryň işini </a:t>
            </a:r>
            <a:r>
              <a:rPr lang="hr-HR" sz="2200" dirty="0" smtClean="0">
                <a:solidFill>
                  <a:srgbClr val="000000"/>
                </a:solidFill>
                <a:latin typeface="Times New Roman" panose="02020603050405020304" pitchFamily="18" charset="0"/>
                <a:ea typeface="Times New Roman" panose="02020603050405020304" pitchFamily="18" charset="0"/>
              </a:rPr>
              <a:t>ygtyýarlandyrmagyň</a:t>
            </a:r>
            <a:r>
              <a:rPr lang="hr-HR" sz="2200" dirty="0">
                <a:solidFill>
                  <a:srgbClr val="000000"/>
                </a:solidFill>
                <a:latin typeface="Times New Roman" panose="02020603050405020304" pitchFamily="18" charset="0"/>
                <a:ea typeface="Times New Roman" panose="02020603050405020304" pitchFamily="18" charset="0"/>
              </a:rPr>
              <a:t>, olaryň önümleriniň sertifikasiýasynyň, döwlet hasabatynyň we buhgalteriýa hasabatlygynyň </a:t>
            </a:r>
            <a:r>
              <a:rPr lang="hr-HR" sz="2200" dirty="0" smtClean="0">
                <a:solidFill>
                  <a:srgbClr val="000000"/>
                </a:solidFill>
                <a:latin typeface="Times New Roman" panose="02020603050405020304" pitchFamily="18" charset="0"/>
                <a:ea typeface="Times New Roman" panose="02020603050405020304" pitchFamily="18" charset="0"/>
              </a:rPr>
              <a:t>berlişi</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niň </a:t>
            </a:r>
            <a:r>
              <a:rPr lang="hr-HR" sz="2200" dirty="0">
                <a:solidFill>
                  <a:srgbClr val="000000"/>
                </a:solidFill>
                <a:latin typeface="Times New Roman" panose="02020603050405020304" pitchFamily="18" charset="0"/>
                <a:ea typeface="Times New Roman" panose="02020603050405020304" pitchFamily="18" charset="0"/>
              </a:rPr>
              <a:t>ýönekeýleşdirilen tertibini bellemek;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solidFill>
                  <a:srgbClr val="000000"/>
                </a:solidFill>
                <a:latin typeface="Times New Roman" panose="02020603050405020304" pitchFamily="18" charset="0"/>
                <a:ea typeface="Times New Roman" panose="02020603050405020304" pitchFamily="18" charset="0"/>
              </a:rPr>
              <a:t>- kiçi kärhanalar üçin kadrlary taýýarlamagyň, gaýtadan taýýarlamagyň we hünärleriniň </a:t>
            </a:r>
            <a:r>
              <a:rPr lang="hr-HR" sz="2200" dirty="0" smtClean="0">
                <a:solidFill>
                  <a:srgbClr val="000000"/>
                </a:solidFill>
                <a:latin typeface="Times New Roman" panose="02020603050405020304" pitchFamily="18" charset="0"/>
                <a:ea typeface="Times New Roman" panose="02020603050405020304" pitchFamily="18" charset="0"/>
              </a:rPr>
              <a:t>ýokar</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landyrylmagynyň </a:t>
            </a:r>
            <a:r>
              <a:rPr lang="hr-HR" sz="2200" dirty="0">
                <a:solidFill>
                  <a:srgbClr val="000000"/>
                </a:solidFill>
                <a:latin typeface="Times New Roman" panose="02020603050405020304" pitchFamily="18" charset="0"/>
                <a:ea typeface="Times New Roman" panose="02020603050405020304" pitchFamily="18" charset="0"/>
              </a:rPr>
              <a:t>guralyşy.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Kiçi we orta telekeçiligiň döwlet goldawy özünde telekeçilik işini kadalaşdyrýan </a:t>
            </a:r>
            <a:r>
              <a:rPr lang="hr-HR" sz="2200" dirty="0" smtClean="0">
                <a:solidFill>
                  <a:srgbClr val="000000"/>
                </a:solidFill>
                <a:latin typeface="Times New Roman" panose="02020603050405020304" pitchFamily="18" charset="0"/>
                <a:ea typeface="Times New Roman" panose="02020603050405020304" pitchFamily="18" charset="0"/>
              </a:rPr>
              <a:t>kadalaş</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dyryjy-hukuk </a:t>
            </a:r>
            <a:r>
              <a:rPr lang="hr-HR" sz="2200" dirty="0">
                <a:solidFill>
                  <a:srgbClr val="000000"/>
                </a:solidFill>
                <a:latin typeface="Times New Roman" panose="02020603050405020304" pitchFamily="18" charset="0"/>
                <a:ea typeface="Times New Roman" panose="02020603050405020304" pitchFamily="18" charset="0"/>
              </a:rPr>
              <a:t>binýady we kiçi telekeçiligiň subýektleriniň döwlet </a:t>
            </a:r>
            <a:r>
              <a:rPr lang="hr-HR" sz="2200" dirty="0" smtClean="0">
                <a:solidFill>
                  <a:srgbClr val="000000"/>
                </a:solidFill>
                <a:latin typeface="Times New Roman" panose="02020603050405020304" pitchFamily="18" charset="0"/>
                <a:ea typeface="Times New Roman" panose="02020603050405020304" pitchFamily="18" charset="0"/>
              </a:rPr>
              <a:t>buýurmalaryny </a:t>
            </a:r>
            <a:r>
              <a:rPr lang="hr-HR" sz="2200" dirty="0">
                <a:solidFill>
                  <a:srgbClr val="000000"/>
                </a:solidFill>
                <a:latin typeface="Times New Roman" panose="02020603050405020304" pitchFamily="18" charset="0"/>
                <a:ea typeface="Times New Roman" panose="02020603050405020304" pitchFamily="18" charset="0"/>
              </a:rPr>
              <a:t>ýerine </a:t>
            </a:r>
            <a:r>
              <a:rPr lang="hr-HR" sz="2200" dirty="0" smtClean="0">
                <a:solidFill>
                  <a:srgbClr val="000000"/>
                </a:solidFill>
                <a:latin typeface="Times New Roman" panose="02020603050405020304" pitchFamily="18" charset="0"/>
                <a:ea typeface="Times New Roman" panose="02020603050405020304" pitchFamily="18" charset="0"/>
              </a:rPr>
              <a:t>ýetir</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mäge</a:t>
            </a:r>
            <a:r>
              <a:rPr lang="hr-HR" sz="2200" dirty="0">
                <a:solidFill>
                  <a:srgbClr val="000000"/>
                </a:solidFill>
                <a:latin typeface="Times New Roman" panose="02020603050405020304" pitchFamily="18" charset="0"/>
                <a:ea typeface="Times New Roman" panose="02020603050405020304" pitchFamily="18" charset="0"/>
              </a:rPr>
              <a:t>, şeýle hem jemgyýetde telekeçiligiň oňyn abraýyny döretmek boýunça çäreler </a:t>
            </a:r>
            <a:r>
              <a:rPr lang="hr-HR" sz="2200" dirty="0" smtClean="0">
                <a:solidFill>
                  <a:srgbClr val="000000"/>
                </a:solidFill>
                <a:latin typeface="Times New Roman" panose="02020603050405020304" pitchFamily="18" charset="0"/>
                <a:ea typeface="Times New Roman" panose="02020603050405020304" pitchFamily="18" charset="0"/>
              </a:rPr>
              <a:t>gatnaşma</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gy </a:t>
            </a:r>
            <a:r>
              <a:rPr lang="hr-HR" sz="2200" dirty="0">
                <a:solidFill>
                  <a:srgbClr val="000000"/>
                </a:solidFill>
                <a:latin typeface="Times New Roman" panose="02020603050405020304" pitchFamily="18" charset="0"/>
                <a:ea typeface="Times New Roman" panose="02020603050405020304" pitchFamily="18" charset="0"/>
              </a:rPr>
              <a:t>üçin şertleri döretmek boýunça çäreleri jemleýär.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385347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5837" y="402169"/>
            <a:ext cx="10155208" cy="6007510"/>
          </a:xfrm>
        </p:spPr>
        <p:txBody>
          <a:bodyPr>
            <a:normAutofit fontScale="90000"/>
          </a:bodyPr>
          <a:lstStyle/>
          <a:p>
            <a:pPr>
              <a:spcAft>
                <a:spcPts val="0"/>
              </a:spcAft>
            </a:pPr>
            <a:r>
              <a:rPr lang="ru-RU" sz="2000" dirty="0">
                <a:latin typeface="Times New Roman" panose="02020603050405020304" pitchFamily="18" charset="0"/>
                <a:ea typeface="Times New Roman" panose="02020603050405020304" pitchFamily="18" charset="0"/>
              </a:rPr>
              <a:t> </a:t>
            </a:r>
            <a:r>
              <a:rPr lang="ru-RU" sz="2000" dirty="0" smtClean="0">
                <a:latin typeface="Times New Roman" panose="02020603050405020304" pitchFamily="18" charset="0"/>
                <a:ea typeface="Times New Roman" panose="02020603050405020304" pitchFamily="18" charset="0"/>
              </a:rPr>
              <a:t>  </a:t>
            </a:r>
            <a:r>
              <a:rPr lang="hr-HR" sz="2100" dirty="0" smtClean="0">
                <a:latin typeface="Times New Roman" panose="02020603050405020304" pitchFamily="18" charset="0"/>
                <a:ea typeface="Times New Roman" panose="02020603050405020304" pitchFamily="18" charset="0"/>
              </a:rPr>
              <a:t>Kadalaşdyryjy-hukuk </a:t>
            </a:r>
            <a:r>
              <a:rPr lang="hr-HR" sz="2100" dirty="0">
                <a:latin typeface="Times New Roman" panose="02020603050405020304" pitchFamily="18" charset="0"/>
                <a:ea typeface="Times New Roman" panose="02020603050405020304" pitchFamily="18" charset="0"/>
              </a:rPr>
              <a:t>binýadyny kämilleşdirmegiň çäklerinde özünde kanunlaryň taslamalaryny we kanunlara degişli namalary (kararlar, tertipler, görkezmeler, kadalar we beýlekiler) taýýarlamagy </a:t>
            </a:r>
            <a:r>
              <a:rPr lang="hr-HR" sz="2100" dirty="0" smtClean="0">
                <a:latin typeface="Times New Roman" panose="02020603050405020304" pitchFamily="18" charset="0"/>
                <a:ea typeface="Times New Roman" panose="02020603050405020304" pitchFamily="18" charset="0"/>
              </a:rPr>
              <a:t>jem</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leýän </a:t>
            </a:r>
            <a:r>
              <a:rPr lang="hr-HR" sz="2100" dirty="0">
                <a:latin typeface="Times New Roman" panose="02020603050405020304" pitchFamily="18" charset="0"/>
                <a:ea typeface="Times New Roman" panose="02020603050405020304" pitchFamily="18" charset="0"/>
              </a:rPr>
              <a:t>çäreler amala aşyrylar. Şu ugur boýunça şeýle hem kiçi kärhanalaryň döwlet buýurmalaryny </a:t>
            </a:r>
            <a:r>
              <a:rPr lang="hr-HR" sz="2100" dirty="0" smtClean="0">
                <a:latin typeface="Times New Roman" panose="02020603050405020304" pitchFamily="18" charset="0"/>
                <a:ea typeface="Times New Roman" panose="02020603050405020304" pitchFamily="18" charset="0"/>
              </a:rPr>
              <a:t>ýe</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rine </a:t>
            </a:r>
            <a:r>
              <a:rPr lang="hr-HR" sz="2100" dirty="0">
                <a:latin typeface="Times New Roman" panose="02020603050405020304" pitchFamily="18" charset="0"/>
                <a:ea typeface="Times New Roman" panose="02020603050405020304" pitchFamily="18" charset="0"/>
              </a:rPr>
              <a:t>ýetirmegiň bäsleşigine gatnaşmaklaryny üpjün etmek boýunça çäreler geçiriler. Munuň üçin </a:t>
            </a:r>
            <a:r>
              <a:rPr lang="hr-HR" sz="2100" dirty="0" smtClean="0">
                <a:latin typeface="Times New Roman" panose="02020603050405020304" pitchFamily="18" charset="0"/>
                <a:ea typeface="Times New Roman" panose="02020603050405020304" pitchFamily="18" charset="0"/>
              </a:rPr>
              <a:t>degiş</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li seljeriş </a:t>
            </a:r>
            <a:r>
              <a:rPr lang="hr-HR" sz="2100" dirty="0">
                <a:latin typeface="Times New Roman" panose="02020603050405020304" pitchFamily="18" charset="0"/>
                <a:ea typeface="Times New Roman" panose="02020603050405020304" pitchFamily="18" charset="0"/>
              </a:rPr>
              <a:t>işleri geçririler we biznes-meýilnamalar taýýarlanylar, bular dürli guramaçylyk çözgütlerine we ýa-da bar bolan tejribesini ýaýratmaga synag uýgunlaşmagy üçin zerur bolup durýarlar.</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b="1" dirty="0">
                <a:latin typeface="Times New Roman" panose="02020603050405020304" pitchFamily="18" charset="0"/>
                <a:ea typeface="Times New Roman" panose="02020603050405020304" pitchFamily="18" charset="0"/>
              </a:rPr>
              <a:t>    </a:t>
            </a:r>
            <a:r>
              <a:rPr lang="hr-HR" sz="2100" b="1" dirty="0">
                <a:latin typeface="Times New Roman" panose="02020603050405020304" pitchFamily="18" charset="0"/>
                <a:ea typeface="Times New Roman" panose="02020603050405020304" pitchFamily="18" charset="0"/>
              </a:rPr>
              <a:t>Biznes inkubator:</a:t>
            </a:r>
            <a:r>
              <a:rPr lang="hr-HR" sz="2100" dirty="0">
                <a:latin typeface="Times New Roman" panose="02020603050405020304" pitchFamily="18" charset="0"/>
                <a:ea typeface="Times New Roman" panose="02020603050405020304" pitchFamily="18" charset="0"/>
              </a:rPr>
              <a:t> bu özboluşly ylmy-tehniki taglymatlary durmuşa geçirýän kiçi innowasion (</a:t>
            </a:r>
            <a:r>
              <a:rPr lang="hr-HR" sz="2100" dirty="0" smtClean="0">
                <a:latin typeface="Times New Roman" panose="02020603050405020304" pitchFamily="18" charset="0"/>
                <a:ea typeface="Times New Roman" panose="02020603050405020304" pitchFamily="18" charset="0"/>
              </a:rPr>
              <a:t>wen</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çur</a:t>
            </a:r>
            <a:r>
              <a:rPr lang="hr-HR" sz="2100" dirty="0">
                <a:latin typeface="Times New Roman" panose="02020603050405020304" pitchFamily="18" charset="0"/>
                <a:ea typeface="Times New Roman" panose="02020603050405020304" pitchFamily="18" charset="0"/>
              </a:rPr>
              <a:t>) firmalaryň ýüze çykmagy we netijeli işlemegi üçin amatly şertleri döretmäge ýöriteleşen </a:t>
            </a:r>
            <a:r>
              <a:rPr lang="hr-HR" sz="2100" dirty="0" smtClean="0">
                <a:latin typeface="Times New Roman" panose="02020603050405020304" pitchFamily="18" charset="0"/>
                <a:ea typeface="Times New Roman" panose="02020603050405020304" pitchFamily="18" charset="0"/>
              </a:rPr>
              <a:t>gurluş</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dyr</a:t>
            </a:r>
            <a:r>
              <a:rPr lang="hr-HR" sz="2100" dirty="0">
                <a:latin typeface="Times New Roman" panose="02020603050405020304" pitchFamily="18" charset="0"/>
                <a:ea typeface="Times New Roman" panose="02020603050405020304" pitchFamily="18" charset="0"/>
              </a:rPr>
              <a:t>. Muny bu firmalara material, maglumat, maslahat we beýleki zerur hyzmatlary bermegiň ýoly bilen gazanylýar.</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b="1" dirty="0">
                <a:latin typeface="Times New Roman" panose="02020603050405020304" pitchFamily="18" charset="0"/>
                <a:ea typeface="Times New Roman" panose="02020603050405020304" pitchFamily="18" charset="0"/>
              </a:rPr>
              <a:t>    </a:t>
            </a:r>
            <a:r>
              <a:rPr lang="hr-HR" sz="2100" b="1" dirty="0">
                <a:latin typeface="Times New Roman" panose="02020603050405020304" pitchFamily="18" charset="0"/>
                <a:ea typeface="Times New Roman" panose="02020603050405020304" pitchFamily="18" charset="0"/>
              </a:rPr>
              <a:t>Biznes inkubatoryň baş wezipesi</a:t>
            </a:r>
            <a:r>
              <a:rPr lang="hr-HR" sz="2100" dirty="0">
                <a:latin typeface="Times New Roman" panose="02020603050405020304" pitchFamily="18" charset="0"/>
                <a:ea typeface="Times New Roman" panose="02020603050405020304" pitchFamily="18" charset="0"/>
              </a:rPr>
              <a:t> – öz hususy işini açýanlara, esasan hem başlangyç tapgyrda </a:t>
            </a:r>
            <a:r>
              <a:rPr lang="hr-HR" sz="2100" dirty="0" smtClean="0">
                <a:latin typeface="Times New Roman" panose="02020603050405020304" pitchFamily="18" charset="0"/>
                <a:ea typeface="Times New Roman" panose="02020603050405020304" pitchFamily="18" charset="0"/>
              </a:rPr>
              <a:t>kö</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mek bermekden </a:t>
            </a:r>
            <a:r>
              <a:rPr lang="hr-HR" sz="2100" dirty="0">
                <a:latin typeface="Times New Roman" panose="02020603050405020304" pitchFamily="18" charset="0"/>
                <a:ea typeface="Times New Roman" panose="02020603050405020304" pitchFamily="18" charset="0"/>
              </a:rPr>
              <a:t>ybarat. Biznes inkubatorlar telekeçilere uly bolmadyk kömegi telekeçilik </a:t>
            </a:r>
            <a:r>
              <a:rPr lang="hr-HR" sz="2100" dirty="0" smtClean="0">
                <a:latin typeface="Times New Roman" panose="02020603050405020304" pitchFamily="18" charset="0"/>
                <a:ea typeface="Times New Roman" panose="02020603050405020304" pitchFamily="18" charset="0"/>
              </a:rPr>
              <a:t>wezipeleri</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niň </a:t>
            </a:r>
            <a:r>
              <a:rPr lang="hr-HR" sz="2100" dirty="0">
                <a:latin typeface="Times New Roman" panose="02020603050405020304" pitchFamily="18" charset="0"/>
                <a:ea typeface="Times New Roman" panose="02020603050405020304" pitchFamily="18" charset="0"/>
              </a:rPr>
              <a:t>doly jemlenmegine we dolandyryş diwanynyň çykdajylarynyň peselmegine getirýär.</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dirty="0">
                <a:latin typeface="Times New Roman" panose="02020603050405020304" pitchFamily="18" charset="0"/>
                <a:ea typeface="Times New Roman" panose="02020603050405020304" pitchFamily="18" charset="0"/>
              </a:rPr>
              <a:t>    </a:t>
            </a:r>
            <a:r>
              <a:rPr lang="hr-HR" sz="2100" dirty="0">
                <a:latin typeface="Times New Roman" panose="02020603050405020304" pitchFamily="18" charset="0"/>
                <a:ea typeface="Times New Roman" panose="02020603050405020304" pitchFamily="18" charset="0"/>
              </a:rPr>
              <a:t>Maksatnamany amala aşyrmagyň çäklerinde telekeçiligi goldamagyň daşary ýurt </a:t>
            </a:r>
            <a:r>
              <a:rPr lang="hr-HR" sz="2100" dirty="0" smtClean="0">
                <a:latin typeface="Times New Roman" panose="02020603050405020304" pitchFamily="18" charset="0"/>
                <a:ea typeface="Times New Roman" panose="02020603050405020304" pitchFamily="18" charset="0"/>
              </a:rPr>
              <a:t>maksatnamalary</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nyň </a:t>
            </a:r>
            <a:r>
              <a:rPr lang="hr-HR" sz="2100" dirty="0">
                <a:latin typeface="Times New Roman" panose="02020603050405020304" pitchFamily="18" charset="0"/>
                <a:ea typeface="Times New Roman" panose="02020603050405020304" pitchFamily="18" charset="0"/>
              </a:rPr>
              <a:t>durmuşa geçirilmegine ýardam berjek merkez dörediler, bu merkez telekeçilere häkimiýetiň </a:t>
            </a:r>
            <a:r>
              <a:rPr lang="hr-HR" sz="2100" dirty="0" smtClean="0">
                <a:latin typeface="Times New Roman" panose="02020603050405020304" pitchFamily="18" charset="0"/>
                <a:ea typeface="Times New Roman" panose="02020603050405020304" pitchFamily="18" charset="0"/>
              </a:rPr>
              <a:t>edara</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lary</a:t>
            </a:r>
            <a:r>
              <a:rPr lang="hr-HR" sz="2100" dirty="0">
                <a:latin typeface="Times New Roman" panose="02020603050405020304" pitchFamily="18" charset="0"/>
                <a:ea typeface="Times New Roman" panose="02020603050405020304" pitchFamily="18" charset="0"/>
              </a:rPr>
              <a:t>, telekeçileriň assosiasiýalary we dürli derejedäki aýry-aýry kärhanalary bilen özara hereket </a:t>
            </a:r>
            <a:r>
              <a:rPr lang="hr-HR" sz="2100" dirty="0" smtClean="0">
                <a:latin typeface="Times New Roman" panose="02020603050405020304" pitchFamily="18" charset="0"/>
                <a:ea typeface="Times New Roman" panose="02020603050405020304" pitchFamily="18" charset="0"/>
              </a:rPr>
              <a:t>etmä</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ge, </a:t>
            </a:r>
            <a:r>
              <a:rPr lang="hr-HR" sz="2100" dirty="0">
                <a:latin typeface="Times New Roman" panose="02020603050405020304" pitchFamily="18" charset="0"/>
                <a:ea typeface="Times New Roman" panose="02020603050405020304" pitchFamily="18" charset="0"/>
              </a:rPr>
              <a:t>şeýle hem telek</a:t>
            </a:r>
            <a:r>
              <a:rPr lang="ru-RU" sz="2100" dirty="0">
                <a:latin typeface="Times New Roman" panose="02020603050405020304" pitchFamily="18" charset="0"/>
                <a:ea typeface="Times New Roman" panose="02020603050405020304" pitchFamily="18" charset="0"/>
              </a:rPr>
              <a:t>e</a:t>
            </a:r>
            <a:r>
              <a:rPr lang="hr-HR" sz="2100" dirty="0">
                <a:latin typeface="Times New Roman" panose="02020603050405020304" pitchFamily="18" charset="0"/>
                <a:ea typeface="Times New Roman" panose="02020603050405020304" pitchFamily="18" charset="0"/>
              </a:rPr>
              <a:t>çiligi goldamak boýunça daşary ýurt taslamalary baradaky maglumatlar </a:t>
            </a:r>
            <a:r>
              <a:rPr lang="hr-HR" sz="2100" dirty="0" smtClean="0">
                <a:latin typeface="Times New Roman" panose="02020603050405020304" pitchFamily="18" charset="0"/>
                <a:ea typeface="Times New Roman" panose="02020603050405020304" pitchFamily="18" charset="0"/>
              </a:rPr>
              <a:t>binýady</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nyň </a:t>
            </a:r>
            <a:r>
              <a:rPr lang="hr-HR" sz="2100" dirty="0">
                <a:latin typeface="Times New Roman" panose="02020603050405020304" pitchFamily="18" charset="0"/>
                <a:ea typeface="Times New Roman" panose="02020603050405020304" pitchFamily="18" charset="0"/>
              </a:rPr>
              <a:t>umumy elýeterli bolmagyna ýardam etmekde kömek berer. Daşary ýurt we halkara taslamalarynyň wekilleriniň gatnaşmagynda yzygiderli duşuşyklar, seminarlar we „tegelek stollar“ geçiriler.</a:t>
            </a:r>
            <a:endParaRPr lang="ru-RU" sz="2100" dirty="0"/>
          </a:p>
        </p:txBody>
      </p:sp>
    </p:spTree>
    <p:extLst>
      <p:ext uri="{BB962C8B-B14F-4D97-AF65-F5344CB8AC3E}">
        <p14:creationId xmlns:p14="http://schemas.microsoft.com/office/powerpoint/2010/main" val="4232002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7880" y="872685"/>
            <a:ext cx="9631424" cy="3140022"/>
          </a:xfrm>
        </p:spPr>
        <p:txBody>
          <a:bodyPr>
            <a:normAutofit fontScale="90000"/>
          </a:bodyPr>
          <a:lstStyle/>
          <a:p>
            <a:pPr>
              <a:spcAft>
                <a:spcPts val="0"/>
              </a:spcAft>
            </a:pPr>
            <a:r>
              <a:rPr lang="hr-HR" sz="3100" dirty="0">
                <a:solidFill>
                  <a:schemeClr val="tx1"/>
                </a:solidFill>
                <a:latin typeface="Times New Roman" panose="02020603050405020304" pitchFamily="18" charset="0"/>
                <a:ea typeface="Times New Roman" panose="02020603050405020304" pitchFamily="18" charset="0"/>
              </a:rPr>
              <a:t> Umuman aýdanyňda, Türkmenistanda kiçi we orta telekeçilik, milli </a:t>
            </a:r>
            <a:r>
              <a:rPr lang="hr-HR" sz="3100" dirty="0" smtClean="0">
                <a:solidFill>
                  <a:schemeClr val="tx1"/>
                </a:solidFill>
                <a:latin typeface="Times New Roman" panose="02020603050405020304" pitchFamily="18" charset="0"/>
                <a:ea typeface="Times New Roman" panose="02020603050405020304" pitchFamily="18" charset="0"/>
              </a:rPr>
              <a:t>ykdysadyýetde </a:t>
            </a:r>
            <a:r>
              <a:rPr lang="hr-HR" sz="3100" dirty="0">
                <a:solidFill>
                  <a:schemeClr val="tx1"/>
                </a:solidFill>
                <a:latin typeface="Times New Roman" panose="02020603050405020304" pitchFamily="18" charset="0"/>
                <a:ea typeface="Times New Roman" panose="02020603050405020304" pitchFamily="18" charset="0"/>
              </a:rPr>
              <a:t>öz mynasyp ornuny eýelemek üçin, ynamly ädimler bilen öňe barýar. Bu bolsa, öz gezeginde, ýurdumyzyň ösüşiň has ýokary derejesine çykmagyna uly goşant goşar, onuň gülläp ösmegini üpjün etmäge hem-de halkara abraýynyň </a:t>
            </a:r>
            <a:r>
              <a:rPr lang="hr-HR" sz="3100" dirty="0" smtClean="0">
                <a:solidFill>
                  <a:schemeClr val="tx1"/>
                </a:solidFill>
                <a:latin typeface="Times New Roman" panose="02020603050405020304" pitchFamily="18" charset="0"/>
                <a:ea typeface="Times New Roman" panose="02020603050405020304" pitchFamily="18" charset="0"/>
              </a:rPr>
              <a:t>artma</a:t>
            </a:r>
            <a:r>
              <a:rPr lang="ru-RU" sz="3100" dirty="0" smtClean="0">
                <a:solidFill>
                  <a:schemeClr val="tx1"/>
                </a:solidFill>
                <a:latin typeface="Times New Roman" panose="02020603050405020304" pitchFamily="18" charset="0"/>
                <a:ea typeface="Times New Roman" panose="02020603050405020304" pitchFamily="18" charset="0"/>
              </a:rPr>
              <a:t>-</a:t>
            </a:r>
            <a:r>
              <a:rPr lang="hr-HR" sz="3100" dirty="0" smtClean="0">
                <a:solidFill>
                  <a:schemeClr val="tx1"/>
                </a:solidFill>
                <a:latin typeface="Times New Roman" panose="02020603050405020304" pitchFamily="18" charset="0"/>
                <a:ea typeface="Times New Roman" panose="02020603050405020304" pitchFamily="18" charset="0"/>
              </a:rPr>
              <a:t>gyna </a:t>
            </a:r>
            <a:r>
              <a:rPr lang="hr-HR" sz="3100" dirty="0">
                <a:solidFill>
                  <a:schemeClr val="tx1"/>
                </a:solidFill>
                <a:latin typeface="Times New Roman" panose="02020603050405020304" pitchFamily="18" charset="0"/>
                <a:ea typeface="Times New Roman" panose="02020603050405020304" pitchFamily="18" charset="0"/>
              </a:rPr>
              <a:t>ýardam berer.</a:t>
            </a:r>
            <a:r>
              <a:rPr lang="ru-RU" sz="3100" dirty="0">
                <a:solidFill>
                  <a:schemeClr val="tx1"/>
                </a:solidFill>
                <a:latin typeface="Times New Roman" panose="02020603050405020304" pitchFamily="18" charset="0"/>
                <a:ea typeface="Times New Roman" panose="02020603050405020304" pitchFamily="18" charset="0"/>
              </a:rPr>
              <a:t/>
            </a:r>
            <a:br>
              <a:rPr lang="ru-RU" sz="3100" dirty="0">
                <a:solidFill>
                  <a:schemeClr val="tx1"/>
                </a:solidFill>
                <a:latin typeface="Times New Roman" panose="02020603050405020304" pitchFamily="18" charset="0"/>
                <a:ea typeface="Times New Roman" panose="02020603050405020304" pitchFamily="18" charset="0"/>
              </a:rPr>
            </a:br>
            <a:r>
              <a:rPr lang="hr-HR" sz="3100" dirty="0">
                <a:solidFill>
                  <a:schemeClr val="tx1"/>
                </a:solidFill>
                <a:latin typeface="Times New Roman" panose="02020603050405020304" pitchFamily="18" charset="0"/>
                <a:ea typeface="Times New Roman" panose="02020603050405020304" pitchFamily="18" charset="0"/>
              </a:rPr>
              <a:t> </a:t>
            </a:r>
            <a:endParaRPr lang="ru-RU" dirty="0">
              <a:solidFill>
                <a:schemeClr val="tx1"/>
              </a:solidFill>
            </a:endParaRPr>
          </a:p>
        </p:txBody>
      </p:sp>
    </p:spTree>
    <p:extLst>
      <p:ext uri="{BB962C8B-B14F-4D97-AF65-F5344CB8AC3E}">
        <p14:creationId xmlns:p14="http://schemas.microsoft.com/office/powerpoint/2010/main" val="449711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0944" y="526455"/>
            <a:ext cx="9595913" cy="5501483"/>
          </a:xfrm>
        </p:spPr>
        <p:txBody>
          <a:bodyPr>
            <a:normAutofit fontScale="90000"/>
          </a:bodyPr>
          <a:lstStyle/>
          <a:p>
            <a:pPr>
              <a:spcBef>
                <a:spcPts val="1200"/>
              </a:spcBef>
              <a:spcAft>
                <a:spcPts val="300"/>
              </a:spcAft>
            </a:pPr>
            <a:r>
              <a:rPr lang="ru-RU" sz="20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000" b="1" kern="1600" spc="-15" dirty="0" smtClean="0">
                <a:latin typeface="Times New Roman" panose="02020603050405020304" pitchFamily="18" charset="0"/>
                <a:ea typeface="Times New Roman" panose="02020603050405020304" pitchFamily="18" charset="0"/>
                <a:cs typeface="Arial" panose="020B0604020202020204" pitchFamily="34" charset="0"/>
              </a:rPr>
              <a:t>12.4</a:t>
            </a:r>
            <a:r>
              <a:rPr lang="hr-HR" sz="2000" b="1" kern="1600" spc="-15" dirty="0">
                <a:latin typeface="Times New Roman" panose="02020603050405020304" pitchFamily="18" charset="0"/>
                <a:ea typeface="Times New Roman" panose="02020603050405020304" pitchFamily="18" charset="0"/>
                <a:cs typeface="Arial" panose="020B0604020202020204" pitchFamily="34" charset="0"/>
              </a:rPr>
              <a:t>. Döwlet eýeçiligindäki emlägiň hususylaşdyrylyşy we kärendesine berlişi</a:t>
            </a:r>
            <a:r>
              <a:rPr lang="ru-RU" sz="20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000" b="1" kern="1600" dirty="0">
                <a:latin typeface="Arial" panose="020B0604020202020204" pitchFamily="34" charset="0"/>
                <a:ea typeface="Times New Roman" panose="02020603050405020304" pitchFamily="18" charset="0"/>
              </a:rPr>
              <a:t/>
            </a:r>
            <a:br>
              <a:rPr lang="ru-RU" sz="2000" b="1" kern="1600" dirty="0">
                <a:latin typeface="Arial" panose="020B0604020202020204" pitchFamily="34" charset="0"/>
                <a:ea typeface="Times New Roman" panose="02020603050405020304" pitchFamily="18" charset="0"/>
              </a:rPr>
            </a:br>
            <a:r>
              <a:rPr lang="hr-HR" sz="2000" b="1"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Türkmenistanda döwlet eýeçiligindäki emlägi hususylaşdyrmak Türkmenistanyň „</a:t>
            </a:r>
            <a:r>
              <a:rPr lang="hr-HR" sz="2000" b="1" dirty="0">
                <a:latin typeface="Times New Roman" panose="02020603050405020304" pitchFamily="18" charset="0"/>
                <a:ea typeface="Times New Roman" panose="02020603050405020304" pitchFamily="18" charset="0"/>
              </a:rPr>
              <a:t>Eýeçiligi </a:t>
            </a:r>
            <a:r>
              <a:rPr lang="hr-HR" sz="2000" b="1" dirty="0" smtClean="0">
                <a:latin typeface="Times New Roman" panose="02020603050405020304" pitchFamily="18" charset="0"/>
                <a:ea typeface="Times New Roman" panose="02020603050405020304" pitchFamily="18" charset="0"/>
              </a:rPr>
              <a:t>döwlet</a:t>
            </a:r>
            <a:r>
              <a:rPr lang="ru-RU" sz="2000" b="1" dirty="0" smtClean="0">
                <a:latin typeface="Times New Roman" panose="02020603050405020304" pitchFamily="18" charset="0"/>
                <a:ea typeface="Times New Roman" panose="02020603050405020304" pitchFamily="18" charset="0"/>
              </a:rPr>
              <a:t>-</a:t>
            </a:r>
            <a:r>
              <a:rPr lang="hr-HR" sz="2000" b="1" dirty="0" smtClean="0">
                <a:latin typeface="Times New Roman" panose="02020603050405020304" pitchFamily="18" charset="0"/>
                <a:ea typeface="Times New Roman" panose="02020603050405020304" pitchFamily="18" charset="0"/>
              </a:rPr>
              <a:t>iň </a:t>
            </a:r>
            <a:r>
              <a:rPr lang="hr-HR" sz="2000" b="1" dirty="0">
                <a:latin typeface="Times New Roman" panose="02020603050405020304" pitchFamily="18" charset="0"/>
                <a:ea typeface="Times New Roman" panose="02020603050405020304" pitchFamily="18" charset="0"/>
              </a:rPr>
              <a:t>garamagyndan aýyrmak we hususylaşdyrmak hakyndaky</a:t>
            </a:r>
            <a:r>
              <a:rPr lang="hr-HR" sz="2000" dirty="0">
                <a:latin typeface="Times New Roman" panose="02020603050405020304" pitchFamily="18" charset="0"/>
                <a:ea typeface="Times New Roman" panose="02020603050405020304" pitchFamily="18" charset="0"/>
              </a:rPr>
              <a:t>“ Kanuny we hususylaşdyrmak bilen bagly meseleler boýunça normatiw hukuk aktlary tarapyndan düzgünleşdirilýär.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Bu kanuna laýyklykda, döwlet eýeçiligindäki kärhanalar, olara degişli filiallar we bölünip aýrylan kärhanalar, şeýle hem, sehler, önümçilikler, uçastoklar, desgalar, beýleki özbaşdak emläkler döwlet eýeçiliginden aýrylyp hem-de hususylaşdyrylyp bilner.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Döwlet eýeçiliginden aýrylmaga we hususylaşdyrylmaga degişli döwlet eýeçiligindäki obýektleriň sanawy Türkmenistanyň Ministrler Kabineti tarapyndan tassyklanylýar.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Döwlet eýeçiliginden aýyrmaga we hususylaşdyrmaga degişli döwlet </a:t>
            </a:r>
            <a:r>
              <a:rPr lang="hr-HR" sz="2000" dirty="0" smtClean="0">
                <a:latin typeface="Times New Roman" panose="02020603050405020304" pitchFamily="18" charset="0"/>
                <a:ea typeface="Times New Roman" panose="02020603050405020304" pitchFamily="18" charset="0"/>
              </a:rPr>
              <a:t>eýeçiligindäki </a:t>
            </a:r>
            <a:r>
              <a:rPr lang="hr-HR" sz="2000" dirty="0">
                <a:latin typeface="Times New Roman" panose="02020603050405020304" pitchFamily="18" charset="0"/>
                <a:ea typeface="Times New Roman" panose="02020603050405020304" pitchFamily="18" charset="0"/>
              </a:rPr>
              <a:t>obýektleriň </a:t>
            </a:r>
            <a:r>
              <a:rPr lang="hr-HR" sz="2000" dirty="0" smtClean="0">
                <a:latin typeface="Times New Roman" panose="02020603050405020304" pitchFamily="18" charset="0"/>
                <a:ea typeface="Times New Roman" panose="02020603050405020304" pitchFamily="18" charset="0"/>
              </a:rPr>
              <a:t>tas</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syklanylan </a:t>
            </a:r>
            <a:r>
              <a:rPr lang="hr-HR" sz="2000" dirty="0">
                <a:latin typeface="Times New Roman" panose="02020603050405020304" pitchFamily="18" charset="0"/>
                <a:ea typeface="Times New Roman" panose="02020603050405020304" pitchFamily="18" charset="0"/>
              </a:rPr>
              <a:t>sanawyna laýyklykda ygtyýarly organ döwürleýin metbugatda degişli maglumat berýän habary çap edýär, döwlet </a:t>
            </a:r>
            <a:r>
              <a:rPr lang="hr-HR" sz="2000" b="1" dirty="0">
                <a:latin typeface="Times New Roman" panose="02020603050405020304" pitchFamily="18" charset="0"/>
                <a:ea typeface="Times New Roman" panose="02020603050405020304" pitchFamily="18" charset="0"/>
              </a:rPr>
              <a:t>eýeçiligindäki her bir obýekt boýunça komisiýany döredýär</a:t>
            </a:r>
            <a:r>
              <a:rPr lang="hr-HR" sz="2000" dirty="0">
                <a:latin typeface="Times New Roman" panose="02020603050405020304" pitchFamily="18" charset="0"/>
                <a:ea typeface="Times New Roman" panose="02020603050405020304" pitchFamily="18" charset="0"/>
              </a:rPr>
              <a:t>, şeýle hem zerur taýýarlyk işini amala aşyrýar. Komissiýanyň düzümine ygtyýarly organyň wekilleri, özgerdilýän (hususylaşdyrylýan) kärhananyň administrasiýasy, onuň zähmet kollektiwi, maliýe organy we beýleki hünärmenleri girizilýär. Komissiýa gymmata baha kesýär we kärhanany döwlet eýeçiliginden </a:t>
            </a:r>
            <a:r>
              <a:rPr lang="hr-HR" sz="2000" dirty="0" smtClean="0">
                <a:latin typeface="Times New Roman" panose="02020603050405020304" pitchFamily="18" charset="0"/>
                <a:ea typeface="Times New Roman" panose="02020603050405020304" pitchFamily="18" charset="0"/>
              </a:rPr>
              <a:t>aýyrma</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gyň h</a:t>
            </a:r>
            <a:r>
              <a:rPr lang="ru-RU" sz="2000" dirty="0">
                <a:latin typeface="Times New Roman" panose="02020603050405020304" pitchFamily="18" charset="0"/>
                <a:ea typeface="Times New Roman" panose="02020603050405020304" pitchFamily="18" charset="0"/>
              </a:rPr>
              <a:t>e</a:t>
            </a:r>
            <a:r>
              <a:rPr lang="hr-HR" sz="2000" dirty="0">
                <a:latin typeface="Times New Roman" panose="02020603050405020304" pitchFamily="18" charset="0"/>
                <a:ea typeface="Times New Roman" panose="02020603050405020304" pitchFamily="18" charset="0"/>
              </a:rPr>
              <a:t>m-de hususylaşdyrmagyň görnüşli maslahat berýär we şol boýunça zerur resminamalary </a:t>
            </a:r>
            <a:r>
              <a:rPr lang="hr-HR" sz="2000" dirty="0" smtClean="0">
                <a:latin typeface="Times New Roman" panose="02020603050405020304" pitchFamily="18" charset="0"/>
                <a:ea typeface="Times New Roman" panose="02020603050405020304" pitchFamily="18" charset="0"/>
              </a:rPr>
              <a:t>taýýar</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laýar</a:t>
            </a:r>
            <a:r>
              <a:rPr lang="hr-HR" sz="2000" dirty="0">
                <a:latin typeface="Times New Roman" panose="02020603050405020304" pitchFamily="18" charset="0"/>
                <a:ea typeface="Times New Roman" panose="02020603050405020304" pitchFamily="18" charset="0"/>
              </a:rPr>
              <a:t>. Komissiýanyň işiniň netijesi ygtyýarly organ tarapyndan tassyklanylýar.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35665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9922" y="553088"/>
            <a:ext cx="9746833" cy="6069653"/>
          </a:xfrm>
        </p:spPr>
        <p:txBody>
          <a:bodyPr>
            <a:normAutofit fontScale="90000"/>
          </a:bodyPr>
          <a:lstStyle/>
          <a:p>
            <a:pPr>
              <a:spcAft>
                <a:spcPts val="0"/>
              </a:spcAft>
            </a:pPr>
            <a:r>
              <a:rPr lang="ru-RU" sz="2700" b="1" dirty="0" smtClean="0">
                <a:solidFill>
                  <a:srgbClr val="000000"/>
                </a:solidFill>
                <a:latin typeface="Times New Roman" panose="02020603050405020304" pitchFamily="18" charset="0"/>
                <a:ea typeface="Times New Roman" panose="02020603050405020304" pitchFamily="18" charset="0"/>
              </a:rPr>
              <a:t>  </a:t>
            </a:r>
            <a:r>
              <a:rPr lang="hr-HR" sz="2700" b="1" dirty="0" smtClean="0">
                <a:solidFill>
                  <a:srgbClr val="000000"/>
                </a:solidFill>
                <a:latin typeface="Times New Roman" panose="02020603050405020304" pitchFamily="18" charset="0"/>
                <a:ea typeface="Times New Roman" panose="02020603050405020304" pitchFamily="18" charset="0"/>
              </a:rPr>
              <a:t>Ygtyýarly </a:t>
            </a:r>
            <a:r>
              <a:rPr lang="hr-HR" sz="2700" b="1" dirty="0">
                <a:solidFill>
                  <a:srgbClr val="000000"/>
                </a:solidFill>
                <a:latin typeface="Times New Roman" panose="02020603050405020304" pitchFamily="18" charset="0"/>
                <a:ea typeface="Times New Roman" panose="02020603050405020304" pitchFamily="18" charset="0"/>
              </a:rPr>
              <a:t>organ döwlet eýeçiligindäki obýekti</a:t>
            </a:r>
            <a:r>
              <a:rPr lang="hr-HR" sz="2700" dirty="0">
                <a:solidFill>
                  <a:srgbClr val="000000"/>
                </a:solidFill>
                <a:latin typeface="Times New Roman" panose="02020603050405020304" pitchFamily="18" charset="0"/>
                <a:ea typeface="Times New Roman" panose="02020603050405020304" pitchFamily="18" charset="0"/>
              </a:rPr>
              <a:t> döwlet eýeçiliginde </a:t>
            </a:r>
            <a:r>
              <a:rPr lang="hr-HR" sz="2700" dirty="0" smtClean="0">
                <a:solidFill>
                  <a:srgbClr val="000000"/>
                </a:solidFill>
                <a:latin typeface="Times New Roman" panose="02020603050405020304" pitchFamily="18" charset="0"/>
                <a:ea typeface="Times New Roman" panose="02020603050405020304" pitchFamily="18" charset="0"/>
              </a:rPr>
              <a:t>aýyr</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magyň </a:t>
            </a:r>
            <a:r>
              <a:rPr lang="hr-HR" sz="2700" dirty="0">
                <a:solidFill>
                  <a:srgbClr val="000000"/>
                </a:solidFill>
                <a:latin typeface="Times New Roman" panose="02020603050405020304" pitchFamily="18" charset="0"/>
                <a:ea typeface="Times New Roman" panose="02020603050405020304" pitchFamily="18" charset="0"/>
              </a:rPr>
              <a:t>we hususylaşdyrmagyň görnüşini kesgitleýär hem-de haýyşnama (</a:t>
            </a:r>
            <a:r>
              <a:rPr lang="hr-HR" sz="2700" dirty="0" smtClean="0">
                <a:solidFill>
                  <a:srgbClr val="000000"/>
                </a:solidFill>
                <a:latin typeface="Times New Roman" panose="02020603050405020304" pitchFamily="18" charset="0"/>
                <a:ea typeface="Times New Roman" panose="02020603050405020304" pitchFamily="18" charset="0"/>
              </a:rPr>
              <a:t>za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ýawka</a:t>
            </a:r>
            <a:r>
              <a:rPr lang="hr-HR" sz="2700" dirty="0">
                <a:solidFill>
                  <a:srgbClr val="000000"/>
                </a:solidFill>
                <a:latin typeface="Times New Roman" panose="02020603050405020304" pitchFamily="18" charset="0"/>
                <a:ea typeface="Times New Roman" panose="02020603050405020304" pitchFamily="18" charset="0"/>
              </a:rPr>
              <a:t>) berlende hödürlenilýän resminamalaryň sanawyny, ýörite ýygymyň we girew summalarynyň möçberini belleýär.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solidFill>
                  <a:srgbClr val="000000"/>
                </a:solidFill>
                <a:latin typeface="Times New Roman" panose="02020603050405020304" pitchFamily="18" charset="0"/>
                <a:ea typeface="Times New Roman" panose="02020603050405020304" pitchFamily="18" charset="0"/>
              </a:rPr>
              <a:t>    </a:t>
            </a:r>
            <a:r>
              <a:rPr lang="hr-HR" sz="2700" b="1" dirty="0">
                <a:solidFill>
                  <a:srgbClr val="000000"/>
                </a:solidFill>
                <a:latin typeface="Times New Roman" panose="02020603050405020304" pitchFamily="18" charset="0"/>
                <a:ea typeface="Times New Roman" panose="02020603050405020304" pitchFamily="18" charset="0"/>
              </a:rPr>
              <a:t>Döwlet eýeçiligindäki obýekti</a:t>
            </a:r>
            <a:r>
              <a:rPr lang="hr-HR" sz="2700" dirty="0">
                <a:solidFill>
                  <a:srgbClr val="000000"/>
                </a:solidFill>
                <a:latin typeface="Times New Roman" panose="02020603050405020304" pitchFamily="18" charset="0"/>
                <a:ea typeface="Times New Roman" panose="02020603050405020304" pitchFamily="18" charset="0"/>
              </a:rPr>
              <a:t> döwlet eýeçiliginden aýyrmagyň we </a:t>
            </a:r>
            <a:r>
              <a:rPr lang="hr-HR" sz="2700" dirty="0" smtClean="0">
                <a:solidFill>
                  <a:srgbClr val="000000"/>
                </a:solidFill>
                <a:latin typeface="Times New Roman" panose="02020603050405020304" pitchFamily="18" charset="0"/>
                <a:ea typeface="Times New Roman" panose="02020603050405020304" pitchFamily="18" charset="0"/>
              </a:rPr>
              <a:t>husu</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sylaşdyrmagyň </a:t>
            </a:r>
            <a:r>
              <a:rPr lang="hr-HR" sz="2700" dirty="0">
                <a:solidFill>
                  <a:srgbClr val="000000"/>
                </a:solidFill>
                <a:latin typeface="Times New Roman" panose="02020603050405020304" pitchFamily="18" charset="0"/>
                <a:ea typeface="Times New Roman" panose="02020603050405020304" pitchFamily="18" charset="0"/>
              </a:rPr>
              <a:t>görnüşi, haýyşnama bermegiň möhleti we beýleki </a:t>
            </a:r>
            <a:r>
              <a:rPr lang="hr-HR" sz="2700" dirty="0" smtClean="0">
                <a:solidFill>
                  <a:srgbClr val="000000"/>
                </a:solidFill>
                <a:latin typeface="Times New Roman" panose="02020603050405020304" pitchFamily="18" charset="0"/>
                <a:ea typeface="Times New Roman" panose="02020603050405020304" pitchFamily="18" charset="0"/>
              </a:rPr>
              <a:t>maglumat</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lar </a:t>
            </a:r>
            <a:r>
              <a:rPr lang="hr-HR" sz="2700" dirty="0">
                <a:solidFill>
                  <a:srgbClr val="000000"/>
                </a:solidFill>
                <a:latin typeface="Times New Roman" panose="02020603050405020304" pitchFamily="18" charset="0"/>
                <a:ea typeface="Times New Roman" panose="02020603050405020304" pitchFamily="18" charset="0"/>
              </a:rPr>
              <a:t>hakyndaky habar ygtyýarly organ tarapyndan karar kabul edileninden soň bir aýyň dowamynda metbugatda çap edilýär.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Döwlet eýeçiligindäki obýektiň hususylaşdyrylmagynyň netijesi boýunça </a:t>
            </a:r>
            <a:r>
              <a:rPr lang="hr-HR" sz="2700" dirty="0" smtClean="0">
                <a:solidFill>
                  <a:srgbClr val="000000"/>
                </a:solidFill>
                <a:latin typeface="Times New Roman" panose="02020603050405020304" pitchFamily="18" charset="0"/>
                <a:ea typeface="Times New Roman" panose="02020603050405020304" pitchFamily="18" charset="0"/>
              </a:rPr>
              <a:t>ygtyýarly </a:t>
            </a:r>
            <a:r>
              <a:rPr lang="hr-HR" sz="2700" dirty="0">
                <a:solidFill>
                  <a:srgbClr val="000000"/>
                </a:solidFill>
                <a:latin typeface="Times New Roman" panose="02020603050405020304" pitchFamily="18" charset="0"/>
                <a:ea typeface="Times New Roman" panose="02020603050405020304" pitchFamily="18" charset="0"/>
              </a:rPr>
              <a:t>organ bilen alyjynyň arasynda şertnama baglaşylýar. Şertnamada wagtyň ylalaşylan döwrüne täze hojaýyn üçin hökmany bolan käbir şertler göz öňünde tutulýar. Şertler ygtyýarly organ tarapyndan bellenilýär.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Hususylaşdyrmagyň subýekti hususylaşdyrylan obýekte onuň bahasy doly tölenilen we pul serişdeleri ygtyýarly organyň ýörite hasabyna gelip gowşan pursatyndan eýeçilik hukugyna eýe bolýar.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989628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7779" y="624109"/>
            <a:ext cx="9746833" cy="5652403"/>
          </a:xfrm>
        </p:spPr>
        <p:txBody>
          <a:bodyPr>
            <a:normAutofit fontScale="90000"/>
          </a:bodyPr>
          <a:lstStyle/>
          <a:p>
            <a:pPr>
              <a:spcAft>
                <a:spcPts val="0"/>
              </a:spcAft>
            </a:pPr>
            <a:r>
              <a:rPr lang="ru-RU" sz="2700" dirty="0" smtClean="0">
                <a:latin typeface="Times New Roman" panose="02020603050405020304" pitchFamily="18" charset="0"/>
                <a:ea typeface="Times New Roman" panose="02020603050405020304" pitchFamily="18" charset="0"/>
              </a:rPr>
              <a:t>  </a:t>
            </a:r>
            <a:r>
              <a:rPr lang="hr-HR" sz="2700" dirty="0" smtClean="0">
                <a:latin typeface="Times New Roman" panose="02020603050405020304" pitchFamily="18" charset="0"/>
                <a:ea typeface="Times New Roman" panose="02020603050405020304" pitchFamily="18" charset="0"/>
              </a:rPr>
              <a:t>Eýeçilik </a:t>
            </a:r>
            <a:r>
              <a:rPr lang="hr-HR" sz="2700" dirty="0">
                <a:latin typeface="Times New Roman" panose="02020603050405020304" pitchFamily="18" charset="0"/>
                <a:ea typeface="Times New Roman" panose="02020603050405020304" pitchFamily="18" charset="0"/>
              </a:rPr>
              <a:t>hukugy täze hojaýyna geçeninden soň, ygtyýarly organ oňa </a:t>
            </a:r>
            <a:r>
              <a:rPr lang="hr-HR" sz="2700" dirty="0" smtClean="0">
                <a:latin typeface="Times New Roman" panose="02020603050405020304" pitchFamily="18" charset="0"/>
                <a:ea typeface="Times New Roman" panose="02020603050405020304" pitchFamily="18" charset="0"/>
              </a:rPr>
              <a:t>eýeçili</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ge </a:t>
            </a:r>
            <a:r>
              <a:rPr lang="hr-HR" sz="2700" dirty="0">
                <a:latin typeface="Times New Roman" panose="02020603050405020304" pitchFamily="18" charset="0"/>
                <a:ea typeface="Times New Roman" panose="02020603050405020304" pitchFamily="18" charset="0"/>
              </a:rPr>
              <a:t>bolan hukugyna güwä geçýän şahadatnamany, zerur bolan halatlarda bolsa, hususylaşdyrylan kärhananyň düzümine girmeýän, ýaşalmaýan jaýlara bolan kärende hukugy hakyndaky şahadatnamany berýär.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Hususylaşyrylan kärhanalaryň işgärleriniň we şeýle kärhanalaryň täze </a:t>
            </a:r>
            <a:r>
              <a:rPr lang="hr-HR" sz="2700" dirty="0" smtClean="0">
                <a:latin typeface="Times New Roman" panose="02020603050405020304" pitchFamily="18" charset="0"/>
                <a:ea typeface="Times New Roman" panose="02020603050405020304" pitchFamily="18" charset="0"/>
              </a:rPr>
              <a:t>eýe</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leriniň </a:t>
            </a:r>
            <a:r>
              <a:rPr lang="hr-HR" sz="2700" dirty="0">
                <a:latin typeface="Times New Roman" panose="02020603050405020304" pitchFamily="18" charset="0"/>
                <a:ea typeface="Times New Roman" panose="02020603050405020304" pitchFamily="18" charset="0"/>
              </a:rPr>
              <a:t>arasyndaky zähmet gatnaşyklary, şeýle hem boşadylan işgärleri işe </a:t>
            </a:r>
            <a:r>
              <a:rPr lang="hr-HR" sz="2700" dirty="0" smtClean="0">
                <a:latin typeface="Times New Roman" panose="02020603050405020304" pitchFamily="18" charset="0"/>
                <a:ea typeface="Times New Roman" panose="02020603050405020304" pitchFamily="18" charset="0"/>
              </a:rPr>
              <a:t>ýer</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leşdirmek </a:t>
            </a:r>
            <a:r>
              <a:rPr lang="hr-HR" sz="2700" dirty="0">
                <a:latin typeface="Times New Roman" panose="02020603050405020304" pitchFamily="18" charset="0"/>
                <a:ea typeface="Times New Roman" panose="02020603050405020304" pitchFamily="18" charset="0"/>
              </a:rPr>
              <a:t>we beýleki sosial kepillikler Türkmenistanyň zähmet we ilatyň iş bilen meşgullygy hakyndaky kanunçylygy tarapyndan, şeýle hem ygtyýarly organ bilen alyjynyň arasynda hususylaşdyrmagyň netijesi boýunça </a:t>
            </a:r>
            <a:r>
              <a:rPr lang="hr-HR" sz="2700" dirty="0" smtClean="0">
                <a:latin typeface="Times New Roman" panose="02020603050405020304" pitchFamily="18" charset="0"/>
                <a:ea typeface="Times New Roman" panose="02020603050405020304" pitchFamily="18" charset="0"/>
              </a:rPr>
              <a:t>baglaşy</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lan </a:t>
            </a:r>
            <a:r>
              <a:rPr lang="hr-HR" sz="2700" dirty="0">
                <a:latin typeface="Times New Roman" panose="02020603050405020304" pitchFamily="18" charset="0"/>
                <a:ea typeface="Times New Roman" panose="02020603050405020304" pitchFamily="18" charset="0"/>
              </a:rPr>
              <a:t>şertnama esasynda düzgünleşdirilýär.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Döwlet eýeçiligindäki obýektler döwlet eýeçiliginden aýrylanda we </a:t>
            </a:r>
            <a:r>
              <a:rPr lang="hr-HR" sz="2700" dirty="0" smtClean="0">
                <a:latin typeface="Times New Roman" panose="02020603050405020304" pitchFamily="18" charset="0"/>
                <a:ea typeface="Times New Roman" panose="02020603050405020304" pitchFamily="18" charset="0"/>
              </a:rPr>
              <a:t>husu</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sylaşdyrylanda </a:t>
            </a:r>
            <a:r>
              <a:rPr lang="hr-HR" sz="2700" dirty="0">
                <a:latin typeface="Times New Roman" panose="02020603050405020304" pitchFamily="18" charset="0"/>
                <a:ea typeface="Times New Roman" panose="02020603050405020304" pitchFamily="18" charset="0"/>
              </a:rPr>
              <a:t>ýeňillikleri bermegiň tertibi hem-de möçberi Türkmenistanyň Ministrler Kabineti tarapyndan bellenilýär.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001967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8901" y="624110"/>
            <a:ext cx="9755711" cy="5945366"/>
          </a:xfrm>
        </p:spPr>
        <p:txBody>
          <a:bodyPr>
            <a:normAutofit fontScale="90000"/>
          </a:bodyPr>
          <a:lstStyle/>
          <a:p>
            <a:pPr>
              <a:spcAft>
                <a:spcPts val="0"/>
              </a:spcAft>
            </a:pPr>
            <a:r>
              <a:rPr lang="ru-RU" sz="2700" dirty="0" smtClean="0">
                <a:solidFill>
                  <a:srgbClr val="000000"/>
                </a:solidFill>
                <a:latin typeface="Times New Roman" panose="02020603050405020304" pitchFamily="18" charset="0"/>
                <a:ea typeface="Times New Roman" panose="02020603050405020304" pitchFamily="18" charset="0"/>
              </a:rPr>
              <a:t>  </a:t>
            </a:r>
            <a:r>
              <a:rPr lang="hr-HR" sz="2700" dirty="0" smtClean="0">
                <a:solidFill>
                  <a:srgbClr val="000000"/>
                </a:solidFill>
                <a:latin typeface="Times New Roman" panose="02020603050405020304" pitchFamily="18" charset="0"/>
                <a:ea typeface="Times New Roman" panose="02020603050405020304" pitchFamily="18" charset="0"/>
              </a:rPr>
              <a:t>Döwlet </a:t>
            </a:r>
            <a:r>
              <a:rPr lang="hr-HR" sz="2700" dirty="0">
                <a:solidFill>
                  <a:srgbClr val="000000"/>
                </a:solidFill>
                <a:latin typeface="Times New Roman" panose="02020603050405020304" pitchFamily="18" charset="0"/>
                <a:ea typeface="Times New Roman" panose="02020603050405020304" pitchFamily="18" charset="0"/>
              </a:rPr>
              <a:t>eýeçiliginden aýyrmak we hususylaşdyrmak boýunça işler aşakdaky ýaly tertipde amala aşyrylýar: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Türkmenistanyň Ykdysadyýet we ösüş ministrligi pudaklaýyn ministrlikleriň we wedomstwolaryň tekliplerini hasaba almak bilen döwlet eýeçiliginden </a:t>
            </a:r>
            <a:r>
              <a:rPr lang="hr-HR" sz="2700" dirty="0" smtClean="0">
                <a:solidFill>
                  <a:srgbClr val="000000"/>
                </a:solidFill>
                <a:latin typeface="Times New Roman" panose="02020603050405020304" pitchFamily="18" charset="0"/>
                <a:ea typeface="Times New Roman" panose="02020603050405020304" pitchFamily="18" charset="0"/>
              </a:rPr>
              <a:t>aýyrmaga </a:t>
            </a:r>
            <a:r>
              <a:rPr lang="hr-HR" sz="2700" dirty="0">
                <a:solidFill>
                  <a:srgbClr val="000000"/>
                </a:solidFill>
                <a:latin typeface="Times New Roman" panose="02020603050405020304" pitchFamily="18" charset="0"/>
                <a:ea typeface="Times New Roman" panose="02020603050405020304" pitchFamily="18" charset="0"/>
              </a:rPr>
              <a:t>we hususylaşdyrmaga degişli obýektleriň sanawyny düzýär we </a:t>
            </a:r>
            <a:r>
              <a:rPr lang="hr-HR" sz="2700" dirty="0" smtClean="0">
                <a:solidFill>
                  <a:srgbClr val="000000"/>
                </a:solidFill>
                <a:latin typeface="Times New Roman" panose="02020603050405020304" pitchFamily="18" charset="0"/>
                <a:ea typeface="Times New Roman" panose="02020603050405020304" pitchFamily="18" charset="0"/>
              </a:rPr>
              <a:t>yla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laşmak </a:t>
            </a:r>
            <a:r>
              <a:rPr lang="hr-HR" sz="2700" dirty="0">
                <a:solidFill>
                  <a:srgbClr val="000000"/>
                </a:solidFill>
                <a:latin typeface="Times New Roman" panose="02020603050405020304" pitchFamily="18" charset="0"/>
                <a:ea typeface="Times New Roman" panose="02020603050405020304" pitchFamily="18" charset="0"/>
              </a:rPr>
              <a:t>üçin ony Türkmenistanyň Ministrler kabinetine hödürleýär;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hr-HR" sz="2700" dirty="0">
                <a:solidFill>
                  <a:srgbClr val="000000"/>
                </a:solidFill>
                <a:latin typeface="Times New Roman" panose="02020603050405020304" pitchFamily="18" charset="0"/>
                <a:ea typeface="Times New Roman" panose="02020603050405020304" pitchFamily="18" charset="0"/>
              </a:rPr>
              <a:t>- Obýektleriň Türkmenistanyň Ministrler Kabineti tarapyndan tassyklanan </a:t>
            </a:r>
            <a:r>
              <a:rPr lang="hr-HR" sz="2700" dirty="0" smtClean="0">
                <a:solidFill>
                  <a:srgbClr val="000000"/>
                </a:solidFill>
                <a:latin typeface="Times New Roman" panose="02020603050405020304" pitchFamily="18" charset="0"/>
                <a:ea typeface="Times New Roman" panose="02020603050405020304" pitchFamily="18" charset="0"/>
              </a:rPr>
              <a:t>sa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nawyna </a:t>
            </a:r>
            <a:r>
              <a:rPr lang="hr-HR" sz="2700" dirty="0">
                <a:solidFill>
                  <a:srgbClr val="000000"/>
                </a:solidFill>
                <a:latin typeface="Times New Roman" panose="02020603050405020304" pitchFamily="18" charset="0"/>
                <a:ea typeface="Times New Roman" panose="02020603050405020304" pitchFamily="18" charset="0"/>
              </a:rPr>
              <a:t>laýyklykda, Türkmenistanyň Ykdysadyýet we ösüş ministrligi </a:t>
            </a:r>
            <a:r>
              <a:rPr lang="hr-HR" sz="2700" dirty="0" smtClean="0">
                <a:solidFill>
                  <a:srgbClr val="000000"/>
                </a:solidFill>
                <a:latin typeface="Times New Roman" panose="02020603050405020304" pitchFamily="18" charset="0"/>
                <a:ea typeface="Times New Roman" panose="02020603050405020304" pitchFamily="18" charset="0"/>
              </a:rPr>
              <a:t>döwlet </a:t>
            </a:r>
            <a:r>
              <a:rPr lang="hr-HR" sz="2700" dirty="0">
                <a:solidFill>
                  <a:srgbClr val="000000"/>
                </a:solidFill>
                <a:latin typeface="Times New Roman" panose="02020603050405020304" pitchFamily="18" charset="0"/>
                <a:ea typeface="Times New Roman" panose="02020603050405020304" pitchFamily="18" charset="0"/>
              </a:rPr>
              <a:t>eýeçiligindäki her bir obýekt boýunça işçi komissiýasyny döredýär. </a:t>
            </a:r>
            <a:r>
              <a:rPr lang="ru-RU" sz="2700" dirty="0" smtClean="0">
                <a:solidFill>
                  <a:srgbClr val="000000"/>
                </a:solidFill>
                <a:latin typeface="Times New Roman" panose="02020603050405020304" pitchFamily="18" charset="0"/>
                <a:ea typeface="Times New Roman" panose="02020603050405020304" pitchFamily="18" charset="0"/>
              </a:rPr>
              <a:t> </a:t>
            </a:r>
            <a:r>
              <a:rPr lang="hr-HR" sz="2700" dirty="0" smtClean="0">
                <a:solidFill>
                  <a:srgbClr val="000000"/>
                </a:solidFill>
                <a:latin typeface="Times New Roman" panose="02020603050405020304" pitchFamily="18" charset="0"/>
                <a:ea typeface="Times New Roman" panose="02020603050405020304" pitchFamily="18" charset="0"/>
              </a:rPr>
              <a:t>Komissi</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ýanyň </a:t>
            </a:r>
            <a:r>
              <a:rPr lang="hr-HR" sz="2700" dirty="0">
                <a:solidFill>
                  <a:srgbClr val="000000"/>
                </a:solidFill>
                <a:latin typeface="Times New Roman" panose="02020603050405020304" pitchFamily="18" charset="0"/>
                <a:ea typeface="Times New Roman" panose="02020603050405020304" pitchFamily="18" charset="0"/>
              </a:rPr>
              <a:t>düzümine Türkmenistanyň Ykdysadyýet we ösüş ministrliginiň, </a:t>
            </a:r>
            <a:r>
              <a:rPr lang="hr-HR" sz="2700" dirty="0" smtClean="0">
                <a:solidFill>
                  <a:srgbClr val="000000"/>
                </a:solidFill>
                <a:latin typeface="Times New Roman" panose="02020603050405020304" pitchFamily="18" charset="0"/>
                <a:ea typeface="Times New Roman" panose="02020603050405020304" pitchFamily="18" charset="0"/>
              </a:rPr>
              <a:t>pudak</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laýyn </a:t>
            </a:r>
            <a:r>
              <a:rPr lang="hr-HR" sz="2700" dirty="0">
                <a:solidFill>
                  <a:srgbClr val="000000"/>
                </a:solidFill>
                <a:latin typeface="Times New Roman" panose="02020603050405020304" pitchFamily="18" charset="0"/>
                <a:ea typeface="Times New Roman" panose="02020603050405020304" pitchFamily="18" charset="0"/>
              </a:rPr>
              <a:t>ministrliginiň, pudaklaýyn ministrligiň ýa-da wedomstwonyň, degişli häkimligiň, hususylaşdyrylýan kärhananyň administrasiýasynyň, onuň zähmet kollektiwiniň, bankyň territorial bölüminiň, salgyt organynyň wekilleri we </a:t>
            </a:r>
            <a:r>
              <a:rPr lang="hr-HR" sz="2700" dirty="0" smtClean="0">
                <a:solidFill>
                  <a:srgbClr val="000000"/>
                </a:solidFill>
                <a:latin typeface="Times New Roman" panose="02020603050405020304" pitchFamily="18" charset="0"/>
                <a:ea typeface="Times New Roman" panose="02020603050405020304" pitchFamily="18" charset="0"/>
              </a:rPr>
              <a:t>beýleki </a:t>
            </a:r>
            <a:r>
              <a:rPr lang="hr-HR" sz="2700" dirty="0">
                <a:solidFill>
                  <a:srgbClr val="000000"/>
                </a:solidFill>
                <a:latin typeface="Times New Roman" panose="02020603050405020304" pitchFamily="18" charset="0"/>
                <a:ea typeface="Times New Roman" panose="02020603050405020304" pitchFamily="18" charset="0"/>
              </a:rPr>
              <a:t>hünärmenler girýärler.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84802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0226" y="743959"/>
            <a:ext cx="10332760" cy="5550309"/>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12.1</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 Institusional ösüş we emläk gatnaşyklarynyň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kämilleşdirilişi</a:t>
            </a: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hr-HR"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Döwlet ulgamynda önümçilik-ykdysady ulgamlarynyň kuwwatly toplumynyň bolmagy döwlete iri durmuş wezipelerini çözmäge mümkinçilik berýär. Şunda esasy üns ilaty durmuş taýdan </a:t>
            </a:r>
            <a:r>
              <a:rPr lang="hr-HR" sz="2200" dirty="0" smtClean="0">
                <a:latin typeface="Times New Roman" panose="02020603050405020304" pitchFamily="18" charset="0"/>
                <a:ea typeface="Times New Roman" panose="02020603050405020304" pitchFamily="18" charset="0"/>
              </a:rPr>
              <a:t>golda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mak </a:t>
            </a:r>
            <a:r>
              <a:rPr lang="hr-HR" sz="2200" dirty="0">
                <a:latin typeface="Times New Roman" panose="02020603050405020304" pitchFamily="18" charset="0"/>
                <a:ea typeface="Times New Roman" panose="02020603050405020304" pitchFamily="18" charset="0"/>
              </a:rPr>
              <a:t>ulgamyna berilýär.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Institusional özgertmeleriň esasynda eýeçiligiň ähli görnüşleriniň deňligi </a:t>
            </a:r>
            <a:r>
              <a:rPr lang="hr-HR" sz="2200" dirty="0" smtClean="0">
                <a:latin typeface="Times New Roman" panose="02020603050405020304" pitchFamily="18" charset="0"/>
                <a:ea typeface="Times New Roman" panose="02020603050405020304" pitchFamily="18" charset="0"/>
              </a:rPr>
              <a:t>goýlandyr</a:t>
            </a:r>
            <a:r>
              <a:rPr lang="hr-HR" sz="2200" dirty="0">
                <a:latin typeface="Times New Roman" panose="02020603050405020304" pitchFamily="18" charset="0"/>
                <a:ea typeface="Times New Roman" panose="02020603050405020304" pitchFamily="18" charset="0"/>
              </a:rPr>
              <a:t>, şu ýerden </a:t>
            </a:r>
            <a:r>
              <a:rPr lang="hr-HR" sz="2200" dirty="0" smtClean="0">
                <a:latin typeface="Times New Roman" panose="02020603050405020304" pitchFamily="18" charset="0"/>
                <a:ea typeface="Times New Roman" panose="02020603050405020304" pitchFamily="18" charset="0"/>
              </a:rPr>
              <a:t>bolsa </a:t>
            </a:r>
            <a:r>
              <a:rPr lang="hr-HR" sz="2200" dirty="0">
                <a:latin typeface="Times New Roman" panose="02020603050405020304" pitchFamily="18" charset="0"/>
                <a:ea typeface="Times New Roman" panose="02020603050405020304" pitchFamily="18" charset="0"/>
              </a:rPr>
              <a:t>ykdysady ösüşiň esasy ölçegleri – hojalyk ýöretmegiň </a:t>
            </a:r>
            <a:r>
              <a:rPr lang="hr-HR" sz="2200" dirty="0" smtClean="0">
                <a:latin typeface="Times New Roman" panose="02020603050405020304" pitchFamily="18" charset="0"/>
                <a:ea typeface="Times New Roman" panose="02020603050405020304" pitchFamily="18" charset="0"/>
              </a:rPr>
              <a:t>netijeliligi </a:t>
            </a:r>
            <a:r>
              <a:rPr lang="hr-HR" sz="2200" dirty="0">
                <a:latin typeface="Times New Roman" panose="02020603050405020304" pitchFamily="18" charset="0"/>
                <a:ea typeface="Times New Roman" panose="02020603050405020304" pitchFamily="18" charset="0"/>
              </a:rPr>
              <a:t>gelip çykýar. Eýeçiligiň </a:t>
            </a:r>
            <a:r>
              <a:rPr lang="hr-HR" sz="2200" dirty="0" smtClean="0">
                <a:latin typeface="Times New Roman" panose="02020603050405020304" pitchFamily="18" charset="0"/>
                <a:ea typeface="Times New Roman" panose="02020603050405020304" pitchFamily="18" charset="0"/>
              </a:rPr>
              <a:t>gör</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nüşleri </a:t>
            </a:r>
            <a:r>
              <a:rPr lang="hr-HR" sz="2200" dirty="0">
                <a:latin typeface="Times New Roman" panose="02020603050405020304" pitchFamily="18" charset="0"/>
                <a:ea typeface="Times New Roman" panose="02020603050405020304" pitchFamily="18" charset="0"/>
              </a:rPr>
              <a:t>boýunça zähmet serişdelerini we maýa goýum serişdelerini gaýtadan paýlamak, eýeçiligiň garyşyk görnüşli kärhanalaryny, şol sanda daşary ýurt maýadarlarynyň, daşary ýurt firmalarynyň we </a:t>
            </a:r>
            <a:r>
              <a:rPr lang="hr-HR" sz="2200" dirty="0" smtClean="0">
                <a:latin typeface="Times New Roman" panose="02020603050405020304" pitchFamily="18" charset="0"/>
                <a:ea typeface="Times New Roman" panose="02020603050405020304" pitchFamily="18" charset="0"/>
              </a:rPr>
              <a:t>kompaniýalarynyň</a:t>
            </a:r>
            <a:r>
              <a:rPr lang="hr-HR" sz="2200" dirty="0">
                <a:latin typeface="Times New Roman" panose="02020603050405020304" pitchFamily="18" charset="0"/>
                <a:ea typeface="Times New Roman" panose="02020603050405020304" pitchFamily="18" charset="0"/>
              </a:rPr>
              <a:t>, şeýle hem kiçi we orta telekeçiligiň gurluşynyň giň toplumynyň </a:t>
            </a:r>
            <a:r>
              <a:rPr lang="hr-HR" sz="2200" dirty="0" smtClean="0">
                <a:latin typeface="Times New Roman" panose="02020603050405020304" pitchFamily="18" charset="0"/>
                <a:ea typeface="Times New Roman" panose="02020603050405020304" pitchFamily="18" charset="0"/>
              </a:rPr>
              <a:t>gatnaşma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gynda </a:t>
            </a:r>
            <a:r>
              <a:rPr lang="hr-HR" sz="2200" dirty="0">
                <a:latin typeface="Times New Roman" panose="02020603050405020304" pitchFamily="18" charset="0"/>
                <a:ea typeface="Times New Roman" panose="02020603050405020304" pitchFamily="18" charset="0"/>
              </a:rPr>
              <a:t>bilelikdäki kärhanalary döretmek bilen önümçiligiň täze insitusional gurluşynyň </a:t>
            </a:r>
            <a:r>
              <a:rPr lang="hr-HR" sz="2200" dirty="0" smtClean="0">
                <a:latin typeface="Times New Roman" panose="02020603050405020304" pitchFamily="18" charset="0"/>
                <a:ea typeface="Times New Roman" panose="02020603050405020304" pitchFamily="18" charset="0"/>
              </a:rPr>
              <a:t>döredilme</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gine </a:t>
            </a:r>
            <a:r>
              <a:rPr lang="hr-HR" sz="2200" dirty="0">
                <a:latin typeface="Times New Roman" panose="02020603050405020304" pitchFamily="18" charset="0"/>
                <a:ea typeface="Times New Roman" panose="02020603050405020304" pitchFamily="18" charset="0"/>
              </a:rPr>
              <a:t>berilýär.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Bazar gatnaşyklaryna geçmegiň türkmen nusgasynyň aýratynlyklary şu aşakdakylary öz içine alýar</a:t>
            </a:r>
            <a:r>
              <a:rPr lang="ru-RU" sz="2200" dirty="0">
                <a:latin typeface="Times New Roman" panose="02020603050405020304" pitchFamily="18" charset="0"/>
                <a:ea typeface="Times New Roman" panose="02020603050405020304" pitchFamily="18" charset="0"/>
              </a:rPr>
              <a:t>.</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Döwlet emlägini dolandyrmagyň görnüşleriniň we usullarynyň düýpli </a:t>
            </a:r>
            <a:r>
              <a:rPr lang="hr-HR" sz="2200" dirty="0" smtClean="0">
                <a:latin typeface="Times New Roman" panose="02020603050405020304" pitchFamily="18" charset="0"/>
                <a:ea typeface="Times New Roman" panose="02020603050405020304" pitchFamily="18" charset="0"/>
              </a:rPr>
              <a:t>kämilleşdirilmegi</a:t>
            </a:r>
            <a:r>
              <a:rPr lang="hr-HR" sz="2200" dirty="0">
                <a:latin typeface="Times New Roman" panose="02020603050405020304" pitchFamily="18" charset="0"/>
                <a:ea typeface="Times New Roman" panose="02020603050405020304" pitchFamily="18" charset="0"/>
              </a:rPr>
              <a:t>. Ykdysadyýeti özgertmegiň giň möçberli maksatnamalarynyň </a:t>
            </a:r>
            <a:r>
              <a:rPr lang="hr-HR" sz="2200" dirty="0" smtClean="0">
                <a:latin typeface="Times New Roman" panose="02020603050405020304" pitchFamily="18" charset="0"/>
                <a:ea typeface="Times New Roman" panose="02020603050405020304" pitchFamily="18" charset="0"/>
              </a:rPr>
              <a:t>çäklerinde </a:t>
            </a:r>
            <a:r>
              <a:rPr lang="hr-HR" sz="2200" dirty="0">
                <a:latin typeface="Times New Roman" panose="02020603050405020304" pitchFamily="18" charset="0"/>
                <a:ea typeface="Times New Roman" panose="02020603050405020304" pitchFamily="18" charset="0"/>
              </a:rPr>
              <a:t>ykdysadyýetiň döwlet </a:t>
            </a:r>
            <a:r>
              <a:rPr lang="hr-HR" sz="2200" dirty="0" smtClean="0">
                <a:latin typeface="Times New Roman" panose="02020603050405020304" pitchFamily="18" charset="0"/>
                <a:ea typeface="Times New Roman" panose="02020603050405020304" pitchFamily="18" charset="0"/>
              </a:rPr>
              <a:t>ul</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gamynyň </a:t>
            </a:r>
            <a:r>
              <a:rPr lang="hr-HR" sz="2200" dirty="0">
                <a:latin typeface="Times New Roman" panose="02020603050405020304" pitchFamily="18" charset="0"/>
                <a:ea typeface="Times New Roman" panose="02020603050405020304" pitchFamily="18" charset="0"/>
              </a:rPr>
              <a:t>kärhanalaryny dolandyrmak boýunça has netijeli ykdysady gatnaşygy emele getirmegi çaltlandyrmak barada çäreleriň </a:t>
            </a:r>
            <a:r>
              <a:rPr lang="hr-HR" sz="2200" dirty="0" smtClean="0">
                <a:latin typeface="Times New Roman" panose="02020603050405020304" pitchFamily="18" charset="0"/>
                <a:ea typeface="Times New Roman" panose="02020603050405020304" pitchFamily="18" charset="0"/>
              </a:rPr>
              <a:t>toplumy </a:t>
            </a:r>
            <a:r>
              <a:rPr lang="hr-HR" sz="2200" dirty="0">
                <a:latin typeface="Times New Roman" panose="02020603050405020304" pitchFamily="18" charset="0"/>
                <a:ea typeface="Times New Roman" panose="02020603050405020304" pitchFamily="18" charset="0"/>
              </a:rPr>
              <a:t>amala aşyrylýar: hususylaşdyrmak, kärende we beýlekiler.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815848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0125" y="452762"/>
            <a:ext cx="9879999" cy="6205490"/>
          </a:xfrm>
        </p:spPr>
        <p:txBody>
          <a:bodyPr>
            <a:normAutofit fontScale="90000"/>
          </a:bodyPr>
          <a:lstStyle/>
          <a:p>
            <a:pPr>
              <a:spcBef>
                <a:spcPts val="1200"/>
              </a:spcBef>
              <a:spcAft>
                <a:spcPts val="0"/>
              </a:spcAft>
            </a:pPr>
            <a:r>
              <a:rPr lang="ru-RU" sz="2200" dirty="0">
                <a:latin typeface="Times New Roman" panose="02020603050405020304" pitchFamily="18" charset="0"/>
                <a:ea typeface="Times New Roman" panose="02020603050405020304" pitchFamily="18" charset="0"/>
              </a:rPr>
              <a:t> </a:t>
            </a:r>
            <a:r>
              <a:rPr lang="ru-RU" sz="2200" dirty="0" smtClean="0">
                <a:latin typeface="Times New Roman" panose="02020603050405020304" pitchFamily="18" charset="0"/>
                <a:ea typeface="Times New Roman" panose="02020603050405020304" pitchFamily="18" charset="0"/>
              </a:rPr>
              <a:t> </a:t>
            </a:r>
            <a:r>
              <a:rPr lang="hr-HR" sz="2200" dirty="0" smtClean="0">
                <a:latin typeface="Times New Roman" panose="02020603050405020304" pitchFamily="18" charset="0"/>
                <a:ea typeface="Times New Roman" panose="02020603050405020304" pitchFamily="18" charset="0"/>
              </a:rPr>
              <a:t>Obýektiň </a:t>
            </a:r>
            <a:r>
              <a:rPr lang="hr-HR" sz="2200" dirty="0">
                <a:latin typeface="Times New Roman" panose="02020603050405020304" pitchFamily="18" charset="0"/>
                <a:ea typeface="Times New Roman" panose="02020603050405020304" pitchFamily="18" charset="0"/>
              </a:rPr>
              <a:t>ähmiýetini göz öňünde tutmak bilen, Türkmenistanyň Ykdysadyýet we ösüş </a:t>
            </a:r>
            <a:r>
              <a:rPr lang="hr-HR" sz="2200" dirty="0" smtClean="0">
                <a:latin typeface="Times New Roman" panose="02020603050405020304" pitchFamily="18" charset="0"/>
                <a:ea typeface="Times New Roman" panose="02020603050405020304" pitchFamily="18" charset="0"/>
              </a:rPr>
              <a:t>minis</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trligi </a:t>
            </a:r>
            <a:r>
              <a:rPr lang="hr-HR" sz="2200" dirty="0">
                <a:latin typeface="Times New Roman" panose="02020603050405020304" pitchFamily="18" charset="0"/>
                <a:ea typeface="Times New Roman" panose="02020603050405020304" pitchFamily="18" charset="0"/>
              </a:rPr>
              <a:t>tarapyndan, döwlet eýeçiliginden aýyrmagyň we </a:t>
            </a:r>
            <a:r>
              <a:rPr lang="hr-HR" sz="2200" dirty="0" smtClean="0">
                <a:latin typeface="Times New Roman" panose="02020603050405020304" pitchFamily="18" charset="0"/>
                <a:ea typeface="Times New Roman" panose="02020603050405020304" pitchFamily="18" charset="0"/>
              </a:rPr>
              <a:t>hususylaşdyrmagyň </a:t>
            </a:r>
            <a:r>
              <a:rPr lang="hr-HR" sz="2200" dirty="0">
                <a:latin typeface="Times New Roman" panose="02020603050405020304" pitchFamily="18" charset="0"/>
                <a:ea typeface="Times New Roman" panose="02020603050405020304" pitchFamily="18" charset="0"/>
              </a:rPr>
              <a:t>görnüşine </a:t>
            </a:r>
            <a:r>
              <a:rPr lang="hr-HR" sz="2200" dirty="0" smtClean="0">
                <a:latin typeface="Times New Roman" panose="02020603050405020304" pitchFamily="18" charset="0"/>
                <a:ea typeface="Times New Roman" panose="02020603050405020304" pitchFamily="18" charset="0"/>
              </a:rPr>
              <a:t>seretmez</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den</a:t>
            </a:r>
            <a:r>
              <a:rPr lang="hr-HR" sz="2200" dirty="0">
                <a:latin typeface="Times New Roman" panose="02020603050405020304" pitchFamily="18" charset="0"/>
                <a:ea typeface="Times New Roman" panose="02020603050405020304" pitchFamily="18" charset="0"/>
              </a:rPr>
              <a:t>, täze hususyýetçiniň öňünde belli bir şertler goýlup bilner. </a:t>
            </a:r>
            <a:r>
              <a:rPr lang="hr-HR" sz="2200" b="1" dirty="0">
                <a:latin typeface="Times New Roman" panose="02020603050405020304" pitchFamily="18" charset="0"/>
                <a:ea typeface="Times New Roman" panose="02020603050405020304" pitchFamily="18" charset="0"/>
              </a:rPr>
              <a:t>Şol şertleriň arasynda:</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belli bir döwlür üçin kärhananyň esasy ugruny we önümleriň aýry-aýry görnüşlerini </a:t>
            </a:r>
            <a:r>
              <a:rPr lang="hr-HR" sz="2200" dirty="0" smtClean="0">
                <a:latin typeface="Times New Roman" panose="02020603050405020304" pitchFamily="18" charset="0"/>
                <a:ea typeface="Times New Roman" panose="02020603050405020304" pitchFamily="18" charset="0"/>
              </a:rPr>
              <a:t>öndür</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mek </a:t>
            </a:r>
            <a:r>
              <a:rPr lang="hr-HR" sz="2200" dirty="0">
                <a:latin typeface="Times New Roman" panose="02020603050405020304" pitchFamily="18" charset="0"/>
                <a:ea typeface="Times New Roman" panose="02020603050405020304" pitchFamily="18" charset="0"/>
              </a:rPr>
              <a:t>boýunça şertnamalaryny öňküligine galdyrmak;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belli bir döwür üçin bar bolan iş ýerleriniň sanyny öňküligine galdyrmak ýaly şertler bolup biler. Işçileri möhletinden öň işden boşatmaga diňe </a:t>
            </a:r>
            <a:r>
              <a:rPr lang="hr-HR" sz="2200" dirty="0" smtClean="0">
                <a:latin typeface="Times New Roman" panose="02020603050405020304" pitchFamily="18" charset="0"/>
                <a:ea typeface="Times New Roman" panose="02020603050405020304" pitchFamily="18" charset="0"/>
              </a:rPr>
              <a:t>Türkmenistanyň </a:t>
            </a:r>
            <a:r>
              <a:rPr lang="hr-HR" sz="2200" dirty="0">
                <a:latin typeface="Times New Roman" panose="02020603050405020304" pitchFamily="18" charset="0"/>
                <a:ea typeface="Times New Roman" panose="02020603050405020304" pitchFamily="18" charset="0"/>
              </a:rPr>
              <a:t>zähmet hakyndaky </a:t>
            </a:r>
            <a:r>
              <a:rPr lang="hr-HR" sz="2200" dirty="0" smtClean="0">
                <a:latin typeface="Times New Roman" panose="02020603050405020304" pitchFamily="18" charset="0"/>
                <a:ea typeface="Times New Roman" panose="02020603050405020304" pitchFamily="18" charset="0"/>
              </a:rPr>
              <a:t>kanun</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çylygy </a:t>
            </a:r>
            <a:r>
              <a:rPr lang="hr-HR" sz="2200" dirty="0">
                <a:latin typeface="Times New Roman" panose="02020603050405020304" pitchFamily="18" charset="0"/>
                <a:ea typeface="Times New Roman" panose="02020603050405020304" pitchFamily="18" charset="0"/>
              </a:rPr>
              <a:t>tarapyndan göz öňünde tutulan esas</a:t>
            </a:r>
            <a:r>
              <a:rPr lang="ru-RU" sz="2200" dirty="0">
                <a:latin typeface="Times New Roman" panose="02020603050405020304" pitchFamily="18" charset="0"/>
                <a:ea typeface="Times New Roman" panose="02020603050405020304" pitchFamily="18" charset="0"/>
              </a:rPr>
              <a:t>-</a:t>
            </a:r>
            <a:r>
              <a:rPr lang="hr-HR" sz="2200" dirty="0">
                <a:latin typeface="Times New Roman" panose="02020603050405020304" pitchFamily="18" charset="0"/>
                <a:ea typeface="Times New Roman" panose="02020603050405020304" pitchFamily="18" charset="0"/>
              </a:rPr>
              <a:t>larda ýol berlip bilner.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Täze hojaýyn döwlet eýeçiligindäki obýekt hususylaşdyrylan mahaly öz üstüne alan </a:t>
            </a:r>
            <a:r>
              <a:rPr lang="hr-HR" sz="2200" dirty="0" smtClean="0">
                <a:latin typeface="Times New Roman" panose="02020603050405020304" pitchFamily="18" charset="0"/>
                <a:ea typeface="Times New Roman" panose="02020603050405020304" pitchFamily="18" charset="0"/>
              </a:rPr>
              <a:t>borçna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malaryny </a:t>
            </a:r>
            <a:r>
              <a:rPr lang="hr-HR" sz="2200" dirty="0">
                <a:latin typeface="Times New Roman" panose="02020603050405020304" pitchFamily="18" charset="0"/>
                <a:ea typeface="Times New Roman" panose="02020603050405020304" pitchFamily="18" charset="0"/>
              </a:rPr>
              <a:t>ýerine ýetirmedik ýagdaýynda, hususylaşdyrylan obýektler bellenilen teripde yzyna alynýar. Döwlet kärhanalaryny üýtgedip gurmak we düzüm taýdan özgertmek ykdysadyýetiň döwlet sektoryny dolandyrmagy gowulandyrmaga mümkinçilik berýär.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Hususylaşdyrmak bilen bir hatarda Türkmenistanda kärende hem döwlet emlägin</a:t>
            </a:r>
            <a:r>
              <a:rPr lang="ru-RU" sz="2200" dirty="0">
                <a:latin typeface="Times New Roman" panose="02020603050405020304" pitchFamily="18" charset="0"/>
                <a:ea typeface="Times New Roman" panose="02020603050405020304" pitchFamily="18" charset="0"/>
              </a:rPr>
              <a:t>-</a:t>
            </a:r>
            <a:r>
              <a:rPr lang="hr-HR" sz="2200" dirty="0">
                <a:latin typeface="Times New Roman" panose="02020603050405020304" pitchFamily="18" charset="0"/>
                <a:ea typeface="Times New Roman" panose="02020603050405020304" pitchFamily="18" charset="0"/>
              </a:rPr>
              <a:t>den </a:t>
            </a:r>
            <a:r>
              <a:rPr lang="hr-HR" sz="2200" dirty="0" smtClean="0">
                <a:latin typeface="Times New Roman" panose="02020603050405020304" pitchFamily="18" charset="0"/>
                <a:ea typeface="Times New Roman" panose="02020603050405020304" pitchFamily="18" charset="0"/>
              </a:rPr>
              <a:t>peý</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dalanmagyň </a:t>
            </a:r>
            <a:r>
              <a:rPr lang="hr-HR" sz="2200" dirty="0">
                <a:latin typeface="Times New Roman" panose="02020603050405020304" pitchFamily="18" charset="0"/>
                <a:ea typeface="Times New Roman" panose="02020603050405020304" pitchFamily="18" charset="0"/>
              </a:rPr>
              <a:t>has giň ýaýran görnüşleriniň biridir.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Kärende döwlet emlägini dolandyrmagyň guraly hökmünde 2000-nji ýylyň 1-nji </a:t>
            </a:r>
            <a:r>
              <a:rPr lang="hr-HR" sz="2200" b="1" dirty="0" smtClean="0">
                <a:latin typeface="Times New Roman" panose="02020603050405020304" pitchFamily="18" charset="0"/>
                <a:ea typeface="Times New Roman" panose="02020603050405020304" pitchFamily="18" charset="0"/>
              </a:rPr>
              <a:t>ap</a:t>
            </a:r>
            <a:r>
              <a:rPr lang="ru-RU" sz="2200" b="1" smtClean="0">
                <a:latin typeface="Times New Roman" panose="02020603050405020304" pitchFamily="18" charset="0"/>
                <a:ea typeface="Times New Roman" panose="02020603050405020304" pitchFamily="18" charset="0"/>
              </a:rPr>
              <a:t>-</a:t>
            </a:r>
            <a:r>
              <a:rPr lang="hr-HR" sz="2200" b="1" smtClean="0">
                <a:latin typeface="Times New Roman" panose="02020603050405020304" pitchFamily="18" charset="0"/>
                <a:ea typeface="Times New Roman" panose="02020603050405020304" pitchFamily="18" charset="0"/>
              </a:rPr>
              <a:t>relinden </a:t>
            </a:r>
            <a:r>
              <a:rPr lang="hr-HR" sz="2200" b="1" dirty="0">
                <a:latin typeface="Times New Roman" panose="02020603050405020304" pitchFamily="18" charset="0"/>
                <a:ea typeface="Times New Roman" panose="02020603050405020304" pitchFamily="18" charset="0"/>
              </a:rPr>
              <a:t>bäri peýdalanylyp gelinýär. Türkmenistanyň Prezidentiniň 2000-nji ýylyň 3-nji martynda kabul eden „Döwlet emläginiň kärendä berlişini tertipleş</a:t>
            </a:r>
            <a:r>
              <a:rPr lang="ru-RU" sz="2200" b="1" dirty="0">
                <a:latin typeface="Times New Roman" panose="02020603050405020304" pitchFamily="18" charset="0"/>
                <a:ea typeface="Times New Roman" panose="02020603050405020304" pitchFamily="18" charset="0"/>
              </a:rPr>
              <a:t>-</a:t>
            </a:r>
            <a:r>
              <a:rPr lang="hr-HR" sz="2200" b="1" dirty="0">
                <a:latin typeface="Times New Roman" panose="02020603050405020304" pitchFamily="18" charset="0"/>
                <a:ea typeface="Times New Roman" panose="02020603050405020304" pitchFamily="18" charset="0"/>
              </a:rPr>
              <a:t>dirmek hakyndaky“ 4599 belgili karary bu işi ýola goýmaga mümkinçilik beripdi.</a:t>
            </a:r>
            <a:r>
              <a:rPr lang="hr-HR" sz="2200"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315106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0125" y="606355"/>
            <a:ext cx="10057552" cy="5838833"/>
          </a:xfrm>
        </p:spPr>
        <p:txBody>
          <a:bodyPr>
            <a:normAutofit/>
          </a:bodyPr>
          <a:lstStyle/>
          <a:p>
            <a:pPr>
              <a:spcAft>
                <a:spcPts val="0"/>
              </a:spcAft>
            </a:pPr>
            <a:r>
              <a:rPr lang="ru-RU" sz="2200" dirty="0">
                <a:solidFill>
                  <a:srgbClr val="000000"/>
                </a:solidFill>
                <a:latin typeface="Times New Roman" panose="02020603050405020304" pitchFamily="18" charset="0"/>
                <a:ea typeface="Times New Roman" panose="02020603050405020304" pitchFamily="18" charset="0"/>
              </a:rPr>
              <a:t> </a:t>
            </a:r>
            <a:r>
              <a:rPr lang="ru-RU" sz="2200" dirty="0" smtClean="0">
                <a:solidFill>
                  <a:srgbClr val="000000"/>
                </a:solidFill>
                <a:latin typeface="Times New Roman" panose="02020603050405020304" pitchFamily="18" charset="0"/>
                <a:ea typeface="Times New Roman" panose="02020603050405020304" pitchFamily="18" charset="0"/>
              </a:rPr>
              <a:t>  </a:t>
            </a:r>
            <a:r>
              <a:rPr lang="hr-HR" sz="2200" dirty="0" smtClean="0">
                <a:solidFill>
                  <a:srgbClr val="000000"/>
                </a:solidFill>
                <a:latin typeface="Times New Roman" panose="02020603050405020304" pitchFamily="18" charset="0"/>
                <a:ea typeface="Times New Roman" panose="02020603050405020304" pitchFamily="18" charset="0"/>
              </a:rPr>
              <a:t>Türkmenistanda </a:t>
            </a:r>
            <a:r>
              <a:rPr lang="hr-HR" sz="2200" dirty="0">
                <a:solidFill>
                  <a:srgbClr val="000000"/>
                </a:solidFill>
                <a:latin typeface="Times New Roman" panose="02020603050405020304" pitchFamily="18" charset="0"/>
                <a:ea typeface="Times New Roman" panose="02020603050405020304" pitchFamily="18" charset="0"/>
              </a:rPr>
              <a:t>döredilýän bilelikdäki kärhanalar ýurda täze tehnikalary we </a:t>
            </a:r>
            <a:r>
              <a:rPr lang="hr-HR" sz="2200" dirty="0" smtClean="0">
                <a:solidFill>
                  <a:srgbClr val="000000"/>
                </a:solidFill>
                <a:latin typeface="Times New Roman" panose="02020603050405020304" pitchFamily="18" charset="0"/>
                <a:ea typeface="Times New Roman" panose="02020603050405020304" pitchFamily="18" charset="0"/>
              </a:rPr>
              <a:t>tehnolo</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giýalary</a:t>
            </a:r>
            <a:r>
              <a:rPr lang="hr-HR" sz="2200" dirty="0">
                <a:solidFill>
                  <a:srgbClr val="000000"/>
                </a:solidFill>
                <a:latin typeface="Times New Roman" panose="02020603050405020304" pitchFamily="18" charset="0"/>
                <a:ea typeface="Times New Roman" panose="02020603050405020304" pitchFamily="18" charset="0"/>
              </a:rPr>
              <a:t>, halkara marketing we öňdebaryjy dolandyryş tejribesiniň täze usullaryny </a:t>
            </a:r>
            <a:r>
              <a:rPr lang="hr-HR" sz="2200" dirty="0" smtClean="0">
                <a:solidFill>
                  <a:srgbClr val="000000"/>
                </a:solidFill>
                <a:latin typeface="Times New Roman" panose="02020603050405020304" pitchFamily="18" charset="0"/>
                <a:ea typeface="Times New Roman" panose="02020603050405020304" pitchFamily="18" charset="0"/>
              </a:rPr>
              <a:t>çek</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mekde </a:t>
            </a:r>
            <a:r>
              <a:rPr lang="hr-HR" sz="2200" dirty="0">
                <a:solidFill>
                  <a:srgbClr val="000000"/>
                </a:solidFill>
                <a:latin typeface="Times New Roman" panose="02020603050405020304" pitchFamily="18" charset="0"/>
                <a:ea typeface="Times New Roman" panose="02020603050405020304" pitchFamily="18" charset="0"/>
              </a:rPr>
              <a:t>möhüm orny eýeleýär, ylmy-tehniki ösüşiň </a:t>
            </a:r>
            <a:r>
              <a:rPr lang="hr-HR" sz="2200" dirty="0" smtClean="0">
                <a:solidFill>
                  <a:srgbClr val="000000"/>
                </a:solidFill>
                <a:latin typeface="Times New Roman" panose="02020603050405020304" pitchFamily="18" charset="0"/>
                <a:ea typeface="Times New Roman" panose="02020603050405020304" pitchFamily="18" charset="0"/>
              </a:rPr>
              <a:t>çaltlandyrylmagyny </a:t>
            </a:r>
            <a:r>
              <a:rPr lang="hr-HR" sz="2200" dirty="0">
                <a:solidFill>
                  <a:srgbClr val="000000"/>
                </a:solidFill>
                <a:latin typeface="Times New Roman" panose="02020603050405020304" pitchFamily="18" charset="0"/>
                <a:ea typeface="Times New Roman" panose="02020603050405020304" pitchFamily="18" charset="0"/>
              </a:rPr>
              <a:t>we öndürilýän önümleriň bäsleşige ukyplylygynyň ýokarlandyrylmagyny üpjün edýär. Häzirki wagtda bilelikdäki kärhanalaryň işi senagatda, söwda</a:t>
            </a:r>
            <a:r>
              <a:rPr lang="ru-RU" sz="2200" dirty="0">
                <a:solidFill>
                  <a:srgbClr val="000000"/>
                </a:solidFill>
                <a:latin typeface="Times New Roman" panose="02020603050405020304" pitchFamily="18" charset="0"/>
                <a:ea typeface="Times New Roman" panose="02020603050405020304" pitchFamily="18" charset="0"/>
              </a:rPr>
              <a:t>-</a:t>
            </a:r>
            <a:r>
              <a:rPr lang="hr-HR" sz="2200" dirty="0">
                <a:solidFill>
                  <a:srgbClr val="000000"/>
                </a:solidFill>
                <a:latin typeface="Times New Roman" panose="02020603050405020304" pitchFamily="18" charset="0"/>
                <a:ea typeface="Times New Roman" panose="02020603050405020304" pitchFamily="18" charset="0"/>
              </a:rPr>
              <a:t>da we jemgyýetçilik iýmitinde, halkyň sarp edýän harytlarynyň önümçiliginde, </a:t>
            </a:r>
            <a:r>
              <a:rPr lang="hr-HR" sz="2200" dirty="0" smtClean="0">
                <a:solidFill>
                  <a:srgbClr val="000000"/>
                </a:solidFill>
                <a:latin typeface="Times New Roman" panose="02020603050405020304" pitchFamily="18" charset="0"/>
                <a:ea typeface="Times New Roman" panose="02020603050405020304" pitchFamily="18" charset="0"/>
              </a:rPr>
              <a:t>gurluşykda</a:t>
            </a:r>
            <a:r>
              <a:rPr lang="hr-HR" sz="2200" dirty="0">
                <a:solidFill>
                  <a:srgbClr val="000000"/>
                </a:solidFill>
                <a:latin typeface="Times New Roman" panose="02020603050405020304" pitchFamily="18" charset="0"/>
                <a:ea typeface="Times New Roman" panose="02020603050405020304" pitchFamily="18" charset="0"/>
              </a:rPr>
              <a:t>, syýahatçylykda we durmuş </a:t>
            </a:r>
            <a:r>
              <a:rPr lang="hr-HR" sz="2200" dirty="0" smtClean="0">
                <a:solidFill>
                  <a:srgbClr val="000000"/>
                </a:solidFill>
                <a:latin typeface="Times New Roman" panose="02020603050405020304" pitchFamily="18" charset="0"/>
                <a:ea typeface="Times New Roman" panose="02020603050405020304" pitchFamily="18" charset="0"/>
              </a:rPr>
              <a:t>hyzma</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ty </a:t>
            </a:r>
            <a:r>
              <a:rPr lang="hr-HR" sz="2200" dirty="0">
                <a:solidFill>
                  <a:srgbClr val="000000"/>
                </a:solidFill>
                <a:latin typeface="Times New Roman" panose="02020603050405020304" pitchFamily="18" charset="0"/>
                <a:ea typeface="Times New Roman" panose="02020603050405020304" pitchFamily="18" charset="0"/>
              </a:rPr>
              <a:t>ulgamynda giňden ýaýbaňlandyryldy.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Hususylaşdyrmagyň we döwlet aýrybaşgalaşdyrmagyň milli maksatnamasyny işläp taýýarlamak we kabul etmek möhümdür. Kärhanalaryň ykysady netijeliligini </a:t>
            </a:r>
            <a:r>
              <a:rPr lang="hr-HR" sz="2200" dirty="0" smtClean="0">
                <a:solidFill>
                  <a:srgbClr val="000000"/>
                </a:solidFill>
                <a:latin typeface="Times New Roman" panose="02020603050405020304" pitchFamily="18" charset="0"/>
                <a:ea typeface="Times New Roman" panose="02020603050405020304" pitchFamily="18" charset="0"/>
              </a:rPr>
              <a:t>ýokarlan</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dyrmak</a:t>
            </a:r>
            <a:r>
              <a:rPr lang="hr-HR" sz="2200" dirty="0">
                <a:solidFill>
                  <a:srgbClr val="000000"/>
                </a:solidFill>
                <a:latin typeface="Times New Roman" panose="02020603050405020304" pitchFamily="18" charset="0"/>
                <a:ea typeface="Times New Roman" panose="02020603050405020304" pitchFamily="18" charset="0"/>
              </a:rPr>
              <a:t>, hususy telekeçileriň giň gatlagyny emele getirmek, bazary harytlar we </a:t>
            </a:r>
            <a:r>
              <a:rPr lang="hr-HR" sz="2200" dirty="0" smtClean="0">
                <a:solidFill>
                  <a:srgbClr val="000000"/>
                </a:solidFill>
                <a:latin typeface="Times New Roman" panose="02020603050405020304" pitchFamily="18" charset="0"/>
                <a:ea typeface="Times New Roman" panose="02020603050405020304" pitchFamily="18" charset="0"/>
              </a:rPr>
              <a:t>hyzmat</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lar </a:t>
            </a:r>
            <a:r>
              <a:rPr lang="hr-HR" sz="2200" dirty="0">
                <a:solidFill>
                  <a:srgbClr val="000000"/>
                </a:solidFill>
                <a:latin typeface="Times New Roman" panose="02020603050405020304" pitchFamily="18" charset="0"/>
                <a:ea typeface="Times New Roman" panose="02020603050405020304" pitchFamily="18" charset="0"/>
              </a:rPr>
              <a:t>bilen doldurmak, goşmaça iş orunlaryny döretmek, şeýle hem salgyt salmagyň </a:t>
            </a:r>
            <a:r>
              <a:rPr lang="hr-HR" sz="2200" dirty="0" smtClean="0">
                <a:solidFill>
                  <a:srgbClr val="000000"/>
                </a:solidFill>
                <a:latin typeface="Times New Roman" panose="02020603050405020304" pitchFamily="18" charset="0"/>
                <a:ea typeface="Times New Roman" panose="02020603050405020304" pitchFamily="18" charset="0"/>
              </a:rPr>
              <a:t>bin</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ýadynyň </a:t>
            </a:r>
            <a:r>
              <a:rPr lang="hr-HR" sz="2200" dirty="0">
                <a:solidFill>
                  <a:srgbClr val="000000"/>
                </a:solidFill>
                <a:latin typeface="Times New Roman" panose="02020603050405020304" pitchFamily="18" charset="0"/>
                <a:ea typeface="Times New Roman" panose="02020603050405020304" pitchFamily="18" charset="0"/>
              </a:rPr>
              <a:t>giňeldilen görnüşiniň netije berşini gazanmak </a:t>
            </a:r>
            <a:r>
              <a:rPr lang="hr-HR" sz="2200" dirty="0" smtClean="0">
                <a:solidFill>
                  <a:srgbClr val="000000"/>
                </a:solidFill>
                <a:latin typeface="Times New Roman" panose="02020603050405020304" pitchFamily="18" charset="0"/>
                <a:ea typeface="Times New Roman" panose="02020603050405020304" pitchFamily="18" charset="0"/>
              </a:rPr>
              <a:t>hususylaşdyrmagyň </a:t>
            </a:r>
            <a:r>
              <a:rPr lang="hr-HR" sz="2200" dirty="0">
                <a:solidFill>
                  <a:srgbClr val="000000"/>
                </a:solidFill>
                <a:latin typeface="Times New Roman" panose="02020603050405020304" pitchFamily="18" charset="0"/>
                <a:ea typeface="Times New Roman" panose="02020603050405020304" pitchFamily="18" charset="0"/>
              </a:rPr>
              <a:t>we </a:t>
            </a:r>
            <a:r>
              <a:rPr lang="hr-HR" sz="2200" dirty="0" smtClean="0">
                <a:solidFill>
                  <a:srgbClr val="000000"/>
                </a:solidFill>
                <a:latin typeface="Times New Roman" panose="02020603050405020304" pitchFamily="18" charset="0"/>
                <a:ea typeface="Times New Roman" panose="02020603050405020304" pitchFamily="18" charset="0"/>
              </a:rPr>
              <a:t>döwlet</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den </a:t>
            </a:r>
            <a:r>
              <a:rPr lang="hr-HR" sz="2200" dirty="0">
                <a:solidFill>
                  <a:srgbClr val="000000"/>
                </a:solidFill>
                <a:latin typeface="Times New Roman" panose="02020603050405020304" pitchFamily="18" charset="0"/>
                <a:ea typeface="Times New Roman" panose="02020603050405020304" pitchFamily="18" charset="0"/>
              </a:rPr>
              <a:t>aýrybaşgalaşdyrmagyň esasy maksatlary bolup durýar. Ähli hususylaşdyrma </a:t>
            </a:r>
            <a:r>
              <a:rPr lang="hr-HR" sz="2200" dirty="0" smtClean="0">
                <a:solidFill>
                  <a:srgbClr val="000000"/>
                </a:solidFill>
                <a:latin typeface="Times New Roman" panose="02020603050405020304" pitchFamily="18" charset="0"/>
                <a:ea typeface="Times New Roman" panose="02020603050405020304" pitchFamily="18" charset="0"/>
              </a:rPr>
              <a:t>çöz</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gütleri </a:t>
            </a:r>
            <a:r>
              <a:rPr lang="hr-HR" sz="2200" dirty="0">
                <a:solidFill>
                  <a:srgbClr val="000000"/>
                </a:solidFill>
                <a:latin typeface="Times New Roman" panose="02020603050405020304" pitchFamily="18" charset="0"/>
                <a:ea typeface="Times New Roman" panose="02020603050405020304" pitchFamily="18" charset="0"/>
              </a:rPr>
              <a:t>mümkin bolan maýadarlaryň beren kärhanany ösdürmegiň uzak möhletleýin </a:t>
            </a:r>
            <a:r>
              <a:rPr lang="hr-HR" sz="2200" dirty="0" smtClean="0">
                <a:solidFill>
                  <a:srgbClr val="000000"/>
                </a:solidFill>
                <a:latin typeface="Times New Roman" panose="02020603050405020304" pitchFamily="18" charset="0"/>
                <a:ea typeface="Times New Roman" panose="02020603050405020304" pitchFamily="18" charset="0"/>
              </a:rPr>
              <a:t>me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ýilnamalarynyň we </a:t>
            </a:r>
            <a:r>
              <a:rPr lang="hr-HR" sz="2200" dirty="0">
                <a:solidFill>
                  <a:srgbClr val="000000"/>
                </a:solidFill>
                <a:latin typeface="Times New Roman" panose="02020603050405020304" pitchFamily="18" charset="0"/>
                <a:ea typeface="Times New Roman" panose="02020603050405020304" pitchFamily="18" charset="0"/>
              </a:rPr>
              <a:t>maýadarlaryň öz üstlerine alan borçlaryny jikme-jik kadalaşdyrýan, baglaşan hususylaşdyrma şertnamalarynyň içgin seljermesi esasynda kabul edilýär.</a:t>
            </a:r>
            <a:endParaRPr lang="ru-RU" dirty="0"/>
          </a:p>
        </p:txBody>
      </p:sp>
    </p:spTree>
    <p:extLst>
      <p:ext uri="{BB962C8B-B14F-4D97-AF65-F5344CB8AC3E}">
        <p14:creationId xmlns:p14="http://schemas.microsoft.com/office/powerpoint/2010/main" val="14412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2369" y="695130"/>
            <a:ext cx="10058400" cy="5705669"/>
          </a:xfrm>
        </p:spPr>
        <p:txBody>
          <a:bodyPr>
            <a:normAutofit/>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200" b="1" kern="1600" spc="-15" dirty="0" smtClean="0">
                <a:latin typeface="Times New Roman" panose="02020603050405020304" pitchFamily="18" charset="0"/>
                <a:ea typeface="Times New Roman" panose="02020603050405020304" pitchFamily="18" charset="0"/>
                <a:cs typeface="Arial" panose="020B0604020202020204" pitchFamily="34" charset="0"/>
              </a:rPr>
              <a:t>12.2</a:t>
            </a:r>
            <a:r>
              <a:rPr lang="hr-HR" sz="2200" b="1" kern="1600" spc="-15" dirty="0">
                <a:latin typeface="Times New Roman" panose="02020603050405020304" pitchFamily="18" charset="0"/>
                <a:ea typeface="Times New Roman" panose="02020603050405020304" pitchFamily="18" charset="0"/>
                <a:cs typeface="Arial" panose="020B0604020202020204" pitchFamily="34" charset="0"/>
              </a:rPr>
              <a:t>. Türkmenistanda döwlet-hususy hyzmatdaşlygy ösdürmegiň ileri tutulýan ugurlary</a:t>
            </a:r>
            <a:r>
              <a:rPr lang="ru-RU" sz="22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200" b="1" kern="1600" dirty="0">
                <a:latin typeface="Arial" panose="020B0604020202020204" pitchFamily="34" charset="0"/>
                <a:ea typeface="Times New Roman" panose="02020603050405020304" pitchFamily="18" charset="0"/>
              </a:rPr>
              <a:t/>
            </a:r>
            <a:br>
              <a:rPr lang="ru-RU" sz="2200" b="1" kern="1600" dirty="0">
                <a:latin typeface="Arial" panose="020B0604020202020204" pitchFamily="34" charset="0"/>
                <a:ea typeface="Times New Roman" panose="02020603050405020304" pitchFamily="18" charset="0"/>
              </a:rPr>
            </a:br>
            <a:r>
              <a:rPr lang="hr-HR"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rPr>
              <a:t>Türkmenistanyň</a:t>
            </a:r>
            <a:r>
              <a:rPr lang="hr-HR" sz="2200" dirty="0">
                <a:latin typeface="Times New Roman" panose="02020603050405020304" pitchFamily="18" charset="0"/>
                <a:ea typeface="Times New Roman" panose="02020603050405020304" pitchFamily="18" charset="0"/>
              </a:rPr>
              <a:t> döwlet-hususy hyzmatdaşlyk ýurduň durmuş-ykdysady sütünini </a:t>
            </a:r>
            <a:r>
              <a:rPr lang="hr-HR" sz="2200" dirty="0" smtClean="0">
                <a:latin typeface="Times New Roman" panose="02020603050405020304" pitchFamily="18" charset="0"/>
                <a:ea typeface="Times New Roman" panose="02020603050405020304" pitchFamily="18" charset="0"/>
              </a:rPr>
              <a:t>ösdürmekde </a:t>
            </a:r>
            <a:r>
              <a:rPr lang="hr-HR" sz="2200" dirty="0">
                <a:latin typeface="Times New Roman" panose="02020603050405020304" pitchFamily="18" charset="0"/>
                <a:ea typeface="Times New Roman" panose="02020603050405020304" pitchFamily="18" charset="0"/>
              </a:rPr>
              <a:t>we kämilleşdirmekde esasy strategiki ugur bolup çykyş edýär.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Döwlet-hususy hyzmatdaşlyk (DHH) dürli görnüşleriň giň toplumyna eýedir. Bu, </a:t>
            </a:r>
            <a:r>
              <a:rPr lang="hr-HR" sz="2200" dirty="0" smtClean="0">
                <a:latin typeface="Times New Roman" panose="02020603050405020304" pitchFamily="18" charset="0"/>
                <a:ea typeface="Times New Roman" panose="02020603050405020304" pitchFamily="18" charset="0"/>
              </a:rPr>
              <a:t>il</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kinji </a:t>
            </a:r>
            <a:r>
              <a:rPr lang="hr-HR" sz="2200" dirty="0">
                <a:latin typeface="Times New Roman" panose="02020603050405020304" pitchFamily="18" charset="0"/>
                <a:ea typeface="Times New Roman" panose="02020603050405020304" pitchFamily="18" charset="0"/>
              </a:rPr>
              <a:t>nobatda, ylalaşyklaryň dürli görnüşi bolup, olary döwlet hususy kompaniýalara </a:t>
            </a:r>
            <a:r>
              <a:rPr lang="hr-HR" sz="2200" dirty="0" smtClean="0">
                <a:latin typeface="Times New Roman" panose="02020603050405020304" pitchFamily="18" charset="0"/>
                <a:ea typeface="Times New Roman" panose="02020603050405020304" pitchFamily="18" charset="0"/>
              </a:rPr>
              <a:t>iş</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leri </a:t>
            </a:r>
            <a:r>
              <a:rPr lang="hr-HR" sz="2200" dirty="0">
                <a:latin typeface="Times New Roman" panose="02020603050405020304" pitchFamily="18" charset="0"/>
                <a:ea typeface="Times New Roman" panose="02020603050405020304" pitchFamily="18" charset="0"/>
              </a:rPr>
              <a:t>ýerine ýetirmek we jemgyýetçilik hyzmatlaryny bermek, dolandyrmak, tehniki </a:t>
            </a:r>
            <a:r>
              <a:rPr lang="hr-HR" sz="2200" dirty="0" smtClean="0">
                <a:latin typeface="Times New Roman" panose="02020603050405020304" pitchFamily="18" charset="0"/>
                <a:ea typeface="Times New Roman" panose="02020603050405020304" pitchFamily="18" charset="0"/>
              </a:rPr>
              <a:t>kö</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mekleriň </a:t>
            </a:r>
            <a:r>
              <a:rPr lang="hr-HR" sz="2200" dirty="0">
                <a:latin typeface="Times New Roman" panose="02020603050405020304" pitchFamily="18" charset="0"/>
                <a:ea typeface="Times New Roman" panose="02020603050405020304" pitchFamily="18" charset="0"/>
              </a:rPr>
              <a:t>ylalaşyklary we ş.m. üçin berýär.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Türkmenistanda önümçilik durmuş-medeni ulgamlaryň dürli binalaryny gurýan </a:t>
            </a:r>
            <a:r>
              <a:rPr lang="hr-HR" sz="2200" dirty="0" smtClean="0">
                <a:latin typeface="Times New Roman" panose="02020603050405020304" pitchFamily="18" charset="0"/>
                <a:ea typeface="Times New Roman" panose="02020603050405020304" pitchFamily="18" charset="0"/>
              </a:rPr>
              <a:t>daşa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ry </a:t>
            </a:r>
            <a:r>
              <a:rPr lang="hr-HR" sz="2200" dirty="0">
                <a:latin typeface="Times New Roman" panose="02020603050405020304" pitchFamily="18" charset="0"/>
                <a:ea typeface="Times New Roman" panose="02020603050405020304" pitchFamily="18" charset="0"/>
              </a:rPr>
              <a:t>ýurt kompaniýalary giň gerime eýe boldy. Ýurtdaky durmuş-ykdysady özgertmeleriň gerimi diňe bir daşary ýurt gurluşyk kompaniýalarynyň däl-de, eýsem ýurduň hususy ulgamynyň hem mümkinçiliginiň has işjeň gatnaşmagyny talap etdi. Olar mekdepleri, hassahanalary, çagalar baglaryny, medeniýet öýlerini, sport desgalaryny, basseýnleri, ýaşaýyş jaýlaryny, inžener-tehniki desgalary gurýarlar.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441939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0226" y="730641"/>
            <a:ext cx="10369118" cy="5847711"/>
          </a:xfrm>
        </p:spPr>
        <p:txBody>
          <a:bodyPr>
            <a:normAutofit fontScale="90000"/>
          </a:bodyPr>
          <a:lstStyle/>
          <a:p>
            <a:pPr>
              <a:spcAft>
                <a:spcPts val="0"/>
              </a:spcAft>
            </a:pP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Döwlet hem hususy eýeçiligiň netijeli hyzmatdaşlygynyň ýene-de bir usuly </a:t>
            </a:r>
            <a:r>
              <a:rPr lang="hr-HR" sz="2700" dirty="0" smtClean="0">
                <a:solidFill>
                  <a:srgbClr val="000000"/>
                </a:solidFill>
                <a:latin typeface="Times New Roman" panose="02020603050405020304" pitchFamily="18" charset="0"/>
                <a:ea typeface="Times New Roman" panose="02020603050405020304" pitchFamily="18" charset="0"/>
              </a:rPr>
              <a:t>kären</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de </a:t>
            </a:r>
            <a:r>
              <a:rPr lang="hr-HR" sz="2700" dirty="0">
                <a:solidFill>
                  <a:srgbClr val="000000"/>
                </a:solidFill>
                <a:latin typeface="Times New Roman" panose="02020603050405020304" pitchFamily="18" charset="0"/>
                <a:ea typeface="Times New Roman" panose="02020603050405020304" pitchFamily="18" charset="0"/>
              </a:rPr>
              <a:t>gatnaşyklarydyr. Olar döwlet eýeçiligindäki emläkleriň – binalaryň, </a:t>
            </a:r>
            <a:r>
              <a:rPr lang="hr-HR" sz="2700" dirty="0" smtClean="0">
                <a:solidFill>
                  <a:srgbClr val="000000"/>
                </a:solidFill>
                <a:latin typeface="Times New Roman" panose="02020603050405020304" pitchFamily="18" charset="0"/>
                <a:ea typeface="Times New Roman" panose="02020603050405020304" pitchFamily="18" charset="0"/>
              </a:rPr>
              <a:t>desgalaryň</a:t>
            </a:r>
            <a:r>
              <a:rPr lang="hr-HR" sz="2700" dirty="0">
                <a:solidFill>
                  <a:srgbClr val="000000"/>
                </a:solidFill>
                <a:latin typeface="Times New Roman" panose="02020603050405020304" pitchFamily="18" charset="0"/>
                <a:ea typeface="Times New Roman" panose="02020603050405020304" pitchFamily="18" charset="0"/>
              </a:rPr>
              <a:t>, önümçilik enjamlarynyň hususy eýeçilige kärendesine berilmegi bilen </a:t>
            </a:r>
            <a:r>
              <a:rPr lang="hr-HR" sz="2700" dirty="0" smtClean="0">
                <a:solidFill>
                  <a:srgbClr val="000000"/>
                </a:solidFill>
                <a:latin typeface="Times New Roman" panose="02020603050405020304" pitchFamily="18" charset="0"/>
                <a:ea typeface="Times New Roman" panose="02020603050405020304" pitchFamily="18" charset="0"/>
              </a:rPr>
              <a:t>ýüze </a:t>
            </a:r>
            <a:r>
              <a:rPr lang="hr-HR" sz="2700" dirty="0">
                <a:solidFill>
                  <a:srgbClr val="000000"/>
                </a:solidFill>
                <a:latin typeface="Times New Roman" panose="02020603050405020304" pitchFamily="18" charset="0"/>
                <a:ea typeface="Times New Roman" panose="02020603050405020304" pitchFamily="18" charset="0"/>
              </a:rPr>
              <a:t>çykýar. Döwlet emlägini ulanandygy üçin hususy kompaniýalar döwlet </a:t>
            </a:r>
            <a:r>
              <a:rPr lang="hr-HR" sz="2700" dirty="0" smtClean="0">
                <a:solidFill>
                  <a:srgbClr val="000000"/>
                </a:solidFill>
                <a:latin typeface="Times New Roman" panose="02020603050405020304" pitchFamily="18" charset="0"/>
                <a:ea typeface="Times New Roman" panose="02020603050405020304" pitchFamily="18" charset="0"/>
              </a:rPr>
              <a:t>gaznasyna </a:t>
            </a:r>
            <a:r>
              <a:rPr lang="hr-HR" sz="2700" dirty="0">
                <a:solidFill>
                  <a:srgbClr val="000000"/>
                </a:solidFill>
                <a:latin typeface="Times New Roman" panose="02020603050405020304" pitchFamily="18" charset="0"/>
                <a:ea typeface="Times New Roman" panose="02020603050405020304" pitchFamily="18" charset="0"/>
              </a:rPr>
              <a:t>ýörite göz öňünde tutulan kärende tölegini töleýärler.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Kärendäniň umumy göwrüminde hususy telekeçiler bilen baglaşylan </a:t>
            </a:r>
            <a:r>
              <a:rPr lang="hr-HR" sz="2700" dirty="0" smtClean="0">
                <a:solidFill>
                  <a:srgbClr val="000000"/>
                </a:solidFill>
                <a:latin typeface="Times New Roman" panose="02020603050405020304" pitchFamily="18" charset="0"/>
                <a:ea typeface="Times New Roman" panose="02020603050405020304" pitchFamily="18" charset="0"/>
              </a:rPr>
              <a:t>şertnamalar </a:t>
            </a:r>
            <a:r>
              <a:rPr lang="hr-HR" sz="2700" dirty="0">
                <a:solidFill>
                  <a:srgbClr val="000000"/>
                </a:solidFill>
                <a:latin typeface="Times New Roman" panose="02020603050405020304" pitchFamily="18" charset="0"/>
                <a:ea typeface="Times New Roman" panose="02020603050405020304" pitchFamily="18" charset="0"/>
              </a:rPr>
              <a:t>has uly paýy tutýar Kärendesine has köp alynýan emläkleriň arasynda </a:t>
            </a:r>
            <a:r>
              <a:rPr lang="hr-HR" sz="2700" b="1" dirty="0" smtClean="0">
                <a:solidFill>
                  <a:srgbClr val="000000"/>
                </a:solidFill>
                <a:latin typeface="Times New Roman" panose="02020603050405020304" pitchFamily="18" charset="0"/>
                <a:ea typeface="Times New Roman" panose="02020603050405020304" pitchFamily="18" charset="0"/>
              </a:rPr>
              <a:t>binalar</a:t>
            </a:r>
            <a:r>
              <a:rPr lang="hr-HR" sz="2700" dirty="0" smtClean="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we </a:t>
            </a:r>
            <a:r>
              <a:rPr lang="hr-HR" sz="2700" b="1" dirty="0">
                <a:solidFill>
                  <a:srgbClr val="000000"/>
                </a:solidFill>
                <a:latin typeface="Times New Roman" panose="02020603050405020304" pitchFamily="18" charset="0"/>
                <a:ea typeface="Times New Roman" panose="02020603050405020304" pitchFamily="18" charset="0"/>
              </a:rPr>
              <a:t>desgalar</a:t>
            </a:r>
            <a:r>
              <a:rPr lang="hr-HR" sz="2700" dirty="0">
                <a:solidFill>
                  <a:srgbClr val="000000"/>
                </a:solidFill>
                <a:latin typeface="Times New Roman" panose="02020603050405020304" pitchFamily="18" charset="0"/>
                <a:ea typeface="Times New Roman" panose="02020603050405020304" pitchFamily="18" charset="0"/>
              </a:rPr>
              <a:t> ilkinji orunda durýar.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solidFill>
                  <a:srgbClr val="000000"/>
                </a:solidFill>
                <a:latin typeface="Times New Roman" panose="02020603050405020304" pitchFamily="18" charset="0"/>
                <a:ea typeface="Times New Roman" panose="02020603050405020304" pitchFamily="18" charset="0"/>
              </a:rPr>
              <a:t>    </a:t>
            </a:r>
            <a:r>
              <a:rPr lang="hr-HR" sz="2700" b="1" dirty="0">
                <a:solidFill>
                  <a:srgbClr val="000000"/>
                </a:solidFill>
                <a:latin typeface="Times New Roman" panose="02020603050405020304" pitchFamily="18" charset="0"/>
                <a:ea typeface="Times New Roman" panose="02020603050405020304" pitchFamily="18" charset="0"/>
              </a:rPr>
              <a:t>Konsessiýa </a:t>
            </a:r>
            <a:r>
              <a:rPr lang="hr-HR" sz="2700" dirty="0">
                <a:solidFill>
                  <a:srgbClr val="000000"/>
                </a:solidFill>
                <a:latin typeface="Times New Roman" panose="02020603050405020304" pitchFamily="18" charset="0"/>
                <a:ea typeface="Times New Roman" panose="02020603050405020304" pitchFamily="18" charset="0"/>
              </a:rPr>
              <a:t>– bu döwletiň hem-de hususy eýeçilik sektoryna degişli bolan </a:t>
            </a:r>
            <a:r>
              <a:rPr lang="hr-HR" sz="2700" dirty="0" smtClean="0">
                <a:solidFill>
                  <a:srgbClr val="000000"/>
                </a:solidFill>
                <a:latin typeface="Times New Roman" panose="02020603050405020304" pitchFamily="18" charset="0"/>
                <a:ea typeface="Times New Roman" panose="02020603050405020304" pitchFamily="18" charset="0"/>
              </a:rPr>
              <a:t>şahsy </a:t>
            </a:r>
            <a:r>
              <a:rPr lang="hr-HR" sz="2700" dirty="0">
                <a:solidFill>
                  <a:srgbClr val="000000"/>
                </a:solidFill>
                <a:latin typeface="Times New Roman" panose="02020603050405020304" pitchFamily="18" charset="0"/>
                <a:ea typeface="Times New Roman" panose="02020603050405020304" pitchFamily="18" charset="0"/>
              </a:rPr>
              <a:t>ýa-da ýuridik tarapyň arasyndaky emläk gatnaşyklarynyň ulgamydyr. </a:t>
            </a:r>
            <a:r>
              <a:rPr lang="ru-RU" sz="2700" dirty="0" smtClean="0">
                <a:solidFill>
                  <a:srgbClr val="000000"/>
                </a:solidFill>
                <a:latin typeface="Times New Roman" panose="02020603050405020304" pitchFamily="18" charset="0"/>
                <a:ea typeface="Times New Roman" panose="02020603050405020304" pitchFamily="18" charset="0"/>
              </a:rPr>
              <a:t>  </a:t>
            </a:r>
            <a:r>
              <a:rPr lang="hr-HR" sz="2700" dirty="0" smtClean="0">
                <a:solidFill>
                  <a:srgbClr val="000000"/>
                </a:solidFill>
                <a:latin typeface="Times New Roman" panose="02020603050405020304" pitchFamily="18" charset="0"/>
                <a:ea typeface="Times New Roman" panose="02020603050405020304" pitchFamily="18" charset="0"/>
              </a:rPr>
              <a:t>Şunda </a:t>
            </a:r>
            <a:r>
              <a:rPr lang="ru-RU" sz="2700" dirty="0" err="1" smtClean="0">
                <a:solidFill>
                  <a:srgbClr val="000000"/>
                </a:solidFill>
                <a:latin typeface="Times New Roman" panose="02020603050405020304" pitchFamily="18" charset="0"/>
                <a:ea typeface="Times New Roman" panose="02020603050405020304" pitchFamily="18" charset="0"/>
              </a:rPr>
              <a:t>döw-let</a:t>
            </a:r>
            <a:r>
              <a:rPr lang="ru-RU" sz="2700" dirty="0" smtClean="0">
                <a:solidFill>
                  <a:srgbClr val="000000"/>
                </a:solidFill>
                <a:latin typeface="Times New Roman" panose="02020603050405020304" pitchFamily="18" charset="0"/>
                <a:ea typeface="Times New Roman" panose="02020603050405020304" pitchFamily="18" charset="0"/>
              </a:rPr>
              <a:t> </a:t>
            </a:r>
            <a:r>
              <a:rPr lang="ru-RU" sz="2700" dirty="0">
                <a:solidFill>
                  <a:srgbClr val="000000"/>
                </a:solidFill>
                <a:latin typeface="Times New Roman" panose="02020603050405020304" pitchFamily="18" charset="0"/>
                <a:ea typeface="Times New Roman" panose="02020603050405020304" pitchFamily="18" charset="0"/>
              </a:rPr>
              <a:t>(</a:t>
            </a:r>
            <a:r>
              <a:rPr lang="hr-HR" sz="2700" dirty="0">
                <a:solidFill>
                  <a:srgbClr val="000000"/>
                </a:solidFill>
                <a:latin typeface="Times New Roman" panose="02020603050405020304" pitchFamily="18" charset="0"/>
                <a:ea typeface="Times New Roman" panose="02020603050405020304" pitchFamily="18" charset="0"/>
              </a:rPr>
              <a:t>konsedent</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şahsy</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ýa-da</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ýuridik</a:t>
            </a:r>
            <a:r>
              <a:rPr lang="ru-RU" sz="2700" dirty="0">
                <a:solidFill>
                  <a:srgbClr val="000000"/>
                </a:solidFill>
                <a:latin typeface="Times New Roman" panose="02020603050405020304" pitchFamily="18" charset="0"/>
                <a:ea typeface="Times New Roman" panose="02020603050405020304" pitchFamily="18" charset="0"/>
              </a:rPr>
              <a:t> </a:t>
            </a:r>
            <a:r>
              <a:rPr lang="ru-RU" sz="2700" dirty="0" err="1">
                <a:solidFill>
                  <a:srgbClr val="000000"/>
                </a:solidFill>
                <a:latin typeface="Times New Roman" panose="02020603050405020304" pitchFamily="18" charset="0"/>
                <a:ea typeface="Times New Roman" panose="02020603050405020304" pitchFamily="18" charset="0"/>
              </a:rPr>
              <a:t>tarapyň</a:t>
            </a: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konsessiýaça</a:t>
            </a:r>
            <a:r>
              <a:rPr lang="ru-RU" sz="2700" dirty="0">
                <a:solidFill>
                  <a:srgbClr val="000000"/>
                </a:solidFill>
                <a:latin typeface="Times New Roman" panose="02020603050405020304" pitchFamily="18" charset="0"/>
                <a:ea typeface="Times New Roman" panose="02020603050405020304" pitchFamily="18" charset="0"/>
              </a:rPr>
              <a:t>)</a:t>
            </a:r>
            <a:r>
              <a:rPr lang="hr-HR" sz="2700" dirty="0">
                <a:solidFill>
                  <a:srgbClr val="000000"/>
                </a:solidFill>
                <a:latin typeface="Times New Roman" panose="02020603050405020304" pitchFamily="18" charset="0"/>
                <a:ea typeface="Times New Roman" panose="02020603050405020304" pitchFamily="18" charset="0"/>
              </a:rPr>
              <a:t> ýörite baglaşylan </a:t>
            </a:r>
            <a:r>
              <a:rPr lang="hr-HR" sz="2700" dirty="0" smtClean="0">
                <a:solidFill>
                  <a:srgbClr val="000000"/>
                </a:solidFill>
                <a:latin typeface="Times New Roman" panose="02020603050405020304" pitchFamily="18" charset="0"/>
                <a:ea typeface="Times New Roman" panose="02020603050405020304" pitchFamily="18" charset="0"/>
              </a:rPr>
              <a:t>şert</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nama </a:t>
            </a:r>
            <a:r>
              <a:rPr lang="hr-HR" sz="2700" dirty="0">
                <a:solidFill>
                  <a:srgbClr val="000000"/>
                </a:solidFill>
                <a:latin typeface="Times New Roman" panose="02020603050405020304" pitchFamily="18" charset="0"/>
                <a:ea typeface="Times New Roman" panose="02020603050405020304" pitchFamily="18" charset="0"/>
              </a:rPr>
              <a:t>laýyklykda belenilen tölegi tölemek, şertnamanyň obýektini soň gaýtaryp </a:t>
            </a:r>
            <a:r>
              <a:rPr lang="hr-HR" sz="2700" dirty="0" smtClean="0">
                <a:solidFill>
                  <a:srgbClr val="000000"/>
                </a:solidFill>
                <a:latin typeface="Times New Roman" panose="02020603050405020304" pitchFamily="18" charset="0"/>
                <a:ea typeface="Times New Roman" panose="02020603050405020304" pitchFamily="18" charset="0"/>
              </a:rPr>
              <a:t>bermek </a:t>
            </a:r>
            <a:r>
              <a:rPr lang="hr-HR" sz="2700" dirty="0">
                <a:solidFill>
                  <a:srgbClr val="000000"/>
                </a:solidFill>
                <a:latin typeface="Times New Roman" panose="02020603050405020304" pitchFamily="18" charset="0"/>
                <a:ea typeface="Times New Roman" panose="02020603050405020304" pitchFamily="18" charset="0"/>
              </a:rPr>
              <a:t>şertine döwlet eýeçiligindäki emläkleri peýdalanmaga, ýagny döwletiň </a:t>
            </a:r>
            <a:r>
              <a:rPr lang="hr-HR" sz="2700" dirty="0" smtClean="0">
                <a:solidFill>
                  <a:srgbClr val="000000"/>
                </a:solidFill>
                <a:latin typeface="Times New Roman" panose="02020603050405020304" pitchFamily="18" charset="0"/>
                <a:ea typeface="Times New Roman" panose="02020603050405020304" pitchFamily="18" charset="0"/>
              </a:rPr>
              <a:t>ga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ramagynda bolan </a:t>
            </a:r>
            <a:r>
              <a:rPr lang="hr-HR" sz="2700" dirty="0">
                <a:solidFill>
                  <a:srgbClr val="000000"/>
                </a:solidFill>
                <a:latin typeface="Times New Roman" panose="02020603050405020304" pitchFamily="18" charset="0"/>
                <a:ea typeface="Times New Roman" panose="02020603050405020304" pitchFamily="18" charset="0"/>
              </a:rPr>
              <a:t>işleriň aýry-aýry görnüşleri bilen meşgullanmaga bolan hukugy berýär. </a:t>
            </a:r>
            <a:endParaRPr lang="ru-RU" dirty="0"/>
          </a:p>
        </p:txBody>
      </p:sp>
    </p:spTree>
    <p:extLst>
      <p:ext uri="{BB962C8B-B14F-4D97-AF65-F5344CB8AC3E}">
        <p14:creationId xmlns:p14="http://schemas.microsoft.com/office/powerpoint/2010/main" val="3148997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9003" y="490945"/>
            <a:ext cx="9986530" cy="6007509"/>
          </a:xfrm>
        </p:spPr>
        <p:txBody>
          <a:bodyPr>
            <a:noAutofit/>
          </a:bodyPr>
          <a:lstStyle/>
          <a:p>
            <a:pPr>
              <a:spcAft>
                <a:spcPts val="0"/>
              </a:spcAft>
            </a:pPr>
            <a:r>
              <a:rPr lang="ru-RU" sz="2100" dirty="0" smtClean="0">
                <a:latin typeface="Times New Roman" panose="02020603050405020304" pitchFamily="18" charset="0"/>
                <a:ea typeface="Times New Roman" panose="02020603050405020304" pitchFamily="18" charset="0"/>
              </a:rPr>
              <a:t>  </a:t>
            </a:r>
            <a:r>
              <a:rPr lang="hr-HR" sz="2100" dirty="0" smtClean="0">
                <a:latin typeface="Times New Roman" panose="02020603050405020304" pitchFamily="18" charset="0"/>
                <a:ea typeface="Times New Roman" panose="02020603050405020304" pitchFamily="18" charset="0"/>
              </a:rPr>
              <a:t>Döwlet </a:t>
            </a:r>
            <a:r>
              <a:rPr lang="hr-HR" sz="2100" dirty="0">
                <a:latin typeface="Times New Roman" panose="02020603050405020304" pitchFamily="18" charset="0"/>
                <a:ea typeface="Times New Roman" panose="02020603050405020304" pitchFamily="18" charset="0"/>
              </a:rPr>
              <a:t>bilen işewürligiň arasyndaky özara bähbitli gatnaşyklary ýola goýmagyň geljegi uly görnüşleriniň hatarynda şulary görkezmek bolar:</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hr-HR" sz="2100" dirty="0">
                <a:latin typeface="Times New Roman" panose="02020603050405020304" pitchFamily="18" charset="0"/>
                <a:ea typeface="Times New Roman" panose="02020603050405020304" pitchFamily="18" charset="0"/>
              </a:rPr>
              <a:t>1. Ýurdumyzyň oba hojalyk hem agrosenagat toplumlarynyň artdyrmak, daşary ýurtlardan getirilýän harytlaryň möçberini azaldyp, olara bildirilýän islegi öz döwletimizde ön</a:t>
            </a:r>
            <a:r>
              <a:rPr lang="ru-RU" sz="2100" dirty="0">
                <a:latin typeface="Times New Roman" panose="02020603050405020304" pitchFamily="18" charset="0"/>
                <a:ea typeface="Times New Roman" panose="02020603050405020304" pitchFamily="18" charset="0"/>
              </a:rPr>
              <a:t>d</a:t>
            </a:r>
            <a:r>
              <a:rPr lang="hr-HR" sz="2100" dirty="0">
                <a:latin typeface="Times New Roman" panose="02020603050405020304" pitchFamily="18" charset="0"/>
                <a:ea typeface="Times New Roman" panose="02020603050405020304" pitchFamily="18" charset="0"/>
              </a:rPr>
              <a:t>ürilen harytlar bilen kanagatlandyrmak, innowasiýalar esasynda öndürilen önümleriň daşary ýurt eksportynyň mukdaryny artdyrmak esasynda ýokary hilli, ekologiýa taýdan arassa azyk önümleriniň önümçiligini ýola goýmak.</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hr-HR" sz="2100" dirty="0">
                <a:latin typeface="Times New Roman" panose="02020603050405020304" pitchFamily="18" charset="0"/>
                <a:ea typeface="Times New Roman" panose="02020603050405020304" pitchFamily="18" charset="0"/>
              </a:rPr>
              <a:t>2. Dokma pudagynyň ilerlikli ösüşlerini üpjün etmeklik we import harytlarynyň ornuny öz ýurdumyzda öndürilen dokma harytlary bilen doldurmak, </a:t>
            </a:r>
            <a:r>
              <a:rPr lang="hr-HR" sz="2100" dirty="0" smtClean="0">
                <a:latin typeface="Times New Roman" panose="02020603050405020304" pitchFamily="18" charset="0"/>
                <a:ea typeface="Times New Roman" panose="02020603050405020304" pitchFamily="18" charset="0"/>
              </a:rPr>
              <a:t>ýerlenilýän </a:t>
            </a:r>
            <a:r>
              <a:rPr lang="hr-HR" sz="2100" dirty="0">
                <a:latin typeface="Times New Roman" panose="02020603050405020304" pitchFamily="18" charset="0"/>
                <a:ea typeface="Times New Roman" panose="02020603050405020304" pitchFamily="18" charset="0"/>
              </a:rPr>
              <a:t>matalaryň, tikin we dokma önümleriniň göwrüminiň artmagyny, olaryň umumy möçberiniň iň azyndan 30% </a:t>
            </a:r>
            <a:r>
              <a:rPr lang="hr-HR" sz="2100" dirty="0" smtClean="0">
                <a:latin typeface="Times New Roman" panose="02020603050405020304" pitchFamily="18" charset="0"/>
                <a:ea typeface="Times New Roman" panose="02020603050405020304" pitchFamily="18" charset="0"/>
              </a:rPr>
              <a:t>in</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nowasiýaly </a:t>
            </a:r>
            <a:r>
              <a:rPr lang="hr-HR" sz="2100" dirty="0">
                <a:latin typeface="Times New Roman" panose="02020603050405020304" pitchFamily="18" charset="0"/>
                <a:ea typeface="Times New Roman" panose="02020603050405020304" pitchFamily="18" charset="0"/>
              </a:rPr>
              <a:t>harytlar bolmagyny gazanmak.</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hr-HR" sz="2100" dirty="0">
                <a:latin typeface="Times New Roman" panose="02020603050405020304" pitchFamily="18" charset="0"/>
                <a:ea typeface="Times New Roman" panose="02020603050405020304" pitchFamily="18" charset="0"/>
              </a:rPr>
              <a:t>3. Ýurdumyzda ýerli çig maldan hem öz topragymyzda bitýän dermanlyk ösümliklerden </a:t>
            </a:r>
            <a:r>
              <a:rPr lang="hr-HR" sz="2100" dirty="0" smtClean="0">
                <a:latin typeface="Times New Roman" panose="02020603050405020304" pitchFamily="18" charset="0"/>
                <a:ea typeface="Times New Roman" panose="02020603050405020304" pitchFamily="18" charset="0"/>
              </a:rPr>
              <a:t>taýýarlanýan </a:t>
            </a:r>
            <a:r>
              <a:rPr lang="hr-HR" sz="2100" dirty="0">
                <a:latin typeface="Times New Roman" panose="02020603050405020304" pitchFamily="18" charset="0"/>
                <a:ea typeface="Times New Roman" panose="02020603050405020304" pitchFamily="18" charset="0"/>
              </a:rPr>
              <a:t>dermanlaryň we dermanlyk serişdeleriniň öndürilişini artdyrmak, daşar</a:t>
            </a:r>
            <a:r>
              <a:rPr lang="ru-RU" sz="2100" dirty="0">
                <a:latin typeface="Times New Roman" panose="02020603050405020304" pitchFamily="18" charset="0"/>
                <a:ea typeface="Times New Roman" panose="02020603050405020304" pitchFamily="18" charset="0"/>
              </a:rPr>
              <a:t>y</a:t>
            </a:r>
            <a:r>
              <a:rPr lang="hr-HR" sz="2100" dirty="0">
                <a:latin typeface="Times New Roman" panose="02020603050405020304" pitchFamily="18" charset="0"/>
                <a:ea typeface="Times New Roman" panose="02020603050405020304" pitchFamily="18" charset="0"/>
              </a:rPr>
              <a:t> </a:t>
            </a:r>
            <a:r>
              <a:rPr lang="hr-HR" sz="2100" dirty="0" smtClean="0">
                <a:latin typeface="Times New Roman" panose="02020603050405020304" pitchFamily="18" charset="0"/>
                <a:ea typeface="Times New Roman" panose="02020603050405020304" pitchFamily="18" charset="0"/>
              </a:rPr>
              <a:t>ba</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zarlardan </a:t>
            </a:r>
            <a:r>
              <a:rPr lang="hr-HR" sz="2100" dirty="0">
                <a:latin typeface="Times New Roman" panose="02020603050405020304" pitchFamily="18" charset="0"/>
                <a:ea typeface="Times New Roman" panose="02020603050405020304" pitchFamily="18" charset="0"/>
              </a:rPr>
              <a:t>satyn alynýan dermanlyk harytlaryň ornuny ýerli önümler bilen çalyşmak arkaly dermanlaryň bahalarynyň arzanlanmagyny gazanmak.</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hr-HR" sz="2100" dirty="0">
                <a:latin typeface="Times New Roman" panose="02020603050405020304" pitchFamily="18" charset="0"/>
                <a:ea typeface="Times New Roman" panose="02020603050405020304" pitchFamily="18" charset="0"/>
              </a:rPr>
              <a:t>4. Eýeçilgiň dürli görnüşlerini kärhanalary döretmek, şeýle-de kärende hem ynanylan </a:t>
            </a:r>
            <a:r>
              <a:rPr lang="hr-HR" sz="2100" dirty="0" smtClean="0">
                <a:latin typeface="Times New Roman" panose="02020603050405020304" pitchFamily="18" charset="0"/>
                <a:ea typeface="Times New Roman" panose="02020603050405020304" pitchFamily="18" charset="0"/>
              </a:rPr>
              <a:t>esas</a:t>
            </a:r>
            <a:r>
              <a:rPr lang="ru-RU" sz="2100" dirty="0" smtClean="0">
                <a:latin typeface="Times New Roman" panose="02020603050405020304" pitchFamily="18" charset="0"/>
                <a:ea typeface="Times New Roman" panose="02020603050405020304" pitchFamily="18" charset="0"/>
              </a:rPr>
              <a:t>-</a:t>
            </a:r>
            <a:r>
              <a:rPr lang="hr-HR" sz="2100" dirty="0" smtClean="0">
                <a:latin typeface="Times New Roman" panose="02020603050405020304" pitchFamily="18" charset="0"/>
                <a:ea typeface="Times New Roman" panose="02020603050405020304" pitchFamily="18" charset="0"/>
              </a:rPr>
              <a:t>da </a:t>
            </a:r>
            <a:r>
              <a:rPr lang="hr-HR" sz="2100" dirty="0">
                <a:latin typeface="Times New Roman" panose="02020603050405020304" pitchFamily="18" charset="0"/>
                <a:ea typeface="Times New Roman" panose="02020603050405020304" pitchFamily="18" charset="0"/>
              </a:rPr>
              <a:t>dolandyrmak usullaryny peýdalanmak arkaly ýaşaýyş </a:t>
            </a:r>
            <a:r>
              <a:rPr lang="hr-HR" sz="2100" dirty="0" smtClean="0">
                <a:latin typeface="Times New Roman" panose="02020603050405020304" pitchFamily="18" charset="0"/>
                <a:ea typeface="Times New Roman" panose="02020603050405020304" pitchFamily="18" charset="0"/>
              </a:rPr>
              <a:t>jaýjemagat </a:t>
            </a:r>
            <a:r>
              <a:rPr lang="hr-HR" sz="2100" dirty="0">
                <a:latin typeface="Times New Roman" panose="02020603050405020304" pitchFamily="18" charset="0"/>
                <a:ea typeface="Times New Roman" panose="02020603050405020304" pitchFamily="18" charset="0"/>
              </a:rPr>
              <a:t>hojalygy ulgamynyň infrastrukturasyny yzygiderli kämilleşdirmek.</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endParaRPr lang="ru-RU" sz="2100" dirty="0"/>
          </a:p>
        </p:txBody>
      </p:sp>
    </p:spTree>
    <p:extLst>
      <p:ext uri="{BB962C8B-B14F-4D97-AF65-F5344CB8AC3E}">
        <p14:creationId xmlns:p14="http://schemas.microsoft.com/office/powerpoint/2010/main" val="3749358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2" y="668497"/>
            <a:ext cx="10066429" cy="5909855"/>
          </a:xfrm>
        </p:spPr>
        <p:txBody>
          <a:bodyPr>
            <a:normAutofit/>
          </a:bodyPr>
          <a:lstStyle/>
          <a:p>
            <a:pPr>
              <a:spcBef>
                <a:spcPts val="1200"/>
              </a:spcBef>
              <a:spcAft>
                <a:spcPts val="0"/>
              </a:spcAft>
            </a:pPr>
            <a:r>
              <a:rPr lang="ru-RU" sz="2200" dirty="0">
                <a:solidFill>
                  <a:srgbClr val="000000"/>
                </a:solidFill>
                <a:latin typeface="Times New Roman" panose="02020603050405020304" pitchFamily="18" charset="0"/>
                <a:ea typeface="Times New Roman" panose="02020603050405020304" pitchFamily="18" charset="0"/>
              </a:rPr>
              <a:t> </a:t>
            </a:r>
            <a:r>
              <a:rPr lang="ru-RU" sz="2200" dirty="0" smtClean="0">
                <a:solidFill>
                  <a:srgbClr val="000000"/>
                </a:solidFill>
                <a:latin typeface="Times New Roman" panose="02020603050405020304" pitchFamily="18" charset="0"/>
                <a:ea typeface="Times New Roman" panose="02020603050405020304" pitchFamily="18" charset="0"/>
              </a:rPr>
              <a:t>  </a:t>
            </a:r>
            <a:r>
              <a:rPr lang="hr-HR" sz="2200" dirty="0" smtClean="0">
                <a:solidFill>
                  <a:srgbClr val="000000"/>
                </a:solidFill>
                <a:latin typeface="Times New Roman" panose="02020603050405020304" pitchFamily="18" charset="0"/>
                <a:ea typeface="Times New Roman" panose="02020603050405020304" pitchFamily="18" charset="0"/>
              </a:rPr>
              <a:t>Senagat </a:t>
            </a:r>
            <a:r>
              <a:rPr lang="hr-HR" sz="2200" dirty="0">
                <a:solidFill>
                  <a:srgbClr val="000000"/>
                </a:solidFill>
                <a:latin typeface="Times New Roman" panose="02020603050405020304" pitchFamily="18" charset="0"/>
                <a:ea typeface="Times New Roman" panose="02020603050405020304" pitchFamily="18" charset="0"/>
              </a:rPr>
              <a:t>toplumynyň güýçli depginde ösýän häzirki şertlerinde hyzmatlar ulgamynda döredilýän bilelikdäki kärhanalaryň esasynda işleýän tehnoparklary döretmekde amatly mümkinçilikler peýda bolýar. Şeýle tehnoparklaryň elektronika, aragatnaşyk, gurluşyk materiallarynyň we santehnika önümçilgi, </a:t>
            </a:r>
            <a:r>
              <a:rPr lang="hr-HR" sz="2200" dirty="0" smtClean="0">
                <a:solidFill>
                  <a:srgbClr val="000000"/>
                </a:solidFill>
                <a:latin typeface="Times New Roman" panose="02020603050405020304" pitchFamily="18" charset="0"/>
                <a:ea typeface="Times New Roman" panose="02020603050405020304" pitchFamily="18" charset="0"/>
              </a:rPr>
              <a:t>kommunikasiý</a:t>
            </a:r>
            <a:r>
              <a:rPr lang="ru-RU" sz="2200" dirty="0">
                <a:solidFill>
                  <a:srgbClr val="000000"/>
                </a:solidFill>
                <a:latin typeface="Times New Roman" panose="02020603050405020304" pitchFamily="18" charset="0"/>
                <a:ea typeface="Times New Roman" panose="02020603050405020304" pitchFamily="18" charset="0"/>
              </a:rPr>
              <a:t>a</a:t>
            </a:r>
            <a:r>
              <a:rPr lang="hr-HR" sz="2200" dirty="0">
                <a:solidFill>
                  <a:srgbClr val="000000"/>
                </a:solidFill>
                <a:latin typeface="Times New Roman" panose="02020603050405020304" pitchFamily="18" charset="0"/>
                <a:ea typeface="Times New Roman" panose="02020603050405020304" pitchFamily="18" charset="0"/>
              </a:rPr>
              <a:t>lar, nebit-gaz, gaýtadan </a:t>
            </a:r>
            <a:r>
              <a:rPr lang="hr-HR" sz="2200" dirty="0" smtClean="0">
                <a:solidFill>
                  <a:srgbClr val="000000"/>
                </a:solidFill>
                <a:latin typeface="Times New Roman" panose="02020603050405020304" pitchFamily="18" charset="0"/>
                <a:ea typeface="Times New Roman" panose="02020603050405020304" pitchFamily="18" charset="0"/>
              </a:rPr>
              <a:t>işle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ýän </a:t>
            </a:r>
            <a:r>
              <a:rPr lang="hr-HR" sz="2200" dirty="0">
                <a:solidFill>
                  <a:srgbClr val="000000"/>
                </a:solidFill>
                <a:latin typeface="Times New Roman" panose="02020603050405020304" pitchFamily="18" charset="0"/>
                <a:ea typeface="Times New Roman" panose="02020603050405020304" pitchFamily="18" charset="0"/>
              </a:rPr>
              <a:t>senagat ýaly ulgamlara ýokary hilli hyzmat etmekde peýdasy uly bolar. Bu işde, </a:t>
            </a:r>
            <a:r>
              <a:rPr lang="hr-HR" sz="2200" dirty="0" smtClean="0">
                <a:solidFill>
                  <a:srgbClr val="000000"/>
                </a:solidFill>
                <a:latin typeface="Times New Roman" panose="02020603050405020304" pitchFamily="18" charset="0"/>
                <a:ea typeface="Times New Roman" panose="02020603050405020304" pitchFamily="18" charset="0"/>
              </a:rPr>
              <a:t>esasan </a:t>
            </a:r>
            <a:r>
              <a:rPr lang="hr-HR" sz="2200" dirty="0">
                <a:solidFill>
                  <a:srgbClr val="000000"/>
                </a:solidFill>
                <a:latin typeface="Times New Roman" panose="02020603050405020304" pitchFamily="18" charset="0"/>
                <a:ea typeface="Times New Roman" panose="02020603050405020304" pitchFamily="18" charset="0"/>
              </a:rPr>
              <a:t>hem, telekeçilige bil baglanýar. Telekeçiligiň netijeli ösmegi üçin iň amatly </a:t>
            </a:r>
            <a:r>
              <a:rPr lang="hr-HR" sz="2200" dirty="0" smtClean="0">
                <a:solidFill>
                  <a:srgbClr val="000000"/>
                </a:solidFill>
                <a:latin typeface="Times New Roman" panose="02020603050405020304" pitchFamily="18" charset="0"/>
                <a:ea typeface="Times New Roman" panose="02020603050405020304" pitchFamily="18" charset="0"/>
              </a:rPr>
              <a:t>şert</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leri </a:t>
            </a:r>
            <a:r>
              <a:rPr lang="hr-HR" sz="2200" dirty="0">
                <a:solidFill>
                  <a:srgbClr val="000000"/>
                </a:solidFill>
                <a:latin typeface="Times New Roman" panose="02020603050405020304" pitchFamily="18" charset="0"/>
                <a:ea typeface="Times New Roman" panose="02020603050405020304" pitchFamily="18" charset="0"/>
              </a:rPr>
              <a:t>döretmek gerek, işewürleri ýokary tehnolgiýaly önümçilikleriň düýbüni tutmaga </a:t>
            </a:r>
            <a:r>
              <a:rPr lang="hr-HR" sz="2200" dirty="0" smtClean="0">
                <a:solidFill>
                  <a:srgbClr val="000000"/>
                </a:solidFill>
                <a:latin typeface="Times New Roman" panose="02020603050405020304" pitchFamily="18" charset="0"/>
                <a:ea typeface="Times New Roman" panose="02020603050405020304" pitchFamily="18" charset="0"/>
              </a:rPr>
              <a:t>hö</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weslendirýän </a:t>
            </a:r>
            <a:r>
              <a:rPr lang="hr-HR" sz="2200" dirty="0">
                <a:solidFill>
                  <a:srgbClr val="000000"/>
                </a:solidFill>
                <a:latin typeface="Times New Roman" panose="02020603050405020304" pitchFamily="18" charset="0"/>
                <a:ea typeface="Times New Roman" panose="02020603050405020304" pitchFamily="18" charset="0"/>
              </a:rPr>
              <a:t>jemgyýetçilik institutlar bolmalydyr.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hr-HR" sz="2200" dirty="0">
                <a:solidFill>
                  <a:srgbClr val="000000"/>
                </a:solidFill>
                <a:latin typeface="Times New Roman" panose="02020603050405020304" pitchFamily="18" charset="0"/>
                <a:ea typeface="Times New Roman" panose="02020603050405020304" pitchFamily="18" charset="0"/>
              </a:rPr>
              <a:t>Wagtyň geçmegi bilen senagat parklaryny we ýörite ykdysady zolaklary ösdürmek boýunça ýörite agentligi döretmek zerurlygynyň hem ýüze çykmagy mümkindir. </a:t>
            </a:r>
            <a:r>
              <a:rPr lang="hr-HR" sz="2200" dirty="0" smtClean="0">
                <a:solidFill>
                  <a:srgbClr val="000000"/>
                </a:solidFill>
                <a:latin typeface="Times New Roman" panose="02020603050405020304" pitchFamily="18" charset="0"/>
                <a:ea typeface="Times New Roman" panose="02020603050405020304" pitchFamily="18" charset="0"/>
              </a:rPr>
              <a:t>Işe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würçilik </a:t>
            </a:r>
            <a:r>
              <a:rPr lang="hr-HR" sz="2200" dirty="0">
                <a:solidFill>
                  <a:srgbClr val="000000"/>
                </a:solidFill>
                <a:latin typeface="Times New Roman" panose="02020603050405020304" pitchFamily="18" charset="0"/>
                <a:ea typeface="Times New Roman" panose="02020603050405020304" pitchFamily="18" charset="0"/>
              </a:rPr>
              <a:t>üçin ussat hünärmenleri taýýarlamak we olaryň hünär derejesini yzygiderli </a:t>
            </a:r>
            <a:r>
              <a:rPr lang="hr-HR" sz="2200" dirty="0" smtClean="0">
                <a:solidFill>
                  <a:srgbClr val="000000"/>
                </a:solidFill>
                <a:latin typeface="Times New Roman" panose="02020603050405020304" pitchFamily="18" charset="0"/>
                <a:ea typeface="Times New Roman" panose="02020603050405020304" pitchFamily="18" charset="0"/>
              </a:rPr>
              <a:t>ýo</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karlandyrmak </a:t>
            </a:r>
            <a:r>
              <a:rPr lang="hr-HR" sz="2200" dirty="0">
                <a:solidFill>
                  <a:srgbClr val="000000"/>
                </a:solidFill>
                <a:latin typeface="Times New Roman" panose="02020603050405020304" pitchFamily="18" charset="0"/>
                <a:ea typeface="Times New Roman" panose="02020603050405020304" pitchFamily="18" charset="0"/>
              </a:rPr>
              <a:t>ulgamy hem döwletiň we hususy eýeçiligiň bähbitlerini özünde </a:t>
            </a:r>
            <a:r>
              <a:rPr lang="hr-HR" sz="2200" dirty="0" smtClean="0">
                <a:solidFill>
                  <a:srgbClr val="000000"/>
                </a:solidFill>
                <a:latin typeface="Times New Roman" panose="02020603050405020304" pitchFamily="18" charset="0"/>
                <a:ea typeface="Times New Roman" panose="02020603050405020304" pitchFamily="18" charset="0"/>
              </a:rPr>
              <a:t>birleşdir</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ýän </a:t>
            </a:r>
            <a:r>
              <a:rPr lang="hr-HR" sz="2200" dirty="0">
                <a:solidFill>
                  <a:srgbClr val="000000"/>
                </a:solidFill>
                <a:latin typeface="Times New Roman" panose="02020603050405020304" pitchFamily="18" charset="0"/>
                <a:ea typeface="Times New Roman" panose="02020603050405020304" pitchFamily="18" charset="0"/>
              </a:rPr>
              <a:t>mehanizme öwrülmelidir. Bu ulgam diňe bir ýokary hünär okuwy bilen çäklenmän, ýokary okuw mekdebinden soňky bilimi, şol sanda ýaş hünärmenleriň daşary ýurtlarda okadylmagyny, şeýle-de gysga wagtlaýyn okuwlary, amaly okuwlary, işläp ýören </a:t>
            </a:r>
            <a:r>
              <a:rPr lang="hr-HR" sz="2200" dirty="0" smtClean="0">
                <a:solidFill>
                  <a:srgbClr val="000000"/>
                </a:solidFill>
                <a:latin typeface="Times New Roman" panose="02020603050405020304" pitchFamily="18" charset="0"/>
                <a:ea typeface="Times New Roman" panose="02020603050405020304" pitchFamily="18" charset="0"/>
              </a:rPr>
              <a:t>mene</a:t>
            </a:r>
            <a:r>
              <a:rPr lang="ru-RU" sz="2200" dirty="0" smtClean="0">
                <a:solidFill>
                  <a:srgbClr val="000000"/>
                </a:solidFill>
                <a:latin typeface="Times New Roman" panose="02020603050405020304" pitchFamily="18" charset="0"/>
                <a:ea typeface="Times New Roman" panose="02020603050405020304" pitchFamily="18" charset="0"/>
              </a:rPr>
              <a:t>-</a:t>
            </a:r>
            <a:r>
              <a:rPr lang="hr-HR" sz="2200" dirty="0" smtClean="0">
                <a:solidFill>
                  <a:srgbClr val="000000"/>
                </a:solidFill>
                <a:latin typeface="Times New Roman" panose="02020603050405020304" pitchFamily="18" charset="0"/>
                <a:ea typeface="Times New Roman" panose="02020603050405020304" pitchFamily="18" charset="0"/>
              </a:rPr>
              <a:t>jerleriň </a:t>
            </a:r>
            <a:r>
              <a:rPr lang="hr-HR" sz="2200" dirty="0">
                <a:solidFill>
                  <a:srgbClr val="000000"/>
                </a:solidFill>
                <a:latin typeface="Times New Roman" panose="02020603050405020304" pitchFamily="18" charset="0"/>
                <a:ea typeface="Times New Roman" panose="02020603050405020304" pitchFamily="18" charset="0"/>
              </a:rPr>
              <a:t>hünärini artdyrmak maksady bilen guralýan „</a:t>
            </a:r>
            <a:r>
              <a:rPr lang="hr-HR" sz="2200" b="1" dirty="0">
                <a:solidFill>
                  <a:srgbClr val="000000"/>
                </a:solidFill>
                <a:latin typeface="Times New Roman" panose="02020603050405020304" pitchFamily="18" charset="0"/>
                <a:ea typeface="Times New Roman" panose="02020603050405020304" pitchFamily="18" charset="0"/>
              </a:rPr>
              <a:t>tegelek stolary</a:t>
            </a:r>
            <a:r>
              <a:rPr lang="hr-HR" sz="2200" dirty="0">
                <a:solidFill>
                  <a:srgbClr val="000000"/>
                </a:solidFill>
                <a:latin typeface="Times New Roman" panose="02020603050405020304" pitchFamily="18" charset="0"/>
                <a:ea typeface="Times New Roman" panose="02020603050405020304" pitchFamily="18" charset="0"/>
              </a:rPr>
              <a:t>“ we beýleki okuw usullaryny öz içine alyp biler. </a:t>
            </a:r>
            <a:endParaRPr lang="ru-RU" dirty="0"/>
          </a:p>
        </p:txBody>
      </p:sp>
    </p:spTree>
    <p:extLst>
      <p:ext uri="{BB962C8B-B14F-4D97-AF65-F5344CB8AC3E}">
        <p14:creationId xmlns:p14="http://schemas.microsoft.com/office/powerpoint/2010/main" val="597385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7980" y="730641"/>
            <a:ext cx="10067277" cy="3681561"/>
          </a:xfrm>
        </p:spPr>
        <p:txBody>
          <a:bodyPr>
            <a:noAutofit/>
          </a:bodyPr>
          <a:lstStyle/>
          <a:p>
            <a:pPr indent="449580">
              <a:spcAft>
                <a:spcPts val="0"/>
              </a:spcAft>
            </a:pPr>
            <a:r>
              <a:rPr lang="hr-HR" sz="2800" dirty="0">
                <a:latin typeface="Times New Roman" panose="02020603050405020304" pitchFamily="18" charset="0"/>
                <a:ea typeface="Times New Roman" panose="02020603050405020304" pitchFamily="18" charset="0"/>
              </a:rPr>
              <a:t>Döwlet bilen hususy işewürçiligiň arasynda işjeň hem özara </a:t>
            </a:r>
            <a:r>
              <a:rPr lang="hr-HR" sz="2800" dirty="0" smtClean="0">
                <a:latin typeface="Times New Roman" panose="02020603050405020304" pitchFamily="18" charset="0"/>
                <a:ea typeface="Times New Roman" panose="02020603050405020304" pitchFamily="18" charset="0"/>
              </a:rPr>
              <a:t>peý</a:t>
            </a:r>
            <a:r>
              <a:rPr lang="ru-RU" sz="2800" dirty="0" smtClean="0">
                <a:latin typeface="Times New Roman" panose="02020603050405020304" pitchFamily="18" charset="0"/>
                <a:ea typeface="Times New Roman" panose="02020603050405020304" pitchFamily="18" charset="0"/>
              </a:rPr>
              <a:t>-</a:t>
            </a:r>
            <a:r>
              <a:rPr lang="hr-HR" sz="2800" dirty="0" smtClean="0">
                <a:latin typeface="Times New Roman" panose="02020603050405020304" pitchFamily="18" charset="0"/>
                <a:ea typeface="Times New Roman" panose="02020603050405020304" pitchFamily="18" charset="0"/>
              </a:rPr>
              <a:t>daly </a:t>
            </a:r>
            <a:r>
              <a:rPr lang="hr-HR" sz="2800" dirty="0">
                <a:latin typeface="Times New Roman" panose="02020603050405020304" pitchFamily="18" charset="0"/>
                <a:ea typeface="Times New Roman" panose="02020603050405020304" pitchFamily="18" charset="0"/>
              </a:rPr>
              <a:t>gatnaşyklary has-da pugtalandyrmak, bellenilen </a:t>
            </a:r>
            <a:r>
              <a:rPr lang="hr-HR" sz="2800" dirty="0" smtClean="0">
                <a:latin typeface="Times New Roman" panose="02020603050405020304" pitchFamily="18" charset="0"/>
                <a:ea typeface="Times New Roman" panose="02020603050405020304" pitchFamily="18" charset="0"/>
              </a:rPr>
              <a:t>durmuş-ykdy</a:t>
            </a:r>
            <a:r>
              <a:rPr lang="ru-RU" sz="2800" dirty="0" smtClean="0">
                <a:latin typeface="Times New Roman" panose="02020603050405020304" pitchFamily="18" charset="0"/>
                <a:ea typeface="Times New Roman" panose="02020603050405020304" pitchFamily="18" charset="0"/>
              </a:rPr>
              <a:t>-</a:t>
            </a:r>
            <a:r>
              <a:rPr lang="hr-HR" sz="2800" dirty="0" smtClean="0">
                <a:latin typeface="Times New Roman" panose="02020603050405020304" pitchFamily="18" charset="0"/>
                <a:ea typeface="Times New Roman" panose="02020603050405020304" pitchFamily="18" charset="0"/>
              </a:rPr>
              <a:t>sady </a:t>
            </a:r>
            <a:r>
              <a:rPr lang="hr-HR" sz="2800" dirty="0">
                <a:latin typeface="Times New Roman" panose="02020603050405020304" pitchFamily="18" charset="0"/>
                <a:ea typeface="Times New Roman" panose="02020603050405020304" pitchFamily="18" charset="0"/>
              </a:rPr>
              <a:t>strategiýany amala aşyrmakda gazanylýan sepgitleri, bar bolan meseleleri oňyn çözmegiň ugurlaryny ara alyp maslahatlaşmak hem degerli teklipleri işläp taýýarlamak maksady bilen ýörite </a:t>
            </a:r>
            <a:r>
              <a:rPr lang="hr-HR" sz="2800" dirty="0" smtClean="0">
                <a:latin typeface="Times New Roman" panose="02020603050405020304" pitchFamily="18" charset="0"/>
                <a:ea typeface="Times New Roman" panose="02020603050405020304" pitchFamily="18" charset="0"/>
              </a:rPr>
              <a:t>seminarla</a:t>
            </a:r>
            <a:r>
              <a:rPr lang="ru-RU" sz="2800" dirty="0" smtClean="0">
                <a:latin typeface="Times New Roman" panose="02020603050405020304" pitchFamily="18" charset="0"/>
                <a:ea typeface="Times New Roman" panose="02020603050405020304" pitchFamily="18" charset="0"/>
              </a:rPr>
              <a:t>-</a:t>
            </a:r>
            <a:r>
              <a:rPr lang="hr-HR" sz="2800" dirty="0" smtClean="0">
                <a:latin typeface="Times New Roman" panose="02020603050405020304" pitchFamily="18" charset="0"/>
                <a:ea typeface="Times New Roman" panose="02020603050405020304" pitchFamily="18" charset="0"/>
              </a:rPr>
              <a:t>ryň</a:t>
            </a:r>
            <a:r>
              <a:rPr lang="hr-HR" sz="2800" dirty="0">
                <a:latin typeface="Times New Roman" panose="02020603050405020304" pitchFamily="18" charset="0"/>
                <a:ea typeface="Times New Roman" panose="02020603050405020304" pitchFamily="18" charset="0"/>
              </a:rPr>
              <a:t>, forumlaryň, maslahatlaryň geçirilmegi işleriň has-da </a:t>
            </a:r>
            <a:r>
              <a:rPr lang="hr-HR" sz="2800" dirty="0" smtClean="0">
                <a:latin typeface="Times New Roman" panose="02020603050405020304" pitchFamily="18" charset="0"/>
                <a:ea typeface="Times New Roman" panose="02020603050405020304" pitchFamily="18" charset="0"/>
              </a:rPr>
              <a:t>ilerlemegi</a:t>
            </a:r>
            <a:r>
              <a:rPr lang="ru-RU" sz="2800" dirty="0" smtClean="0">
                <a:latin typeface="Times New Roman" panose="02020603050405020304" pitchFamily="18" charset="0"/>
                <a:ea typeface="Times New Roman" panose="02020603050405020304" pitchFamily="18" charset="0"/>
              </a:rPr>
              <a:t>-</a:t>
            </a:r>
            <a:r>
              <a:rPr lang="hr-HR" sz="2800" dirty="0" smtClean="0">
                <a:latin typeface="Times New Roman" panose="02020603050405020304" pitchFamily="18" charset="0"/>
                <a:ea typeface="Times New Roman" panose="02020603050405020304" pitchFamily="18" charset="0"/>
              </a:rPr>
              <a:t>ne </a:t>
            </a:r>
            <a:r>
              <a:rPr lang="hr-HR" sz="2800" dirty="0">
                <a:latin typeface="Times New Roman" panose="02020603050405020304" pitchFamily="18" charset="0"/>
                <a:ea typeface="Times New Roman" panose="02020603050405020304" pitchFamily="18" charset="0"/>
              </a:rPr>
              <a:t>ýardam berer.</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hr-HR"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endParaRPr lang="ru-RU" sz="2800" dirty="0"/>
          </a:p>
        </p:txBody>
      </p:sp>
    </p:spTree>
    <p:extLst>
      <p:ext uri="{BB962C8B-B14F-4D97-AF65-F5344CB8AC3E}">
        <p14:creationId xmlns:p14="http://schemas.microsoft.com/office/powerpoint/2010/main" val="77563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3391" y="775031"/>
            <a:ext cx="9782344" cy="5244030"/>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ea typeface="Times New Roman" panose="02020603050405020304" pitchFamily="18" charset="0"/>
                <a:cs typeface="Arial" panose="020B0604020202020204" pitchFamily="34" charset="0"/>
              </a:rPr>
              <a:t>       </a:t>
            </a:r>
            <a:r>
              <a:rPr lang="hr-HR" sz="2300" b="1" kern="1600" spc="-15" dirty="0" smtClean="0">
                <a:latin typeface="Times New Roman" panose="02020603050405020304" pitchFamily="18" charset="0"/>
                <a:ea typeface="Times New Roman" panose="02020603050405020304" pitchFamily="18" charset="0"/>
                <a:cs typeface="Arial" panose="020B0604020202020204" pitchFamily="34" charset="0"/>
              </a:rPr>
              <a:t>12.3</a:t>
            </a:r>
            <a:r>
              <a:rPr lang="hr-HR" sz="2300" b="1" kern="1600" spc="-15" dirty="0">
                <a:latin typeface="Times New Roman" panose="02020603050405020304" pitchFamily="18" charset="0"/>
                <a:ea typeface="Times New Roman" panose="02020603050405020304" pitchFamily="18" charset="0"/>
                <a:cs typeface="Arial" panose="020B0604020202020204" pitchFamily="34" charset="0"/>
              </a:rPr>
              <a:t>. Kiçi we orta telekeçilige döwlet goldawyny bermegiň baş ugurlary</a:t>
            </a:r>
            <a:r>
              <a:rPr lang="ru-RU" sz="2300" b="1" kern="1600" spc="-15" dirty="0">
                <a:latin typeface="Times New Roman" panose="02020603050405020304" pitchFamily="18" charset="0"/>
                <a:ea typeface="Times New Roman" panose="02020603050405020304" pitchFamily="18" charset="0"/>
                <a:cs typeface="Arial" panose="020B0604020202020204" pitchFamily="34" charset="0"/>
              </a:rPr>
              <a:t>.</a:t>
            </a:r>
            <a:r>
              <a:rPr lang="ru-RU" sz="2300" b="1" kern="1600" dirty="0">
                <a:latin typeface="Arial" panose="020B0604020202020204" pitchFamily="34" charset="0"/>
                <a:ea typeface="Times New Roman" panose="02020603050405020304" pitchFamily="18" charset="0"/>
              </a:rPr>
              <a:t/>
            </a:r>
            <a:br>
              <a:rPr lang="ru-RU" sz="2300" b="1" kern="1600" dirty="0">
                <a:latin typeface="Arial" panose="020B0604020202020204" pitchFamily="34" charset="0"/>
                <a:ea typeface="Times New Roman" panose="02020603050405020304" pitchFamily="18" charset="0"/>
              </a:rPr>
            </a:br>
            <a:r>
              <a:rPr lang="ru-RU" sz="2300" dirty="0">
                <a:latin typeface="Times New Roman" panose="02020603050405020304" pitchFamily="18" charset="0"/>
                <a:ea typeface="Times New Roman" panose="02020603050405020304" pitchFamily="18" charset="0"/>
              </a:rPr>
              <a:t>    </a:t>
            </a:r>
            <a:r>
              <a:rPr lang="hr-HR" sz="2300" dirty="0">
                <a:solidFill>
                  <a:srgbClr val="000000"/>
                </a:solidFill>
                <a:latin typeface="Times New Roman" panose="02020603050405020304" pitchFamily="18" charset="0"/>
                <a:ea typeface="Times New Roman" panose="02020603050405020304" pitchFamily="18" charset="0"/>
              </a:rPr>
              <a:t>Türkmenistanda amal aşyrylýan bazar özgertmelerinde telekeçiligi we hususy </a:t>
            </a:r>
            <a:r>
              <a:rPr lang="hr-HR" sz="2300" dirty="0" smtClean="0">
                <a:solidFill>
                  <a:srgbClr val="000000"/>
                </a:solidFill>
                <a:latin typeface="Times New Roman" panose="02020603050405020304" pitchFamily="18" charset="0"/>
                <a:ea typeface="Times New Roman" panose="02020603050405020304" pitchFamily="18" charset="0"/>
              </a:rPr>
              <a:t>işewür</a:t>
            </a:r>
            <a:r>
              <a:rPr lang="ru-RU" sz="2300" dirty="0" smtClean="0">
                <a:solidFill>
                  <a:srgbClr val="000000"/>
                </a:solidFill>
                <a:latin typeface="Times New Roman" panose="02020603050405020304" pitchFamily="18" charset="0"/>
                <a:ea typeface="Times New Roman" panose="02020603050405020304" pitchFamily="18" charset="0"/>
              </a:rPr>
              <a:t>-</a:t>
            </a:r>
            <a:r>
              <a:rPr lang="hr-HR" sz="2300" dirty="0" smtClean="0">
                <a:solidFill>
                  <a:srgbClr val="000000"/>
                </a:solidFill>
                <a:latin typeface="Times New Roman" panose="02020603050405020304" pitchFamily="18" charset="0"/>
                <a:ea typeface="Times New Roman" panose="02020603050405020304" pitchFamily="18" charset="0"/>
              </a:rPr>
              <a:t>çiligi </a:t>
            </a:r>
            <a:r>
              <a:rPr lang="hr-HR" sz="2300" dirty="0">
                <a:solidFill>
                  <a:srgbClr val="000000"/>
                </a:solidFill>
                <a:latin typeface="Times New Roman" panose="02020603050405020304" pitchFamily="18" charset="0"/>
                <a:ea typeface="Times New Roman" panose="02020603050405020304" pitchFamily="18" charset="0"/>
              </a:rPr>
              <a:t>ösdürmek meselesine aýratyn orun berilýär. Kiçi telekeçiligiň geriminiň </a:t>
            </a:r>
            <a:r>
              <a:rPr lang="hr-HR" sz="2300" dirty="0" smtClean="0">
                <a:solidFill>
                  <a:srgbClr val="000000"/>
                </a:solidFill>
                <a:latin typeface="Times New Roman" panose="02020603050405020304" pitchFamily="18" charset="0"/>
                <a:ea typeface="Times New Roman" panose="02020603050405020304" pitchFamily="18" charset="0"/>
              </a:rPr>
              <a:t>giňeldil</a:t>
            </a:r>
            <a:r>
              <a:rPr lang="ru-RU" sz="2300" dirty="0" smtClean="0">
                <a:solidFill>
                  <a:srgbClr val="000000"/>
                </a:solidFill>
                <a:latin typeface="Times New Roman" panose="02020603050405020304" pitchFamily="18" charset="0"/>
                <a:ea typeface="Times New Roman" panose="02020603050405020304" pitchFamily="18" charset="0"/>
              </a:rPr>
              <a:t>-</a:t>
            </a:r>
            <a:r>
              <a:rPr lang="hr-HR" sz="2300" dirty="0" smtClean="0">
                <a:solidFill>
                  <a:srgbClr val="000000"/>
                </a:solidFill>
                <a:latin typeface="Times New Roman" panose="02020603050405020304" pitchFamily="18" charset="0"/>
                <a:ea typeface="Times New Roman" panose="02020603050405020304" pitchFamily="18" charset="0"/>
              </a:rPr>
              <a:t>megi </a:t>
            </a:r>
            <a:r>
              <a:rPr lang="hr-HR" sz="2300" dirty="0">
                <a:solidFill>
                  <a:srgbClr val="000000"/>
                </a:solidFill>
                <a:latin typeface="Times New Roman" panose="02020603050405020304" pitchFamily="18" charset="0"/>
                <a:ea typeface="Times New Roman" panose="02020603050405020304" pitchFamily="18" charset="0"/>
              </a:rPr>
              <a:t>ykdysadyýeti sagdynlaşdyrýar, onuň durnukly ösmegine oňyn täsir edýär. </a:t>
            </a:r>
            <a:r>
              <a:rPr lang="hr-HR" sz="2300" dirty="0" smtClean="0">
                <a:solidFill>
                  <a:srgbClr val="000000"/>
                </a:solidFill>
                <a:latin typeface="Times New Roman" panose="02020603050405020304" pitchFamily="18" charset="0"/>
                <a:ea typeface="Times New Roman" panose="02020603050405020304" pitchFamily="18" charset="0"/>
              </a:rPr>
              <a:t>Hususy</a:t>
            </a:r>
            <a:r>
              <a:rPr lang="ru-RU" sz="2300" dirty="0" smtClean="0">
                <a:solidFill>
                  <a:srgbClr val="000000"/>
                </a:solidFill>
                <a:latin typeface="Times New Roman" panose="02020603050405020304" pitchFamily="18" charset="0"/>
                <a:ea typeface="Times New Roman" panose="02020603050405020304" pitchFamily="18" charset="0"/>
              </a:rPr>
              <a:t>-</a:t>
            </a:r>
            <a:r>
              <a:rPr lang="hr-HR" sz="2300" dirty="0" smtClean="0">
                <a:solidFill>
                  <a:srgbClr val="000000"/>
                </a:solidFill>
                <a:latin typeface="Times New Roman" panose="02020603050405020304" pitchFamily="18" charset="0"/>
                <a:ea typeface="Times New Roman" panose="02020603050405020304" pitchFamily="18" charset="0"/>
              </a:rPr>
              <a:t>ýetçiligiň </a:t>
            </a:r>
            <a:r>
              <a:rPr lang="hr-HR" sz="2300" dirty="0">
                <a:solidFill>
                  <a:srgbClr val="000000"/>
                </a:solidFill>
                <a:latin typeface="Times New Roman" panose="02020603050405020304" pitchFamily="18" charset="0"/>
                <a:ea typeface="Times New Roman" panose="02020603050405020304" pitchFamily="18" charset="0"/>
              </a:rPr>
              <a:t>kiçi görnüşiniň amatly taraplarynyň ýene-de biri onuň çeýeligidir ýagny kiçi </a:t>
            </a:r>
            <a:r>
              <a:rPr lang="hr-HR" sz="2300" dirty="0" smtClean="0">
                <a:solidFill>
                  <a:srgbClr val="000000"/>
                </a:solidFill>
                <a:latin typeface="Times New Roman" panose="02020603050405020304" pitchFamily="18" charset="0"/>
                <a:ea typeface="Times New Roman" panose="02020603050405020304" pitchFamily="18" charset="0"/>
              </a:rPr>
              <a:t>telekeçilik </a:t>
            </a:r>
            <a:r>
              <a:rPr lang="hr-HR" sz="2300" dirty="0">
                <a:solidFill>
                  <a:srgbClr val="000000"/>
                </a:solidFill>
                <a:latin typeface="Times New Roman" panose="02020603050405020304" pitchFamily="18" charset="0"/>
                <a:ea typeface="Times New Roman" panose="02020603050405020304" pitchFamily="18" charset="0"/>
              </a:rPr>
              <a:t>üýtgäp duran şertlere has tiz öwrenişýär, täze talaplara uýgunlaşmagy </a:t>
            </a:r>
            <a:r>
              <a:rPr lang="hr-HR" sz="2300" dirty="0" smtClean="0">
                <a:solidFill>
                  <a:srgbClr val="000000"/>
                </a:solidFill>
                <a:latin typeface="Times New Roman" panose="02020603050405020304" pitchFamily="18" charset="0"/>
                <a:ea typeface="Times New Roman" panose="02020603050405020304" pitchFamily="18" charset="0"/>
              </a:rPr>
              <a:t>başar</a:t>
            </a:r>
            <a:r>
              <a:rPr lang="ru-RU" sz="2300" dirty="0" smtClean="0">
                <a:solidFill>
                  <a:srgbClr val="000000"/>
                </a:solidFill>
                <a:latin typeface="Times New Roman" panose="02020603050405020304" pitchFamily="18" charset="0"/>
                <a:ea typeface="Times New Roman" panose="02020603050405020304" pitchFamily="18" charset="0"/>
              </a:rPr>
              <a:t>-</a:t>
            </a:r>
            <a:r>
              <a:rPr lang="hr-HR" sz="2300" dirty="0" smtClean="0">
                <a:solidFill>
                  <a:srgbClr val="000000"/>
                </a:solidFill>
                <a:latin typeface="Times New Roman" panose="02020603050405020304" pitchFamily="18" charset="0"/>
                <a:ea typeface="Times New Roman" panose="02020603050405020304" pitchFamily="18" charset="0"/>
              </a:rPr>
              <a:t>ýar</a:t>
            </a:r>
            <a:r>
              <a:rPr lang="hr-HR" sz="2300" dirty="0">
                <a:solidFill>
                  <a:srgbClr val="000000"/>
                </a:solidFill>
                <a:latin typeface="Times New Roman" panose="02020603050405020304" pitchFamily="18" charset="0"/>
                <a:ea typeface="Times New Roman" panose="02020603050405020304" pitchFamily="18" charset="0"/>
              </a:rPr>
              <a:t>, öňdebaryjy tehnolgiýalary we ylmy işläp taýýarlamalary döretmekde hem </a:t>
            </a:r>
            <a:r>
              <a:rPr lang="hr-HR" sz="2300" dirty="0" smtClean="0">
                <a:solidFill>
                  <a:srgbClr val="000000"/>
                </a:solidFill>
                <a:latin typeface="Times New Roman" panose="02020603050405020304" pitchFamily="18" charset="0"/>
                <a:ea typeface="Times New Roman" panose="02020603050405020304" pitchFamily="18" charset="0"/>
              </a:rPr>
              <a:t>peýdalan</a:t>
            </a:r>
            <a:r>
              <a:rPr lang="ru-RU" sz="2300" dirty="0" smtClean="0">
                <a:solidFill>
                  <a:srgbClr val="000000"/>
                </a:solidFill>
                <a:latin typeface="Times New Roman" panose="02020603050405020304" pitchFamily="18" charset="0"/>
                <a:ea typeface="Times New Roman" panose="02020603050405020304" pitchFamily="18" charset="0"/>
              </a:rPr>
              <a:t>-</a:t>
            </a:r>
            <a:r>
              <a:rPr lang="hr-HR" sz="2300" dirty="0" smtClean="0">
                <a:solidFill>
                  <a:srgbClr val="000000"/>
                </a:solidFill>
                <a:latin typeface="Times New Roman" panose="02020603050405020304" pitchFamily="18" charset="0"/>
                <a:ea typeface="Times New Roman" panose="02020603050405020304" pitchFamily="18" charset="0"/>
              </a:rPr>
              <a:t>makda </a:t>
            </a:r>
            <a:r>
              <a:rPr lang="hr-HR" sz="2300" dirty="0">
                <a:solidFill>
                  <a:srgbClr val="000000"/>
                </a:solidFill>
                <a:latin typeface="Times New Roman" panose="02020603050405020304" pitchFamily="18" charset="0"/>
                <a:ea typeface="Times New Roman" panose="02020603050405020304" pitchFamily="18" charset="0"/>
              </a:rPr>
              <a:t>has ýokary işjeňlik görkezýär. Ilat üçin goşmaça iş orunlaryny döretmekde, jemi içerki önümiň möçberini </a:t>
            </a:r>
            <a:r>
              <a:rPr lang="hr-HR" sz="2300" dirty="0" smtClean="0">
                <a:solidFill>
                  <a:srgbClr val="000000"/>
                </a:solidFill>
                <a:latin typeface="Times New Roman" panose="02020603050405020304" pitchFamily="18" charset="0"/>
                <a:ea typeface="Times New Roman" panose="02020603050405020304" pitchFamily="18" charset="0"/>
              </a:rPr>
              <a:t>köpeltmekde</a:t>
            </a:r>
            <a:r>
              <a:rPr lang="hr-HR" sz="2300" dirty="0">
                <a:solidFill>
                  <a:srgbClr val="000000"/>
                </a:solidFill>
                <a:latin typeface="Times New Roman" panose="02020603050405020304" pitchFamily="18" charset="0"/>
                <a:ea typeface="Times New Roman" panose="02020603050405020304" pitchFamily="18" charset="0"/>
              </a:rPr>
              <a:t>, importyň ýerini tutjak hem eksporta ýaramly </a:t>
            </a:r>
            <a:r>
              <a:rPr lang="hr-HR" sz="2300" dirty="0" smtClean="0">
                <a:solidFill>
                  <a:srgbClr val="000000"/>
                </a:solidFill>
                <a:latin typeface="Times New Roman" panose="02020603050405020304" pitchFamily="18" charset="0"/>
                <a:ea typeface="Times New Roman" panose="02020603050405020304" pitchFamily="18" charset="0"/>
              </a:rPr>
              <a:t>önümleri </a:t>
            </a:r>
            <a:r>
              <a:rPr lang="hr-HR" sz="2300" dirty="0">
                <a:solidFill>
                  <a:srgbClr val="000000"/>
                </a:solidFill>
                <a:latin typeface="Times New Roman" panose="02020603050405020304" pitchFamily="18" charset="0"/>
                <a:ea typeface="Times New Roman" panose="02020603050405020304" pitchFamily="18" charset="0"/>
              </a:rPr>
              <a:t>öndürmekde kiçi telekeçiligiň mümkinçilikleriniň örän uludyr. 20   -nj ýylda „Kiçi we orta telekeçiligiň döwlet tarapyndan goldanylmagy hakynda “Türkmenistanyň Kanu</a:t>
            </a:r>
            <a:r>
              <a:rPr lang="ru-RU" sz="2300" dirty="0">
                <a:solidFill>
                  <a:srgbClr val="000000"/>
                </a:solidFill>
                <a:latin typeface="Times New Roman" panose="02020603050405020304" pitchFamily="18" charset="0"/>
                <a:ea typeface="Times New Roman" panose="02020603050405020304" pitchFamily="18" charset="0"/>
              </a:rPr>
              <a:t>-</a:t>
            </a:r>
            <a:r>
              <a:rPr lang="hr-HR" sz="2300" dirty="0">
                <a:solidFill>
                  <a:srgbClr val="000000"/>
                </a:solidFill>
                <a:latin typeface="Times New Roman" panose="02020603050405020304" pitchFamily="18" charset="0"/>
                <a:ea typeface="Times New Roman" panose="02020603050405020304" pitchFamily="18" charset="0"/>
              </a:rPr>
              <a:t>nynyň kabul edilmegi ýurdumyzda kiçi we orta işewürçiligiň ösdürilmegine </a:t>
            </a:r>
            <a:r>
              <a:rPr lang="hr-HR" sz="2300" dirty="0" smtClean="0">
                <a:solidFill>
                  <a:srgbClr val="000000"/>
                </a:solidFill>
                <a:latin typeface="Times New Roman" panose="02020603050405020304" pitchFamily="18" charset="0"/>
                <a:ea typeface="Times New Roman" panose="02020603050405020304" pitchFamily="18" charset="0"/>
              </a:rPr>
              <a:t>kuw</a:t>
            </a:r>
            <a:r>
              <a:rPr lang="ru-RU" sz="2300" dirty="0" smtClean="0">
                <a:solidFill>
                  <a:srgbClr val="000000"/>
                </a:solidFill>
                <a:latin typeface="Times New Roman" panose="02020603050405020304" pitchFamily="18" charset="0"/>
                <a:ea typeface="Times New Roman" panose="02020603050405020304" pitchFamily="18" charset="0"/>
              </a:rPr>
              <a:t>-</a:t>
            </a:r>
            <a:r>
              <a:rPr lang="hr-HR" sz="2300" dirty="0" smtClean="0">
                <a:solidFill>
                  <a:srgbClr val="000000"/>
                </a:solidFill>
                <a:latin typeface="Times New Roman" panose="02020603050405020304" pitchFamily="18" charset="0"/>
                <a:ea typeface="Times New Roman" panose="02020603050405020304" pitchFamily="18" charset="0"/>
              </a:rPr>
              <a:t>watly </a:t>
            </a:r>
            <a:r>
              <a:rPr lang="hr-HR" sz="2300" dirty="0">
                <a:solidFill>
                  <a:srgbClr val="000000"/>
                </a:solidFill>
                <a:latin typeface="Times New Roman" panose="02020603050405020304" pitchFamily="18" charset="0"/>
                <a:ea typeface="Times New Roman" panose="02020603050405020304" pitchFamily="18" charset="0"/>
              </a:rPr>
              <a:t>badalga berdi. Häzirki wagtda bu möhüm döwlet resminamasyna laýyklykda kiçi we orta telekeçilige saldamly döwlet goldawyny bermegiň </a:t>
            </a:r>
            <a:r>
              <a:rPr lang="hr-HR" sz="2300" dirty="0" smtClean="0">
                <a:solidFill>
                  <a:srgbClr val="000000"/>
                </a:solidFill>
                <a:latin typeface="Times New Roman" panose="02020603050405020304" pitchFamily="18" charset="0"/>
                <a:ea typeface="Times New Roman" panose="02020603050405020304" pitchFamily="18" charset="0"/>
              </a:rPr>
              <a:t>toplumlaýyn </a:t>
            </a:r>
            <a:r>
              <a:rPr lang="hr-HR" sz="2300" dirty="0">
                <a:solidFill>
                  <a:srgbClr val="000000"/>
                </a:solidFill>
                <a:latin typeface="Times New Roman" panose="02020603050405020304" pitchFamily="18" charset="0"/>
                <a:ea typeface="Times New Roman" panose="02020603050405020304" pitchFamily="18" charset="0"/>
              </a:rPr>
              <a:t>maksatnamasy işlenilip taýýarlanýar.</a:t>
            </a:r>
            <a:r>
              <a:rPr lang="ru-RU" sz="2300" dirty="0">
                <a:latin typeface="Times New Roman" panose="02020603050405020304" pitchFamily="18" charset="0"/>
                <a:ea typeface="Times New Roman" panose="02020603050405020304" pitchFamily="18" charset="0"/>
              </a:rPr>
              <a:t/>
            </a:r>
            <a:br>
              <a:rPr lang="ru-RU" sz="2300" dirty="0">
                <a:latin typeface="Times New Roman" panose="02020603050405020304" pitchFamily="18" charset="0"/>
                <a:ea typeface="Times New Roman" panose="02020603050405020304" pitchFamily="18" charset="0"/>
              </a:rPr>
            </a:br>
            <a:endParaRPr lang="ru-RU" sz="2300" dirty="0"/>
          </a:p>
        </p:txBody>
      </p:sp>
    </p:spTree>
    <p:extLst>
      <p:ext uri="{BB962C8B-B14F-4D97-AF65-F5344CB8AC3E}">
        <p14:creationId xmlns:p14="http://schemas.microsoft.com/office/powerpoint/2010/main" val="190185539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TotalTime>
  <Words>686</Words>
  <Application>Microsoft Office PowerPoint</Application>
  <PresentationFormat>Широкоэкранный</PresentationFormat>
  <Paragraphs>20</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Century Gothic</vt:lpstr>
      <vt:lpstr>Times New Roman</vt:lpstr>
      <vt:lpstr>Wingdings 3</vt:lpstr>
      <vt:lpstr>Легкий дым</vt:lpstr>
      <vt:lpstr>   Tema№12. Ykdysadyýetiň hususy ulgamynyň döwlet kadalaşdyrylyşy we    institusional özgertmeler.     12.1. Institusional ösüş we emläk gatnaşyklarynyň kämilleşdirilişi. 12.2. Türkmenistanda döwlet-hususy hyzmatdaşlygy ösdürmegiň ileri tutul-ýan ugurlary. 12.3. Kiçi we orta telekeçilige döwlet goldawyny bermegiň baş ugurlary. 12.4. Döwlet eýeçiligindäki emlägiň hususylaşdyrylyşy we kärendesine berlişi. </vt:lpstr>
      <vt:lpstr>                   12.1. Institusional ösüş we emläk gatnaşyklarynyň kämilleşdirilişi.       Döwlet ulgamynda önümçilik-ykdysady ulgamlarynyň kuwwatly toplumynyň bolmagy döwlete iri durmuş wezipelerini çözmäge mümkinçilik berýär. Şunda esasy üns ilaty durmuş taýdan golda-mak ulgamyna berilýär.     Institusional özgertmeleriň esasynda eýeçiligiň ähli görnüşleriniň deňligi goýlandyr, şu ýerden bolsa ykdysady ösüşiň esasy ölçegleri – hojalyk ýöretmegiň netijeliligi gelip çykýar. Eýeçiligiň gör-nüşleri boýunça zähmet serişdelerini we maýa goýum serişdelerini gaýtadan paýlamak, eýeçiligiň garyşyk görnüşli kärhanalaryny, şol sanda daşary ýurt maýadarlarynyň, daşary ýurt firmalarynyň we kompaniýalarynyň, şeýle hem kiçi we orta telekeçiligiň gurluşynyň giň toplumynyň gatnaşma-gynda bilelikdäki kärhanalary döretmek bilen önümçiligiň täze insitusional gurluşynyň döredilme-gine berilýär.  Bazar gatnaşyklaryna geçmegiň türkmen nusgasynyň aýratynlyklary şu aşakdakylary öz içine alýar.     Döwlet emlägini dolandyrmagyň görnüşleriniň we usullarynyň düýpli kämilleşdirilmegi. Ykdysadyýeti özgertmegiň giň möçberli maksatnamalarynyň çäklerinde ykdysadyýetiň döwlet ul-gamynyň kärhanalaryny dolandyrmak boýunça has netijeli ykdysady gatnaşygy emele getirmegi çaltlandyrmak barada çäreleriň toplumy amala aşyrylýar: hususylaşdyrmak, kärende we beýlekiler. </vt:lpstr>
      <vt:lpstr>   Türkmenistanda döredilýän bilelikdäki kärhanalar ýurda täze tehnikalary we tehnolo-giýalary, halkara marketing we öňdebaryjy dolandyryş tejribesiniň täze usullaryny çek-mekde möhüm orny eýeleýär, ylmy-tehniki ösüşiň çaltlandyrylmagyny we öndürilýän önümleriň bäsleşige ukyplylygynyň ýokarlandyrylmagyny üpjün edýär. Häzirki wagtda bilelikdäki kärhanalaryň işi senagatda, söwda-da we jemgyýetçilik iýmitinde, halkyň sarp edýän harytlarynyň önümçiliginde, gurluşykda, syýahatçylykda we durmuş hyzma-ty ulgamynda giňden ýaýbaňlandyryldy.     Hususylaşdyrmagyň we döwlet aýrybaşgalaşdyrmagyň milli maksatnamasyny işläp taýýarlamak we kabul etmek möhümdür. Kärhanalaryň ykysady netijeliligini ýokarlan-dyrmak, hususy telekeçileriň giň gatlagyny emele getirmek, bazary harytlar we hyzmat-lar bilen doldurmak, goşmaça iş orunlaryny döretmek, şeýle hem salgyt salmagyň bin-ýadynyň giňeldilen görnüşiniň netije berşini gazanmak hususylaşdyrmagyň we döwlet-den aýrybaşgalaşdyrmagyň esasy maksatlary bolup durýar. Ähli hususylaşdyrma çöz-gütleri mümkin bolan maýadarlaryň beren kärhanany ösdürmegiň uzak möhletleýin me-ýilnamalarynyň we maýadarlaryň öz üstlerine alan borçlaryny jikme-jik kadalaşdyrýan, baglaşan hususylaşdyrma şertnamalarynyň içgin seljermesi esasynda kabul edilýär.</vt:lpstr>
      <vt:lpstr>  12.2. Türkmenistanda döwlet-hususy hyzmatdaşlygy ösdürmegiň ileri tutulýan ugurlary.       Türkmenistanyň döwlet-hususy hyzmatdaşlyk ýurduň durmuş-ykdysady sütünini ösdürmekde we kämilleşdirmekde esasy strategiki ugur bolup çykyş edýär.     Döwlet-hususy hyzmatdaşlyk (DHH) dürli görnüşleriň giň toplumyna eýedir. Bu, il-kinji nobatda, ylalaşyklaryň dürli görnüşi bolup, olary döwlet hususy kompaniýalara iş-leri ýerine ýetirmek we jemgyýetçilik hyzmatlaryny bermek, dolandyrmak, tehniki kö-mekleriň ylalaşyklary we ş.m. üçin berýär.     Türkmenistanda önümçilik durmuş-medeni ulgamlaryň dürli binalaryny gurýan daşa-ry ýurt kompaniýalary giň gerime eýe boldy. Ýurtdaky durmuş-ykdysady özgertmeleriň gerimi diňe bir daşary ýurt gurluşyk kompaniýalarynyň däl-de, eýsem ýurduň hususy ulgamynyň hem mümkinçiliginiň has işjeň gatnaşmagyny talap etdi. Olar mekdepleri, hassahanalary, çagalar baglaryny, medeniýet öýlerini, sport desgalaryny, basseýnleri, ýaşaýyş jaýlaryny, inžener-tehniki desgalary gurýarlar. </vt:lpstr>
      <vt:lpstr> Döwlet hem hususy eýeçiligiň netijeli hyzmatdaşlygynyň ýene-de bir usuly kären-de gatnaşyklarydyr. Olar döwlet eýeçiligindäki emläkleriň – binalaryň, desgalaryň, önümçilik enjamlarynyň hususy eýeçilige kärendesine berilmegi bilen ýüze çykýar. Döwlet emlägini ulanandygy üçin hususy kompaniýalar döwlet gaznasyna ýörite göz öňünde tutulan kärende tölegini töleýärler.     Kärendäniň umumy göwrüminde hususy telekeçiler bilen baglaşylan şertnamalar has uly paýy tutýar Kärendesine has köp alynýan emläkleriň arasynda binalar we desgalar ilkinji orunda durýar.     Konsessiýa – bu döwletiň hem-de hususy eýeçilik sektoryna degişli bolan şahsy ýa-da ýuridik tarapyň arasyndaky emläk gatnaşyklarynyň ulgamydyr.   Şunda döw-let (konsedent) şahsy ýa-da ýuridik tarapyň (konsessiýaça) ýörite baglaşylan şert-nama laýyklykda belenilen tölegi tölemek, şertnamanyň obýektini soň gaýtaryp bermek şertine döwlet eýeçiligindäki emläkleri peýdalanmaga, ýagny döwletiň ga-ramagynda bolan işleriň aýry-aýry görnüşleri bilen meşgullanmaga bolan hukugy berýär. </vt:lpstr>
      <vt:lpstr>  Döwlet bilen işewürligiň arasyndaky özara bähbitli gatnaşyklary ýola goýmagyň geljegi uly görnüşleriniň hatarynda şulary görkezmek bolar: 1. Ýurdumyzyň oba hojalyk hem agrosenagat toplumlarynyň artdyrmak, daşary ýurtlardan getirilýän harytlaryň möçberini azaldyp, olara bildirilýän islegi öz döwletimizde öndürilen harytlar bilen kanagatlandyrmak, innowasiýalar esasynda öndürilen önümleriň daşary ýurt eksportynyň mukdaryny artdyrmak esasynda ýokary hilli, ekologiýa taýdan arassa azyk önümleriniň önümçiligini ýola goýmak. 2. Dokma pudagynyň ilerlikli ösüşlerini üpjün etmeklik we import harytlarynyň ornuny öz ýurdumyzda öndürilen dokma harytlary bilen doldurmak, ýerlenilýän matalaryň, tikin we dokma önümleriniň göwrüminiň artmagyny, olaryň umumy möçberiniň iň azyndan 30% in-nowasiýaly harytlar bolmagyny gazanmak. 3. Ýurdumyzda ýerli çig maldan hem öz topragymyzda bitýän dermanlyk ösümliklerden taýýarlanýan dermanlaryň we dermanlyk serişdeleriniň öndürilişini artdyrmak, daşary ba-zarlardan satyn alynýan dermanlyk harytlaryň ornuny ýerli önümler bilen çalyşmak arkaly dermanlaryň bahalarynyň arzanlanmagyny gazanmak. 4. Eýeçilgiň dürli görnüşlerini kärhanalary döretmek, şeýle-de kärende hem ynanylan esas-da dolandyrmak usullaryny peýdalanmak arkaly ýaşaýyş jaýjemagat hojalygy ulgamynyň infrastrukturasyny yzygiderli kämilleşdirmek. </vt:lpstr>
      <vt:lpstr>   Senagat toplumynyň güýçli depginde ösýän häzirki şertlerinde hyzmatlar ulgamynda döredilýän bilelikdäki kärhanalaryň esasynda işleýän tehnoparklary döretmekde amatly mümkinçilikler peýda bolýar. Şeýle tehnoparklaryň elektronika, aragatnaşyk, gurluşyk materiallarynyň we santehnika önümçilgi, kommunikasiýalar, nebit-gaz, gaýtadan işle-ýän senagat ýaly ulgamlara ýokary hilli hyzmat etmekde peýdasy uly bolar. Bu işde, esasan hem, telekeçilige bil baglanýar. Telekeçiligiň netijeli ösmegi üçin iň amatly şert-leri döretmek gerek, işewürleri ýokary tehnolgiýaly önümçilikleriň düýbüni tutmaga hö-weslendirýän jemgyýetçilik institutlar bolmalydyr.     Wagtyň geçmegi bilen senagat parklaryny we ýörite ykdysady zolaklary ösdürmek boýunça ýörite agentligi döretmek zerurlygynyň hem ýüze çykmagy mümkindir. Işe-würçilik üçin ussat hünärmenleri taýýarlamak we olaryň hünär derejesini yzygiderli ýo-karlandyrmak ulgamy hem döwletiň we hususy eýeçiligiň bähbitlerini özünde birleşdir-ýän mehanizme öwrülmelidir. Bu ulgam diňe bir ýokary hünär okuwy bilen çäklenmän, ýokary okuw mekdebinden soňky bilimi, şol sanda ýaş hünärmenleriň daşary ýurtlarda okadylmagyny, şeýle-de gysga wagtlaýyn okuwlary, amaly okuwlary, işläp ýören mene-jerleriň hünärini artdyrmak maksady bilen guralýan „tegelek stolary“ we beýleki okuw usullaryny öz içine alyp biler. </vt:lpstr>
      <vt:lpstr>Döwlet bilen hususy işewürçiligiň arasynda işjeň hem özara peý-daly gatnaşyklary has-da pugtalandyrmak, bellenilen durmuş-ykdy-sady strategiýany amala aşyrmakda gazanylýan sepgitleri, bar bolan meseleleri oňyn çözmegiň ugurlaryny ara alyp maslahatlaşmak hem degerli teklipleri işläp taýýarlamak maksady bilen ýörite seminarla-ryň, forumlaryň, maslahatlaryň geçirilmegi işleriň has-da ilerlemegi-ne ýardam berer.   </vt:lpstr>
      <vt:lpstr>       12.3. Kiçi we orta telekeçilige döwlet goldawyny bermegiň baş ugurlary.     Türkmenistanda amal aşyrylýan bazar özgertmelerinde telekeçiligi we hususy işewür-çiligi ösdürmek meselesine aýratyn orun berilýär. Kiçi telekeçiligiň geriminiň giňeldil-megi ykdysadyýeti sagdynlaşdyrýar, onuň durnukly ösmegine oňyn täsir edýär. Hususy-ýetçiligiň kiçi görnüşiniň amatly taraplarynyň ýene-de biri onuň çeýeligidir ýagny kiçi telekeçilik üýtgäp duran şertlere has tiz öwrenişýär, täze talaplara uýgunlaşmagy başar-ýar, öňdebaryjy tehnolgiýalary we ylmy işläp taýýarlamalary döretmekde hem peýdalan-makda has ýokary işjeňlik görkezýär. Ilat üçin goşmaça iş orunlaryny döretmekde, jemi içerki önümiň möçberini köpeltmekde, importyň ýerini tutjak hem eksporta ýaramly önümleri öndürmekde kiçi telekeçiligiň mümkinçilikleriniň örän uludyr. 20   -nj ýylda „Kiçi we orta telekeçiligiň döwlet tarapyndan goldanylmagy hakynda “Türkmenistanyň Kanu-nynyň kabul edilmegi ýurdumyzda kiçi we orta işewürçiligiň ösdürilmegine kuw-watly badalga berdi. Häzirki wagtda bu möhüm döwlet resminamasyna laýyklykda kiçi we orta telekeçilige saldamly döwlet goldawyny bermegiň toplumlaýyn maksatnamasy işlenilip taýýarlanýar. </vt:lpstr>
      <vt:lpstr>Türkmenistanda kiçi we orta telekeçiligi ösdürmek işi şu binýatlaýyn ýörelgelere da-ýanýar. - kiçi we orta telekeçiligi ösdürmek işiniň ileri tutulýan ugurlaryň hatarynda bolmalydyr; - kiçi we orta telekeçiligi goldamak işleri toplumlaýyn häsiýetine eýe bolma-ydyr we aç-açan alnyp barylmalydyr. - döwlet goldawy kiçi we orta telekeçiligiň subýektlerine elýeterli bolmalydyr; - telekeçilik işleriniň erkinligi, şeýle-de kiçi we orta telekeçilige dahylly eýeçilik hukuklarynyň goralmagy döwlet tarapyndan doly kepillenmelidir.     Kiçi we orta telekeçiligiň subýektlerine şular degişli edilýär: - telekeçilik bilen meşgullanýan ýuridik taraplar; - senagat, elektroenergetika, gurluşyk, gaz we suw üpjünçiliginde işleýän we ortaça sanaw hasa-by bilen 15 adama çenli işgäri; beýleki pudaklarda iş alyp barýan we işgär sany 10-dan köp bol-madyk mikrokärhanalar; - senagat, elektroenergetika, gurluşyk, gaz we suw üpjünçiliginde eşleýän we ortaça sanaw hasa-by bilen 50 adama çenli, beýleki pudaklarda iş alyp barýan we işgär sany 25 adama çenli bolan kiçi kärhanalar: - senagat, elektroenergetika, gurluşyk, gaz we suw üpjünçiliginde işleýän we ortaça sanaw hasa-by bilen 200 adama çenli, beýleki pudaklarda iş alyp barýan we işgär sany 100 adama çenli bo-lan orta kärhanalar; - ortaça sanaw hasaby bilen 5 adamdan köp bolmadyk işgäri hakyna tutmak usulynda işledýän hususy telekeçiler. </vt:lpstr>
      <vt:lpstr>Türkmenistanda kiçi we orta telekeçilk durnukly ösýär. Bu ugurda gazanylýan mukdar we hil görkezi-jileriniň yzygiderli ýokarlanmagy ýurdumyzda ykdysadyýetiň bu sektorynyň gerimini giňeltmek ugrun-da ýadawsyz tagallalaryň edilýänligine şaýatlyk edýär.     Häzirki wagtda Türkmenistanda telekeçiligi ösdürmegiň baş ugurlary şulardan ybaratdyr: - ýurtda kiçi we orta telekeçiligi ösdürmek üçin amatly şertleri döretmek, şol sanda kiçi we orta teleke-çiligiň subýektlerine maliýe we maddy-tehniki ýardamy bermek; - kiçi we orta telekeçiligiň subýektlerine hukuk, ykdysady we beýleki ugurlardaky möhüm maglumat-laryň, ylmy-tehniki açyşlaryň we iň täze tehnologiýalaryň elýeter bolmagyny üpjün etmek; - kiçi we orta telekeçiligiň subýektlerini durmuş-ykdysady ösüş maksatnamalarynyň amala aşmagyna, goşmaça iş orunlarynyň döredilmegine we ilatyň girdejisiniň artmagyna ýardam berýän işlere maýa go-ýumlaryny gönükdirmäge höweslendirmek; - döwletiň kiçi we orta telekeçilgiň subýektlerinden harytlary (işleri, hyzmatlary) bäsdeşlik esasynda satyn almagyny ýola goýmak; - kiçi we orta telekeçiligiň subýektlerini maliýeleşdirmek boýunça ýörite maksatnamalary durmuşa ge-çirmek; - kiçi we orta telekeçiligiň subýektlerine hünärmenleri taýýarlamak, okatmak we olaryň hünär dereje-sini ýokarlandyrmak meselesinde ýardam bermek; - kiçi we orta telekeçiligiň subýektlerine daşary ykdysady işlerini alyp barmak-da, sebitara hyzmatdaş-lygyny ýola goýmakda, şeýle-de olaryň eksport müm-kinçiliklerini artdyrmakda hemme taraplaýyn ýardam bermek. </vt:lpstr>
      <vt:lpstr>Türkmenistanda kiçi we orta telekeçiligi ösdürmegiň baş maksatlary şular-dan ybarat: - ykdysadyýetiň umumy göwrüminde kiçi işewürçiligiň tutýan paýyny artdyrmak; - ýurdumyzda hususy telekeçiligi ösdürmegiň ykdysady, hukuk we guramaçylyk binýatlaryny kämilleşdirmek; - işewürçilik işiniň jemgyýetde tutuýan ornuny artdyrmak.     Bellenilen maksatlary üstünlikli amala aşyrmak üçin şu meseleleri çözmegiň ähmiýeti ulydyr: - hususy telekeçiligiň kiçi görnüşlerine berilýän döwlet goldawynyň netijeliligini yzygiderli ýo-karlandyrmaly; - kiçi telekeçiligi döwlet tarapyndan goldamakda öňdebaryjy maliýe tehnologiýalaryny giňden peýdalanmaly; - Türkmenistanda telekeçilik işiniň bäsdeşlige ukyplylygyny ýokarlandyrmak we işiň bu görnüşi bilen meşgullanmagyň özüne çekijiligini artdyrmak barada yzygiderli alada etmeli; - telekeçilik işinde bar bolan innowasion mümkinçilikleriň amala aşmagyna we hususy telekeçi-ligiň ileri tutulýan ugurlarynyň depginli ösmegine ýardam bermeli; - kiçi we iri telekeçiligiň işiniň özara utgaşmagy üçin amatly şertler döredilmeli; - telekeçileriň hem hakyna tutulan işgärleriň durmuş taýdan goragly bolmagyny üpjün etmeklik ösüşleriň möhüm şerti bolup durýar; - kiçi telekeçiligi maglumat taýdan goldamagyň netijeli işleýän ulgamyna kemala getirmek döw-rüň talabydyr. </vt:lpstr>
      <vt:lpstr>    Kiçi telekeçiligi döwlet tarapyndan goldamak çäreleri iş ýüzünde şu ugurlar boýunça alnyp barylmalydyr: - kiçi telekeçiligi goldamagyň we ösdürmegiň kämil infrastrukturasyny döretmeklik;  - kiçi telekeçiligiň subýektleriniň döwletiň maliýe, maddy-tehniki we maglumatlar serişdeleri, şeýle hem ylmy-tehniki we maglumatlar serişdelerini, işläp taýýarlamalaryny we tehnologiýa-lary peýdalanmaklaryna ýeňillikli şertleri döretmek; - kiçi telekeçiligiň subýektleriniň hasaba alnyşynyň, olaryň işini ygtyýarlandyrmagyň, olaryň önümleriniň sertifikasiýasynyň, döwlet hasabatynyň we buhgalteriýa hasabatlygynyň berlişi-niň ýönekeýleşdirilen tertibini bellemek; - kiçi kärhanalar üçin kadrlary taýýarlamagyň, gaýtadan taýýarlamagyň we hünärleriniň ýokar-landyrylmagynyň guralyşy.     Kiçi we orta telekeçiligiň döwlet goldawy özünde telekeçilik işini kadalaşdyrýan kadalaş-dyryjy-hukuk binýady we kiçi telekeçiligiň subýektleriniň döwlet buýurmalaryny ýerine ýetir-mäge, şeýle hem jemgyýetde telekeçiligiň oňyn abraýyny döretmek boýunça çäreler gatnaşma-gy üçin şertleri döretmek boýunça çäreleri jemleýär. </vt:lpstr>
      <vt:lpstr>   Kadalaşdyryjy-hukuk binýadyny kämilleşdirmegiň çäklerinde özünde kanunlaryň taslamalaryny we kanunlara degişli namalary (kararlar, tertipler, görkezmeler, kadalar we beýlekiler) taýýarlamagy jem-leýän çäreler amala aşyrylar. Şu ugur boýunça şeýle hem kiçi kärhanalaryň döwlet buýurmalaryny ýe-rine ýetirmegiň bäsleşigine gatnaşmaklaryny üpjün etmek boýunça çäreler geçiriler. Munuň üçin degiş-li seljeriş işleri geçririler we biznes-meýilnamalar taýýarlanylar, bular dürli guramaçylyk çözgütlerine we ýa-da bar bolan tejribesini ýaýratmaga synag uýgunlaşmagy üçin zerur bolup durýarlar.     Biznes inkubator: bu özboluşly ylmy-tehniki taglymatlary durmuşa geçirýän kiçi innowasion (wen-çur) firmalaryň ýüze çykmagy we netijeli işlemegi üçin amatly şertleri döretmäge ýöriteleşen gurluş-dyr. Muny bu firmalara material, maglumat, maslahat we beýleki zerur hyzmatlary bermegiň ýoly bilen gazanylýar.     Biznes inkubatoryň baş wezipesi – öz hususy işini açýanlara, esasan hem başlangyç tapgyrda kö-mek bermekden ybarat. Biznes inkubatorlar telekeçilere uly bolmadyk kömegi telekeçilik wezipeleri-niň doly jemlenmegine we dolandyryş diwanynyň çykdajylarynyň peselmegine getirýär.     Maksatnamany amala aşyrmagyň çäklerinde telekeçiligi goldamagyň daşary ýurt maksatnamalary-nyň durmuşa geçirilmegine ýardam berjek merkez dörediler, bu merkez telekeçilere häkimiýetiň edara-lary, telekeçileriň assosiasiýalary we dürli derejedäki aýry-aýry kärhanalary bilen özara hereket etmä-ge, şeýle hem telekeçiligi goldamak boýunça daşary ýurt taslamalary baradaky maglumatlar binýady-nyň umumy elýeterli bolmagyna ýardam etmekde kömek berer. Daşary ýurt we halkara taslamalarynyň wekilleriniň gatnaşmagynda yzygiderli duşuşyklar, seminarlar we „tegelek stollar“ geçiriler.</vt:lpstr>
      <vt:lpstr> Umuman aýdanyňda, Türkmenistanda kiçi we orta telekeçilik, milli ykdysadyýetde öz mynasyp ornuny eýelemek üçin, ynamly ädimler bilen öňe barýar. Bu bolsa, öz gezeginde, ýurdumyzyň ösüşiň has ýokary derejesine çykmagyna uly goşant goşar, onuň gülläp ösmegini üpjün etmäge hem-de halkara abraýynyň artma-gyna ýardam berer.  </vt:lpstr>
      <vt:lpstr>     12.4. Döwlet eýeçiligindäki emlägiň hususylaşdyrylyşy we kärendesine berlişi.       Türkmenistanda döwlet eýeçiligindäki emlägi hususylaşdyrmak Türkmenistanyň „Eýeçiligi döwlet-iň garamagyndan aýyrmak we hususylaşdyrmak hakyndaky“ Kanuny we hususylaşdyrmak bilen bagly meseleler boýunça normatiw hukuk aktlary tarapyndan düzgünleşdirilýär.     Bu kanuna laýyklykda, döwlet eýeçiligindäki kärhanalar, olara degişli filiallar we bölünip aýrylan kärhanalar, şeýle hem, sehler, önümçilikler, uçastoklar, desgalar, beýleki özbaşdak emläkler döwlet eýeçiliginden aýrylyp hem-de hususylaşdyrylyp bilner.     Döwlet eýeçiliginden aýrylmaga we hususylaşdyrylmaga degişli döwlet eýeçiligindäki obýektleriň sanawy Türkmenistanyň Ministrler Kabineti tarapyndan tassyklanylýar.     Döwlet eýeçiliginden aýyrmaga we hususylaşdyrmaga degişli döwlet eýeçiligindäki obýektleriň tas-syklanylan sanawyna laýyklykda ygtyýarly organ döwürleýin metbugatda degişli maglumat berýän habary çap edýär, döwlet eýeçiligindäki her bir obýekt boýunça komisiýany döredýär, şeýle hem zerur taýýarlyk işini amala aşyrýar. Komissiýanyň düzümine ygtyýarly organyň wekilleri, özgerdilýän (hususylaşdyrylýan) kärhananyň administrasiýasy, onuň zähmet kollektiwi, maliýe organy we beýleki hünärmenleri girizilýär. Komissiýa gymmata baha kesýär we kärhanany döwlet eýeçiliginden aýyrma-gyň hem-de hususylaşdyrmagyň görnüşli maslahat berýär we şol boýunça zerur resminamalary taýýar-laýar. Komissiýanyň işiniň netijesi ygtyýarly organ tarapyndan tassyklanylýar. </vt:lpstr>
      <vt:lpstr>  Ygtyýarly organ döwlet eýeçiligindäki obýekti döwlet eýeçiliginde aýyr-magyň we hususylaşdyrmagyň görnüşini kesgitleýär hem-de haýyşnama (za-ýawka) berlende hödürlenilýän resminamalaryň sanawyny, ýörite ýygymyň we girew summalarynyň möçberini belleýär.     Döwlet eýeçiligindäki obýekti döwlet eýeçiliginden aýyrmagyň we husu-sylaşdyrmagyň görnüşi, haýyşnama bermegiň möhleti we beýleki maglumat-lar hakyndaky habar ygtyýarly organ tarapyndan karar kabul edileninden soň bir aýyň dowamynda metbugatda çap edilýär.     Döwlet eýeçiligindäki obýektiň hususylaşdyrylmagynyň netijesi boýunça ygtyýarly organ bilen alyjynyň arasynda şertnama baglaşylýar. Şertnamada wagtyň ylalaşylan döwrüne täze hojaýyn üçin hökmany bolan käbir şertler göz öňünde tutulýar. Şertler ygtyýarly organ tarapyndan bellenilýär.     Hususylaşdyrmagyň subýekti hususylaşdyrylan obýekte onuň bahasy doly tölenilen we pul serişdeleri ygtyýarly organyň ýörite hasabyna gelip gowşan pursatyndan eýeçilik hukugyna eýe bolýar. </vt:lpstr>
      <vt:lpstr>  Eýeçilik hukugy täze hojaýyna geçeninden soň, ygtyýarly organ oňa eýeçili-ge bolan hukugyna güwä geçýän şahadatnamany, zerur bolan halatlarda bolsa, hususylaşdyrylan kärhananyň düzümine girmeýän, ýaşalmaýan jaýlara bolan kärende hukugy hakyndaky şahadatnamany berýär.     Hususylaşyrylan kärhanalaryň işgärleriniň we şeýle kärhanalaryň täze eýe-leriniň arasyndaky zähmet gatnaşyklary, şeýle hem boşadylan işgärleri işe ýer-leşdirmek we beýleki sosial kepillikler Türkmenistanyň zähmet we ilatyň iş bilen meşgullygy hakyndaky kanunçylygy tarapyndan, şeýle hem ygtyýarly organ bilen alyjynyň arasynda hususylaşdyrmagyň netijesi boýunça baglaşy-lan şertnama esasynda düzgünleşdirilýär.     Döwlet eýeçiligindäki obýektler döwlet eýeçiliginden aýrylanda we husu-sylaşdyrylanda ýeňillikleri bermegiň tertibi hem-de möçberi Türkmenistanyň Ministrler Kabineti tarapyndan bellenilýär. </vt:lpstr>
      <vt:lpstr>  Döwlet eýeçiliginden aýyrmak we hususylaşdyrmak boýunça işler aşakdaky ýaly tertipde amala aşyrylýar: - Türkmenistanyň Ykdysadyýet we ösüş ministrligi pudaklaýyn ministrlikleriň we wedomstwolaryň tekliplerini hasaba almak bilen döwlet eýeçiliginden aýyrmaga we hususylaşdyrmaga degişli obýektleriň sanawyny düzýär we yla-laşmak üçin ony Türkmenistanyň Ministrler kabinetine hödürleýär; - Obýektleriň Türkmenistanyň Ministrler Kabineti tarapyndan tassyklanan sa-nawyna laýyklykda, Türkmenistanyň Ykdysadyýet we ösüş ministrligi döwlet eýeçiligindäki her bir obýekt boýunça işçi komissiýasyny döredýär.  Komissi-ýanyň düzümine Türkmenistanyň Ykdysadyýet we ösüş ministrliginiň, pudak-laýyn ministrliginiň, pudaklaýyn ministrligiň ýa-da wedomstwonyň, degişli häkimligiň, hususylaşdyrylýan kärhananyň administrasiýasynyň, onuň zähmet kollektiwiniň, bankyň territorial bölüminiň, salgyt organynyň wekilleri we beýleki hünärmenler girýärler. </vt:lpstr>
      <vt:lpstr>  Obýektiň ähmiýetini göz öňünde tutmak bilen, Türkmenistanyň Ykdysadyýet we ösüş minis-trligi tarapyndan, döwlet eýeçiliginden aýyrmagyň we hususylaşdyrmagyň görnüşine seretmez-den, täze hususyýetçiniň öňünde belli bir şertler goýlup bilner. Şol şertleriň arasynda: - belli bir döwlür üçin kärhananyň esasy ugruny we önümleriň aýry-aýry görnüşlerini öndür-mek boýunça şertnamalaryny öňküligine galdyrmak; - belli bir döwür üçin bar bolan iş ýerleriniň sanyny öňküligine galdyrmak ýaly şertler bolup biler. Işçileri möhletinden öň işden boşatmaga diňe Türkmenistanyň zähmet hakyndaky kanun-çylygy tarapyndan göz öňünde tutulan esas-larda ýol berlip bilner.     Täze hojaýyn döwlet eýeçiligindäki obýekt hususylaşdyrylan mahaly öz üstüne alan borçna-malaryny ýerine ýetirmedik ýagdaýynda, hususylaşdyrylan obýektler bellenilen teripde yzyna alynýar. Döwlet kärhanalaryny üýtgedip gurmak we düzüm taýdan özgertmek ykdysadyýetiň döwlet sektoryny dolandyrmagy gowulandyrmaga mümkinçilik berýär.     Hususylaşdyrmak bilen bir hatarda Türkmenistanda kärende hem döwlet emlägin-den peý-dalanmagyň has giň ýaýran görnüşleriniň biridir.     Kärende döwlet emlägini dolandyrmagyň guraly hökmünde 2000-nji ýylyň 1-nji ap-relinden bäri peýdalanylyp gelinýär. Türkmenistanyň Prezidentiniň 2000-nji ýylyň 3-nji martynda kabul eden „Döwlet emläginiň kärendä berlişini tertipleş-dirmek hakyndaky“ 4599 belgili karary bu işi ýola goýmaga mümkinçilik beripdi.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Tema№12. Ykdysadyýetiň hususy ulgamynyň döwlet kadalaşdyrylyşy we    institusional özgertmeler.     12.1. Institusional ösüş we emläk gatnaşyklarynyň kämilleşdirilişi. 12.2. Türkmenistanda döwlet-hususy hyzmatdaşlygy ösdürmegiň ileri tutul-ýan ugurlary. 12.3. Kiçi we orta telekeçilige döwlet goldawyny bermegiň baş ugurlary. 12.4. Döwlet eýeçiligindäki emlägiň hususylaşdyrylyşy we kärendesine berlişi. </dc:title>
  <dc:creator>Admin</dc:creator>
  <cp:lastModifiedBy>Admin</cp:lastModifiedBy>
  <cp:revision>5</cp:revision>
  <dcterms:created xsi:type="dcterms:W3CDTF">2020-08-10T12:13:15Z</dcterms:created>
  <dcterms:modified xsi:type="dcterms:W3CDTF">2020-08-10T12:52:28Z</dcterms:modified>
</cp:coreProperties>
</file>