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79" r:id="rId6"/>
    <p:sldId id="280" r:id="rId7"/>
    <p:sldId id="260" r:id="rId8"/>
    <p:sldId id="262" r:id="rId9"/>
    <p:sldId id="283" r:id="rId10"/>
    <p:sldId id="284" r:id="rId11"/>
    <p:sldId id="291" r:id="rId12"/>
    <p:sldId id="263" r:id="rId13"/>
    <p:sldId id="264" r:id="rId14"/>
    <p:sldId id="265" r:id="rId15"/>
    <p:sldId id="288"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31.03.2019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31.03.2019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31.03.2019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31.03.2019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31.03.2019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31.03.2019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31.03.2019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31.03.2019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31.03.2019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ru-RU" sz="4400" b="1" dirty="0" err="1">
                <a:latin typeface="Times New Roman" panose="02020603050405020304" pitchFamily="18" charset="0"/>
                <a:ea typeface="Times New Roman" panose="02020603050405020304" pitchFamily="18" charset="0"/>
              </a:rPr>
              <a:t>Niwilirleme</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we</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onuň</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görnüşleri</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733331" y="1143000"/>
            <a:ext cx="10969231" cy="5033963"/>
          </a:xfrm>
        </p:spPr>
        <p:txBody>
          <a:bodyPr>
            <a:normAutofit fontScale="92500" lnSpcReduction="10000"/>
          </a:bodyPr>
          <a:lstStyle/>
          <a:p>
            <a:pPr indent="0" algn="just">
              <a:spcAft>
                <a:spcPts val="0"/>
              </a:spcAft>
              <a:buNone/>
            </a:pPr>
            <a:r>
              <a:rPr lang="tk-TM" sz="3600" b="1" dirty="0" smtClean="0">
                <a:solidFill>
                  <a:srgbClr val="000000"/>
                </a:solidFill>
                <a:latin typeface="Times New Roman" panose="02020603050405020304" pitchFamily="18" charset="0"/>
                <a:ea typeface="Times New Roman" panose="02020603050405020304" pitchFamily="18" charset="0"/>
              </a:rPr>
              <a:t>       </a:t>
            </a:r>
            <a:r>
              <a:rPr lang="cs-CZ" sz="3600" b="1" dirty="0" smtClean="0">
                <a:solidFill>
                  <a:srgbClr val="000000"/>
                </a:solidFill>
                <a:latin typeface="Times New Roman" panose="02020603050405020304" pitchFamily="18" charset="0"/>
                <a:ea typeface="Times New Roman" panose="02020603050405020304" pitchFamily="18" charset="0"/>
              </a:rPr>
              <a:t>Barometriki </a:t>
            </a:r>
            <a:r>
              <a:rPr lang="cs-CZ" sz="3600" b="1" dirty="0">
                <a:solidFill>
                  <a:srgbClr val="000000"/>
                </a:solidFill>
                <a:latin typeface="Times New Roman" panose="02020603050405020304" pitchFamily="18" charset="0"/>
                <a:ea typeface="Times New Roman" panose="02020603050405020304" pitchFamily="18" charset="0"/>
              </a:rPr>
              <a:t>niwelirleme </a:t>
            </a:r>
            <a:r>
              <a:rPr lang="cs-CZ" sz="3600" dirty="0">
                <a:latin typeface="Times New Roman" panose="02020603050405020304" pitchFamily="18" charset="0"/>
                <a:ea typeface="Times New Roman" panose="02020603050405020304" pitchFamily="18" charset="0"/>
              </a:rPr>
              <a:t>Barometriki niwelirleme, dereje üstden nokatlaryň belentliginiñ üýtgemegi bilen, atmosfera basyşynyň üýtgemek häsiýetine esaslanandyr. Atmosfera basyşy, degişli nokatlarda barometr, aneroid we ş.m. esbaplar bilen ölçelip, onuň görközijileri esasynda, nokatlaryñ beýikligi hasaplanylýar. Barometriki niwelirlemede, ýeriň üstündäki nokotlaryň   beýikligini, ol nokotlarda atmosfera basyşyny ölçemek bilen kesgitleýärler. Barometr, beýiklige göterilende atmosfera basyşynyň kemelmeginiň kanunyna esaslanandyr (meselem, 11m beýiklikde simaply barometriň atmosfera basyşyny görkezijisi takmynan 1mm kemelýär). </a:t>
            </a:r>
            <a:endParaRPr lang="ru-RU" sz="4000" dirty="0"/>
          </a:p>
        </p:txBody>
      </p:sp>
    </p:spTree>
    <p:extLst>
      <p:ext uri="{BB962C8B-B14F-4D97-AF65-F5344CB8AC3E}">
        <p14:creationId xmlns:p14="http://schemas.microsoft.com/office/powerpoint/2010/main" val="39580608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6435"/>
          </a:xfrm>
        </p:spPr>
        <p:txBody>
          <a:bodyPr>
            <a:normAutofit fontScale="90000"/>
          </a:bodyPr>
          <a:lstStyle/>
          <a:p>
            <a:endParaRPr lang="ru-RU" dirty="0"/>
          </a:p>
        </p:txBody>
      </p:sp>
      <p:sp>
        <p:nvSpPr>
          <p:cNvPr id="5" name="Прямоугольник 4"/>
          <p:cNvSpPr/>
          <p:nvPr/>
        </p:nvSpPr>
        <p:spPr>
          <a:xfrm>
            <a:off x="724278" y="3643648"/>
            <a:ext cx="10773624" cy="646331"/>
          </a:xfrm>
          <a:prstGeom prst="rect">
            <a:avLst/>
          </a:prstGeom>
        </p:spPr>
        <p:txBody>
          <a:bodyPr wrap="square">
            <a:spAutoFit/>
          </a:bodyPr>
          <a:lstStyle/>
          <a:p>
            <a:pPr algn="just"/>
            <a:r>
              <a:rPr lang="tk-TM" sz="3600" dirty="0" smtClean="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055077"/>
            <a:ext cx="10659702" cy="5121886"/>
          </a:xfrm>
        </p:spPr>
        <p:txBody>
          <a:bodyPr>
            <a:normAutofit/>
          </a:bodyPr>
          <a:lstStyle/>
          <a:p>
            <a:pPr indent="457200" algn="just">
              <a:spcAft>
                <a:spcPts val="0"/>
              </a:spcAft>
            </a:pPr>
            <a:r>
              <a:rPr lang="cs-CZ" b="1" dirty="0">
                <a:latin typeface="Times New Roman" panose="02020603050405020304" pitchFamily="18" charset="0"/>
                <a:ea typeface="Times New Roman" panose="02020603050405020304" pitchFamily="18" charset="0"/>
              </a:rPr>
              <a:t>Barometriki niwelirleme </a:t>
            </a:r>
            <a:r>
              <a:rPr lang="cs-CZ" dirty="0">
                <a:latin typeface="Times New Roman" panose="02020603050405020304" pitchFamily="18" charset="0"/>
                <a:ea typeface="Times New Roman" panose="02020603050405020304" pitchFamily="18" charset="0"/>
              </a:rPr>
              <a:t>niwelirlemegiň beýleki görnüşlerini ulanyp bolmaýan ýagdaýlarynda, daglyk ýerlerde ulanylýar. Barometriki niwelirlemede, beýikligi kesgitlemek üçin iki nokadyň  biri-birine görünmegi talap edilmeýär. Barometriki ölçeglere atmosfera basyşy, ýel, howanyň temperaturasy, çyglylygy, ýokardan erkin gaçmagyň tizlenmesi täsir edýär we şol  täsirlere düzediş girizmeli bolýar. Ol şu  formula arkaly ýerine ýetirilýär:</a:t>
            </a:r>
            <a:endParaRPr lang="ru-RU" dirty="0">
              <a:latin typeface="Times New Roman" panose="02020603050405020304" pitchFamily="18" charset="0"/>
              <a:ea typeface="Times New Roman" panose="02020603050405020304" pitchFamily="18" charset="0"/>
            </a:endParaRPr>
          </a:p>
          <a:p>
            <a:endParaRPr lang="ru-RU" dirty="0"/>
          </a:p>
        </p:txBody>
      </p:sp>
      <p:pic>
        <p:nvPicPr>
          <p:cNvPr id="6" name="Рисунок 5"/>
          <p:cNvPicPr>
            <a:picLocks noChangeAspect="1"/>
          </p:cNvPicPr>
          <p:nvPr/>
        </p:nvPicPr>
        <p:blipFill>
          <a:blip r:embed="rId2"/>
          <a:stretch>
            <a:fillRect/>
          </a:stretch>
        </p:blipFill>
        <p:spPr>
          <a:xfrm>
            <a:off x="1151792" y="4132385"/>
            <a:ext cx="10315930" cy="1951892"/>
          </a:xfrm>
          <a:prstGeom prst="rect">
            <a:avLst/>
          </a:prstGeom>
        </p:spPr>
      </p:pic>
    </p:spTree>
    <p:extLst>
      <p:ext uri="{BB962C8B-B14F-4D97-AF65-F5344CB8AC3E}">
        <p14:creationId xmlns:p14="http://schemas.microsoft.com/office/powerpoint/2010/main" val="3546938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6695763" y="993531"/>
            <a:ext cx="3415391" cy="2927838"/>
          </a:xfrm>
          <a:prstGeom prst="rect">
            <a:avLst/>
          </a:prstGeom>
        </p:spPr>
      </p:pic>
      <p:pic>
        <p:nvPicPr>
          <p:cNvPr id="2" name="Рисунок 1"/>
          <p:cNvPicPr>
            <a:picLocks noChangeAspect="1"/>
          </p:cNvPicPr>
          <p:nvPr/>
        </p:nvPicPr>
        <p:blipFill>
          <a:blip r:embed="rId3"/>
          <a:stretch>
            <a:fillRect/>
          </a:stretch>
        </p:blipFill>
        <p:spPr>
          <a:xfrm>
            <a:off x="2063443" y="644083"/>
            <a:ext cx="1796380" cy="3447597"/>
          </a:xfrm>
          <a:prstGeom prst="rect">
            <a:avLst/>
          </a:prstGeom>
        </p:spPr>
      </p:pic>
      <p:pic>
        <p:nvPicPr>
          <p:cNvPr id="4" name="Рисунок 3"/>
          <p:cNvPicPr>
            <a:picLocks noChangeAspect="1"/>
          </p:cNvPicPr>
          <p:nvPr/>
        </p:nvPicPr>
        <p:blipFill>
          <a:blip r:embed="rId4"/>
          <a:stretch>
            <a:fillRect/>
          </a:stretch>
        </p:blipFill>
        <p:spPr>
          <a:xfrm>
            <a:off x="1219884" y="4091680"/>
            <a:ext cx="3624678" cy="1417427"/>
          </a:xfrm>
          <a:prstGeom prst="rect">
            <a:avLst/>
          </a:prstGeom>
        </p:spPr>
      </p:pic>
      <p:sp>
        <p:nvSpPr>
          <p:cNvPr id="6" name="Прямоугольник 5"/>
          <p:cNvSpPr/>
          <p:nvPr/>
        </p:nvSpPr>
        <p:spPr>
          <a:xfrm>
            <a:off x="6814037" y="4800393"/>
            <a:ext cx="4299439" cy="646331"/>
          </a:xfrm>
          <a:prstGeom prst="rect">
            <a:avLst/>
          </a:prstGeom>
        </p:spPr>
        <p:txBody>
          <a:bodyPr wrap="square">
            <a:spAutoFit/>
          </a:bodyPr>
          <a:lstStyle/>
          <a:p>
            <a:r>
              <a:rPr lang="en-US" sz="3600" b="1" dirty="0" err="1" smtClean="0">
                <a:solidFill>
                  <a:srgbClr val="000000"/>
                </a:solidFill>
                <a:latin typeface="Times New Roman" panose="02020603050405020304" pitchFamily="18" charset="0"/>
                <a:ea typeface="Times New Roman" panose="02020603050405020304" pitchFamily="18" charset="0"/>
              </a:rPr>
              <a:t>Baraometr</a:t>
            </a:r>
            <a:r>
              <a:rPr lang="tk-TM" sz="3600" b="1" dirty="0" smtClean="0">
                <a:solidFill>
                  <a:srgbClr val="000000"/>
                </a:solidFill>
                <a:latin typeface="Times New Roman" panose="02020603050405020304" pitchFamily="18" charset="0"/>
                <a:ea typeface="Times New Roman" panose="02020603050405020304" pitchFamily="18" charset="0"/>
              </a:rPr>
              <a:t> </a:t>
            </a:r>
            <a:r>
              <a:rPr lang="en-US" sz="3600" b="1" dirty="0" smtClean="0">
                <a:solidFill>
                  <a:srgbClr val="000000"/>
                </a:solidFill>
                <a:latin typeface="Times New Roman" panose="02020603050405020304" pitchFamily="18" charset="0"/>
                <a:ea typeface="Times New Roman" panose="02020603050405020304" pitchFamily="18" charset="0"/>
              </a:rPr>
              <a:t>aneroid</a:t>
            </a:r>
            <a:r>
              <a:rPr lang="en-US" sz="3600" b="1" dirty="0">
                <a:solidFill>
                  <a:srgbClr val="000000"/>
                </a:solidFill>
                <a:latin typeface="Times New Roman" panose="02020603050405020304" pitchFamily="18" charset="0"/>
                <a:ea typeface="Times New Roman" panose="02020603050405020304" pitchFamily="18" charset="0"/>
              </a:rPr>
              <a:t>.</a:t>
            </a:r>
            <a:endParaRPr lang="ru-RU" sz="3600" dirty="0"/>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7877" y="315310"/>
            <a:ext cx="10990385" cy="5522782"/>
          </a:xfrm>
        </p:spPr>
        <p:txBody>
          <a:bodyPr>
            <a:normAutofit/>
          </a:bodyPr>
          <a:lstStyle/>
          <a:p>
            <a:pPr algn="just">
              <a:spcAft>
                <a:spcPts val="0"/>
              </a:spcAft>
            </a:pPr>
            <a:r>
              <a:rPr lang="en-US" sz="3600" b="1" dirty="0" smtClean="0">
                <a:solidFill>
                  <a:srgbClr val="000000"/>
                </a:solidFill>
                <a:latin typeface="Times New Roman" panose="02020603050405020304" pitchFamily="18" charset="0"/>
                <a:ea typeface="Times New Roman" panose="02020603050405020304" pitchFamily="18" charset="0"/>
              </a:rPr>
              <a:t>  </a:t>
            </a:r>
            <a:r>
              <a:rPr lang="tk-TM" sz="3600" b="1" dirty="0" smtClean="0">
                <a:solidFill>
                  <a:srgbClr val="000000"/>
                </a:solidFill>
                <a:latin typeface="Times New Roman" panose="02020603050405020304" pitchFamily="18" charset="0"/>
                <a:ea typeface="Times New Roman" panose="02020603050405020304" pitchFamily="18" charset="0"/>
              </a:rPr>
              <a:t>   </a:t>
            </a:r>
            <a:r>
              <a:rPr lang="en-US" sz="3600" b="1" dirty="0" err="1" smtClean="0">
                <a:solidFill>
                  <a:srgbClr val="000000"/>
                </a:solidFill>
                <a:latin typeface="Times New Roman" panose="02020603050405020304" pitchFamily="18" charset="0"/>
                <a:ea typeface="Times New Roman" panose="02020603050405020304" pitchFamily="18" charset="0"/>
              </a:rPr>
              <a:t>Radioelektronikanyň</a:t>
            </a:r>
            <a:r>
              <a:rPr lang="tk-TM" sz="3600" dirty="0">
                <a:solidFill>
                  <a:srgbClr val="000000"/>
                </a:solidFill>
                <a:latin typeface="Times New Roman" panose="02020603050405020304" pitchFamily="18" charset="0"/>
                <a:ea typeface="Times New Roman" panose="02020603050405020304" pitchFamily="18" charset="0"/>
              </a:rPr>
              <a:t> </a:t>
            </a:r>
            <a:r>
              <a:rPr lang="en-US" sz="3600" dirty="0" err="1" smtClean="0">
                <a:solidFill>
                  <a:srgbClr val="000000"/>
                </a:solidFill>
                <a:latin typeface="Times New Roman" panose="02020603050405020304" pitchFamily="18" charset="0"/>
                <a:ea typeface="Times New Roman" panose="02020603050405020304" pitchFamily="18" charset="0"/>
              </a:rPr>
              <a:t>ösmegi</a:t>
            </a:r>
            <a:r>
              <a:rPr lang="en-US" sz="3600" dirty="0" smtClean="0">
                <a:solidFill>
                  <a:srgbClr val="000000"/>
                </a:solidFill>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radioelektronikanyň</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ösmegi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netijesinde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täze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dörän</a:t>
            </a:r>
            <a:r>
              <a:rPr lang="en-US" sz="3600" dirty="0">
                <a:latin typeface="Times New Roman" panose="02020603050405020304" pitchFamily="18" charset="0"/>
                <a:ea typeface="Times New Roman" panose="02020603050405020304" pitchFamily="18" charset="0"/>
              </a:rPr>
              <a:t> </a:t>
            </a:r>
            <a:r>
              <a:rPr lang="en-US" sz="3600" dirty="0" err="1" smtClean="0">
                <a:latin typeface="Times New Roman" panose="02020603050405020304" pitchFamily="18" charset="0"/>
                <a:ea typeface="Times New Roman" panose="02020603050405020304" pitchFamily="18" charset="0"/>
              </a:rPr>
              <a:t>görnü</a:t>
            </a:r>
            <a:r>
              <a:rPr lang="tk-TM" sz="3600" dirty="0" err="1" smtClean="0">
                <a:latin typeface="Times New Roman" panose="02020603050405020304" pitchFamily="18" charset="0"/>
                <a:ea typeface="Times New Roman" panose="02020603050405020304" pitchFamily="18" charset="0"/>
                <a:sym typeface="Times New Roman" panose="02020603050405020304" pitchFamily="18" charset="0"/>
              </a:rPr>
              <a:t>ş</a:t>
            </a:r>
            <a:r>
              <a:rPr lang="en-US" sz="3600" dirty="0" smtClean="0">
                <a:latin typeface="Times New Roman" panose="02020603050405020304" pitchFamily="18" charset="0"/>
                <a:ea typeface="Times New Roman" panose="02020603050405020304" pitchFamily="18" charset="0"/>
              </a:rPr>
              <a:t>dir</a:t>
            </a:r>
            <a:r>
              <a:rPr lang="en-US" sz="3600" dirty="0">
                <a:latin typeface="Times New Roman" panose="02020603050405020304" pitchFamily="18" charset="0"/>
                <a:ea typeface="Times New Roman" panose="02020603050405020304" pitchFamily="18" charset="0"/>
              </a:rPr>
              <a:t>. Bu </a:t>
            </a:r>
            <a:r>
              <a:rPr lang="en-US" sz="3600" dirty="0" err="1">
                <a:latin typeface="Times New Roman" panose="02020603050405020304" pitchFamily="18" charset="0"/>
                <a:ea typeface="Times New Roman" panose="02020603050405020304" pitchFamily="18" charset="0"/>
              </a:rPr>
              <a:t>niwelirleme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radiotolkunlary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serpikdirmek</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häsiýetine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esaslanýndyr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Meselem</a:t>
            </a:r>
            <a:r>
              <a:rPr lang="ru-RU"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radiotolkunyñ</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uçardan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ýere</a:t>
            </a:r>
            <a:r>
              <a:rPr lang="en-US" sz="3600" dirty="0">
                <a:latin typeface="Times New Roman" panose="02020603050405020304" pitchFamily="18" charset="0"/>
                <a:ea typeface="Times New Roman" panose="02020603050405020304" pitchFamily="18" charset="0"/>
              </a:rPr>
              <a:t> we </a:t>
            </a:r>
            <a:r>
              <a:rPr lang="en-US" sz="3600" dirty="0" err="1">
                <a:latin typeface="Times New Roman" panose="02020603050405020304" pitchFamily="18" charset="0"/>
                <a:ea typeface="Times New Roman" panose="02020603050405020304" pitchFamily="18" charset="0"/>
              </a:rPr>
              <a:t>ýerden</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uçara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gaýdyp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geliş</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wagtyny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hasaba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alyp</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uçaryň</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uçyş</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belentligini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kesgitlemek</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mümkindir</a:t>
            </a:r>
            <a:r>
              <a:rPr lang="en-US" sz="3600" dirty="0">
                <a:latin typeface="Times New Roman" panose="02020603050405020304" pitchFamily="18" charset="0"/>
                <a:ea typeface="Times New Roman" panose="02020603050405020304" pitchFamily="18" charset="0"/>
              </a:rPr>
              <a:t>. Bu </a:t>
            </a:r>
            <a:r>
              <a:rPr lang="en-US" sz="3600" dirty="0" err="1">
                <a:latin typeface="Times New Roman" panose="02020603050405020304" pitchFamily="18" charset="0"/>
                <a:ea typeface="Times New Roman" panose="02020603050405020304" pitchFamily="18" charset="0"/>
              </a:rPr>
              <a:t>usulda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belentlik</a:t>
            </a:r>
            <a:r>
              <a:rPr lang="en-US" sz="3600" dirty="0">
                <a:latin typeface="Times New Roman" panose="02020603050405020304" pitchFamily="18" charset="0"/>
                <a:ea typeface="Times New Roman" panose="02020603050405020304" pitchFamily="18" charset="0"/>
              </a:rPr>
              <a:t> 5m </a:t>
            </a:r>
            <a:r>
              <a:rPr lang="en-US" sz="3600" dirty="0" err="1">
                <a:latin typeface="Times New Roman" panose="02020603050405020304" pitchFamily="18" charset="0"/>
                <a:ea typeface="Times New Roman" panose="02020603050405020304" pitchFamily="18" charset="0"/>
              </a:rPr>
              <a:t>töweregi</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takyklykda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kesgitlenýär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Soňky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ýyllarda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radioniwelirleme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usuly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topokartalary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düzmekde</a:t>
            </a:r>
            <a:r>
              <a:rPr lang="en-US" sz="3600" dirty="0">
                <a:latin typeface="Times New Roman" panose="02020603050405020304" pitchFamily="18" charset="0"/>
                <a:ea typeface="Times New Roman" panose="02020603050405020304" pitchFamily="18" charset="0"/>
              </a:rPr>
              <a:t> hem </a:t>
            </a:r>
            <a:r>
              <a:rPr lang="en-US" sz="3600" dirty="0" err="1">
                <a:latin typeface="Times New Roman" panose="02020603050405020304" pitchFamily="18" charset="0"/>
                <a:ea typeface="Times New Roman" panose="02020603050405020304" pitchFamily="18" charset="0"/>
              </a:rPr>
              <a:t>peýdalanylýar</a:t>
            </a:r>
            <a:r>
              <a:rPr lang="en-US" sz="3600" dirty="0">
                <a:solidFill>
                  <a:srgbClr val="FF6600"/>
                </a:solidFill>
                <a:latin typeface="Times New Roman" panose="02020603050405020304" pitchFamily="18" charset="0"/>
                <a:ea typeface="Times New Roman" panose="02020603050405020304" pitchFamily="18" charset="0"/>
              </a:rPr>
              <a:t>.</a:t>
            </a:r>
            <a:endParaRPr lang="ru-RU"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5416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97878"/>
            <a:ext cx="10515600" cy="5301760"/>
          </a:xfrm>
        </p:spPr>
        <p:txBody>
          <a:bodyPr>
            <a:normAutofit/>
          </a:bodyPr>
          <a:lstStyle/>
          <a:p>
            <a:pPr indent="532765" algn="just">
              <a:spcAft>
                <a:spcPts val="0"/>
              </a:spcAft>
            </a:pPr>
            <a:r>
              <a:rPr lang="en-US" b="1" dirty="0">
                <a:solidFill>
                  <a:srgbClr val="000000"/>
                </a:solidFill>
                <a:latin typeface="Times New Roman" panose="02020603050405020304" pitchFamily="18" charset="0"/>
                <a:ea typeface="Times New Roman" panose="02020603050405020304" pitchFamily="18" charset="0"/>
              </a:rPr>
              <a:t> </a:t>
            </a:r>
            <a:r>
              <a:rPr lang="ru-RU" sz="3600" dirty="0">
                <a:solidFill>
                  <a:srgbClr val="000000"/>
                </a:solidFill>
                <a:latin typeface="Times New Roman" panose="02020603050405020304" pitchFamily="18" charset="0"/>
                <a:ea typeface="Times New Roman" panose="02020603050405020304" pitchFamily="18" charset="0"/>
              </a:rPr>
              <a:t> </a:t>
            </a:r>
            <a:r>
              <a:rPr lang="ru-RU" sz="3600" b="1" dirty="0" err="1">
                <a:solidFill>
                  <a:srgbClr val="000000"/>
                </a:solidFill>
                <a:latin typeface="Times New Roman" panose="02020603050405020304" pitchFamily="18" charset="0"/>
                <a:ea typeface="Times New Roman" panose="02020603050405020304" pitchFamily="18" charset="0"/>
              </a:rPr>
              <a:t>Fiziki</a:t>
            </a:r>
            <a:r>
              <a:rPr lang="ru-RU" sz="3600" b="1" dirty="0">
                <a:solidFill>
                  <a:srgbClr val="000000"/>
                </a:solidFill>
                <a:latin typeface="Times New Roman" panose="02020603050405020304" pitchFamily="18" charset="0"/>
                <a:ea typeface="Times New Roman" panose="02020603050405020304" pitchFamily="18" charset="0"/>
              </a:rPr>
              <a:t> </a:t>
            </a:r>
            <a:r>
              <a:rPr lang="ru-RU" sz="3600" b="1" dirty="0" err="1">
                <a:solidFill>
                  <a:srgbClr val="000000"/>
                </a:solidFill>
                <a:latin typeface="Times New Roman" panose="02020603050405020304" pitchFamily="18" charset="0"/>
                <a:ea typeface="Times New Roman" panose="02020603050405020304" pitchFamily="18" charset="0"/>
              </a:rPr>
              <a:t>niwilirleme</a:t>
            </a:r>
            <a:r>
              <a:rPr lang="ru-RU" sz="3600" b="1" dirty="0">
                <a:solidFill>
                  <a:srgbClr val="000000"/>
                </a:solidFill>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tebigy hadysalaryň kanunlaryna esaslanýandyr we onuň birnäçe görnüşleri bardyr.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ru-RU" sz="3600" b="1" dirty="0">
                <a:solidFill>
                  <a:srgbClr val="000000"/>
                </a:solidFill>
                <a:latin typeface="Times New Roman" panose="02020603050405020304" pitchFamily="18" charset="0"/>
                <a:ea typeface="Times New Roman" panose="02020603050405020304" pitchFamily="18" charset="0"/>
              </a:rPr>
              <a:t>   F</a:t>
            </a:r>
            <a:r>
              <a:rPr lang="cs-CZ" sz="3600" b="1" dirty="0">
                <a:solidFill>
                  <a:srgbClr val="000000"/>
                </a:solidFill>
                <a:latin typeface="Times New Roman" panose="02020603050405020304" pitchFamily="18" charset="0"/>
                <a:ea typeface="Times New Roman" panose="02020603050405020304" pitchFamily="18" charset="0"/>
              </a:rPr>
              <a:t>otogrammetriki niwelireme </a:t>
            </a:r>
            <a:r>
              <a:rPr lang="cs-CZ" sz="3600" dirty="0">
                <a:solidFill>
                  <a:srgbClr val="000000"/>
                </a:solidFill>
                <a:latin typeface="Times New Roman" panose="02020603050405020304" pitchFamily="18" charset="0"/>
                <a:ea typeface="Times New Roman" panose="02020603050405020304" pitchFamily="18" charset="0"/>
              </a:rPr>
              <a:t>-</a:t>
            </a:r>
            <a:r>
              <a:rPr lang="cs-CZ" sz="3600" dirty="0">
                <a:latin typeface="Times New Roman" panose="02020603050405020304" pitchFamily="18" charset="0"/>
                <a:ea typeface="Times New Roman" panose="02020603050405020304" pitchFamily="18" charset="0"/>
              </a:rPr>
              <a:t> ýeriň üstüni uçardan alnan </a:t>
            </a:r>
            <a:r>
              <a:rPr lang="cs-CZ" sz="3600" b="1" dirty="0">
                <a:latin typeface="Times New Roman" panose="02020603050405020304" pitchFamily="18" charset="0"/>
                <a:ea typeface="Times New Roman" panose="02020603050405020304" pitchFamily="18" charset="0"/>
              </a:rPr>
              <a:t>aerosuratlara</a:t>
            </a:r>
            <a:r>
              <a:rPr lang="cs-CZ" sz="3600" dirty="0">
                <a:latin typeface="Times New Roman" panose="02020603050405020304" pitchFamily="18" charset="0"/>
                <a:ea typeface="Times New Roman" panose="02020603050405020304" pitchFamily="18" charset="0"/>
              </a:rPr>
              <a:t> seredip, mahsus </a:t>
            </a:r>
            <a:r>
              <a:rPr lang="cs-CZ" sz="3600" b="1" dirty="0">
                <a:latin typeface="Times New Roman" panose="02020603050405020304" pitchFamily="18" charset="0"/>
                <a:ea typeface="Times New Roman" panose="02020603050405020304" pitchFamily="18" charset="0"/>
              </a:rPr>
              <a:t>fotogrammetriki</a:t>
            </a:r>
            <a:r>
              <a:rPr lang="cs-CZ" sz="3600" dirty="0">
                <a:latin typeface="Times New Roman" panose="02020603050405020304" pitchFamily="18" charset="0"/>
                <a:ea typeface="Times New Roman" panose="02020603050405020304" pitchFamily="18" charset="0"/>
              </a:rPr>
              <a:t> gurallaryñ kömegi bilen nokatlaryň belentligi anyklanylýar we </a:t>
            </a:r>
            <a:r>
              <a:rPr lang="cs-CZ" sz="3600" b="1" dirty="0">
                <a:latin typeface="Times New Roman" panose="02020603050405020304" pitchFamily="18" charset="0"/>
                <a:ea typeface="Times New Roman" panose="02020603050405020304" pitchFamily="18" charset="0"/>
              </a:rPr>
              <a:t>relýefi</a:t>
            </a:r>
            <a:r>
              <a:rPr lang="cs-CZ" sz="3600" dirty="0">
                <a:latin typeface="Times New Roman" panose="02020603050405020304" pitchFamily="18" charset="0"/>
                <a:ea typeface="Times New Roman" panose="02020603050405020304" pitchFamily="18" charset="0"/>
              </a:rPr>
              <a:t> gorizontallar görnüşide çyzylýar. </a:t>
            </a:r>
            <a:r>
              <a:rPr lang="en-US" sz="3600" dirty="0">
                <a:latin typeface="Times New Roman" panose="02020603050405020304" pitchFamily="18" charset="0"/>
                <a:ea typeface="Times New Roman" panose="02020603050405020304" pitchFamily="18" charset="0"/>
              </a:rPr>
              <a:t>Bu </a:t>
            </a:r>
            <a:r>
              <a:rPr lang="en-US" sz="3600" dirty="0" err="1">
                <a:latin typeface="Times New Roman" panose="02020603050405020304" pitchFamily="18" charset="0"/>
                <a:ea typeface="Times New Roman" panose="02020603050405020304" pitchFamily="18" charset="0"/>
              </a:rPr>
              <a:t>işler</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esasan</a:t>
            </a:r>
            <a:r>
              <a:rPr lang="en-US" sz="3600" dirty="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kameral</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şertlerde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ýerine</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ýetirilýär</a:t>
            </a:r>
            <a:r>
              <a:rPr lang="en-US" sz="3600" dirty="0">
                <a:latin typeface="Times New Roman" panose="02020603050405020304" pitchFamily="18" charset="0"/>
                <a:ea typeface="Times New Roman" panose="02020603050405020304" pitchFamily="18" charset="0"/>
              </a:rPr>
              <a:t> we </a:t>
            </a:r>
            <a:r>
              <a:rPr lang="en-US" sz="3600" dirty="0" err="1">
                <a:latin typeface="Times New Roman" panose="02020603050405020304" pitchFamily="18" charset="0"/>
                <a:ea typeface="Times New Roman" panose="02020603050405020304" pitchFamily="18" charset="0"/>
              </a:rPr>
              <a:t>dürli</a:t>
            </a:r>
            <a:r>
              <a:rPr lang="en-US" sz="3600" dirty="0">
                <a:latin typeface="Times New Roman" panose="02020603050405020304" pitchFamily="18" charset="0"/>
                <a:ea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rPr>
              <a:t>masştably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topoplanlary</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almakda</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ulanylýar</a:t>
            </a:r>
            <a:r>
              <a:rPr lang="en-US" sz="3600" dirty="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pPr indent="0" algn="just">
              <a:spcAft>
                <a:spcPts val="0"/>
              </a:spcAft>
              <a:buNone/>
            </a:pPr>
            <a:endParaRPr lang="ru-RU" sz="3600" dirty="0"/>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395366"/>
          </a:xfrm>
        </p:spPr>
        <p:txBody>
          <a:bodyPr>
            <a:normAutofit fontScale="90000"/>
          </a:bodyPr>
          <a:lstStyle/>
          <a:p>
            <a:endParaRPr lang="ru-RU" dirty="0"/>
          </a:p>
        </p:txBody>
      </p:sp>
      <p:sp>
        <p:nvSpPr>
          <p:cNvPr id="3" name="Объект 2"/>
          <p:cNvSpPr>
            <a:spLocks noGrp="1"/>
          </p:cNvSpPr>
          <p:nvPr>
            <p:ph idx="1"/>
          </p:nvPr>
        </p:nvSpPr>
        <p:spPr>
          <a:xfrm>
            <a:off x="651850" y="1011115"/>
            <a:ext cx="10701950" cy="5165848"/>
          </a:xfrm>
        </p:spPr>
        <p:txBody>
          <a:bodyPr>
            <a:noAutofit/>
          </a:bodyPr>
          <a:lstStyle/>
          <a:p>
            <a:pPr indent="449580" algn="just">
              <a:spcAft>
                <a:spcPts val="0"/>
              </a:spcAft>
            </a:pPr>
            <a:r>
              <a:rPr lang="cs-CZ" sz="4000" b="1" dirty="0">
                <a:solidFill>
                  <a:srgbClr val="000000"/>
                </a:solidFill>
                <a:latin typeface="Times New Roman" panose="02020603050405020304" pitchFamily="18" charset="0"/>
                <a:ea typeface="Times New Roman" panose="02020603050405020304" pitchFamily="18" charset="0"/>
              </a:rPr>
              <a:t>Niwelirlemegiň mehaniki</a:t>
            </a:r>
            <a:r>
              <a:rPr lang="cs-CZ" sz="4000" dirty="0">
                <a:solidFill>
                  <a:srgbClr val="000000"/>
                </a:solidFill>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usulynda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awtomat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niwelirler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işledilýär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Welosipede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motosikle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awtomaşyna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demir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ýollary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üçin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poýezde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ornaşdyrylan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awtomat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niwelirler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arkaly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profili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kagyz</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ýüzüne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awtomatiki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çyzylýar</a:t>
            </a:r>
            <a:r>
              <a:rPr lang="en-US" sz="4000" dirty="0">
                <a:latin typeface="Times New Roman" panose="02020603050405020304" pitchFamily="18" charset="0"/>
                <a:ea typeface="Times New Roman" panose="02020603050405020304" pitchFamily="18" charset="0"/>
              </a:rPr>
              <a:t>. Bu </a:t>
            </a:r>
            <a:r>
              <a:rPr lang="en-US" sz="4000" dirty="0" err="1">
                <a:latin typeface="Times New Roman" panose="02020603050405020304" pitchFamily="18" charset="0"/>
                <a:ea typeface="Times New Roman" panose="02020603050405020304" pitchFamily="18" charset="0"/>
              </a:rPr>
              <a:t>usulda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profili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beýleki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usullara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garanda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tiz</a:t>
            </a:r>
            <a:r>
              <a:rPr lang="en-US" sz="4000" dirty="0">
                <a:latin typeface="Times New Roman" panose="02020603050405020304" pitchFamily="18" charset="0"/>
                <a:ea typeface="Times New Roman" panose="02020603050405020304" pitchFamily="18" charset="0"/>
              </a:rPr>
              <a:t> we </a:t>
            </a:r>
            <a:r>
              <a:rPr lang="en-US" sz="4000" dirty="0" err="1">
                <a:latin typeface="Times New Roman" panose="02020603050405020304" pitchFamily="18" charset="0"/>
                <a:ea typeface="Times New Roman" panose="02020603050405020304" pitchFamily="18" charset="0"/>
              </a:rPr>
              <a:t>aňsat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düzülýär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ýöne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onuň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takyklygy</a:t>
            </a:r>
            <a:r>
              <a:rPr lang="en-US" sz="4000" dirty="0">
                <a:latin typeface="Times New Roman" panose="02020603050405020304" pitchFamily="18" charset="0"/>
                <a:ea typeface="Times New Roman" panose="02020603050405020304" pitchFamily="18" charset="0"/>
              </a:rPr>
              <a:t> pes </a:t>
            </a:r>
            <a:r>
              <a:rPr lang="en-US" sz="4000" dirty="0" err="1">
                <a:latin typeface="Times New Roman" panose="02020603050405020304" pitchFamily="18" charset="0"/>
                <a:ea typeface="Times New Roman" panose="02020603050405020304" pitchFamily="18" charset="0"/>
              </a:rPr>
              <a:t>bolýar</a:t>
            </a:r>
            <a:r>
              <a:rPr lang="en-US" sz="4000" dirty="0">
                <a:latin typeface="Times New Roman" panose="02020603050405020304" pitchFamily="18" charset="0"/>
                <a:ea typeface="Times New Roman" panose="02020603050405020304" pitchFamily="18" charset="0"/>
              </a:rPr>
              <a:t>. Bu </a:t>
            </a:r>
            <a:r>
              <a:rPr lang="en-US" sz="4000" dirty="0" err="1">
                <a:latin typeface="Times New Roman" panose="02020603050405020304" pitchFamily="18" charset="0"/>
                <a:ea typeface="Times New Roman" panose="02020603050405020304" pitchFamily="18" charset="0"/>
              </a:rPr>
              <a:t>usul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ýol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gurluşygynda</a:t>
            </a:r>
            <a:r>
              <a:rPr lang="en-US" sz="4000" dirty="0">
                <a:latin typeface="Times New Roman" panose="02020603050405020304" pitchFamily="18" charset="0"/>
                <a:ea typeface="Times New Roman" panose="02020603050405020304" pitchFamily="18" charset="0"/>
              </a:rPr>
              <a:t> we </a:t>
            </a:r>
            <a:r>
              <a:rPr lang="en-US" sz="4000" dirty="0" err="1">
                <a:latin typeface="Times New Roman" panose="02020603050405020304" pitchFamily="18" charset="0"/>
                <a:ea typeface="Times New Roman" panose="02020603050405020304" pitchFamily="18" charset="0"/>
              </a:rPr>
              <a:t>ýeriň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relýefini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ýönekeý</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öwrenmekde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ulanylýar</a:t>
            </a:r>
            <a:r>
              <a:rPr lang="en-US" sz="4000"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endParaRPr lang="ru-RU" sz="4000" dirty="0"/>
          </a:p>
        </p:txBody>
      </p:sp>
    </p:spTree>
    <p:extLst>
      <p:ext uri="{BB962C8B-B14F-4D97-AF65-F5344CB8AC3E}">
        <p14:creationId xmlns:p14="http://schemas.microsoft.com/office/powerpoint/2010/main" val="16859931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2115"/>
          </a:xfrm>
        </p:spPr>
        <p:txBody>
          <a:bodyPr>
            <a:normAutofit fontScale="90000"/>
          </a:bodyPr>
          <a:lstStyle/>
          <a:p>
            <a:endParaRPr lang="ru-RU" dirty="0"/>
          </a:p>
        </p:txBody>
      </p:sp>
      <p:sp>
        <p:nvSpPr>
          <p:cNvPr id="3" name="Объект 2"/>
          <p:cNvSpPr>
            <a:spLocks noGrp="1"/>
          </p:cNvSpPr>
          <p:nvPr>
            <p:ph idx="1"/>
          </p:nvPr>
        </p:nvSpPr>
        <p:spPr>
          <a:xfrm>
            <a:off x="838200" y="1195754"/>
            <a:ext cx="10515600" cy="4981209"/>
          </a:xfrm>
        </p:spPr>
        <p:txBody>
          <a:bodyPr>
            <a:normAutofit lnSpcReduction="10000"/>
          </a:bodyPr>
          <a:lstStyle/>
          <a:p>
            <a:pPr indent="457200" algn="just">
              <a:spcAft>
                <a:spcPts val="0"/>
              </a:spcAft>
            </a:pPr>
            <a:r>
              <a:rPr lang="ru-RU" sz="3200" b="1" dirty="0">
                <a:latin typeface="Times New Roman" panose="02020603050405020304" pitchFamily="18" charset="0"/>
                <a:ea typeface="Times New Roman" panose="02020603050405020304" pitchFamily="18" charset="0"/>
              </a:rPr>
              <a:t>2. </a:t>
            </a:r>
            <a:r>
              <a:rPr lang="ru-RU" sz="3200" dirty="0" err="1">
                <a:latin typeface="Times New Roman" panose="02020603050405020304" pitchFamily="18" charset="0"/>
                <a:ea typeface="Times New Roman" panose="02020603050405020304" pitchFamily="18" charset="0"/>
              </a:rPr>
              <a:t>Geometriki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niwelirleme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döwlet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niwelirleme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torlaryny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tehniki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niwelirleme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torlaryny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gurmak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ýerine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ýetirilýär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Döwlet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niwelirleme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torlaryny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gurmagyň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esasy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maksady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halk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hojalygy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goranmak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ylmy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barlag</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üçin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umumy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döwlet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topografiki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şekillendirmäniň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esaslaryny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döretmekdir</a:t>
            </a:r>
            <a:r>
              <a:rPr lang="ru-RU" sz="3200" dirty="0">
                <a:latin typeface="Times New Roman" panose="02020603050405020304" pitchFamily="18" charset="0"/>
                <a:ea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rPr>
              <a:t>Bu </a:t>
            </a:r>
            <a:r>
              <a:rPr lang="en-US" sz="3200" dirty="0" err="1">
                <a:latin typeface="Times New Roman" panose="02020603050405020304" pitchFamily="18" charset="0"/>
                <a:ea typeface="Times New Roman" panose="02020603050405020304" pitchFamily="18" charset="0"/>
              </a:rPr>
              <a:t>belentlik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esasy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deñiz</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derejesinden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hasaplanyp</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gelýän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bitewi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bahaly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döwlet</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niwelirleme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torydyr</a:t>
            </a:r>
            <a:r>
              <a:rPr lang="en-US"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Türkmenistanyñ</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teritoriýasynda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üsti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geodeziki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torlara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bölünip</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bütewi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düzgüninde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ölçegler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geçirilendir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Bu</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geodeziki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torlar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özleriniň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takyklygy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ähmiýeti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tutýan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ter</a:t>
            </a:r>
            <a:r>
              <a:rPr lang="cs-CZ" sz="3200" dirty="0">
                <a:latin typeface="Times New Roman" panose="02020603050405020304" pitchFamily="18" charset="0"/>
                <a:ea typeface="Times New Roman" panose="02020603050405020304" pitchFamily="18" charset="0"/>
              </a:rPr>
              <a:t>r</a:t>
            </a:r>
            <a:r>
              <a:rPr lang="ru-RU" sz="3200" dirty="0" err="1">
                <a:latin typeface="Times New Roman" panose="02020603050405020304" pitchFamily="18" charset="0"/>
                <a:ea typeface="Times New Roman" panose="02020603050405020304" pitchFamily="18" charset="0"/>
              </a:rPr>
              <a:t>itoriýasy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boýunça</a:t>
            </a:r>
            <a:r>
              <a:rPr lang="ru-RU" sz="3200" dirty="0">
                <a:latin typeface="Times New Roman" panose="02020603050405020304" pitchFamily="18" charset="0"/>
                <a:ea typeface="Times New Roman" panose="02020603050405020304" pitchFamily="18" charset="0"/>
              </a:rPr>
              <a:t> 5-topora </a:t>
            </a:r>
            <a:r>
              <a:rPr lang="ru-RU" sz="3200" dirty="0" err="1">
                <a:latin typeface="Times New Roman" panose="02020603050405020304" pitchFamily="18" charset="0"/>
                <a:ea typeface="Times New Roman" panose="02020603050405020304" pitchFamily="18" charset="0"/>
              </a:rPr>
              <a:t>bölünýärler</a:t>
            </a:r>
            <a:r>
              <a:rPr lang="ru-RU" sz="3200" dirty="0">
                <a:latin typeface="Times New Roman" panose="02020603050405020304" pitchFamily="18" charset="0"/>
                <a:ea typeface="Times New Roman" panose="02020603050405020304" pitchFamily="18" charset="0"/>
              </a:rPr>
              <a:t>.</a:t>
            </a:r>
          </a:p>
          <a:p>
            <a:endParaRPr lang="ru-RU" dirty="0"/>
          </a:p>
        </p:txBody>
      </p:sp>
    </p:spTree>
    <p:extLst>
      <p:ext uri="{BB962C8B-B14F-4D97-AF65-F5344CB8AC3E}">
        <p14:creationId xmlns:p14="http://schemas.microsoft.com/office/powerpoint/2010/main" val="2319869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30756"/>
          </a:xfrm>
        </p:spPr>
        <p:txBody>
          <a:bodyPr>
            <a:normAutofit fontScale="90000"/>
          </a:bodyPr>
          <a:lstStyle/>
          <a:p>
            <a:endParaRPr lang="ru-RU" dirty="0"/>
          </a:p>
        </p:txBody>
      </p:sp>
      <p:sp>
        <p:nvSpPr>
          <p:cNvPr id="3" name="Объект 2"/>
          <p:cNvSpPr>
            <a:spLocks noGrp="1"/>
          </p:cNvSpPr>
          <p:nvPr>
            <p:ph idx="1"/>
          </p:nvPr>
        </p:nvSpPr>
        <p:spPr>
          <a:xfrm>
            <a:off x="838200" y="1204111"/>
            <a:ext cx="10515600" cy="4972852"/>
          </a:xfrm>
        </p:spPr>
        <p:txBody>
          <a:bodyPr/>
          <a:lstStyle/>
          <a:p>
            <a:pPr indent="457200" algn="just">
              <a:spcAft>
                <a:spcPts val="0"/>
              </a:spcAft>
            </a:pPr>
            <a:r>
              <a:rPr lang="tk-TM" dirty="0" smtClean="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I </a:t>
            </a:r>
            <a:r>
              <a:rPr lang="ru-RU" b="1" dirty="0" err="1">
                <a:latin typeface="Times New Roman" panose="02020603050405020304" pitchFamily="18" charset="0"/>
                <a:ea typeface="Times New Roman" panose="02020603050405020304" pitchFamily="18" charset="0"/>
              </a:rPr>
              <a:t>we</a:t>
            </a:r>
            <a:r>
              <a:rPr lang="ru-RU" b="1" dirty="0">
                <a:latin typeface="Times New Roman" panose="02020603050405020304" pitchFamily="18" charset="0"/>
                <a:ea typeface="Times New Roman" panose="02020603050405020304" pitchFamily="18" charset="0"/>
              </a:rPr>
              <a:t> II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topardaky</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geodeziki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torlaryň</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niwelirlemesi</a:t>
            </a:r>
            <a:r>
              <a:rPr lang="ru-RU" dirty="0">
                <a:latin typeface="Times New Roman" panose="02020603050405020304" pitchFamily="18" charset="0"/>
                <a:ea typeface="Times New Roman" panose="02020603050405020304" pitchFamily="18" charset="0"/>
              </a:rPr>
              <a:t> </a:t>
            </a:r>
            <a:r>
              <a:rPr lang="tk-TM" dirty="0" smtClean="0">
                <a:latin typeface="Times New Roman" panose="02020603050405020304" pitchFamily="18" charset="0"/>
                <a:ea typeface="Times New Roman" panose="02020603050405020304" pitchFamily="18" charset="0"/>
              </a:rPr>
              <a:t>                     </a:t>
            </a:r>
            <a:r>
              <a:rPr lang="ru-RU" b="1" dirty="0" smtClean="0">
                <a:latin typeface="Times New Roman" panose="02020603050405020304" pitchFamily="18" charset="0"/>
                <a:ea typeface="Times New Roman" panose="02020603050405020304" pitchFamily="18" charset="0"/>
              </a:rPr>
              <a:t>GDA</a:t>
            </a:r>
            <a:r>
              <a:rPr lang="ru-RU" dirty="0" smtClean="0">
                <a:latin typeface="Times New Roman" panose="02020603050405020304" pitchFamily="18" charset="0"/>
                <a:ea typeface="Times New Roman" panose="02020603050405020304" pitchFamily="18" charset="0"/>
              </a:rPr>
              <a:t>-</a:t>
            </a:r>
            <a:r>
              <a:rPr lang="ru-RU" dirty="0" err="1" smtClean="0">
                <a:latin typeface="Times New Roman" panose="02020603050405020304" pitchFamily="18" charset="0"/>
                <a:ea typeface="Times New Roman" panose="02020603050405020304" pitchFamily="18" charset="0"/>
              </a:rPr>
              <a:t>ýurtlary</a:t>
            </a:r>
            <a:r>
              <a:rPr lang="ru-RU" dirty="0" smtClean="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bir</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bütewi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beýiklik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düzgünini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döredýär</a:t>
            </a:r>
            <a:r>
              <a:rPr lang="ru-RU"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indent="457200" algn="just">
              <a:spcAft>
                <a:spcPts val="0"/>
              </a:spcAft>
            </a:pPr>
            <a:r>
              <a:rPr lang="ru-RU" b="1" dirty="0">
                <a:latin typeface="Times New Roman" panose="02020603050405020304" pitchFamily="18" charset="0"/>
                <a:ea typeface="Times New Roman" panose="02020603050405020304" pitchFamily="18" charset="0"/>
              </a:rPr>
              <a:t>III </a:t>
            </a:r>
            <a:r>
              <a:rPr lang="ru-RU" b="1" dirty="0" err="1">
                <a:latin typeface="Times New Roman" panose="02020603050405020304" pitchFamily="18" charset="0"/>
                <a:ea typeface="Times New Roman" panose="02020603050405020304" pitchFamily="18" charset="0"/>
              </a:rPr>
              <a:t>we</a:t>
            </a:r>
            <a:r>
              <a:rPr lang="ru-RU" b="1" dirty="0">
                <a:latin typeface="Times New Roman" panose="02020603050405020304" pitchFamily="18" charset="0"/>
                <a:ea typeface="Times New Roman" panose="02020603050405020304" pitchFamily="18" charset="0"/>
              </a:rPr>
              <a:t> IV</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topardaky</a:t>
            </a:r>
            <a:r>
              <a:rPr lang="ru-RU"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geodeziki</a:t>
            </a:r>
            <a:r>
              <a:rPr lang="ru-RU" b="1"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torlaryň</a:t>
            </a:r>
            <a:r>
              <a:rPr lang="ru-RU"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niwelirlemesi</a:t>
            </a:r>
            <a:r>
              <a:rPr lang="ru-RU"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I </a:t>
            </a:r>
            <a:r>
              <a:rPr lang="ru-RU" dirty="0" err="1">
                <a:latin typeface="Times New Roman" panose="02020603050405020304" pitchFamily="18" charset="0"/>
                <a:ea typeface="Times New Roman" panose="02020603050405020304" pitchFamily="18" charset="0"/>
              </a:rPr>
              <a:t>we</a:t>
            </a:r>
            <a:r>
              <a:rPr lang="ru-RU"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II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topardaky</a:t>
            </a:r>
            <a:r>
              <a:rPr lang="ru-RU"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geodeziki</a:t>
            </a:r>
            <a:r>
              <a:rPr lang="ru-RU" b="1"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nokatlara</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esaslanyp</a:t>
            </a:r>
            <a:r>
              <a:rPr lang="ru-RU"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topografiki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işleri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geçirmek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üçin</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ulanylýar</a:t>
            </a:r>
            <a:r>
              <a:rPr lang="ru-RU"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indent="457200" algn="just">
              <a:spcAft>
                <a:spcPts val="0"/>
              </a:spcAft>
            </a:pPr>
            <a:r>
              <a:rPr lang="ru-RU" b="1" dirty="0">
                <a:latin typeface="Times New Roman" panose="02020603050405020304" pitchFamily="18" charset="0"/>
                <a:ea typeface="Times New Roman" panose="02020603050405020304" pitchFamily="18" charset="0"/>
              </a:rPr>
              <a:t>V</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topardaky</a:t>
            </a:r>
            <a:r>
              <a:rPr lang="ru-RU"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niwelirleme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ýagny</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tehniki</a:t>
            </a:r>
            <a:r>
              <a:rPr lang="ru-RU"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niwelirleme</a:t>
            </a:r>
            <a:r>
              <a:rPr lang="ru-RU" b="1" dirty="0">
                <a:latin typeface="Times New Roman" panose="02020603050405020304" pitchFamily="18" charset="0"/>
                <a:ea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rPr>
              <a:t>relýefi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şekillendirmek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üçin</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belentlik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esaslary</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bolup</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inžener</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meseleleri</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çözmekde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ulanylýar</a:t>
            </a:r>
            <a:r>
              <a:rPr lang="ru-RU"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464295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41045"/>
          </a:xfrm>
        </p:spPr>
        <p:txBody>
          <a:bodyPr>
            <a:normAutofit fontScale="90000"/>
          </a:bodyPr>
          <a:lstStyle/>
          <a:p>
            <a:endParaRPr lang="ru-RU" dirty="0"/>
          </a:p>
        </p:txBody>
      </p:sp>
      <p:sp>
        <p:nvSpPr>
          <p:cNvPr id="3" name="Объект 2"/>
          <p:cNvSpPr>
            <a:spLocks noGrp="1"/>
          </p:cNvSpPr>
          <p:nvPr>
            <p:ph idx="1"/>
          </p:nvPr>
        </p:nvSpPr>
        <p:spPr>
          <a:xfrm>
            <a:off x="838200" y="706170"/>
            <a:ext cx="10515600" cy="5730844"/>
          </a:xfrm>
        </p:spPr>
        <p:txBody>
          <a:bodyPr>
            <a:normAutofit/>
          </a:bodyPr>
          <a:lstStyle/>
          <a:p>
            <a:pPr indent="457200" algn="just">
              <a:spcAft>
                <a:spcPts val="0"/>
              </a:spcAft>
            </a:pPr>
            <a:r>
              <a:rPr lang="ru-RU" sz="4000" dirty="0" err="1">
                <a:latin typeface="Times New Roman" panose="02020603050405020304" pitchFamily="18" charset="0"/>
                <a:ea typeface="Times New Roman" panose="02020603050405020304" pitchFamily="18" charset="0"/>
              </a:rPr>
              <a:t>Tehniki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niwelirleme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dürli</a:t>
            </a:r>
            <a:r>
              <a:rPr lang="ru-RU" sz="4000"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inžener</a:t>
            </a:r>
            <a:r>
              <a:rPr lang="ru-RU"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desgalaryň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taslamalaryna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we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gurluşygyna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hyzmat</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edýär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Gurluşygyň</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häsiýetine</a:t>
            </a:r>
            <a:r>
              <a:rPr lang="ru-RU" sz="4000"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ähmiýetine we geodeziki işleriň göwrümine baglylykda, tehniki niwelirlemäniň ýörelgesi döwlet </a:t>
            </a:r>
            <a:r>
              <a:rPr lang="ru-RU" sz="4000" b="1" dirty="0" err="1">
                <a:latin typeface="Times New Roman" panose="02020603050405020304" pitchFamily="18" charset="0"/>
                <a:ea typeface="Times New Roman" panose="02020603050405020304" pitchFamily="18" charset="0"/>
              </a:rPr>
              <a:t>niwelirleme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torlaryna</a:t>
            </a:r>
            <a:r>
              <a:rPr lang="cs-CZ" sz="4000" dirty="0">
                <a:latin typeface="Times New Roman" panose="02020603050405020304" pitchFamily="18" charset="0"/>
                <a:ea typeface="Times New Roman" panose="02020603050405020304" pitchFamily="18" charset="0"/>
              </a:rPr>
              <a:t> baglanyşdyrylyp biliner.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Tehniki</a:t>
            </a:r>
            <a:r>
              <a:rPr lang="ru-RU" sz="4000"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niwelirlemede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rugsat</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berilýän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ýalñyşlyk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şele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formula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bilen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kesgitlenýär</a:t>
            </a:r>
            <a:r>
              <a:rPr lang="ru-RU" sz="4000" dirty="0">
                <a:latin typeface="Times New Roman" panose="02020603050405020304" pitchFamily="18" charset="0"/>
                <a:ea typeface="Times New Roman" panose="02020603050405020304" pitchFamily="18" charset="0"/>
              </a:rPr>
              <a:t>:</a:t>
            </a:r>
          </a:p>
          <a:p>
            <a:endParaRPr lang="ru-RU" dirty="0"/>
          </a:p>
        </p:txBody>
      </p:sp>
    </p:spTree>
    <p:extLst>
      <p:ext uri="{BB962C8B-B14F-4D97-AF65-F5344CB8AC3E}">
        <p14:creationId xmlns:p14="http://schemas.microsoft.com/office/powerpoint/2010/main" val="3404889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58740"/>
          </a:xfrm>
        </p:spPr>
        <p:txBody>
          <a:bodyPr>
            <a:normAutofit fontScale="90000"/>
          </a:bodyPr>
          <a:lstStyle/>
          <a:p>
            <a:endParaRPr lang="ru-RU" dirty="0"/>
          </a:p>
        </p:txBody>
      </p:sp>
      <p:sp>
        <p:nvSpPr>
          <p:cNvPr id="3" name="Объект 2"/>
          <p:cNvSpPr>
            <a:spLocks noGrp="1"/>
          </p:cNvSpPr>
          <p:nvPr>
            <p:ph idx="1"/>
          </p:nvPr>
        </p:nvSpPr>
        <p:spPr>
          <a:xfrm>
            <a:off x="838199" y="1023042"/>
            <a:ext cx="10795503" cy="5153921"/>
          </a:xfrm>
        </p:spPr>
        <p:txBody>
          <a:bodyPr>
            <a:normAutofit/>
          </a:bodyPr>
          <a:lstStyle/>
          <a:p>
            <a:pPr indent="0" algn="just">
              <a:spcAft>
                <a:spcPts val="0"/>
              </a:spcAft>
              <a:buNone/>
            </a:pPr>
            <a:r>
              <a:rPr lang="tk-TM" sz="3200" dirty="0" smtClean="0">
                <a:latin typeface="Times New Roman" panose="02020603050405020304" pitchFamily="18" charset="0"/>
                <a:ea typeface="Times New Roman" panose="02020603050405020304" pitchFamily="18" charset="0"/>
              </a:rPr>
              <a:t>                </a:t>
            </a:r>
          </a:p>
          <a:p>
            <a:pPr indent="449580" algn="just">
              <a:spcAft>
                <a:spcPts val="0"/>
              </a:spcAft>
            </a:pPr>
            <a:r>
              <a:rPr lang="en-US" sz="3200" dirty="0" smtClean="0">
                <a:latin typeface="Times New Roman" panose="02020603050405020304" pitchFamily="18" charset="0"/>
                <a:ea typeface="Times New Roman" panose="02020603050405020304" pitchFamily="18" charset="0"/>
              </a:rPr>
              <a:t>Bu </a:t>
            </a:r>
            <a:r>
              <a:rPr lang="en-US" sz="3200" dirty="0" err="1">
                <a:latin typeface="Times New Roman" panose="02020603050405020304" pitchFamily="18" charset="0"/>
                <a:ea typeface="Times New Roman" panose="02020603050405020304" pitchFamily="18" charset="0"/>
              </a:rPr>
              <a:t>ýerde</a:t>
            </a:r>
            <a:r>
              <a:rPr lang="en-US" sz="3200" dirty="0">
                <a:latin typeface="Times New Roman" panose="02020603050405020304" pitchFamily="18" charset="0"/>
                <a:ea typeface="Times New Roman" panose="02020603050405020304" pitchFamily="18" charset="0"/>
              </a:rPr>
              <a:t>:  </a:t>
            </a:r>
            <a:r>
              <a:rPr lang="en-US" sz="3200" b="1" dirty="0" smtClean="0">
                <a:latin typeface="Times New Roman" panose="02020603050405020304" pitchFamily="18" charset="0"/>
                <a:ea typeface="Times New Roman" panose="02020603050405020304" pitchFamily="18" charset="0"/>
              </a:rPr>
              <a:t>L</a:t>
            </a:r>
            <a:r>
              <a:rPr lang="en-US" sz="3200" dirty="0" smtClean="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ýörelgäniň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uzunlygy</a:t>
            </a:r>
            <a:r>
              <a:rPr lang="en-US" sz="3200" dirty="0">
                <a:latin typeface="Times New Roman" panose="02020603050405020304" pitchFamily="18" charset="0"/>
                <a:ea typeface="Times New Roman" panose="02020603050405020304" pitchFamily="18" charset="0"/>
              </a:rPr>
              <a:t>, km;</a:t>
            </a:r>
          </a:p>
          <a:p>
            <a:pPr indent="449580" algn="just">
              <a:spcAft>
                <a:spcPts val="0"/>
              </a:spcAft>
            </a:pPr>
            <a:endParaRPr lang="en-US" sz="3200" dirty="0">
              <a:latin typeface="Times New Roman" panose="02020603050405020304" pitchFamily="18" charset="0"/>
              <a:ea typeface="Times New Roman" panose="02020603050405020304" pitchFamily="18" charset="0"/>
            </a:endParaRPr>
          </a:p>
          <a:p>
            <a:pPr indent="449580" algn="just">
              <a:spcAft>
                <a:spcPts val="0"/>
              </a:spcAft>
            </a:pPr>
            <a:r>
              <a:rPr lang="en-US" sz="3200" dirty="0" err="1">
                <a:latin typeface="Times New Roman" panose="02020603050405020304" pitchFamily="18" charset="0"/>
                <a:ea typeface="Times New Roman" panose="02020603050405020304" pitchFamily="18" charset="0"/>
              </a:rPr>
              <a:t>Niwelir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torlarynyň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aýratyn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böleklerinde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ýörelgeleri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geçirilip</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hasaplama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işlerl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tamamlanandan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soň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belgileriniň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belentliginiň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katalogy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taýýarlanylýar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Onda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niwelir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belgileriniň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nomeri</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görnüşi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ýerleşýän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belentlik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bahasy</a:t>
            </a:r>
            <a:r>
              <a:rPr lang="en-US" sz="3200" dirty="0">
                <a:latin typeface="Times New Roman" panose="02020603050405020304" pitchFamily="18" charset="0"/>
                <a:ea typeface="Times New Roman" panose="02020603050405020304" pitchFamily="18" charset="0"/>
              </a:rPr>
              <a:t> we </a:t>
            </a:r>
            <a:r>
              <a:rPr lang="en-US" sz="3200" dirty="0" err="1">
                <a:latin typeface="Times New Roman" panose="02020603050405020304" pitchFamily="18" charset="0"/>
                <a:ea typeface="Times New Roman" panose="02020603050405020304" pitchFamily="18" charset="0"/>
              </a:rPr>
              <a:t>beýleki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maglumatlar</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görkezilýär</a:t>
            </a:r>
            <a:r>
              <a:rPr lang="en-US" sz="3200" dirty="0">
                <a:latin typeface="Times New Roman" panose="02020603050405020304" pitchFamily="18" charset="0"/>
                <a:ea typeface="Times New Roman" panose="02020603050405020304" pitchFamily="18" charset="0"/>
              </a:rPr>
              <a:t>.</a:t>
            </a:r>
            <a:endParaRPr lang="ru-RU" dirty="0"/>
          </a:p>
        </p:txBody>
      </p:sp>
      <p:pic>
        <p:nvPicPr>
          <p:cNvPr id="8" name="Рисунок 7"/>
          <p:cNvPicPr>
            <a:picLocks noChangeAspect="1"/>
          </p:cNvPicPr>
          <p:nvPr/>
        </p:nvPicPr>
        <p:blipFill>
          <a:blip r:embed="rId2"/>
          <a:stretch>
            <a:fillRect/>
          </a:stretch>
        </p:blipFill>
        <p:spPr>
          <a:xfrm>
            <a:off x="2708031" y="823866"/>
            <a:ext cx="8841060" cy="714788"/>
          </a:xfrm>
          <a:prstGeom prst="rect">
            <a:avLst/>
          </a:prstGeom>
        </p:spPr>
      </p:pic>
    </p:spTree>
    <p:extLst>
      <p:ext uri="{BB962C8B-B14F-4D97-AF65-F5344CB8AC3E}">
        <p14:creationId xmlns:p14="http://schemas.microsoft.com/office/powerpoint/2010/main" val="244316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0" marR="29210" indent="0">
              <a:lnSpc>
                <a:spcPct val="100000"/>
              </a:lnSpc>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1</a:t>
            </a:r>
            <a:r>
              <a:rPr lang="ru-RU" sz="3200" b="1" dirty="0">
                <a:solidFill>
                  <a:srgbClr val="000000"/>
                </a:solidFill>
                <a:latin typeface="Times New Roman" panose="02020603050405020304" pitchFamily="18" charset="0"/>
                <a:ea typeface="Times New Roman" panose="02020603050405020304" pitchFamily="18" charset="0"/>
              </a:rPr>
              <a:t>.</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we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onuň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görnüşleri</a:t>
            </a:r>
            <a:r>
              <a:rPr lang="tk-TM" sz="3200" b="1" dirty="0" smtClean="0">
                <a:solidFill>
                  <a:srgbClr val="000000"/>
                </a:solidFill>
                <a:latin typeface="Times New Roman" panose="02020603050405020304" pitchFamily="18" charset="0"/>
                <a:ea typeface="Times New Roman" panose="02020603050405020304" pitchFamily="18" charset="0"/>
              </a:rPr>
              <a:t>.</a:t>
            </a:r>
            <a:endParaRPr lang="tk-TM" sz="3200" b="1" dirty="0" smtClean="0">
              <a:solidFill>
                <a:srgbClr val="000000"/>
              </a:solidFill>
              <a:latin typeface="Times New Roman" panose="02020603050405020304" pitchFamily="18" charset="0"/>
              <a:ea typeface="Times New Roman" panose="02020603050405020304" pitchFamily="18" charset="0"/>
            </a:endParaRPr>
          </a:p>
          <a:p>
            <a:pPr marR="29210">
              <a:spcAft>
                <a:spcPts val="0"/>
              </a:spcAft>
            </a:pPr>
            <a:endParaRPr lang="ru-RU" sz="3200" dirty="0">
              <a:latin typeface="Times New Roman" panose="02020603050405020304" pitchFamily="18" charset="0"/>
              <a:ea typeface="Times New Roman" panose="02020603050405020304" pitchFamily="18" charset="0"/>
            </a:endParaRPr>
          </a:p>
          <a:p>
            <a:pPr marL="0" marR="2921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Döwlet</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niwelirleme</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torlary</a:t>
            </a:r>
            <a:r>
              <a:rPr lang="tk-TM" sz="3200" b="1" dirty="0" smtClean="0">
                <a:latin typeface="Times New Roman" panose="02020603050405020304" pitchFamily="18" charset="0"/>
                <a:ea typeface="Times New Roman" panose="02020603050405020304" pitchFamily="18" charset="0"/>
              </a:rPr>
              <a:t>.</a:t>
            </a:r>
            <a:endParaRPr lang="tk-TM" sz="3200" b="1" dirty="0">
              <a:latin typeface="Times New Roman" panose="02020603050405020304" pitchFamily="18" charset="0"/>
              <a:ea typeface="Times New Roman" panose="02020603050405020304" pitchFamily="18" charset="0"/>
            </a:endParaRPr>
          </a:p>
          <a:p>
            <a:pPr marL="0" marR="29210" indent="0">
              <a:spcAft>
                <a:spcPts val="0"/>
              </a:spcAft>
              <a:buNone/>
            </a:pPr>
            <a:endParaRPr lang="tk-TM" sz="3200" b="1" dirty="0" smtClean="0">
              <a:solidFill>
                <a:srgbClr val="000000"/>
              </a:solidFill>
              <a:latin typeface="Times New Roman" panose="02020603050405020304" pitchFamily="18" charset="0"/>
              <a:ea typeface="Times New Roman" panose="02020603050405020304" pitchFamily="18" charset="0"/>
            </a:endParaRPr>
          </a:p>
          <a:p>
            <a:pPr marL="0" marR="2921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Niwelirleriň gurluşy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žurnaly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olaryň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reýkalary</a:t>
            </a:r>
            <a:endParaRPr lang="ru-RU" sz="1600" dirty="0">
              <a:latin typeface="Times New Roman" panose="02020603050405020304" pitchFamily="18" charset="0"/>
              <a:ea typeface="Times New Roman" panose="02020603050405020304" pitchFamily="18" charset="0"/>
            </a:endParaRPr>
          </a:p>
          <a:p>
            <a:pPr marL="0" indent="0">
              <a:spcAft>
                <a:spcPts val="0"/>
              </a:spcAft>
              <a:buNone/>
            </a:pP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9613"/>
          </a:xfrm>
        </p:spPr>
        <p:txBody>
          <a:bodyPr>
            <a:normAutofit fontScale="90000"/>
          </a:bodyPr>
          <a:lstStyle/>
          <a:p>
            <a:endParaRPr lang="ru-RU" dirty="0"/>
          </a:p>
        </p:txBody>
      </p:sp>
      <p:sp>
        <p:nvSpPr>
          <p:cNvPr id="3" name="Объект 2"/>
          <p:cNvSpPr>
            <a:spLocks noGrp="1"/>
          </p:cNvSpPr>
          <p:nvPr>
            <p:ph idx="1"/>
          </p:nvPr>
        </p:nvSpPr>
        <p:spPr>
          <a:xfrm>
            <a:off x="838200" y="1081454"/>
            <a:ext cx="10515600" cy="5095509"/>
          </a:xfrm>
        </p:spPr>
        <p:txBody>
          <a:bodyPr/>
          <a:lstStyle/>
          <a:p>
            <a:pPr indent="408940" algn="just">
              <a:spcAft>
                <a:spcPts val="0"/>
              </a:spcAft>
            </a:pPr>
            <a:r>
              <a:rPr lang="ru-RU" b="1" dirty="0">
                <a:latin typeface="Times New Roman" panose="02020603050405020304" pitchFamily="18" charset="0"/>
                <a:ea typeface="Times New Roman" panose="02020603050405020304" pitchFamily="18" charset="0"/>
              </a:rPr>
              <a:t> 3. </a:t>
            </a:r>
            <a:r>
              <a:rPr lang="ru-RU" dirty="0" err="1">
                <a:latin typeface="Times New Roman" panose="02020603050405020304" pitchFamily="18" charset="0"/>
                <a:ea typeface="Times New Roman" panose="02020603050405020304" pitchFamily="18" charset="0"/>
              </a:rPr>
              <a:t>Gurluşyk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işlerinde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we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ş.m</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işlerde</a:t>
            </a:r>
            <a:r>
              <a:rPr lang="ru-RU" b="1"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tehniki niwelirleme köplenç </a:t>
            </a:r>
            <a:r>
              <a:rPr lang="ru-RU" dirty="0" err="1">
                <a:latin typeface="Times New Roman" panose="02020603050405020304" pitchFamily="18" charset="0"/>
                <a:ea typeface="Times New Roman" panose="02020603050405020304" pitchFamily="18" charset="0"/>
              </a:rPr>
              <a:t>ýagdaýda</a:t>
            </a:r>
            <a:r>
              <a:rPr lang="ru-RU"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ulanylýan </a:t>
            </a:r>
            <a:r>
              <a:rPr lang="ru-RU" dirty="0" err="1">
                <a:latin typeface="Times New Roman" panose="02020603050405020304" pitchFamily="18" charset="0"/>
                <a:ea typeface="Times New Roman" panose="02020603050405020304" pitchFamily="18" charset="0"/>
              </a:rPr>
              <a:t>niwilirleriň</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biridir</a:t>
            </a:r>
            <a:r>
              <a:rPr lang="ru-RU"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N-3 niweliriiñ gurluşynyñ shemasy </a:t>
            </a:r>
            <a:r>
              <a:rPr lang="cs-CZ" b="1" dirty="0">
                <a:latin typeface="Times New Roman" panose="02020603050405020304" pitchFamily="18" charset="0"/>
                <a:ea typeface="Times New Roman" panose="02020603050405020304" pitchFamily="18" charset="0"/>
              </a:rPr>
              <a:t>11.5– nji syratda</a:t>
            </a:r>
            <a:r>
              <a:rPr lang="cs-CZ" dirty="0">
                <a:latin typeface="Times New Roman" panose="02020603050405020304" pitchFamily="18" charset="0"/>
                <a:ea typeface="Times New Roman" panose="02020603050405020304" pitchFamily="18" charset="0"/>
              </a:rPr>
              <a:t> berilýär.</a:t>
            </a:r>
            <a:endParaRPr lang="ru-RU" sz="1600" dirty="0">
              <a:latin typeface="Times New Roman" panose="02020603050405020304" pitchFamily="18" charset="0"/>
              <a:ea typeface="Times New Roman" panose="02020603050405020304" pitchFamily="18" charset="0"/>
            </a:endParaRPr>
          </a:p>
          <a:p>
            <a:endParaRPr lang="ru-RU" dirty="0"/>
          </a:p>
        </p:txBody>
      </p:sp>
      <p:pic>
        <p:nvPicPr>
          <p:cNvPr id="4" name="Рисунок 3"/>
          <p:cNvPicPr>
            <a:picLocks noChangeAspect="1"/>
          </p:cNvPicPr>
          <p:nvPr/>
        </p:nvPicPr>
        <p:blipFill>
          <a:blip r:embed="rId2"/>
          <a:stretch>
            <a:fillRect/>
          </a:stretch>
        </p:blipFill>
        <p:spPr>
          <a:xfrm>
            <a:off x="3851031" y="2224454"/>
            <a:ext cx="4325815" cy="3833446"/>
          </a:xfrm>
          <a:prstGeom prst="rect">
            <a:avLst/>
          </a:prstGeom>
        </p:spPr>
      </p:pic>
    </p:spTree>
    <p:extLst>
      <p:ext uri="{BB962C8B-B14F-4D97-AF65-F5344CB8AC3E}">
        <p14:creationId xmlns:p14="http://schemas.microsoft.com/office/powerpoint/2010/main" val="1523878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6521"/>
          </a:xfrm>
        </p:spPr>
        <p:txBody>
          <a:bodyPr>
            <a:normAutofit fontScale="90000"/>
          </a:bodyPr>
          <a:lstStyle/>
          <a:p>
            <a:endParaRPr lang="ru-RU" dirty="0"/>
          </a:p>
        </p:txBody>
      </p:sp>
      <p:sp>
        <p:nvSpPr>
          <p:cNvPr id="3" name="Объект 2"/>
          <p:cNvSpPr>
            <a:spLocks noGrp="1"/>
          </p:cNvSpPr>
          <p:nvPr>
            <p:ph idx="1"/>
          </p:nvPr>
        </p:nvSpPr>
        <p:spPr>
          <a:xfrm>
            <a:off x="838200" y="1204546"/>
            <a:ext cx="10811608" cy="4972417"/>
          </a:xfrm>
        </p:spPr>
        <p:txBody>
          <a:bodyPr/>
          <a:lstStyle/>
          <a:p>
            <a:pPr algn="just"/>
            <a:r>
              <a:rPr lang="ru-RU" b="1" dirty="0">
                <a:latin typeface="Times New Roman" panose="02020603050405020304" pitchFamily="18" charset="0"/>
                <a:ea typeface="Times New Roman" panose="02020603050405020304" pitchFamily="18" charset="0"/>
              </a:rPr>
              <a:t> </a:t>
            </a:r>
            <a:r>
              <a:rPr lang="tk-TM" b="1"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1-</a:t>
            </a:r>
            <a:r>
              <a:rPr lang="cs-CZ" sz="3200" dirty="0" smtClean="0">
                <a:latin typeface="Times New Roman" panose="02020603050405020304" pitchFamily="18" charset="0"/>
                <a:ea typeface="Times New Roman" panose="02020603050405020304" pitchFamily="18" charset="0"/>
              </a:rPr>
              <a:t>Niweliri </a:t>
            </a:r>
            <a:r>
              <a:rPr lang="cs-CZ" sz="3200" dirty="0">
                <a:latin typeface="Times New Roman" panose="02020603050405020304" pitchFamily="18" charset="0"/>
                <a:ea typeface="Times New Roman" panose="02020603050405020304" pitchFamily="18" charset="0"/>
              </a:rPr>
              <a:t>ştatiwe berkitmek üçin maýyşgak demir plastina, </a:t>
            </a:r>
            <a:r>
              <a:rPr lang="tk-TM" sz="3200"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2</a:t>
            </a:r>
            <a:r>
              <a:rPr lang="cs-CZ" sz="3200" dirty="0" smtClean="0">
                <a:latin typeface="Times New Roman" panose="02020603050405020304" pitchFamily="18" charset="0"/>
                <a:ea typeface="Times New Roman" panose="02020603050405020304" pitchFamily="18" charset="0"/>
              </a:rPr>
              <a:t>-Niweliri </a:t>
            </a:r>
            <a:r>
              <a:rPr lang="cs-CZ" sz="3200" dirty="0">
                <a:latin typeface="Times New Roman" panose="02020603050405020304" pitchFamily="18" charset="0"/>
                <a:ea typeface="Times New Roman" panose="02020603050405020304" pitchFamily="18" charset="0"/>
              </a:rPr>
              <a:t>gorizontal ýagdaýa getirmek üçin göteriji nurbatlar, </a:t>
            </a:r>
            <a:r>
              <a:rPr lang="tk-TM"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3-4</a:t>
            </a:r>
            <a:r>
              <a:rPr lang="cs-CZ" sz="3200" dirty="0" smtClean="0">
                <a:latin typeface="Times New Roman" panose="02020603050405020304" pitchFamily="18" charset="0"/>
                <a:ea typeface="Times New Roman" panose="02020603050405020304" pitchFamily="18" charset="0"/>
              </a:rPr>
              <a:t>-niweliriñ </a:t>
            </a:r>
            <a:r>
              <a:rPr lang="cs-CZ" sz="3200" dirty="0">
                <a:latin typeface="Times New Roman" panose="02020603050405020304" pitchFamily="18" charset="0"/>
                <a:ea typeface="Times New Roman" panose="02020603050405020304" pitchFamily="18" charset="0"/>
              </a:rPr>
              <a:t>wertikal oky oturdylan wtulkaly goýgujy, </a:t>
            </a:r>
            <a:r>
              <a:rPr lang="cs-CZ" sz="3200" b="1" dirty="0">
                <a:latin typeface="Times New Roman" panose="02020603050405020304" pitchFamily="18" charset="0"/>
                <a:ea typeface="Times New Roman" panose="02020603050405020304" pitchFamily="18" charset="0"/>
              </a:rPr>
              <a:t>5</a:t>
            </a:r>
            <a:r>
              <a:rPr lang="cs-CZ" sz="3200" dirty="0">
                <a:latin typeface="Times New Roman" panose="02020603050405020304" pitchFamily="18" charset="0"/>
                <a:ea typeface="Times New Roman" panose="02020603050405020304" pitchFamily="18" charset="0"/>
              </a:rPr>
              <a:t>-slindr görnüşli, pizma bilen kontaktly  </a:t>
            </a:r>
            <a:r>
              <a:rPr lang="cs-CZ" sz="3200" dirty="0" smtClean="0">
                <a:latin typeface="Times New Roman" panose="02020603050405020304" pitchFamily="18" charset="0"/>
                <a:ea typeface="Times New Roman" panose="02020603050405020304" pitchFamily="18" charset="0"/>
              </a:rPr>
              <a:t>urowen,</a:t>
            </a:r>
            <a:r>
              <a:rPr lang="tk-TM" sz="3200"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6</a:t>
            </a:r>
            <a:r>
              <a:rPr lang="cs-CZ" sz="3200" dirty="0" smtClean="0">
                <a:latin typeface="Times New Roman" panose="02020603050405020304" pitchFamily="18" charset="0"/>
                <a:ea typeface="Times New Roman" panose="02020603050405020304" pitchFamily="18" charset="0"/>
              </a:rPr>
              <a:t>-prizmalar </a:t>
            </a:r>
            <a:r>
              <a:rPr lang="cs-CZ" sz="3200" dirty="0">
                <a:latin typeface="Times New Roman" panose="02020603050405020304" pitchFamily="18" charset="0"/>
                <a:ea typeface="Times New Roman" panose="02020603050405020304" pitchFamily="18" charset="0"/>
              </a:rPr>
              <a:t>toplumly, </a:t>
            </a:r>
            <a:r>
              <a:rPr lang="cs-CZ" sz="3200" b="1" dirty="0" smtClean="0">
                <a:latin typeface="Times New Roman" panose="02020603050405020304" pitchFamily="18" charset="0"/>
                <a:ea typeface="Times New Roman" panose="02020603050405020304" pitchFamily="18" charset="0"/>
              </a:rPr>
              <a:t>7-</a:t>
            </a:r>
            <a:r>
              <a:rPr lang="cs-CZ" sz="3200" dirty="0" smtClean="0">
                <a:latin typeface="Times New Roman" panose="02020603050405020304" pitchFamily="18" charset="0"/>
                <a:ea typeface="Times New Roman" panose="02020603050405020304" pitchFamily="18" charset="0"/>
              </a:rPr>
              <a:t>obýektiw,</a:t>
            </a:r>
            <a:r>
              <a:rPr lang="tk-TM" sz="3200" dirty="0" smtClean="0">
                <a:latin typeface="Times New Roman" panose="02020603050405020304" pitchFamily="18" charset="0"/>
                <a:ea typeface="Times New Roman" panose="02020603050405020304" pitchFamily="18" charset="0"/>
              </a:rPr>
              <a:t> </a:t>
            </a:r>
            <a:r>
              <a:rPr lang="cs-CZ" sz="3200" b="1" dirty="0" smtClean="0">
                <a:latin typeface="Times New Roman" panose="02020603050405020304" pitchFamily="18" charset="0"/>
                <a:ea typeface="Times New Roman" panose="02020603050405020304" pitchFamily="18" charset="0"/>
              </a:rPr>
              <a:t>8</a:t>
            </a:r>
            <a:r>
              <a:rPr lang="cs-CZ" sz="3200" dirty="0" smtClean="0">
                <a:latin typeface="Times New Roman" panose="02020603050405020304" pitchFamily="18" charset="0"/>
                <a:ea typeface="Times New Roman" panose="02020603050405020304" pitchFamily="18" charset="0"/>
              </a:rPr>
              <a:t>-fokuslaýjy </a:t>
            </a:r>
            <a:r>
              <a:rPr lang="cs-CZ" sz="3200" dirty="0">
                <a:latin typeface="Times New Roman" panose="02020603050405020304" pitchFamily="18" charset="0"/>
                <a:ea typeface="Times New Roman" panose="02020603050405020304" pitchFamily="18" charset="0"/>
              </a:rPr>
              <a:t>linza, </a:t>
            </a:r>
            <a:r>
              <a:rPr lang="cs-CZ" sz="3200" b="1" dirty="0">
                <a:latin typeface="Times New Roman" panose="02020603050405020304" pitchFamily="18" charset="0"/>
                <a:ea typeface="Times New Roman" panose="02020603050405020304" pitchFamily="18" charset="0"/>
              </a:rPr>
              <a:t>9</a:t>
            </a:r>
            <a:r>
              <a:rPr lang="cs-CZ" sz="3200" dirty="0">
                <a:latin typeface="Times New Roman" panose="02020603050405020304" pitchFamily="18" charset="0"/>
                <a:ea typeface="Times New Roman" panose="02020603050405020304" pitchFamily="18" charset="0"/>
              </a:rPr>
              <a:t>-okulýardaky tor sapajyklary, </a:t>
            </a:r>
            <a:r>
              <a:rPr lang="cs-CZ" sz="3200" b="1" dirty="0">
                <a:latin typeface="Times New Roman" panose="02020603050405020304" pitchFamily="18" charset="0"/>
                <a:ea typeface="Times New Roman" panose="02020603050405020304" pitchFamily="18" charset="0"/>
              </a:rPr>
              <a:t>10</a:t>
            </a:r>
            <a:r>
              <a:rPr lang="cs-CZ" sz="3200" dirty="0">
                <a:latin typeface="Times New Roman" panose="02020603050405020304" pitchFamily="18" charset="0"/>
                <a:ea typeface="Times New Roman" panose="02020603050405020304" pitchFamily="18" charset="0"/>
              </a:rPr>
              <a:t>-garaýyş turbanyñ linzalary </a:t>
            </a:r>
            <a:r>
              <a:rPr lang="cs-CZ" sz="3200" b="1" dirty="0">
                <a:latin typeface="Times New Roman" panose="02020603050405020304" pitchFamily="18" charset="0"/>
                <a:ea typeface="Times New Roman" panose="02020603050405020304" pitchFamily="18" charset="0"/>
              </a:rPr>
              <a:t>11-12</a:t>
            </a:r>
            <a:r>
              <a:rPr lang="cs-CZ" sz="3200" dirty="0">
                <a:latin typeface="Times New Roman" panose="02020603050405020304" pitchFamily="18" charset="0"/>
                <a:ea typeface="Times New Roman" panose="02020603050405020304" pitchFamily="18" charset="0"/>
              </a:rPr>
              <a:t>-gorag gapajygy bilen ýapylan slindirik uroweni düzediji  nurbatlar, </a:t>
            </a:r>
            <a:r>
              <a:rPr lang="cs-CZ" sz="3200" b="1" dirty="0">
                <a:latin typeface="Times New Roman" panose="02020603050405020304" pitchFamily="18" charset="0"/>
                <a:ea typeface="Times New Roman" panose="02020603050405020304" pitchFamily="18" charset="0"/>
              </a:rPr>
              <a:t>13</a:t>
            </a:r>
            <a:r>
              <a:rPr lang="cs-CZ" sz="3200" dirty="0">
                <a:latin typeface="Times New Roman" panose="02020603050405020304" pitchFamily="18" charset="0"/>
                <a:ea typeface="Times New Roman" panose="02020603050405020304" pitchFamily="18" charset="0"/>
              </a:rPr>
              <a:t>-kramalýera (görüş turbasynyň fokus aralygyny sazlaýjy), </a:t>
            </a:r>
            <a:r>
              <a:rPr lang="cs-CZ" sz="3200" b="1" dirty="0">
                <a:latin typeface="Times New Roman" panose="02020603050405020304" pitchFamily="18" charset="0"/>
                <a:ea typeface="Times New Roman" panose="02020603050405020304" pitchFamily="18" charset="0"/>
              </a:rPr>
              <a:t>14</a:t>
            </a:r>
            <a:r>
              <a:rPr lang="cs-CZ" sz="3200" dirty="0">
                <a:latin typeface="Times New Roman" panose="02020603050405020304" pitchFamily="18" charset="0"/>
                <a:ea typeface="Times New Roman" panose="02020603050405020304" pitchFamily="18" charset="0"/>
              </a:rPr>
              <a:t>-uly bolmadyk wertikal burça öwrüji elewasiýa nurbaty, ýagny turbany göteriji wint, </a:t>
            </a:r>
            <a:r>
              <a:rPr lang="cs-CZ" sz="3200" b="1" dirty="0">
                <a:latin typeface="Times New Roman" panose="02020603050405020304" pitchFamily="18" charset="0"/>
                <a:ea typeface="Times New Roman" panose="02020603050405020304" pitchFamily="18" charset="0"/>
              </a:rPr>
              <a:t>15</a:t>
            </a:r>
            <a:r>
              <a:rPr lang="cs-CZ" sz="3200" dirty="0">
                <a:latin typeface="Times New Roman" panose="02020603050405020304" pitchFamily="18" charset="0"/>
                <a:ea typeface="Times New Roman" panose="02020603050405020304" pitchFamily="18" charset="0"/>
              </a:rPr>
              <a:t>-turbany öwüriji nurbat, </a:t>
            </a:r>
            <a:r>
              <a:rPr lang="cs-CZ" sz="3200" b="1" dirty="0">
                <a:latin typeface="Times New Roman" panose="02020603050405020304" pitchFamily="18" charset="0"/>
                <a:ea typeface="Times New Roman" panose="02020603050405020304" pitchFamily="18" charset="0"/>
              </a:rPr>
              <a:t>16</a:t>
            </a:r>
            <a:r>
              <a:rPr lang="cs-CZ" sz="3200" dirty="0">
                <a:latin typeface="Times New Roman" panose="02020603050405020304" pitchFamily="18" charset="0"/>
                <a:ea typeface="Times New Roman" panose="02020603050405020304" pitchFamily="18" charset="0"/>
              </a:rPr>
              <a:t>-tegelek urowen we onuň korpusy.</a:t>
            </a:r>
            <a:endParaRPr lang="ru-RU" sz="3200" dirty="0"/>
          </a:p>
        </p:txBody>
      </p:sp>
    </p:spTree>
    <p:extLst>
      <p:ext uri="{BB962C8B-B14F-4D97-AF65-F5344CB8AC3E}">
        <p14:creationId xmlns:p14="http://schemas.microsoft.com/office/powerpoint/2010/main" val="1977023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0993"/>
          </a:xfrm>
        </p:spPr>
        <p:txBody>
          <a:bodyPr>
            <a:normAutofit fontScale="90000"/>
          </a:bodyPr>
          <a:lstStyle/>
          <a:p>
            <a:endParaRPr lang="ru-RU" dirty="0"/>
          </a:p>
        </p:txBody>
      </p:sp>
      <p:sp>
        <p:nvSpPr>
          <p:cNvPr id="3" name="Объект 2"/>
          <p:cNvSpPr>
            <a:spLocks noGrp="1"/>
          </p:cNvSpPr>
          <p:nvPr>
            <p:ph idx="1"/>
          </p:nvPr>
        </p:nvSpPr>
        <p:spPr>
          <a:xfrm>
            <a:off x="838200" y="1147482"/>
            <a:ext cx="10515600" cy="5029481"/>
          </a:xfrm>
        </p:spPr>
        <p:txBody>
          <a:bodyPr>
            <a:normAutofit fontScale="92500" lnSpcReduction="10000"/>
          </a:bodyPr>
          <a:lstStyle/>
          <a:p>
            <a:pPr indent="449580" algn="ctr">
              <a:spcAft>
                <a:spcPts val="0"/>
              </a:spcAft>
            </a:pPr>
            <a:r>
              <a:rPr lang="cs-CZ" b="1" dirty="0">
                <a:latin typeface="Times New Roman" panose="02020603050405020304" pitchFamily="18" charset="0"/>
                <a:ea typeface="Times New Roman" panose="02020603050405020304" pitchFamily="18" charset="0"/>
              </a:rPr>
              <a:t>Niwelir reýkalary</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sz="800" b="1" dirty="0">
                <a:latin typeface="Times New Roman" panose="02020603050405020304" pitchFamily="18" charset="0"/>
                <a:ea typeface="Times New Roman" panose="02020603050405020304" pitchFamily="18" charset="0"/>
              </a:rPr>
              <a:t> </a:t>
            </a:r>
            <a:r>
              <a:rPr lang="cs-CZ" b="1" dirty="0" smtClean="0">
                <a:latin typeface="Times New Roman" panose="02020603050405020304" pitchFamily="18" charset="0"/>
                <a:ea typeface="Times New Roman" panose="02020603050405020304" pitchFamily="18" charset="0"/>
              </a:rPr>
              <a:t>Niwelir </a:t>
            </a:r>
            <a:r>
              <a:rPr lang="cs-CZ" b="1" dirty="0">
                <a:latin typeface="Times New Roman" panose="02020603050405020304" pitchFamily="18" charset="0"/>
                <a:ea typeface="Times New Roman" panose="02020603050405020304" pitchFamily="18" charset="0"/>
              </a:rPr>
              <a:t>reýkalarynyň</a:t>
            </a:r>
            <a:r>
              <a:rPr lang="cs-CZ" dirty="0">
                <a:latin typeface="Times New Roman" panose="02020603050405020304" pitchFamily="18" charset="0"/>
                <a:ea typeface="Times New Roman" panose="02020603050405020304" pitchFamily="18" charset="0"/>
              </a:rPr>
              <a:t> adaty görnüşi, aşaky tarapyndan başlap ýüzi santimetrlere bölünip, dessimetrlerde bahalary ýazylan agaç reýkasydyr. Ýüzündäki bölekler bölüji maşynlaryň kömegi bilen bölünýär we ol bölekler berk ýagly reňk bilen örtülýär. Reýkanyň uçlaryna demir geýdirilip berkidilýär. Häzirki wagtda </a:t>
            </a:r>
            <a:r>
              <a:rPr lang="cs-CZ" b="1" dirty="0">
                <a:latin typeface="Times New Roman" panose="02020603050405020304" pitchFamily="18" charset="0"/>
                <a:ea typeface="Times New Roman" panose="02020603050405020304" pitchFamily="18" charset="0"/>
              </a:rPr>
              <a:t>iki</a:t>
            </a:r>
            <a:r>
              <a:rPr lang="cs-CZ" dirty="0">
                <a:latin typeface="Times New Roman" panose="02020603050405020304" pitchFamily="18" charset="0"/>
                <a:ea typeface="Times New Roman" panose="02020603050405020304" pitchFamily="18" charset="0"/>
              </a:rPr>
              <a:t> taraply </a:t>
            </a:r>
            <a:r>
              <a:rPr lang="cs-CZ" b="1" dirty="0">
                <a:latin typeface="Times New Roman" panose="02020603050405020304" pitchFamily="18" charset="0"/>
                <a:ea typeface="Times New Roman" panose="02020603050405020304" pitchFamily="18" charset="0"/>
              </a:rPr>
              <a:t>reýkalar</a:t>
            </a:r>
            <a:r>
              <a:rPr lang="cs-CZ" dirty="0">
                <a:latin typeface="Times New Roman" panose="02020603050405020304" pitchFamily="18" charset="0"/>
                <a:ea typeface="Times New Roman" panose="02020603050405020304" pitchFamily="18" charset="0"/>
              </a:rPr>
              <a:t> ulanylýar.  Onda </a:t>
            </a:r>
            <a:r>
              <a:rPr lang="cs-CZ" b="1" dirty="0">
                <a:latin typeface="Times New Roman" panose="02020603050405020304" pitchFamily="18" charset="0"/>
                <a:ea typeface="Times New Roman" panose="02020603050405020304" pitchFamily="18" charset="0"/>
              </a:rPr>
              <a:t>reýkanyň</a:t>
            </a:r>
            <a:r>
              <a:rPr lang="cs-CZ" dirty="0">
                <a:latin typeface="Times New Roman" panose="02020603050405020304" pitchFamily="18" charset="0"/>
                <a:ea typeface="Times New Roman" panose="02020603050405020304" pitchFamily="18" charset="0"/>
              </a:rPr>
              <a:t> </a:t>
            </a:r>
            <a:r>
              <a:rPr lang="cs-CZ" b="1" dirty="0">
                <a:latin typeface="Times New Roman" panose="02020603050405020304" pitchFamily="18" charset="0"/>
                <a:ea typeface="Times New Roman" panose="02020603050405020304" pitchFamily="18" charset="0"/>
              </a:rPr>
              <a:t>iki</a:t>
            </a:r>
            <a:r>
              <a:rPr lang="cs-CZ" dirty="0">
                <a:latin typeface="Times New Roman" panose="02020603050405020304" pitchFamily="18" charset="0"/>
                <a:ea typeface="Times New Roman" panose="02020603050405020304" pitchFamily="18" charset="0"/>
              </a:rPr>
              <a:t> tarapy hem böleklere bölünip, bir tarapy gara, beýleki tarapy bolsa gyzyl reňk bilen reňklenendir. Reýkanyň gara tarapynda santimetr bölejikleriñ </a:t>
            </a:r>
            <a:r>
              <a:rPr lang="cs-CZ" b="1" dirty="0">
                <a:latin typeface="Times New Roman" panose="02020603050405020304" pitchFamily="18" charset="0"/>
                <a:ea typeface="Times New Roman" panose="02020603050405020304" pitchFamily="18" charset="0"/>
              </a:rPr>
              <a:t>nul</a:t>
            </a:r>
            <a:r>
              <a:rPr lang="cs-CZ" dirty="0">
                <a:latin typeface="Times New Roman" panose="02020603050405020304" pitchFamily="18" charset="0"/>
                <a:ea typeface="Times New Roman" panose="02020603050405020304" pitchFamily="18" charset="0"/>
              </a:rPr>
              <a:t> bahasy </a:t>
            </a:r>
            <a:r>
              <a:rPr lang="cs-CZ" b="1" dirty="0">
                <a:latin typeface="Times New Roman" panose="02020603050405020304" pitchFamily="18" charset="0"/>
                <a:ea typeface="Times New Roman" panose="02020603050405020304" pitchFamily="18" charset="0"/>
              </a:rPr>
              <a:t>reýkanyñ</a:t>
            </a:r>
            <a:r>
              <a:rPr lang="cs-CZ" dirty="0">
                <a:latin typeface="Times New Roman" panose="02020603050405020304" pitchFamily="18" charset="0"/>
                <a:ea typeface="Times New Roman" panose="02020603050405020304" pitchFamily="18" charset="0"/>
              </a:rPr>
              <a:t> aşaky ujyna gabat gelýändir</a:t>
            </a:r>
            <a:r>
              <a:rPr lang="cs-CZ" dirty="0" smtClean="0">
                <a:latin typeface="Times New Roman" panose="02020603050405020304" pitchFamily="18" charset="0"/>
                <a:ea typeface="Times New Roman" panose="02020603050405020304" pitchFamily="18" charset="0"/>
              </a:rPr>
              <a:t>.</a:t>
            </a:r>
            <a:r>
              <a:rPr lang="cs-CZ" b="1" dirty="0">
                <a:latin typeface="Times New Roman" panose="02020603050405020304" pitchFamily="18" charset="0"/>
                <a:ea typeface="Times New Roman" panose="02020603050405020304" pitchFamily="18" charset="0"/>
              </a:rPr>
              <a:t> </a:t>
            </a:r>
            <a:endParaRPr lang="tk-TM" b="1" dirty="0" smtClean="0">
              <a:latin typeface="Times New Roman" panose="02020603050405020304" pitchFamily="18" charset="0"/>
              <a:ea typeface="Times New Roman" panose="02020603050405020304" pitchFamily="18" charset="0"/>
            </a:endParaRPr>
          </a:p>
          <a:p>
            <a:pPr indent="449580" algn="just">
              <a:spcAft>
                <a:spcPts val="0"/>
              </a:spcAft>
            </a:pPr>
            <a:r>
              <a:rPr lang="cs-CZ" b="1" dirty="0" smtClean="0">
                <a:latin typeface="Times New Roman" panose="02020603050405020304" pitchFamily="18" charset="0"/>
                <a:ea typeface="Times New Roman" panose="02020603050405020304" pitchFamily="18" charset="0"/>
              </a:rPr>
              <a:t>Reýkanyň</a:t>
            </a:r>
            <a:r>
              <a:rPr lang="cs-CZ" dirty="0" smtClean="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gyzyl tarapy hem santimetr bölejiklere bölünendir, ýöne onyñ nul bahasy reýkäniñ öz uzynlygyndan uly bolan, haýsy hem bolsa bir, erkin sandan başlanýandyr. </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cs-CZ" dirty="0" smtClean="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54759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0821"/>
          </a:xfrm>
        </p:spPr>
        <p:txBody>
          <a:bodyPr>
            <a:normAutofit fontScale="90000"/>
          </a:bodyPr>
          <a:lstStyle/>
          <a:p>
            <a:endParaRPr lang="ru-RU" dirty="0"/>
          </a:p>
        </p:txBody>
      </p:sp>
      <p:sp>
        <p:nvSpPr>
          <p:cNvPr id="3" name="Объект 2"/>
          <p:cNvSpPr>
            <a:spLocks noGrp="1"/>
          </p:cNvSpPr>
          <p:nvPr>
            <p:ph idx="1"/>
          </p:nvPr>
        </p:nvSpPr>
        <p:spPr>
          <a:xfrm>
            <a:off x="838200" y="1222131"/>
            <a:ext cx="10515600" cy="4954832"/>
          </a:xfrm>
        </p:spPr>
        <p:txBody>
          <a:bodyPr>
            <a:normAutofit/>
          </a:bodyPr>
          <a:lstStyle/>
          <a:p>
            <a:pPr algn="just"/>
            <a:r>
              <a:rPr lang="tk-TM"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Niwelir</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reýkalarynyň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gara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taraplarynyň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nuldan</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gyzyl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taraplarynyň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erkin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sandan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başlanmagy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alynan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hasaplaryñ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dogrylygyny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barlamaga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şert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döredýär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reýkasyndan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hasaplar</a:t>
            </a:r>
            <a:r>
              <a:rPr lang="en-US" sz="3200" dirty="0">
                <a:latin typeface="Times New Roman" panose="02020603050405020304" pitchFamily="18" charset="0"/>
                <a:cs typeface="Times New Roman" panose="02020603050405020304" pitchFamily="18" charset="0"/>
              </a:rPr>
              <a:t> millimeter </a:t>
            </a:r>
            <a:r>
              <a:rPr lang="en-US" sz="3200" dirty="0" err="1">
                <a:latin typeface="Times New Roman" panose="02020603050405020304" pitchFamily="18" charset="0"/>
                <a:cs typeface="Times New Roman" panose="02020603050405020304" pitchFamily="18" charset="0"/>
              </a:rPr>
              <a:t>ölçeginde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alynýar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reýkasynyň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adaty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uzynlygy</a:t>
            </a:r>
            <a:r>
              <a:rPr lang="en-US" sz="3200" dirty="0">
                <a:latin typeface="Times New Roman" panose="02020603050405020304" pitchFamily="18" charset="0"/>
                <a:cs typeface="Times New Roman" panose="02020603050405020304" pitchFamily="18" charset="0"/>
              </a:rPr>
              <a:t> 3m </a:t>
            </a:r>
            <a:r>
              <a:rPr lang="en-US" sz="3200" dirty="0" err="1">
                <a:latin typeface="Times New Roman" panose="02020603050405020304" pitchFamily="18" charset="0"/>
                <a:cs typeface="Times New Roman" panose="02020603050405020304" pitchFamily="18" charset="0"/>
              </a:rPr>
              <a:t>deñdir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käbir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ýagdaýlarda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bolsa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reýkalaryň</a:t>
            </a:r>
            <a:r>
              <a:rPr lang="en-US" sz="3200" dirty="0">
                <a:latin typeface="Times New Roman" panose="02020603050405020304" pitchFamily="18" charset="0"/>
                <a:cs typeface="Times New Roman" panose="02020603050405020304" pitchFamily="18" charset="0"/>
              </a:rPr>
              <a:t> 1 m </a:t>
            </a:r>
            <a:r>
              <a:rPr lang="en-US" sz="3200" dirty="0" err="1">
                <a:latin typeface="Times New Roman" panose="02020603050405020304" pitchFamily="18" charset="0"/>
                <a:cs typeface="Times New Roman" panose="02020603050405020304" pitchFamily="18" charset="0"/>
              </a:rPr>
              <a:t>göşmaçalary</a:t>
            </a:r>
            <a:r>
              <a:rPr lang="en-US" sz="3200" dirty="0">
                <a:latin typeface="Times New Roman" panose="02020603050405020304" pitchFamily="18" charset="0"/>
                <a:cs typeface="Times New Roman" panose="02020603050405020304" pitchFamily="18" charset="0"/>
              </a:rPr>
              <a:t> hem </a:t>
            </a:r>
            <a:r>
              <a:rPr lang="en-US" sz="3200" dirty="0" err="1">
                <a:latin typeface="Times New Roman" panose="02020603050405020304" pitchFamily="18" charset="0"/>
                <a:cs typeface="Times New Roman" panose="02020603050405020304" pitchFamily="18" charset="0"/>
              </a:rPr>
              <a:t>bardyr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dördünji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esasy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birikdirilýär</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onuň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netijesinde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jemi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uzynlygy</a:t>
            </a:r>
            <a:r>
              <a:rPr lang="en-US" sz="3200" dirty="0">
                <a:latin typeface="Times New Roman" panose="02020603050405020304" pitchFamily="18" charset="0"/>
                <a:cs typeface="Times New Roman" panose="02020603050405020304" pitchFamily="18" charset="0"/>
              </a:rPr>
              <a:t> 4m </a:t>
            </a:r>
            <a:r>
              <a:rPr lang="en-US" sz="3200" dirty="0" err="1">
                <a:latin typeface="Times New Roman" panose="02020603050405020304" pitchFamily="18" charset="0"/>
                <a:cs typeface="Times New Roman" panose="02020603050405020304" pitchFamily="18" charset="0"/>
              </a:rPr>
              <a:t>deñ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bolýar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Şeýle</a:t>
            </a:r>
            <a:r>
              <a:rPr lang="en-US" sz="3200" dirty="0">
                <a:latin typeface="Times New Roman" panose="02020603050405020304" pitchFamily="18" charset="0"/>
                <a:cs typeface="Times New Roman" panose="02020603050405020304" pitchFamily="18" charset="0"/>
              </a:rPr>
              <a:t>-de 4m </a:t>
            </a:r>
            <a:r>
              <a:rPr lang="en-US" sz="3200" dirty="0" err="1">
                <a:latin typeface="Times New Roman" panose="02020603050405020304" pitchFamily="18" charset="0"/>
                <a:cs typeface="Times New Roman" panose="02020603050405020304" pitchFamily="18" charset="0"/>
              </a:rPr>
              <a:t>uzynlykda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eplenýän</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süýşürilýän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reýkalary</a:t>
            </a:r>
            <a:r>
              <a:rPr lang="en-US" sz="3200" dirty="0">
                <a:latin typeface="Times New Roman" panose="02020603050405020304" pitchFamily="18" charset="0"/>
                <a:cs typeface="Times New Roman" panose="02020603050405020304" pitchFamily="18" charset="0"/>
              </a:rPr>
              <a:t> hem </a:t>
            </a:r>
            <a:r>
              <a:rPr lang="en-US" sz="3200" dirty="0" err="1">
                <a:latin typeface="Times New Roman" panose="02020603050405020304" pitchFamily="18" charset="0"/>
                <a:cs typeface="Times New Roman" panose="02020603050405020304" pitchFamily="18" charset="0"/>
              </a:rPr>
              <a:t>ulanylýandyr</a:t>
            </a:r>
            <a:r>
              <a:rPr lang="en-US" sz="3200" dirty="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546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200" y="1266092"/>
            <a:ext cx="10515600" cy="4910871"/>
          </a:xfrm>
        </p:spPr>
        <p:txBody>
          <a:bodyPr>
            <a:normAutofit/>
          </a:bodyPr>
          <a:lstStyle/>
          <a:p>
            <a:pPr indent="449580" algn="just">
              <a:spcAft>
                <a:spcPts val="0"/>
              </a:spcAft>
            </a:pPr>
            <a:r>
              <a:rPr lang="cs-CZ" sz="3600" dirty="0">
                <a:latin typeface="Times New Roman" panose="02020603050405020304" pitchFamily="18" charset="0"/>
                <a:ea typeface="Times New Roman" panose="02020603050405020304" pitchFamily="18" charset="0"/>
              </a:rPr>
              <a:t>Işe başlamazdan öň reýkalaryň abatlygyny, umumy we aýratyn bölejikleriniň uzynlygyny adaty çyzgyç ýa-da polat lenta bilen barlamalydyr. </a:t>
            </a:r>
            <a:r>
              <a:rPr lang="cs-CZ" sz="3600" b="1" dirty="0">
                <a:latin typeface="Times New Roman" panose="02020603050405020304" pitchFamily="18" charset="0"/>
                <a:ea typeface="Times New Roman" panose="02020603050405020304" pitchFamily="18" charset="0"/>
              </a:rPr>
              <a:t>Niwelir reýkanyň</a:t>
            </a:r>
            <a:r>
              <a:rPr lang="cs-CZ" sz="3600" dirty="0">
                <a:latin typeface="Times New Roman" panose="02020603050405020304" pitchFamily="18" charset="0"/>
                <a:ea typeface="Times New Roman" panose="02020603050405020304" pitchFamily="18" charset="0"/>
              </a:rPr>
              <a:t> ýüzundäki bölünen bölejiklerde, goýberilen ýalňyşlyk </a:t>
            </a:r>
            <a:r>
              <a:rPr lang="cs-CZ" sz="3600" b="1" dirty="0">
                <a:latin typeface="Times New Roman" panose="02020603050405020304" pitchFamily="18" charset="0"/>
                <a:ea typeface="Times New Roman" panose="02020603050405020304" pitchFamily="18" charset="0"/>
              </a:rPr>
              <a:t>0.5mm</a:t>
            </a:r>
            <a:r>
              <a:rPr lang="cs-CZ" sz="3600" dirty="0">
                <a:latin typeface="Times New Roman" panose="02020603050405020304" pitchFamily="18" charset="0"/>
                <a:ea typeface="Times New Roman" panose="02020603050405020304" pitchFamily="18" charset="0"/>
              </a:rPr>
              <a:t> uly bolmaly däldir. Iş ýagdaýynda </a:t>
            </a:r>
            <a:r>
              <a:rPr lang="cs-CZ" sz="3600" b="1" dirty="0">
                <a:latin typeface="Times New Roman" panose="02020603050405020304" pitchFamily="18" charset="0"/>
                <a:ea typeface="Times New Roman" panose="02020603050405020304" pitchFamily="18" charset="0"/>
              </a:rPr>
              <a:t>reýkalar</a:t>
            </a:r>
            <a:r>
              <a:rPr lang="cs-CZ" sz="3600" dirty="0">
                <a:latin typeface="Times New Roman" panose="02020603050405020304" pitchFamily="18" charset="0"/>
                <a:ea typeface="Times New Roman" panose="02020603050405020304" pitchFamily="18" charset="0"/>
              </a:rPr>
              <a:t> ýörite başmaklarda ýa-da </a:t>
            </a:r>
            <a:r>
              <a:rPr lang="cs-CZ" sz="3600" b="1" dirty="0">
                <a:latin typeface="Times New Roman" panose="02020603050405020304" pitchFamily="18" charset="0"/>
                <a:ea typeface="Times New Roman" panose="02020603050405020304" pitchFamily="18" charset="0"/>
              </a:rPr>
              <a:t>pişekde</a:t>
            </a:r>
            <a:r>
              <a:rPr lang="cs-CZ" sz="3600" dirty="0">
                <a:latin typeface="Times New Roman" panose="02020603050405020304" pitchFamily="18" charset="0"/>
                <a:ea typeface="Times New Roman" panose="02020603050405020304" pitchFamily="18" charset="0"/>
              </a:rPr>
              <a:t> ýa-da ýerde berk kakylan gazyjyklaryň üstünde goýulýar. Gazyjyklaryň depesi tekiz we ýer üsti bilen deň derejede endigan kesilen bolmalydyr. </a:t>
            </a:r>
            <a:endParaRPr lang="ru-RU" sz="36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2777456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indent="449580" algn="just">
              <a:spcAft>
                <a:spcPts val="0"/>
              </a:spcAft>
            </a:pPr>
            <a:r>
              <a:rPr lang="cs-CZ" sz="3600" dirty="0">
                <a:latin typeface="Times New Roman" panose="02020603050405020304" pitchFamily="18" charset="0"/>
                <a:ea typeface="Times New Roman" panose="02020603050405020304" pitchFamily="18" charset="0"/>
              </a:rPr>
              <a:t>Iş ýagdaýynda </a:t>
            </a:r>
            <a:r>
              <a:rPr lang="cs-CZ" sz="3600" b="1" dirty="0">
                <a:latin typeface="Times New Roman" panose="02020603050405020304" pitchFamily="18" charset="0"/>
                <a:ea typeface="Times New Roman" panose="02020603050405020304" pitchFamily="18" charset="0"/>
              </a:rPr>
              <a:t>niwelir reýkalary wertikal</a:t>
            </a:r>
            <a:r>
              <a:rPr lang="cs-CZ" sz="3600" dirty="0">
                <a:latin typeface="Times New Roman" panose="02020603050405020304" pitchFamily="18" charset="0"/>
                <a:ea typeface="Times New Roman" panose="02020603050405020304" pitchFamily="18" charset="0"/>
              </a:rPr>
              <a:t> saklanmalydyr. Onuň üçin </a:t>
            </a:r>
            <a:r>
              <a:rPr lang="cs-CZ" sz="3600" b="1" dirty="0">
                <a:latin typeface="Times New Roman" panose="02020603050405020304" pitchFamily="18" charset="0"/>
                <a:ea typeface="Times New Roman" panose="02020603050405020304" pitchFamily="18" charset="0"/>
              </a:rPr>
              <a:t>reýkalar</a:t>
            </a:r>
            <a:r>
              <a:rPr lang="cs-CZ" sz="3600" dirty="0">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asma</a:t>
            </a:r>
            <a:r>
              <a:rPr lang="cs-CZ" sz="3600" dirty="0">
                <a:latin typeface="Times New Roman" panose="02020603050405020304" pitchFamily="18" charset="0"/>
                <a:ea typeface="Times New Roman" panose="02020603050405020304" pitchFamily="18" charset="0"/>
              </a:rPr>
              <a:t> ýükjagaz, tegelek </a:t>
            </a:r>
            <a:r>
              <a:rPr lang="cs-CZ" sz="3600" b="1" dirty="0">
                <a:latin typeface="Times New Roman" panose="02020603050405020304" pitchFamily="18" charset="0"/>
                <a:ea typeface="Times New Roman" panose="02020603050405020304" pitchFamily="18" charset="0"/>
              </a:rPr>
              <a:t>urowen</a:t>
            </a:r>
            <a:r>
              <a:rPr lang="cs-CZ" sz="3600" dirty="0">
                <a:latin typeface="Times New Roman" panose="02020603050405020304" pitchFamily="18" charset="0"/>
                <a:ea typeface="Times New Roman" panose="02020603050405020304" pitchFamily="18" charset="0"/>
              </a:rPr>
              <a:t> ýa-da özara perpendikulýar bolan </a:t>
            </a:r>
            <a:r>
              <a:rPr lang="cs-CZ" sz="3600" b="1" dirty="0">
                <a:latin typeface="Times New Roman" panose="02020603050405020304" pitchFamily="18" charset="0"/>
                <a:ea typeface="Times New Roman" panose="02020603050405020304" pitchFamily="18" charset="0"/>
              </a:rPr>
              <a:t>iki</a:t>
            </a:r>
            <a:r>
              <a:rPr lang="cs-CZ" sz="3600" dirty="0">
                <a:latin typeface="Times New Roman" panose="02020603050405020304" pitchFamily="18" charset="0"/>
                <a:ea typeface="Times New Roman" panose="02020603050405020304" pitchFamily="18" charset="0"/>
              </a:rPr>
              <a:t> sany silindriki </a:t>
            </a:r>
            <a:r>
              <a:rPr lang="cs-CZ" sz="3600" b="1" dirty="0">
                <a:latin typeface="Times New Roman" panose="02020603050405020304" pitchFamily="18" charset="0"/>
                <a:ea typeface="Times New Roman" panose="02020603050405020304" pitchFamily="18" charset="0"/>
              </a:rPr>
              <a:t>urowen</a:t>
            </a:r>
            <a:r>
              <a:rPr lang="cs-CZ" sz="3600" dirty="0">
                <a:latin typeface="Times New Roman" panose="02020603050405020304" pitchFamily="18" charset="0"/>
                <a:ea typeface="Times New Roman" panose="02020603050405020304" pitchFamily="18" charset="0"/>
              </a:rPr>
              <a:t> bilen üpjün edilýär. Işde asma ýüki  ýa-da </a:t>
            </a:r>
            <a:r>
              <a:rPr lang="cs-CZ" sz="3600" b="1" dirty="0">
                <a:latin typeface="Times New Roman" panose="02020603050405020304" pitchFamily="18" charset="0"/>
                <a:ea typeface="Times New Roman" panose="02020603050405020304" pitchFamily="18" charset="0"/>
              </a:rPr>
              <a:t>uroweni</a:t>
            </a:r>
            <a:r>
              <a:rPr lang="cs-CZ" sz="3600" dirty="0">
                <a:latin typeface="Times New Roman" panose="02020603050405020304" pitchFamily="18" charset="0"/>
                <a:ea typeface="Times New Roman" panose="02020603050405020304" pitchFamily="18" charset="0"/>
              </a:rPr>
              <a:t> bilen üpjün bolmadyk </a:t>
            </a:r>
            <a:r>
              <a:rPr lang="cs-CZ" sz="3600" b="1" dirty="0">
                <a:latin typeface="Times New Roman" panose="02020603050405020304" pitchFamily="18" charset="0"/>
                <a:ea typeface="Times New Roman" panose="02020603050405020304" pitchFamily="18" charset="0"/>
              </a:rPr>
              <a:t>niwelir</a:t>
            </a:r>
            <a:r>
              <a:rPr lang="cs-CZ" sz="3600" dirty="0">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reýkalary</a:t>
            </a:r>
            <a:r>
              <a:rPr lang="cs-CZ" sz="3600" dirty="0">
                <a:latin typeface="Times New Roman" panose="02020603050405020304" pitchFamily="18" charset="0"/>
                <a:ea typeface="Times New Roman" panose="02020603050405020304" pitchFamily="18" charset="0"/>
              </a:rPr>
              <a:t> göz çeni bilen </a:t>
            </a:r>
            <a:r>
              <a:rPr lang="cs-CZ" sz="3600" b="1" dirty="0">
                <a:latin typeface="Times New Roman" panose="02020603050405020304" pitchFamily="18" charset="0"/>
                <a:ea typeface="Times New Roman" panose="02020603050405020304" pitchFamily="18" charset="0"/>
              </a:rPr>
              <a:t>wertikal</a:t>
            </a:r>
            <a:r>
              <a:rPr lang="cs-CZ" sz="3600" dirty="0">
                <a:latin typeface="Times New Roman" panose="02020603050405020304" pitchFamily="18" charset="0"/>
                <a:ea typeface="Times New Roman" panose="02020603050405020304" pitchFamily="18" charset="0"/>
              </a:rPr>
              <a:t> ýagdaýda saklanylýar.</a:t>
            </a:r>
            <a:endParaRPr lang="ru-RU" sz="36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2568841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8310689" y="940776"/>
            <a:ext cx="810838" cy="4536832"/>
          </a:xfrm>
          <a:prstGeom prst="rect">
            <a:avLst/>
          </a:prstGeom>
        </p:spPr>
      </p:pic>
      <p:pic>
        <p:nvPicPr>
          <p:cNvPr id="5" name="Рисунок 4"/>
          <p:cNvPicPr>
            <a:picLocks noChangeAspect="1"/>
          </p:cNvPicPr>
          <p:nvPr/>
        </p:nvPicPr>
        <p:blipFill>
          <a:blip r:embed="rId3"/>
          <a:stretch>
            <a:fillRect/>
          </a:stretch>
        </p:blipFill>
        <p:spPr>
          <a:xfrm>
            <a:off x="6727387" y="1016681"/>
            <a:ext cx="390178" cy="4425758"/>
          </a:xfrm>
          <a:prstGeom prst="rect">
            <a:avLst/>
          </a:prstGeom>
        </p:spPr>
      </p:pic>
      <p:pic>
        <p:nvPicPr>
          <p:cNvPr id="6" name="Рисунок 5"/>
          <p:cNvPicPr>
            <a:picLocks noChangeAspect="1"/>
          </p:cNvPicPr>
          <p:nvPr/>
        </p:nvPicPr>
        <p:blipFill>
          <a:blip r:embed="rId4"/>
          <a:stretch>
            <a:fillRect/>
          </a:stretch>
        </p:blipFill>
        <p:spPr>
          <a:xfrm>
            <a:off x="4360984" y="752912"/>
            <a:ext cx="656153" cy="4689527"/>
          </a:xfrm>
          <a:prstGeom prst="rect">
            <a:avLst/>
          </a:prstGeom>
        </p:spPr>
      </p:pic>
      <p:pic>
        <p:nvPicPr>
          <p:cNvPr id="7" name="Рисунок 6"/>
          <p:cNvPicPr>
            <a:picLocks noChangeAspect="1"/>
          </p:cNvPicPr>
          <p:nvPr/>
        </p:nvPicPr>
        <p:blipFill>
          <a:blip r:embed="rId5"/>
          <a:stretch>
            <a:fillRect/>
          </a:stretch>
        </p:blipFill>
        <p:spPr>
          <a:xfrm>
            <a:off x="2375558" y="752912"/>
            <a:ext cx="677008" cy="4795035"/>
          </a:xfrm>
          <a:prstGeom prst="rect">
            <a:avLst/>
          </a:prstGeom>
        </p:spPr>
      </p:pic>
      <p:sp>
        <p:nvSpPr>
          <p:cNvPr id="8" name="Прямоугольник 7"/>
          <p:cNvSpPr/>
          <p:nvPr/>
        </p:nvSpPr>
        <p:spPr>
          <a:xfrm>
            <a:off x="4070838" y="5711775"/>
            <a:ext cx="5310554" cy="461665"/>
          </a:xfrm>
          <a:prstGeom prst="rect">
            <a:avLst/>
          </a:prstGeom>
        </p:spPr>
        <p:txBody>
          <a:bodyPr wrap="square">
            <a:spAutoFit/>
          </a:bodyPr>
          <a:lstStyle/>
          <a:p>
            <a:pPr algn="ctr">
              <a:spcAft>
                <a:spcPts val="0"/>
              </a:spcAft>
            </a:pPr>
            <a:r>
              <a:rPr lang="en-US" sz="2400" b="1" dirty="0" err="1">
                <a:solidFill>
                  <a:srgbClr val="000000"/>
                </a:solidFill>
                <a:latin typeface="Times New Roman" panose="02020603050405020304" pitchFamily="18" charset="0"/>
                <a:ea typeface="Times New Roman" panose="02020603050405020304" pitchFamily="18" charset="0"/>
              </a:rPr>
              <a:t>Niwelirlemekde</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işledilýän</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reýkalar</a:t>
            </a:r>
            <a:r>
              <a:rPr lang="en-US" sz="2400" b="1" dirty="0">
                <a:solidFill>
                  <a:srgbClr val="000000"/>
                </a:solidFill>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39697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9613"/>
          </a:xfrm>
        </p:spPr>
        <p:txBody>
          <a:bodyPr>
            <a:normAutofit fontScale="90000"/>
          </a:bodyPr>
          <a:lstStyle/>
          <a:p>
            <a:endParaRPr lang="ru-RU" dirty="0"/>
          </a:p>
        </p:txBody>
      </p:sp>
      <p:sp>
        <p:nvSpPr>
          <p:cNvPr id="3" name="Объект 2"/>
          <p:cNvSpPr>
            <a:spLocks noGrp="1"/>
          </p:cNvSpPr>
          <p:nvPr>
            <p:ph idx="1"/>
          </p:nvPr>
        </p:nvSpPr>
        <p:spPr>
          <a:xfrm>
            <a:off x="838200" y="1310054"/>
            <a:ext cx="10515600" cy="4866909"/>
          </a:xfrm>
        </p:spPr>
        <p:txBody>
          <a:bodyPr/>
          <a:lstStyle/>
          <a:p>
            <a:pPr algn="ctr">
              <a:spcAft>
                <a:spcPts val="0"/>
              </a:spcAft>
            </a:pPr>
            <a:r>
              <a:rPr lang="cs-CZ" sz="3200" b="1" dirty="0">
                <a:latin typeface="Times New Roman" panose="02020603050405020304" pitchFamily="18" charset="0"/>
                <a:ea typeface="Times New Roman" panose="02020603050405020304" pitchFamily="18" charset="0"/>
              </a:rPr>
              <a:t>Niwelirleme žurnaly</a:t>
            </a:r>
            <a:endParaRPr lang="ru-RU" sz="3200" dirty="0">
              <a:latin typeface="Times New Roman" panose="02020603050405020304" pitchFamily="18" charset="0"/>
              <a:ea typeface="Times New Roman" panose="02020603050405020304" pitchFamily="18" charset="0"/>
            </a:endParaRPr>
          </a:p>
          <a:p>
            <a:pPr indent="449580" algn="just">
              <a:spcAft>
                <a:spcPts val="0"/>
              </a:spcAft>
            </a:pPr>
            <a:r>
              <a:rPr lang="cs-CZ" sz="3200" b="1" dirty="0">
                <a:latin typeface="Times New Roman" panose="02020603050405020304" pitchFamily="18" charset="0"/>
                <a:ea typeface="Times New Roman" panose="02020603050405020304" pitchFamily="18" charset="0"/>
              </a:rPr>
              <a:t> </a:t>
            </a:r>
            <a:endParaRPr lang="ru-RU" sz="3200" dirty="0">
              <a:latin typeface="Times New Roman" panose="02020603050405020304" pitchFamily="18" charset="0"/>
              <a:ea typeface="Times New Roman" panose="02020603050405020304" pitchFamily="18" charset="0"/>
            </a:endParaRPr>
          </a:p>
          <a:p>
            <a:pPr indent="449580" algn="just">
              <a:spcAft>
                <a:spcPts val="0"/>
              </a:spcAft>
            </a:pPr>
            <a:r>
              <a:rPr lang="cs-CZ" sz="3200" dirty="0">
                <a:latin typeface="Times New Roman" panose="02020603050405020304" pitchFamily="18" charset="0"/>
                <a:ea typeface="Times New Roman" panose="02020603050405020304" pitchFamily="18" charset="0"/>
              </a:rPr>
              <a:t>Nokotlaryñ belentlik bahalary ölçelende ahli ýazgylar</a:t>
            </a:r>
            <a:r>
              <a:rPr lang="cs-CZ" sz="3200" b="1" dirty="0">
                <a:latin typeface="Times New Roman" panose="02020603050405020304" pitchFamily="18" charset="0"/>
                <a:ea typeface="Times New Roman" panose="02020603050405020304" pitchFamily="18" charset="0"/>
              </a:rPr>
              <a:t> </a:t>
            </a:r>
            <a:r>
              <a:rPr lang="cs-CZ" sz="3200" dirty="0">
                <a:latin typeface="Times New Roman" panose="02020603050405020304" pitchFamily="18" charset="0"/>
                <a:ea typeface="Times New Roman" panose="02020603050405020304" pitchFamily="18" charset="0"/>
              </a:rPr>
              <a:t>niwelirleme üçin niýetlenen meýdan </a:t>
            </a:r>
            <a:r>
              <a:rPr lang="cs-CZ" sz="3200" b="1" dirty="0">
                <a:latin typeface="Times New Roman" panose="02020603050405020304" pitchFamily="18" charset="0"/>
                <a:ea typeface="Times New Roman" panose="02020603050405020304" pitchFamily="18" charset="0"/>
              </a:rPr>
              <a:t>žurnalynda</a:t>
            </a:r>
            <a:r>
              <a:rPr lang="cs-CZ" sz="3200" dirty="0">
                <a:latin typeface="Times New Roman" panose="02020603050405020304" pitchFamily="18" charset="0"/>
                <a:ea typeface="Times New Roman" panose="02020603050405020304" pitchFamily="18" charset="0"/>
              </a:rPr>
              <a:t> ýerine ýetirilýär. </a:t>
            </a:r>
            <a:r>
              <a:rPr lang="cs-CZ" sz="3200" b="1" dirty="0">
                <a:latin typeface="Times New Roman" panose="02020603050405020304" pitchFamily="18" charset="0"/>
                <a:ea typeface="Times New Roman" panose="02020603050405020304" pitchFamily="18" charset="0"/>
              </a:rPr>
              <a:t>Niwelirlemäniñ</a:t>
            </a:r>
            <a:r>
              <a:rPr lang="cs-CZ" sz="3200" dirty="0">
                <a:latin typeface="Times New Roman" panose="02020603050405020304" pitchFamily="18" charset="0"/>
                <a:ea typeface="Times New Roman" panose="02020603050405020304" pitchFamily="18" charset="0"/>
              </a:rPr>
              <a:t> meýdan žurnalynda ölçegiñ geçirilen senesi, başlanan we tamamlanan wagty, howanyñ ýagdaýy göközilýär.</a:t>
            </a:r>
            <a:endParaRPr lang="ru-RU" sz="32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2022323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02029"/>
          </a:xfrm>
        </p:spPr>
        <p:txBody>
          <a:bodyPr>
            <a:normAutofit fontScale="90000"/>
          </a:bodyPr>
          <a:lstStyle/>
          <a:p>
            <a:endParaRPr lang="ru-RU" dirty="0"/>
          </a:p>
        </p:txBody>
      </p:sp>
      <p:sp>
        <p:nvSpPr>
          <p:cNvPr id="3" name="Объект 2"/>
          <p:cNvSpPr>
            <a:spLocks noGrp="1"/>
          </p:cNvSpPr>
          <p:nvPr>
            <p:ph idx="1"/>
          </p:nvPr>
        </p:nvSpPr>
        <p:spPr>
          <a:xfrm>
            <a:off x="838200" y="1230923"/>
            <a:ext cx="10515600" cy="4946040"/>
          </a:xfrm>
        </p:spPr>
        <p:txBody>
          <a:bodyPr/>
          <a:lstStyle/>
          <a:p>
            <a:pPr indent="449580" algn="just">
              <a:spcAft>
                <a:spcPts val="0"/>
              </a:spcAft>
            </a:pPr>
            <a:r>
              <a:rPr lang="cs-CZ" sz="3200" b="1" dirty="0">
                <a:latin typeface="Times New Roman" panose="02020603050405020304" pitchFamily="18" charset="0"/>
                <a:ea typeface="Times New Roman" panose="02020603050405020304" pitchFamily="18" charset="0"/>
              </a:rPr>
              <a:t>Meýdan žurnalyndaky (</a:t>
            </a:r>
            <a:r>
              <a:rPr lang="ru-RU" sz="3200" b="1" dirty="0">
                <a:latin typeface="Times New Roman" panose="02020603050405020304" pitchFamily="18" charset="0"/>
                <a:ea typeface="Times New Roman" panose="02020603050405020304" pitchFamily="18" charset="0"/>
              </a:rPr>
              <a:t>8.2</a:t>
            </a:r>
            <a:r>
              <a:rPr lang="cs-CZ" sz="3200" b="1" dirty="0">
                <a:latin typeface="Times New Roman" panose="02020603050405020304" pitchFamily="18" charset="0"/>
                <a:ea typeface="Times New Roman" panose="02020603050405020304" pitchFamily="18" charset="0"/>
              </a:rPr>
              <a:t>-nji tablisa)</a:t>
            </a:r>
            <a:r>
              <a:rPr lang="cs-CZ" sz="3200" dirty="0">
                <a:latin typeface="Times New Roman" panose="02020603050405020304" pitchFamily="18" charset="0"/>
                <a:ea typeface="Times New Roman" panose="02020603050405020304" pitchFamily="18" charset="0"/>
              </a:rPr>
              <a:t> ýaýyň içinde ýazgylaryň yzygiderliligi görkezilen. Ýazgydan görnüşi ýaly, birinji duralgada niwelirleme iki taraply niwelir reýkasynyň kömegi bilen ýerine ýetirilipdir. Bu ýagdaýda iki beýikligiň tapawudy </a:t>
            </a:r>
            <a:r>
              <a:rPr lang="cs-CZ" sz="3200" b="1" dirty="0">
                <a:latin typeface="Times New Roman" panose="02020603050405020304" pitchFamily="18" charset="0"/>
                <a:ea typeface="Times New Roman" panose="02020603050405020304" pitchFamily="18" charset="0"/>
              </a:rPr>
              <a:t>5mm</a:t>
            </a:r>
            <a:r>
              <a:rPr lang="cs-CZ" sz="3200" dirty="0">
                <a:latin typeface="Times New Roman" panose="02020603050405020304" pitchFamily="18" charset="0"/>
                <a:ea typeface="Times New Roman" panose="02020603050405020304" pitchFamily="18" charset="0"/>
              </a:rPr>
              <a:t> uly bolmaly däldir. </a:t>
            </a:r>
            <a:r>
              <a:rPr lang="cs-CZ" sz="3200" b="1" dirty="0">
                <a:latin typeface="Times New Roman" panose="02020603050405020304" pitchFamily="18" charset="0"/>
                <a:ea typeface="Times New Roman" panose="02020603050405020304" pitchFamily="18" charset="0"/>
              </a:rPr>
              <a:t>Žurnalyň</a:t>
            </a:r>
            <a:r>
              <a:rPr lang="cs-CZ" sz="3200" dirty="0">
                <a:latin typeface="Times New Roman" panose="02020603050405020304" pitchFamily="18" charset="0"/>
                <a:ea typeface="Times New Roman" panose="02020603050405020304" pitchFamily="18" charset="0"/>
              </a:rPr>
              <a:t> her bir sahypasynda ýerine ýetirilen hasaplamalaryň dogrylygynyñ sahypa boýunça barlagy geçirilýär. Sahypa boýunça barlaga yzdaky we öňdäki reýkalardan alnan ähli hasabatlaryň jemleri we ol jemleriň tapawutlary girýär. </a:t>
            </a:r>
            <a:endParaRPr lang="ru-RU" sz="32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9744184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84444"/>
          </a:xfrm>
        </p:spPr>
        <p:txBody>
          <a:bodyPr>
            <a:normAutofit fontScale="90000"/>
          </a:bodyPr>
          <a:lstStyle/>
          <a:p>
            <a:endParaRPr lang="ru-RU" dirty="0"/>
          </a:p>
        </p:txBody>
      </p:sp>
      <p:sp>
        <p:nvSpPr>
          <p:cNvPr id="3" name="Объект 2"/>
          <p:cNvSpPr>
            <a:spLocks noGrp="1"/>
          </p:cNvSpPr>
          <p:nvPr>
            <p:ph idx="1"/>
          </p:nvPr>
        </p:nvSpPr>
        <p:spPr>
          <a:xfrm>
            <a:off x="838200" y="1301262"/>
            <a:ext cx="10515600" cy="4875701"/>
          </a:xfrm>
        </p:spPr>
        <p:txBody>
          <a:bodyPr/>
          <a:lstStyle/>
          <a:p>
            <a:pPr indent="449580" algn="just">
              <a:spcAft>
                <a:spcPts val="0"/>
              </a:spcAft>
            </a:pPr>
            <a:r>
              <a:rPr lang="cs-CZ" sz="3600" dirty="0">
                <a:latin typeface="Times New Roman" panose="02020603050405020304" pitchFamily="18" charset="0"/>
                <a:ea typeface="Times New Roman" panose="02020603050405020304" pitchFamily="18" charset="0"/>
              </a:rPr>
              <a:t>Soňra beýikligiň ähli jemleri goşulyp hasaplanylýar we ikä bölünýär, sebäbi olar ikeldilen bahalardyr. Ahyrynda ortoça beýikligiñ jemleri hasaplanylýar. Ikä bölünen hasaplaryň tapawudy, ikä bölünen beýikligiň ähli jemleri we ortoça beýikligiň jemleri şol sahypada deň bolmaly. Olordaky tapawut (doly millimetrlerde) diñe sanlary tegeleklemäniñ netijesinde bol</a:t>
            </a:r>
            <a:r>
              <a:rPr lang="ru-RU" sz="3600" dirty="0">
                <a:latin typeface="Times New Roman" panose="02020603050405020304" pitchFamily="18" charset="0"/>
                <a:ea typeface="Times New Roman" panose="02020603050405020304" pitchFamily="18" charset="0"/>
              </a:rPr>
              <a:t>u</a:t>
            </a:r>
            <a:r>
              <a:rPr lang="cs-CZ" sz="3600" dirty="0">
                <a:latin typeface="Times New Roman" panose="02020603050405020304" pitchFamily="18" charset="0"/>
                <a:ea typeface="Times New Roman" panose="02020603050405020304" pitchFamily="18" charset="0"/>
              </a:rPr>
              <a:t>p biler.</a:t>
            </a:r>
            <a:endParaRPr lang="ru-RU" sz="3600" dirty="0">
              <a:latin typeface="Times New Roman" panose="02020603050405020304" pitchFamily="18" charset="0"/>
              <a:ea typeface="Times New Roman" panose="02020603050405020304" pitchFamily="18" charset="0"/>
            </a:endParaRPr>
          </a:p>
          <a:p>
            <a:pPr>
              <a:spcAft>
                <a:spcPts val="0"/>
              </a:spcAft>
            </a:pPr>
            <a:r>
              <a:rPr lang="en-US" sz="36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680012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lnSpcReduction="10000"/>
          </a:bodyPr>
          <a:lstStyle/>
          <a:p>
            <a:pPr algn="just">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ru-RU" sz="4000" b="1" dirty="0" err="1">
                <a:latin typeface="Times New Roman" panose="02020603050405020304" pitchFamily="18" charset="0"/>
                <a:ea typeface="Times New Roman" panose="02020603050405020304" pitchFamily="18" charset="0"/>
              </a:rPr>
              <a:t>Geodeziýanyň</a:t>
            </a:r>
            <a:r>
              <a:rPr lang="ru-RU" sz="4000" b="1"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beýikligi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we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belentligi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kesgitlemäni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öwrenýän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bölümine</a:t>
            </a:r>
            <a:r>
              <a:rPr lang="ru-RU" sz="4000" dirty="0">
                <a:latin typeface="Times New Roman" panose="02020603050405020304" pitchFamily="18" charset="0"/>
                <a:ea typeface="Times New Roman" panose="02020603050405020304" pitchFamily="18" charset="0"/>
              </a:rPr>
              <a:t> </a:t>
            </a:r>
            <a:r>
              <a:rPr lang="ru-RU" sz="4000" b="1" dirty="0" err="1">
                <a:latin typeface="Times New Roman" panose="02020603050405020304" pitchFamily="18" charset="0"/>
                <a:ea typeface="Times New Roman" panose="02020603050405020304" pitchFamily="18" charset="0"/>
              </a:rPr>
              <a:t>niwilirleme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diýilýär</a:t>
            </a:r>
            <a:r>
              <a:rPr lang="ru-RU" sz="4000"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Eger-de beýiklik haýsy hem bolsa şertli alynan dereje üstden hasaplanylsa, onda oňa </a:t>
            </a:r>
            <a:r>
              <a:rPr lang="cs-CZ" sz="4000" b="1" dirty="0">
                <a:latin typeface="Times New Roman" panose="02020603050405020304" pitchFamily="18" charset="0"/>
                <a:ea typeface="Times New Roman" panose="02020603050405020304" pitchFamily="18" charset="0"/>
              </a:rPr>
              <a:t>otnositel belentlik</a:t>
            </a:r>
            <a:r>
              <a:rPr lang="cs-CZ" sz="4000" dirty="0">
                <a:latin typeface="Times New Roman" panose="02020603050405020304" pitchFamily="18" charset="0"/>
                <a:ea typeface="Times New Roman" panose="02020603050405020304" pitchFamily="18" charset="0"/>
              </a:rPr>
              <a:t> diýilýär. Nokatlaryň absalýut ýa-da otnositel belentliginiñ tapawudyna nokatlaryň </a:t>
            </a:r>
            <a:r>
              <a:rPr lang="cs-CZ" sz="4000" b="1" dirty="0">
                <a:latin typeface="Times New Roman" panose="02020603050405020304" pitchFamily="18" charset="0"/>
                <a:ea typeface="Times New Roman" panose="02020603050405020304" pitchFamily="18" charset="0"/>
              </a:rPr>
              <a:t>arasyndaky beýiklik</a:t>
            </a:r>
            <a:r>
              <a:rPr lang="cs-CZ" sz="4000" dirty="0">
                <a:latin typeface="Times New Roman" panose="02020603050405020304" pitchFamily="18" charset="0"/>
                <a:ea typeface="Times New Roman" panose="02020603050405020304" pitchFamily="18" charset="0"/>
              </a:rPr>
              <a:t> diýilýär. </a:t>
            </a:r>
            <a:r>
              <a:rPr lang="ru-RU" sz="4000" b="1" dirty="0" err="1">
                <a:latin typeface="Times New Roman" panose="02020603050405020304" pitchFamily="18" charset="0"/>
                <a:ea typeface="Times New Roman" panose="02020603050405020304" pitchFamily="18" charset="0"/>
              </a:rPr>
              <a:t>Niwilirlemek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ölçenip</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alnyş</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usullaryna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ulanylýan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gurallara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baglylykda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aşakdaky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toparlara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bölünýärler</a:t>
            </a:r>
            <a:r>
              <a:rPr lang="ru-RU" sz="4000" dirty="0">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marL="457200" marR="75565" indent="360680" algn="just">
              <a:spcAft>
                <a:spcPts val="0"/>
              </a:spcAft>
            </a:pPr>
            <a:endParaRPr lang="tk-TM" sz="3200" b="1" dirty="0" smtClean="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smtClean="0">
                <a:latin typeface="Times New Roman" panose="02020603050405020304" pitchFamily="18" charset="0"/>
                <a:ea typeface="Times New Roman" panose="02020603050405020304" pitchFamily="18" charset="0"/>
              </a:rPr>
              <a:t>1</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Gidrostatiki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2. </a:t>
            </a:r>
            <a:r>
              <a:rPr lang="ru-RU" sz="3200" b="1" dirty="0" err="1">
                <a:latin typeface="Times New Roman" panose="02020603050405020304" pitchFamily="18" charset="0"/>
                <a:ea typeface="Times New Roman" panose="02020603050405020304" pitchFamily="18" charset="0"/>
              </a:rPr>
              <a:t>Geometriki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3. </a:t>
            </a:r>
            <a:r>
              <a:rPr lang="ru-RU" sz="3200" b="1" dirty="0" err="1">
                <a:latin typeface="Times New Roman" panose="02020603050405020304" pitchFamily="18" charset="0"/>
                <a:ea typeface="Times New Roman" panose="02020603050405020304" pitchFamily="18" charset="0"/>
              </a:rPr>
              <a:t>Triganometriki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4. </a:t>
            </a:r>
            <a:r>
              <a:rPr lang="ru-RU" sz="3200" b="1" dirty="0" err="1">
                <a:latin typeface="Times New Roman" panose="02020603050405020304" pitchFamily="18" charset="0"/>
                <a:ea typeface="Times New Roman" panose="02020603050405020304" pitchFamily="18" charset="0"/>
              </a:rPr>
              <a:t>Barometriki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5. </a:t>
            </a:r>
            <a:r>
              <a:rPr lang="ru-RU" sz="3200" b="1" dirty="0" err="1">
                <a:latin typeface="Times New Roman" panose="02020603050405020304" pitchFamily="18" charset="0"/>
                <a:ea typeface="Times New Roman" panose="02020603050405020304" pitchFamily="18" charset="0"/>
              </a:rPr>
              <a:t>Radiogeodeziki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6. </a:t>
            </a:r>
            <a:r>
              <a:rPr lang="ru-RU" sz="3200" b="1" dirty="0" err="1">
                <a:latin typeface="Times New Roman" panose="02020603050405020304" pitchFamily="18" charset="0"/>
                <a:ea typeface="Times New Roman" panose="02020603050405020304" pitchFamily="18" charset="0"/>
              </a:rPr>
              <a:t>Fiziki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7. </a:t>
            </a:r>
            <a:r>
              <a:rPr lang="ru-RU" sz="3200" b="1" dirty="0" err="1">
                <a:latin typeface="Times New Roman" panose="02020603050405020304" pitchFamily="18" charset="0"/>
                <a:ea typeface="Times New Roman" panose="02020603050405020304" pitchFamily="18" charset="0"/>
              </a:rPr>
              <a:t>Fotogrametiki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r>
              <a:rPr lang="ru-RU" sz="32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marL="457200" marR="75565" indent="360680" algn="just">
              <a:spcAft>
                <a:spcPts val="0"/>
              </a:spcAft>
            </a:pPr>
            <a:r>
              <a:rPr lang="ru-RU" sz="3200" b="1" dirty="0">
                <a:latin typeface="Times New Roman" panose="02020603050405020304" pitchFamily="18" charset="0"/>
                <a:ea typeface="Times New Roman" panose="02020603050405020304" pitchFamily="18" charset="0"/>
              </a:rPr>
              <a:t>8. </a:t>
            </a:r>
            <a:r>
              <a:rPr lang="ru-RU" sz="3200" b="1" dirty="0" err="1">
                <a:latin typeface="Times New Roman" panose="02020603050405020304" pitchFamily="18" charset="0"/>
                <a:ea typeface="Times New Roman" panose="02020603050405020304" pitchFamily="18" charset="0"/>
              </a:rPr>
              <a:t>Mehaniki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niwilirleme</a:t>
            </a:r>
            <a:endParaRPr lang="ru-RU" sz="1800" dirty="0">
              <a:latin typeface="Times New Roman" panose="02020603050405020304" pitchFamily="18" charset="0"/>
              <a:ea typeface="Times New Roman" panose="02020603050405020304" pitchFamily="18" charset="0"/>
            </a:endParaRPr>
          </a:p>
          <a:p>
            <a:pPr marL="0" indent="0" algn="just">
              <a:lnSpc>
                <a:spcPct val="115000"/>
              </a:lnSpc>
              <a:buNone/>
            </a:pPr>
            <a:r>
              <a:rPr lang="en-US" sz="3200" dirty="0" smtClean="0"/>
              <a:t>  </a:t>
            </a:r>
            <a:endParaRPr lang="ru-RU" sz="3200" dirty="0"/>
          </a:p>
          <a:p>
            <a:pPr marL="0" indent="0">
              <a:buNone/>
            </a:pPr>
            <a:endParaRPr lang="ru-RU" sz="3600"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539154"/>
          </a:xfrm>
        </p:spPr>
        <p:txBody>
          <a:bodyPr>
            <a:normAutofit/>
          </a:bodyPr>
          <a:lstStyle/>
          <a:p>
            <a:pPr indent="381000" algn="just">
              <a:spcAft>
                <a:spcPts val="0"/>
              </a:spcAft>
            </a:pPr>
            <a:r>
              <a:rPr lang="ru-RU" sz="3200" b="1" dirty="0" err="1" smtClean="0">
                <a:solidFill>
                  <a:srgbClr val="000000"/>
                </a:solidFill>
                <a:latin typeface="Times New Roman" panose="02020603050405020304" pitchFamily="18" charset="0"/>
                <a:ea typeface="Times New Roman" panose="02020603050405020304" pitchFamily="18" charset="0"/>
              </a:rPr>
              <a:t>Gidrostatiki</a:t>
            </a:r>
            <a:r>
              <a:rPr lang="ru-RU" sz="3200" b="1" dirty="0" smtClean="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niwelirleme</a:t>
            </a:r>
            <a:r>
              <a:rPr lang="ru-RU" sz="3200" b="1" dirty="0">
                <a:solidFill>
                  <a:srgbClr val="000000"/>
                </a:solidFill>
                <a:latin typeface="Times New Roman" panose="02020603050405020304" pitchFamily="18" charset="0"/>
                <a:ea typeface="Times New Roman" panose="02020603050405020304" pitchFamily="18" charset="0"/>
              </a:rPr>
              <a:t>. </a:t>
            </a:r>
            <a:r>
              <a:rPr lang="ru-RU" sz="3200" i="1" dirty="0" err="1">
                <a:latin typeface="Times New Roman" panose="02020603050405020304" pitchFamily="18" charset="0"/>
                <a:ea typeface="Times New Roman" panose="02020603050405020304" pitchFamily="18" charset="0"/>
              </a:rPr>
              <a:t>Gidrostatiki</a:t>
            </a:r>
            <a:r>
              <a:rPr lang="ru-RU" sz="3200" i="1" dirty="0">
                <a:latin typeface="Times New Roman" panose="02020603050405020304" pitchFamily="18" charset="0"/>
                <a:ea typeface="Times New Roman" panose="02020603050405020304" pitchFamily="18" charset="0"/>
              </a:rPr>
              <a:t> </a:t>
            </a:r>
            <a:r>
              <a:rPr lang="ru-RU" sz="3200" i="1" dirty="0" err="1">
                <a:latin typeface="Times New Roman" panose="02020603050405020304" pitchFamily="18" charset="0"/>
                <a:ea typeface="Times New Roman" panose="02020603050405020304" pitchFamily="18" charset="0"/>
              </a:rPr>
              <a:t>niwelirleme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biri-birine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birleşdirilen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sany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gapdaky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suwuklygyň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ýagdaýda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bolmagynyň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kanunyna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esaslanýar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Niwelirlemäniñ</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bu</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görnüşi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gidrostatiki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esbabyň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kömegi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ýerine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ýetirilýär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Bu</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esbap</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çüýşe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naýçadan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olary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birikdiriji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geçiriji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maýşgak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içi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görünýän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şlangadan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ybaratdyr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Naýçalary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birikdiriji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maýşgak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geçirijiniñ</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uzynlygy</a:t>
            </a:r>
            <a:r>
              <a:rPr lang="ru-RU" sz="3200" dirty="0">
                <a:latin typeface="Times New Roman" panose="02020603050405020304" pitchFamily="18" charset="0"/>
                <a:ea typeface="Times New Roman" panose="02020603050405020304" pitchFamily="18" charset="0"/>
              </a:rPr>
              <a:t> 20-40m </a:t>
            </a:r>
            <a:r>
              <a:rPr lang="ru-RU" sz="3200" dirty="0" err="1">
                <a:latin typeface="Times New Roman" panose="02020603050405020304" pitchFamily="18" charset="0"/>
                <a:ea typeface="Times New Roman" panose="02020603050405020304" pitchFamily="18" charset="0"/>
              </a:rPr>
              <a:t>bolyp</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Şlanga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birikdirilen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naýçanyň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arassa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ýa-da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reňkli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guýulýar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Naýçalardaky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suwklygyñ</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nokotlaryñ</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deñ</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derejedäki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belentligini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görkezýär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Bu</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niwelirleme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esasanam</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gurluşykda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ulanylýar</a:t>
            </a:r>
            <a:r>
              <a:rPr lang="ru-RU" sz="3200" dirty="0">
                <a:latin typeface="Times New Roman" panose="02020603050405020304" pitchFamily="18" charset="0"/>
                <a:ea typeface="Times New Roman" panose="02020603050405020304" pitchFamily="18" charset="0"/>
              </a:rPr>
              <a:t>.</a:t>
            </a: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endParaRPr lang="en-US" dirty="0" smtClean="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1" y="791308"/>
            <a:ext cx="10749858" cy="584775"/>
          </a:xfrm>
          <a:prstGeom prst="rect">
            <a:avLst/>
          </a:prstGeom>
        </p:spPr>
        <p:txBody>
          <a:bodyPr wrap="square">
            <a:spAutoFit/>
          </a:bodyPr>
          <a:lstStyle/>
          <a:p>
            <a:pPr algn="just"/>
            <a:r>
              <a:rPr lang="tk-TM" sz="3200" b="1"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112477" y="1376083"/>
            <a:ext cx="5767754" cy="3107994"/>
          </a:xfrm>
          <a:prstGeom prst="rect">
            <a:avLst/>
          </a:prstGeom>
        </p:spPr>
      </p:pic>
      <p:sp>
        <p:nvSpPr>
          <p:cNvPr id="5" name="Прямоугольник 4"/>
          <p:cNvSpPr/>
          <p:nvPr/>
        </p:nvSpPr>
        <p:spPr>
          <a:xfrm>
            <a:off x="2567355" y="3275112"/>
            <a:ext cx="6805246" cy="2646878"/>
          </a:xfrm>
          <a:prstGeom prst="rect">
            <a:avLst/>
          </a:prstGeom>
        </p:spPr>
        <p:txBody>
          <a:bodyPr wrap="square">
            <a:spAutoFit/>
          </a:bodyPr>
          <a:lstStyle/>
          <a:p>
            <a:pPr algn="ctr">
              <a:spcAft>
                <a:spcPts val="0"/>
              </a:spcAft>
            </a:pPr>
            <a:endParaRPr lang="tk-TM" sz="1400" b="1" dirty="0" smtClean="0">
              <a:solidFill>
                <a:srgbClr val="000000"/>
              </a:solidFill>
              <a:latin typeface="Times New Roman" panose="02020603050405020304" pitchFamily="18" charset="0"/>
              <a:ea typeface="Times New Roman" panose="02020603050405020304" pitchFamily="18" charset="0"/>
            </a:endParaRPr>
          </a:p>
          <a:p>
            <a:pPr algn="ctr">
              <a:spcAft>
                <a:spcPts val="0"/>
              </a:spcAft>
            </a:pPr>
            <a:endParaRPr lang="tk-TM" sz="1400" b="1" dirty="0">
              <a:solidFill>
                <a:srgbClr val="000000"/>
              </a:solidFill>
              <a:latin typeface="Times New Roman" panose="02020603050405020304" pitchFamily="18" charset="0"/>
              <a:ea typeface="Times New Roman" panose="02020603050405020304" pitchFamily="18" charset="0"/>
            </a:endParaRPr>
          </a:p>
          <a:p>
            <a:pPr algn="ctr">
              <a:spcAft>
                <a:spcPts val="0"/>
              </a:spcAft>
            </a:pPr>
            <a:endParaRPr lang="tk-TM" sz="1400" b="1" dirty="0" smtClean="0">
              <a:solidFill>
                <a:srgbClr val="000000"/>
              </a:solidFill>
              <a:latin typeface="Times New Roman" panose="02020603050405020304" pitchFamily="18" charset="0"/>
              <a:ea typeface="Times New Roman" panose="02020603050405020304" pitchFamily="18" charset="0"/>
            </a:endParaRPr>
          </a:p>
          <a:p>
            <a:pPr algn="ctr">
              <a:spcAft>
                <a:spcPts val="0"/>
              </a:spcAft>
            </a:pPr>
            <a:endParaRPr lang="tk-TM" sz="1400" b="1" dirty="0">
              <a:solidFill>
                <a:srgbClr val="000000"/>
              </a:solidFill>
              <a:latin typeface="Times New Roman" panose="02020603050405020304" pitchFamily="18" charset="0"/>
              <a:ea typeface="Times New Roman" panose="02020603050405020304" pitchFamily="18" charset="0"/>
            </a:endParaRPr>
          </a:p>
          <a:p>
            <a:pPr algn="ctr">
              <a:spcAft>
                <a:spcPts val="0"/>
              </a:spcAft>
            </a:pPr>
            <a:endParaRPr lang="tk-TM" sz="1400" b="1" dirty="0" smtClean="0">
              <a:solidFill>
                <a:srgbClr val="000000"/>
              </a:solidFill>
              <a:latin typeface="Times New Roman" panose="02020603050405020304" pitchFamily="18" charset="0"/>
              <a:ea typeface="Times New Roman" panose="02020603050405020304" pitchFamily="18" charset="0"/>
            </a:endParaRPr>
          </a:p>
          <a:p>
            <a:pPr algn="ctr">
              <a:spcAft>
                <a:spcPts val="0"/>
              </a:spcAft>
            </a:pPr>
            <a:endParaRPr lang="tk-TM" sz="1400" b="1" dirty="0">
              <a:solidFill>
                <a:srgbClr val="000000"/>
              </a:solidFill>
              <a:latin typeface="Times New Roman" panose="02020603050405020304" pitchFamily="18" charset="0"/>
              <a:ea typeface="Times New Roman" panose="02020603050405020304" pitchFamily="18" charset="0"/>
            </a:endParaRPr>
          </a:p>
          <a:p>
            <a:pPr algn="ctr">
              <a:spcAft>
                <a:spcPts val="0"/>
              </a:spcAft>
            </a:pPr>
            <a:r>
              <a:rPr lang="en-US" sz="3600" b="1" dirty="0" err="1" smtClean="0">
                <a:solidFill>
                  <a:srgbClr val="000000"/>
                </a:solidFill>
                <a:latin typeface="Times New Roman" panose="02020603050405020304" pitchFamily="18" charset="0"/>
                <a:ea typeface="Times New Roman" panose="02020603050405020304" pitchFamily="18" charset="0"/>
              </a:rPr>
              <a:t>Gidrostatiki</a:t>
            </a:r>
            <a:r>
              <a:rPr lang="en-US" sz="3600" b="1" dirty="0" smtClean="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niwelirlemek</a:t>
            </a:r>
            <a:r>
              <a:rPr lang="en-US" sz="3600" b="1" dirty="0" smtClean="0">
                <a:solidFill>
                  <a:srgbClr val="000000"/>
                </a:solidFill>
                <a:latin typeface="Times New Roman" panose="02020603050405020304" pitchFamily="18" charset="0"/>
                <a:ea typeface="Times New Roman" panose="02020603050405020304" pitchFamily="18" charset="0"/>
              </a:rPr>
              <a:t>.</a:t>
            </a:r>
            <a:endParaRPr lang="tk-TM" sz="3600" b="1" dirty="0" smtClean="0">
              <a:solidFill>
                <a:srgbClr val="000000"/>
              </a:solidFill>
              <a:latin typeface="Times New Roman" panose="02020603050405020304" pitchFamily="18" charset="0"/>
              <a:ea typeface="Times New Roman" panose="02020603050405020304" pitchFamily="18" charset="0"/>
            </a:endParaRPr>
          </a:p>
          <a:p>
            <a:pPr algn="ctr">
              <a:spcAft>
                <a:spcPts val="0"/>
              </a:spcAft>
            </a:pPr>
            <a:endParaRPr lang="tk-TM" sz="3600" b="1" dirty="0">
              <a:solidFill>
                <a:srgbClr val="000000"/>
              </a:solidFill>
              <a:effectLst/>
              <a:latin typeface="Times New Roman" panose="02020603050405020304" pitchFamily="18" charset="0"/>
              <a:ea typeface="Times New Roman" panose="02020603050405020304" pitchFamily="18" charset="0"/>
            </a:endParaRPr>
          </a:p>
          <a:p>
            <a:pPr algn="ctr">
              <a:spcAft>
                <a:spcPts val="0"/>
              </a:spcAft>
            </a:pPr>
            <a:endParaRPr lang="ru-RU" sz="1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fontScale="92500" lnSpcReduction="10000"/>
          </a:bodyPr>
          <a:lstStyle/>
          <a:p>
            <a:pPr indent="457200" algn="just">
              <a:spcAft>
                <a:spcPts val="0"/>
              </a:spcAft>
            </a:pPr>
            <a:r>
              <a:rPr lang="ru-RU" sz="3600" b="1" dirty="0" err="1">
                <a:solidFill>
                  <a:srgbClr val="000000"/>
                </a:solidFill>
                <a:latin typeface="Times New Roman" panose="02020603050405020304" pitchFamily="18" charset="0"/>
                <a:ea typeface="Times New Roman" panose="02020603050405020304" pitchFamily="18" charset="0"/>
              </a:rPr>
              <a:t>Geometriki</a:t>
            </a:r>
            <a:r>
              <a:rPr lang="ru-RU" sz="3600" b="1" dirty="0">
                <a:solidFill>
                  <a:srgbClr val="000000"/>
                </a:solidFill>
                <a:latin typeface="Times New Roman" panose="02020603050405020304" pitchFamily="18" charset="0"/>
                <a:ea typeface="Times New Roman" panose="02020603050405020304" pitchFamily="18" charset="0"/>
              </a:rPr>
              <a:t> </a:t>
            </a:r>
            <a:r>
              <a:rPr lang="ru-RU" sz="3600" b="1" dirty="0" err="1">
                <a:solidFill>
                  <a:srgbClr val="000000"/>
                </a:solidFill>
                <a:latin typeface="Times New Roman" panose="02020603050405020304" pitchFamily="18" charset="0"/>
                <a:ea typeface="Times New Roman" panose="02020603050405020304" pitchFamily="18" charset="0"/>
              </a:rPr>
              <a:t>niwelirleme</a:t>
            </a:r>
            <a:r>
              <a:rPr lang="ru-RU" sz="3600" b="1" dirty="0">
                <a:solidFill>
                  <a:srgbClr val="000000"/>
                </a:solidFill>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garaýyşyñ gorizontal şöhlesi bilen ýerine ýetirilýär. Bu niwelirlemede niwelir guraly we niwelir reýkalary ulanylýar.  Geometriki niwelirlemede, bir nokadyň  beýikligi beýleki nokoda baglylykda gorizontal wizirlemek, ýagny reýkalaryň kesişme ýerinden hasaplary almak ýoly bilen anyklanylýar. Geometriki niwelirlemede nokotlaryň beýikligi niwelirlemegiň beýleki  görnüşlerinden takygrak kesgitlenilýär. Niwelirlemegiň netijesi geodeziki daýanç nokatlaryny we dürli masştably planlary almakda, nokatlaryň arasyndaky beýikligi kesgitlemekde hem-de injener gurluşyklary (ýollary, elektrik ulgamlaryny, akabalary, </a:t>
            </a:r>
            <a:r>
              <a:rPr lang="cs-CZ" sz="3600" dirty="0" smtClean="0">
                <a:latin typeface="Times New Roman" panose="02020603050405020304" pitchFamily="18" charset="0"/>
                <a:ea typeface="Times New Roman" panose="02020603050405020304" pitchFamily="18" charset="0"/>
              </a:rPr>
              <a:t>ýa</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cs-CZ" sz="3600" dirty="0" smtClean="0">
                <a:latin typeface="Times New Roman" panose="02020603050405020304" pitchFamily="18" charset="0"/>
                <a:ea typeface="Times New Roman" panose="02020603050405020304" pitchFamily="18" charset="0"/>
              </a:rPr>
              <a:t>aýy</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cs-CZ" sz="3600" dirty="0" smtClean="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jaýlaryny we beýleki desgalary) taslamakda, käbir geologiki </a:t>
            </a:r>
            <a:r>
              <a:rPr lang="cs-CZ" sz="3600" dirty="0" smtClean="0">
                <a:latin typeface="Times New Roman" panose="02020603050405020304" pitchFamily="18" charset="0"/>
                <a:ea typeface="Times New Roman" panose="02020603050405020304" pitchFamily="18" charset="0"/>
              </a:rPr>
              <a:t>i</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cs-CZ" sz="3600" dirty="0" smtClean="0">
                <a:latin typeface="Times New Roman" panose="02020603050405020304" pitchFamily="18" charset="0"/>
                <a:ea typeface="Times New Roman" panose="02020603050405020304" pitchFamily="18" charset="0"/>
              </a:rPr>
              <a:t>lerde </a:t>
            </a:r>
            <a:r>
              <a:rPr lang="cs-CZ" sz="3600" dirty="0">
                <a:latin typeface="Times New Roman" panose="02020603050405020304" pitchFamily="18" charset="0"/>
                <a:ea typeface="Times New Roman" panose="02020603050405020304" pitchFamily="18" charset="0"/>
              </a:rPr>
              <a:t>deformasiýalary anyklamakda ulanylýar.</a:t>
            </a:r>
            <a:endParaRPr lang="ru-RU"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09954"/>
            <a:ext cx="10515600" cy="5547946"/>
          </a:xfrm>
        </p:spPr>
        <p:txBody>
          <a:bodyPr>
            <a:normAutofit/>
          </a:bodyPr>
          <a:lstStyle/>
          <a:p>
            <a:pPr algn="just">
              <a:spcAft>
                <a:spcPts val="0"/>
              </a:spcAft>
            </a:pPr>
            <a:r>
              <a:rPr lang="cs-CZ" sz="4400" b="1" dirty="0">
                <a:latin typeface="Times New Roman" panose="02020603050405020304" pitchFamily="18" charset="0"/>
                <a:ea typeface="Times New Roman" panose="02020603050405020304" pitchFamily="18" charset="0"/>
              </a:rPr>
              <a:t>Geometriki niwelirlemegiň</a:t>
            </a:r>
            <a:r>
              <a:rPr lang="cs-CZ" sz="4400" dirty="0">
                <a:latin typeface="Times New Roman" panose="02020603050405020304" pitchFamily="18" charset="0"/>
                <a:ea typeface="Times New Roman" panose="02020603050405020304" pitchFamily="18" charset="0"/>
              </a:rPr>
              <a:t> netijesinde ýer gabygynyň wertikal ösüşini, okean we deňiz derejeleriniň tapawudyny anyklamak bolýar. </a:t>
            </a:r>
            <a:r>
              <a:rPr lang="cs-CZ" sz="4400" b="1" dirty="0">
                <a:latin typeface="Times New Roman" panose="02020603050405020304" pitchFamily="18" charset="0"/>
                <a:ea typeface="Times New Roman" panose="02020603050405020304" pitchFamily="18" charset="0"/>
              </a:rPr>
              <a:t>Niwelirler</a:t>
            </a:r>
            <a:r>
              <a:rPr lang="cs-CZ" sz="4400" dirty="0">
                <a:latin typeface="Times New Roman" panose="02020603050405020304" pitchFamily="18" charset="0"/>
                <a:ea typeface="Times New Roman" panose="02020603050405020304" pitchFamily="18" charset="0"/>
              </a:rPr>
              <a:t> gurallarynyñ görnüşleri, esbaplary we </a:t>
            </a:r>
            <a:r>
              <a:rPr lang="cs-CZ" sz="4400" b="1" dirty="0">
                <a:latin typeface="Times New Roman" panose="02020603050405020304" pitchFamily="18" charset="0"/>
                <a:ea typeface="Times New Roman" panose="02020603050405020304" pitchFamily="18" charset="0"/>
              </a:rPr>
              <a:t>niwelirlemegiň</a:t>
            </a:r>
            <a:r>
              <a:rPr lang="cs-CZ" sz="4400" dirty="0">
                <a:latin typeface="Times New Roman" panose="02020603050405020304" pitchFamily="18" charset="0"/>
                <a:ea typeface="Times New Roman" panose="02020603050405020304" pitchFamily="18" charset="0"/>
              </a:rPr>
              <a:t> usullary, nokatlaryñ beýikliginiñ takyk kesgitleniş zerurlygyna baglylykda alynýar.</a:t>
            </a:r>
            <a:endParaRPr lang="ru-RU" sz="4400" dirty="0">
              <a:latin typeface="Times New Roman" panose="02020603050405020304" pitchFamily="18" charset="0"/>
              <a:ea typeface="Times New Roman" panose="02020603050405020304" pitchFamily="18" charset="0"/>
            </a:endParaRPr>
          </a:p>
          <a:p>
            <a:pPr indent="381000" algn="just">
              <a:spcAft>
                <a:spcPts val="0"/>
              </a:spcAft>
            </a:pPr>
            <a:endParaRPr lang="ru-RU" sz="3600" dirty="0"/>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199" y="1107831"/>
            <a:ext cx="10794023" cy="5205046"/>
          </a:xfrm>
        </p:spPr>
        <p:txBody>
          <a:bodyPr>
            <a:normAutofit fontScale="85000" lnSpcReduction="10000"/>
          </a:bodyPr>
          <a:lstStyle/>
          <a:p>
            <a:pPr indent="0" algn="just">
              <a:spcAft>
                <a:spcPts val="0"/>
              </a:spcAft>
              <a:buNone/>
            </a:pPr>
            <a:r>
              <a:rPr lang="tk-TM" sz="3200" b="1" dirty="0" smtClean="0">
                <a:latin typeface="Times New Roman" panose="02020603050405020304" pitchFamily="18" charset="0"/>
                <a:ea typeface="Times New Roman" panose="02020603050405020304" pitchFamily="18" charset="0"/>
              </a:rPr>
              <a:t>    </a:t>
            </a:r>
            <a:r>
              <a:rPr lang="en-US" sz="4000"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Triganometriki</a:t>
            </a:r>
            <a:r>
              <a:rPr lang="en-US" sz="4000" b="1" dirty="0">
                <a:latin typeface="Times New Roman" panose="02020603050405020304" pitchFamily="18" charset="0"/>
                <a:ea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rPr>
              <a:t>niwelirleme</a:t>
            </a:r>
            <a:r>
              <a:rPr lang="en-US" sz="4000" b="1"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garaýyşyñ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ýapgyt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şöhlesi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bilen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ýerine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ýetirilýär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Trigonometriki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niwelirlemede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iki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nokadyň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arasyndaky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ýapgyt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a:t>
            </a:r>
            <a:r>
              <a:rPr lang="en-US" sz="4000" dirty="0">
                <a:latin typeface="Times New Roman" panose="02020603050405020304" pitchFamily="18" charset="0"/>
                <a:ea typeface="Times New Roman" panose="02020603050405020304" pitchFamily="18" charset="0"/>
              </a:rPr>
              <a:t> </a:t>
            </a:r>
            <a:r>
              <a:rPr lang="en-US" sz="4000" dirty="0" smtClean="0">
                <a:latin typeface="Times New Roman" panose="02020603050405020304" pitchFamily="18" charset="0"/>
                <a:ea typeface="Times New Roman" panose="02020603050405020304" pitchFamily="18" charset="0"/>
              </a:rPr>
              <a:t>(v) </a:t>
            </a:r>
            <a:r>
              <a:rPr lang="en-US" sz="4000" dirty="0">
                <a:latin typeface="Times New Roman" panose="02020603050405020304" pitchFamily="18" charset="0"/>
                <a:ea typeface="Times New Roman" panose="02020603050405020304" pitchFamily="18" charset="0"/>
              </a:rPr>
              <a:t>we </a:t>
            </a:r>
            <a:r>
              <a:rPr lang="en-US" sz="4000" dirty="0" err="1">
                <a:latin typeface="Times New Roman" panose="02020603050405020304" pitchFamily="18" charset="0"/>
                <a:ea typeface="Times New Roman" panose="02020603050405020304" pitchFamily="18" charset="0"/>
              </a:rPr>
              <a:t>nokatlaryň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arasyndaky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yzynlyk</a:t>
            </a:r>
            <a:r>
              <a:rPr lang="en-US" sz="4000" dirty="0">
                <a:latin typeface="Times New Roman" panose="02020603050405020304" pitchFamily="18" charset="0"/>
                <a:ea typeface="Times New Roman" panose="02020603050405020304" pitchFamily="18" charset="0"/>
              </a:rPr>
              <a:t> (d) </a:t>
            </a:r>
            <a:r>
              <a:rPr lang="en-US" sz="4000" dirty="0" err="1">
                <a:latin typeface="Times New Roman" panose="02020603050405020304" pitchFamily="18" charset="0"/>
                <a:ea typeface="Times New Roman" panose="02020603050405020304" pitchFamily="18" charset="0"/>
              </a:rPr>
              <a:t>ölçenýär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Ölçegiñ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netijelerinden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nokotlaryň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biri-birine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baglylykda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beýikligi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trigonometriki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formulalaryň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kömegi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arkaly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hasaplanyp</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çykarylýar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Niwelirlemegiň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görnüsi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teodolit-taheometriñ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elektron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taheometriñ</a:t>
            </a:r>
            <a:r>
              <a:rPr lang="en-US" sz="4000" dirty="0">
                <a:latin typeface="Times New Roman" panose="02020603050405020304" pitchFamily="18" charset="0"/>
                <a:ea typeface="Times New Roman" panose="02020603050405020304" pitchFamily="18" charset="0"/>
              </a:rPr>
              <a:t> we </a:t>
            </a:r>
            <a:r>
              <a:rPr lang="en-US" sz="4000" dirty="0" err="1">
                <a:latin typeface="Times New Roman" panose="02020603050405020304" pitchFamily="18" charset="0"/>
                <a:ea typeface="Times New Roman" panose="02020603050405020304" pitchFamily="18" charset="0"/>
              </a:rPr>
              <a:t>beýleki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esbaplaryň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kömegi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bilen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geçirilýär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Trigonometriki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niwelirleme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topografiki</a:t>
            </a:r>
            <a:r>
              <a:rPr lang="en-US" sz="4000" dirty="0">
                <a:latin typeface="Times New Roman" panose="02020603050405020304" pitchFamily="18" charset="0"/>
                <a:ea typeface="Times New Roman" panose="02020603050405020304" pitchFamily="18" charset="0"/>
              </a:rPr>
              <a:t> plan </a:t>
            </a:r>
            <a:r>
              <a:rPr lang="en-US" sz="4000" dirty="0" err="1">
                <a:latin typeface="Times New Roman" panose="02020603050405020304" pitchFamily="18" charset="0"/>
                <a:ea typeface="Times New Roman" panose="02020603050405020304" pitchFamily="18" charset="0"/>
              </a:rPr>
              <a:t>almakda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beýikliginiň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tapawudy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uly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bolan</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nokatlaryñ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ýagny</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daglaryñ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beýik</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depeleriñ</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binalaryñ</a:t>
            </a:r>
            <a:r>
              <a:rPr lang="en-US" sz="4000" dirty="0">
                <a:latin typeface="Times New Roman" panose="02020603050405020304" pitchFamily="18" charset="0"/>
                <a:ea typeface="Times New Roman" panose="02020603050405020304" pitchFamily="18" charset="0"/>
              </a:rPr>
              <a:t> we </a:t>
            </a:r>
            <a:r>
              <a:rPr lang="en-US" sz="4000" dirty="0" err="1">
                <a:latin typeface="Times New Roman" panose="02020603050405020304" pitchFamily="18" charset="0"/>
                <a:ea typeface="Times New Roman" panose="02020603050405020304" pitchFamily="18" charset="0"/>
              </a:rPr>
              <a:t>ş.m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beýikliklerini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anyklamakda</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ulanylýar</a:t>
            </a:r>
            <a:r>
              <a:rPr lang="en-US" sz="4000" dirty="0">
                <a:latin typeface="Times New Roman" panose="02020603050405020304" pitchFamily="18" charset="0"/>
                <a:ea typeface="Times New Roman" panose="02020603050405020304" pitchFamily="18" charset="0"/>
              </a:rPr>
              <a:t>.</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3895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1376</Words>
  <Application>Microsoft Office PowerPoint</Application>
  <PresentationFormat>Широкоэкранный</PresentationFormat>
  <Paragraphs>66</Paragraphs>
  <Slides>29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Calibri</vt:lpstr>
      <vt:lpstr>Calibri Light</vt:lpstr>
      <vt:lpstr>Times New Roman</vt:lpstr>
      <vt:lpstr>Тема Office</vt:lpstr>
      <vt:lpstr>Tema:Niwilirleme we onuň görnüşleri</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50</cp:revision>
  <dcterms:created xsi:type="dcterms:W3CDTF">2019-02-11T16:56:33Z</dcterms:created>
  <dcterms:modified xsi:type="dcterms:W3CDTF">2019-03-31T04:17:09Z</dcterms:modified>
</cp:coreProperties>
</file>