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 id="263" r:id="rId6"/>
    <p:sldId id="265"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687641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1170332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79820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2063190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236132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53D596F-25C9-4B6D-AFE1-8CE195CB4E7F}" type="datetimeFigureOut">
              <a:rPr lang="ru-RU" smtClean="0"/>
              <a:t>24.10.2019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3634301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53D596F-25C9-4B6D-AFE1-8CE195CB4E7F}" type="datetimeFigureOut">
              <a:rPr lang="ru-RU" smtClean="0"/>
              <a:t>24.10.2019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2317308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53D596F-25C9-4B6D-AFE1-8CE195CB4E7F}" type="datetimeFigureOut">
              <a:rPr lang="ru-RU" smtClean="0"/>
              <a:t>24.10.2019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365280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53D596F-25C9-4B6D-AFE1-8CE195CB4E7F}" type="datetimeFigureOut">
              <a:rPr lang="ru-RU" smtClean="0"/>
              <a:t>24.10.2019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3162011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53D596F-25C9-4B6D-AFE1-8CE195CB4E7F}" type="datetimeFigureOut">
              <a:rPr lang="ru-RU" smtClean="0"/>
              <a:t>24.10.2019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1259909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53D596F-25C9-4B6D-AFE1-8CE195CB4E7F}" type="datetimeFigureOut">
              <a:rPr lang="ru-RU" smtClean="0"/>
              <a:t>24.10.2019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4536085-354B-44DC-A20F-5FB78ED9CD09}" type="slidenum">
              <a:rPr lang="ru-RU" smtClean="0"/>
              <a:t>‹#›</a:t>
            </a:fld>
            <a:endParaRPr lang="ru-RU"/>
          </a:p>
        </p:txBody>
      </p:sp>
    </p:spTree>
    <p:extLst>
      <p:ext uri="{BB962C8B-B14F-4D97-AF65-F5344CB8AC3E}">
        <p14:creationId xmlns:p14="http://schemas.microsoft.com/office/powerpoint/2010/main" val="39310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596F-25C9-4B6D-AFE1-8CE195CB4E7F}" type="datetimeFigureOut">
              <a:rPr lang="ru-RU" smtClean="0"/>
              <a:t>24.10.2019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536085-354B-44DC-A20F-5FB78ED9CD09}" type="slidenum">
              <a:rPr lang="ru-RU" smtClean="0"/>
              <a:t>‹#›</a:t>
            </a:fld>
            <a:endParaRPr lang="ru-RU"/>
          </a:p>
        </p:txBody>
      </p:sp>
    </p:spTree>
    <p:extLst>
      <p:ext uri="{BB962C8B-B14F-4D97-AF65-F5344CB8AC3E}">
        <p14:creationId xmlns:p14="http://schemas.microsoft.com/office/powerpoint/2010/main" val="2136426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noFill/>
          <a:ln>
            <a:noFill/>
          </a:ln>
        </p:spPr>
        <p:style>
          <a:lnRef idx="0">
            <a:scrgbClr r="0" g="0" b="0"/>
          </a:lnRef>
          <a:fillRef idx="0">
            <a:scrgbClr r="0" g="0" b="0"/>
          </a:fillRef>
          <a:effectRef idx="0">
            <a:scrgbClr r="0" g="0" b="0"/>
          </a:effectRef>
          <a:fontRef idx="minor">
            <a:schemeClr val="accent1"/>
          </a:fontRef>
        </p:style>
        <p:txBody>
          <a:bodyPr>
            <a:noAutofit/>
          </a:bodyPr>
          <a:lstStyle/>
          <a:p>
            <a:pPr algn="ctr"/>
            <a:r>
              <a:rPr lang="tk-TM" sz="5000" b="1" dirty="0" smtClean="0">
                <a:latin typeface="Times New Roman" panose="02020603050405020304" pitchFamily="18" charset="0"/>
                <a:cs typeface="Times New Roman" panose="02020603050405020304" pitchFamily="18" charset="0"/>
              </a:rPr>
              <a:t/>
            </a:r>
            <a:br>
              <a:rPr lang="tk-TM" sz="5000" b="1" dirty="0" smtClean="0">
                <a:latin typeface="Times New Roman" panose="02020603050405020304" pitchFamily="18" charset="0"/>
                <a:cs typeface="Times New Roman" panose="02020603050405020304" pitchFamily="18" charset="0"/>
              </a:rPr>
            </a:br>
            <a:r>
              <a:rPr lang="ru-RU" sz="5000" b="1" dirty="0" err="1" smtClean="0">
                <a:latin typeface="Times New Roman" panose="02020603050405020304" pitchFamily="18" charset="0"/>
                <a:cs typeface="Times New Roman" panose="02020603050405020304" pitchFamily="18" charset="0"/>
              </a:rPr>
              <a:t>Awtoritar</a:t>
            </a:r>
            <a:r>
              <a:rPr lang="ru-RU" sz="5000" b="1" dirty="0" smtClean="0">
                <a:latin typeface="Times New Roman" panose="02020603050405020304" pitchFamily="18" charset="0"/>
                <a:cs typeface="Times New Roman" panose="02020603050405020304" pitchFamily="18" charset="0"/>
              </a:rPr>
              <a:t> </a:t>
            </a:r>
            <a:r>
              <a:rPr lang="ru-RU" sz="5000" b="1" dirty="0" err="1" smtClean="0">
                <a:latin typeface="Times New Roman" panose="02020603050405020304" pitchFamily="18" charset="0"/>
                <a:cs typeface="Times New Roman" panose="02020603050405020304" pitchFamily="18" charset="0"/>
              </a:rPr>
              <a:t>syýasy</a:t>
            </a:r>
            <a:r>
              <a:rPr lang="ru-RU" sz="5000" b="1" dirty="0" smtClean="0">
                <a:latin typeface="Times New Roman" panose="02020603050405020304" pitchFamily="18" charset="0"/>
                <a:cs typeface="Times New Roman" panose="02020603050405020304" pitchFamily="18" charset="0"/>
              </a:rPr>
              <a:t> </a:t>
            </a:r>
            <a:r>
              <a:rPr lang="ru-RU" sz="5000" b="1" dirty="0" err="1" smtClean="0">
                <a:latin typeface="Times New Roman" panose="02020603050405020304" pitchFamily="18" charset="0"/>
                <a:cs typeface="Times New Roman" panose="02020603050405020304" pitchFamily="18" charset="0"/>
              </a:rPr>
              <a:t>düzgün</a:t>
            </a:r>
            <a:r>
              <a:rPr lang="ru-RU" sz="5000" b="1" dirty="0" smtClean="0">
                <a:latin typeface="Times New Roman" panose="02020603050405020304" pitchFamily="18" charset="0"/>
                <a:cs typeface="Times New Roman" panose="02020603050405020304" pitchFamily="18" charset="0"/>
              </a:rPr>
              <a:t>         </a:t>
            </a:r>
            <a:r>
              <a:rPr lang="ru-RU" sz="5000" dirty="0" smtClean="0"/>
              <a:t/>
            </a:r>
            <a:br>
              <a:rPr lang="ru-RU" sz="5000" dirty="0" smtClean="0"/>
            </a:br>
            <a:endParaRPr lang="ru-RU" sz="5000" dirty="0"/>
          </a:p>
        </p:txBody>
      </p:sp>
      <p:sp>
        <p:nvSpPr>
          <p:cNvPr id="5" name="Объект 4"/>
          <p:cNvSpPr>
            <a:spLocks noGrp="1"/>
          </p:cNvSpPr>
          <p:nvPr>
            <p:ph idx="1"/>
          </p:nvPr>
        </p:nvSpPr>
        <p:spPr>
          <a:xfrm>
            <a:off x="838200" y="1825624"/>
            <a:ext cx="10515600" cy="4879975"/>
          </a:xfrm>
        </p:spPr>
        <p:style>
          <a:lnRef idx="1">
            <a:schemeClr val="accent1"/>
          </a:lnRef>
          <a:fillRef idx="3">
            <a:schemeClr val="accent1"/>
          </a:fillRef>
          <a:effectRef idx="2">
            <a:schemeClr val="accent1"/>
          </a:effectRef>
          <a:fontRef idx="minor">
            <a:schemeClr val="lt1"/>
          </a:fontRef>
        </p:style>
        <p:txBody>
          <a:bodyPr>
            <a:normAutofit/>
          </a:bodyPr>
          <a:lstStyle/>
          <a:p>
            <a:pPr lvl="0" algn="ctr">
              <a:lnSpc>
                <a:spcPct val="200000"/>
              </a:lnSpc>
            </a:pPr>
            <a:r>
              <a:rPr lang="en-US" sz="3600" dirty="0" err="1" smtClean="0">
                <a:latin typeface="Times New Roman" panose="02020603050405020304" pitchFamily="18" charset="0"/>
                <a:cs typeface="Times New Roman" panose="02020603050405020304" pitchFamily="18" charset="0"/>
              </a:rPr>
              <a:t>Awtoritar</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syýasy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düzgün</a:t>
            </a:r>
            <a:r>
              <a:rPr lang="en-US"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lvl="0" algn="ctr">
              <a:lnSpc>
                <a:spcPct val="200000"/>
              </a:lnSpc>
            </a:pPr>
            <a:r>
              <a:rPr lang="ru-RU"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Demokratik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syýasy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düzgün</a:t>
            </a:r>
            <a:r>
              <a:rPr lang="en-US" sz="3600" dirty="0">
                <a:latin typeface="Times New Roman" panose="02020603050405020304" pitchFamily="18" charset="0"/>
                <a:cs typeface="Times New Roman" panose="02020603050405020304" pitchFamily="18" charset="0"/>
              </a:rPr>
              <a:t> we </a:t>
            </a:r>
            <a:r>
              <a:rPr lang="en-US" sz="3600" dirty="0" err="1">
                <a:latin typeface="Times New Roman" panose="02020603050405020304" pitchFamily="18" charset="0"/>
                <a:cs typeface="Times New Roman" panose="02020603050405020304" pitchFamily="18" charset="0"/>
              </a:rPr>
              <a:t>onuň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esasy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alamatlary</a:t>
            </a:r>
            <a:r>
              <a:rPr lang="en-US"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algn="ctr">
              <a:lnSpc>
                <a:spcPct val="200000"/>
              </a:lnSpc>
            </a:pPr>
            <a:r>
              <a:rPr lang="ru-RU" sz="3600"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Türkmenistanda syýasy </a:t>
            </a:r>
            <a:r>
              <a:rPr lang="ru-RU" sz="3600" dirty="0" err="1">
                <a:latin typeface="Times New Roman" panose="02020603050405020304" pitchFamily="18" charset="0"/>
                <a:cs typeface="Times New Roman" panose="02020603050405020304" pitchFamily="18" charset="0"/>
              </a:rPr>
              <a:t>ulgam</a:t>
            </a:r>
            <a:r>
              <a:rPr lang="tr-TR" sz="3600" dirty="0">
                <a:latin typeface="Times New Roman" panose="02020603050405020304" pitchFamily="18" charset="0"/>
                <a:cs typeface="Times New Roman" panose="02020603050405020304" pitchFamily="18" charset="0"/>
              </a:rPr>
              <a:t>y we onuň aýratynlyklary</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830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49" y="365125"/>
            <a:ext cx="11742127" cy="707537"/>
          </a:xfrm>
        </p:spPr>
        <p:style>
          <a:lnRef idx="3">
            <a:schemeClr val="lt1"/>
          </a:lnRef>
          <a:fillRef idx="1">
            <a:schemeClr val="accent5"/>
          </a:fillRef>
          <a:effectRef idx="1">
            <a:schemeClr val="accent5"/>
          </a:effectRef>
          <a:fontRef idx="minor">
            <a:schemeClr val="lt1"/>
          </a:fontRef>
        </p:style>
        <p:txBody>
          <a:bodyPr/>
          <a:lstStyle/>
          <a:p>
            <a:pPr algn="ctr"/>
            <a:r>
              <a:rPr lang="en-US" dirty="0" err="1" smtClean="0">
                <a:latin typeface="Times New Roman" panose="02020603050405020304" pitchFamily="18" charset="0"/>
                <a:cs typeface="Times New Roman" panose="02020603050405020304" pitchFamily="18" charset="0"/>
              </a:rPr>
              <a:t>Awtoritar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syýasy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düzgün</a:t>
            </a:r>
            <a:r>
              <a:rPr lang="en-US" dirty="0" smtClean="0">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a:xfrm>
            <a:off x="285749" y="1204546"/>
            <a:ext cx="11742127" cy="5521569"/>
          </a:xfrm>
        </p:spPr>
        <p:style>
          <a:lnRef idx="0">
            <a:schemeClr val="accent5"/>
          </a:lnRef>
          <a:fillRef idx="3">
            <a:schemeClr val="accent5"/>
          </a:fillRef>
          <a:effectRef idx="3">
            <a:schemeClr val="accent5"/>
          </a:effectRef>
          <a:fontRef idx="minor">
            <a:schemeClr val="lt1"/>
          </a:fontRef>
        </p:style>
        <p:txBody>
          <a:bodyPr>
            <a:normAutofit fontScale="92500" lnSpcReduction="20000"/>
          </a:bodyPr>
          <a:lstStyle/>
          <a:p>
            <a:pPr lvl="0" algn="just"/>
            <a:r>
              <a:rPr lang="tr-TR" dirty="0" smtClean="0">
                <a:latin typeface="Times New Roman" panose="02020603050405020304" pitchFamily="18" charset="0"/>
                <a:cs typeface="Times New Roman" panose="02020603050405020304" pitchFamily="18" charset="0"/>
              </a:rPr>
              <a:t>Awtoritar </a:t>
            </a:r>
            <a:r>
              <a:rPr lang="tr-TR" dirty="0">
                <a:latin typeface="Times New Roman" panose="02020603050405020304" pitchFamily="18" charset="0"/>
                <a:cs typeface="Times New Roman" panose="02020603050405020304" pitchFamily="18" charset="0"/>
              </a:rPr>
              <a:t>syýasy sistemalar totalitar sistemalaryň alternatiw tipi bolup, özleriniň hasiýetli sypatlary boýunça totalitarizm bilen demokratiýanyň aralygynda durýar. Olaryň totalitarizm bilen umumy zady häkimiýetiň kanun tarapyndan çäklendirilmedik häsiýetde bolmagydyr.</a:t>
            </a:r>
            <a:endParaRPr lang="ru-RU" dirty="0">
              <a:latin typeface="Times New Roman" panose="02020603050405020304" pitchFamily="18" charset="0"/>
              <a:cs typeface="Times New Roman" panose="02020603050405020304" pitchFamily="18" charset="0"/>
            </a:endParaRPr>
          </a:p>
          <a:p>
            <a:pPr lvl="0" algn="just"/>
            <a:r>
              <a:rPr lang="tr-TR" dirty="0">
                <a:latin typeface="Times New Roman" panose="02020603050405020304" pitchFamily="18" charset="0"/>
                <a:cs typeface="Times New Roman" panose="02020603050405020304" pitchFamily="18" charset="0"/>
              </a:rPr>
              <a:t>Häkimiýet bir adamyň ýa-da bir topar adamyň eline jemlenip, halk köpçüligi häkimiýetden mahrum edilýär.</a:t>
            </a:r>
            <a:endParaRPr lang="ru-RU" dirty="0">
              <a:latin typeface="Times New Roman" panose="02020603050405020304" pitchFamily="18" charset="0"/>
              <a:cs typeface="Times New Roman" panose="02020603050405020304" pitchFamily="18" charset="0"/>
            </a:endParaRPr>
          </a:p>
          <a:p>
            <a:pPr lvl="0" algn="just"/>
            <a:r>
              <a:rPr lang="tr-TR" dirty="0">
                <a:latin typeface="Times New Roman" panose="02020603050405020304" pitchFamily="18" charset="0"/>
                <a:cs typeface="Times New Roman" panose="02020603050405020304" pitchFamily="18" charset="0"/>
              </a:rPr>
              <a:t>Häkimiýet raýatlaryň gözegçiliginden halas bolup, kanunlar we kararlar häkimiýet tarapyndan islendik mazmunda çykarylyp bilinýär.</a:t>
            </a:r>
            <a:endParaRPr lang="ru-RU" dirty="0">
              <a:latin typeface="Times New Roman" panose="02020603050405020304" pitchFamily="18" charset="0"/>
              <a:cs typeface="Times New Roman" panose="02020603050405020304" pitchFamily="18" charset="0"/>
            </a:endParaRPr>
          </a:p>
          <a:p>
            <a:pPr lvl="0" algn="just"/>
            <a:r>
              <a:rPr lang="tr-TR" dirty="0">
                <a:latin typeface="Times New Roman" panose="02020603050405020304" pitchFamily="18" charset="0"/>
                <a:cs typeface="Times New Roman" panose="02020603050405020304" pitchFamily="18" charset="0"/>
              </a:rPr>
              <a:t>Güýç ulanmak häkimiýetiň arka daýanjy bolup durýar.</a:t>
            </a:r>
            <a:endParaRPr lang="ru-RU" dirty="0">
              <a:latin typeface="Times New Roman" panose="02020603050405020304" pitchFamily="18" charset="0"/>
              <a:cs typeface="Times New Roman" panose="02020603050405020304" pitchFamily="18" charset="0"/>
            </a:endParaRPr>
          </a:p>
          <a:p>
            <a:pPr lvl="0" algn="just"/>
            <a:r>
              <a:rPr lang="tr-TR" dirty="0">
                <a:latin typeface="Times New Roman" panose="02020603050405020304" pitchFamily="18" charset="0"/>
                <a:cs typeface="Times New Roman" panose="02020603050405020304" pitchFamily="18" charset="0"/>
              </a:rPr>
              <a:t>Häkimiýet we syýasat </a:t>
            </a:r>
            <a:r>
              <a:rPr lang="tr-TR" b="1" dirty="0">
                <a:latin typeface="Times New Roman" panose="02020603050405020304" pitchFamily="18" charset="0"/>
                <a:cs typeface="Times New Roman" panose="02020603050405020304" pitchFamily="18" charset="0"/>
              </a:rPr>
              <a:t>monopoliýalaýyn </a:t>
            </a:r>
            <a:r>
              <a:rPr lang="tr-TR" dirty="0">
                <a:latin typeface="Times New Roman" panose="02020603050405020304" pitchFamily="18" charset="0"/>
                <a:cs typeface="Times New Roman" panose="02020603050405020304" pitchFamily="18" charset="0"/>
              </a:rPr>
              <a:t>hasiýetde bolýar.</a:t>
            </a:r>
            <a:endParaRPr lang="ru-RU" dirty="0">
              <a:latin typeface="Times New Roman" panose="02020603050405020304" pitchFamily="18" charset="0"/>
              <a:cs typeface="Times New Roman" panose="02020603050405020304" pitchFamily="18" charset="0"/>
            </a:endParaRPr>
          </a:p>
          <a:p>
            <a:pPr lvl="0" algn="just"/>
            <a:r>
              <a:rPr lang="tr-TR" dirty="0">
                <a:latin typeface="Times New Roman" panose="02020603050405020304" pitchFamily="18" charset="0"/>
                <a:cs typeface="Times New Roman" panose="02020603050405020304" pitchFamily="18" charset="0"/>
              </a:rPr>
              <a:t>Syýasy partiýalaryň we jemgyýetçilik guramalarynyň hereket etmegi gadagan edilýär.</a:t>
            </a:r>
            <a:endParaRPr lang="ru-RU"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düzgün hem köp babatda totalitar düzgün bilen meňzeşdir. Onuň esasy üýtgeşikligi syýasy häkimiýetiň jemgyýetiň durmuşyna gatyşmaklygy, ony gözegçilik astynda saklamaklygy, totalitar düzgün bilen deňeşdirilende, birneme gowşagrakdyr</a:t>
            </a:r>
            <a:r>
              <a:rPr lang="tr-TR"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527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457200" y="358774"/>
            <a:ext cx="11449050" cy="6499226"/>
          </a:xfr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normAutofit fontScale="92500"/>
          </a:bodyPr>
          <a:lstStyle/>
          <a:p>
            <a:pPr algn="just"/>
            <a:r>
              <a:rPr lang="en-US" dirty="0" err="1">
                <a:latin typeface="Times New Roman" panose="02020603050405020304" pitchFamily="18" charset="0"/>
                <a:cs typeface="Times New Roman" panose="02020603050405020304" pitchFamily="18" charset="0"/>
              </a:rPr>
              <a:t>Awtoritar</a:t>
            </a:r>
            <a:r>
              <a:rPr lang="hr-H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zg</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ni</a:t>
            </a:r>
            <a:r>
              <a:rPr lang="hr-HR" dirty="0">
                <a:latin typeface="Times New Roman" panose="02020603050405020304" pitchFamily="18" charset="0"/>
                <a:cs typeface="Times New Roman" panose="02020603050405020304" pitchFamily="18" charset="0"/>
              </a:rPr>
              <a:t>ň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alamatlary</a:t>
            </a:r>
            <a:r>
              <a:rPr lang="en-US" dirty="0">
                <a:latin typeface="Times New Roman" panose="02020603050405020304" pitchFamily="18" charset="0"/>
                <a:cs typeface="Times New Roman" panose="02020603050405020304" pitchFamily="18" charset="0"/>
              </a:rPr>
              <a:t> h</a:t>
            </a:r>
            <a:r>
              <a:rPr lang="hr-HR" dirty="0">
                <a:latin typeface="Times New Roman" panose="02020603050405020304" pitchFamily="18" charset="0"/>
                <a:cs typeface="Times New Roman" panose="02020603050405020304" pitchFamily="18" charset="0"/>
              </a:rPr>
              <a:t>ö</a:t>
            </a:r>
            <a:r>
              <a:rPr lang="en-US" dirty="0">
                <a:latin typeface="Times New Roman" panose="02020603050405020304" pitchFamily="18" charset="0"/>
                <a:cs typeface="Times New Roman" panose="02020603050405020304" pitchFamily="18" charset="0"/>
              </a:rPr>
              <a:t>km</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nde</a:t>
            </a:r>
            <a:r>
              <a:rPr lang="hr-HR" dirty="0">
                <a:latin typeface="Times New Roman" panose="02020603050405020304" pitchFamily="18" charset="0"/>
                <a:cs typeface="Times New Roman" panose="02020603050405020304" pitchFamily="18" charset="0"/>
              </a:rPr>
              <a:t>  ş</a:t>
            </a:r>
            <a:r>
              <a:rPr lang="en-US" dirty="0" err="1">
                <a:latin typeface="Times New Roman" panose="02020603050405020304" pitchFamily="18" charset="0"/>
                <a:cs typeface="Times New Roman" panose="02020603050405020304" pitchFamily="18" charset="0"/>
              </a:rPr>
              <a:t>ulary</a:t>
            </a:r>
            <a:r>
              <a:rPr lang="en-US" dirty="0">
                <a:latin typeface="Times New Roman" panose="02020603050405020304" pitchFamily="18" charset="0"/>
                <a:cs typeface="Times New Roman" panose="02020603050405020304" pitchFamily="18" charset="0"/>
              </a:rPr>
              <a:t> g</a:t>
            </a:r>
            <a:r>
              <a:rPr lang="hr-HR" dirty="0">
                <a:latin typeface="Times New Roman" panose="02020603050405020304" pitchFamily="18" charset="0"/>
                <a:cs typeface="Times New Roman" panose="02020603050405020304" pitchFamily="18" charset="0"/>
              </a:rPr>
              <a:t>ö</a:t>
            </a:r>
            <a:r>
              <a:rPr lang="en-US" dirty="0" err="1">
                <a:latin typeface="Times New Roman" panose="02020603050405020304" pitchFamily="18" charset="0"/>
                <a:cs typeface="Times New Roman" panose="02020603050405020304" pitchFamily="18" charset="0"/>
              </a:rPr>
              <a:t>rkezmek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1) Hä</a:t>
            </a:r>
            <a:r>
              <a:rPr lang="en-US" dirty="0" err="1">
                <a:latin typeface="Times New Roman" panose="02020603050405020304" pitchFamily="18" charset="0"/>
                <a:cs typeface="Times New Roman" panose="02020603050405020304" pitchFamily="18" charset="0"/>
              </a:rPr>
              <a:t>kimi</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et </a:t>
            </a:r>
            <a:r>
              <a:rPr lang="en-US" dirty="0" err="1">
                <a:latin typeface="Times New Roman" panose="02020603050405020304" pitchFamily="18" charset="0"/>
                <a:cs typeface="Times New Roman" panose="02020603050405020304" pitchFamily="18" charset="0"/>
              </a:rPr>
              <a:t>bir</a:t>
            </a:r>
            <a:r>
              <a:rPr lang="hr-HR" dirty="0">
                <a:latin typeface="Times New Roman" panose="02020603050405020304" pitchFamily="18" charset="0"/>
                <a:cs typeface="Times New Roman" panose="02020603050405020304" pitchFamily="18" charset="0"/>
              </a:rPr>
              <a:t> adamyň ýa – da  </a:t>
            </a:r>
            <a:r>
              <a:rPr lang="en-US" dirty="0" err="1">
                <a:latin typeface="Times New Roman" panose="02020603050405020304" pitchFamily="18" charset="0"/>
                <a:cs typeface="Times New Roman" panose="02020603050405020304" pitchFamily="18" charset="0"/>
              </a:rPr>
              <a:t>topary</a:t>
            </a:r>
            <a:r>
              <a:rPr lang="hr-HR" dirty="0">
                <a:latin typeface="Times New Roman" panose="02020603050405020304" pitchFamily="18" charset="0"/>
                <a:cs typeface="Times New Roman" panose="02020603050405020304" pitchFamily="18" charset="0"/>
              </a:rPr>
              <a:t>ň elinde bolýar. Ol </a:t>
            </a:r>
            <a:r>
              <a:rPr lang="en-US" dirty="0">
                <a:latin typeface="Times New Roman" panose="02020603050405020304" pitchFamily="18" charset="0"/>
                <a:cs typeface="Times New Roman" panose="02020603050405020304" pitchFamily="18" charset="0"/>
              </a:rPr>
              <a:t>hi</a:t>
            </a:r>
            <a:r>
              <a:rPr lang="hr-HR" dirty="0">
                <a:latin typeface="Times New Roman" panose="02020603050405020304" pitchFamily="18" charset="0"/>
                <a:cs typeface="Times New Roman" panose="02020603050405020304" pitchFamily="18" charset="0"/>
              </a:rPr>
              <a:t>ç </a:t>
            </a:r>
            <a:r>
              <a:rPr lang="en-US" dirty="0" err="1">
                <a:latin typeface="Times New Roman" panose="02020603050405020304" pitchFamily="18" charset="0"/>
                <a:cs typeface="Times New Roman" panose="02020603050405020304" pitchFamily="18" charset="0"/>
              </a:rPr>
              <a:t>kimi</a:t>
            </a:r>
            <a:r>
              <a:rPr lang="hr-HR" dirty="0">
                <a:latin typeface="Times New Roman" panose="02020603050405020304" pitchFamily="18" charset="0"/>
                <a:cs typeface="Times New Roman" panose="02020603050405020304" pitchFamily="18" charset="0"/>
              </a:rPr>
              <a:t>ň öňü</a:t>
            </a:r>
            <a:r>
              <a:rPr lang="en-US" dirty="0" err="1">
                <a:latin typeface="Times New Roman" panose="02020603050405020304" pitchFamily="18" charset="0"/>
                <a:cs typeface="Times New Roman" panose="02020603050405020304" pitchFamily="18" charset="0"/>
              </a:rPr>
              <a:t>nde</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berme</a:t>
            </a:r>
            <a:r>
              <a:rPr lang="hr-HR" dirty="0">
                <a:latin typeface="Times New Roman" panose="02020603050405020304" pitchFamily="18" charset="0"/>
                <a:cs typeface="Times New Roman" panose="02020603050405020304" pitchFamily="18" charset="0"/>
              </a:rPr>
              <a:t>ýä</a:t>
            </a:r>
            <a:r>
              <a:rPr lang="en-US" dirty="0">
                <a:latin typeface="Times New Roman" panose="02020603050405020304" pitchFamily="18" charset="0"/>
                <a:cs typeface="Times New Roman" panose="02020603050405020304" pitchFamily="18" charset="0"/>
              </a:rPr>
              <a:t>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Oppozisi</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doly</a:t>
            </a:r>
            <a:r>
              <a:rPr lang="hr-HR" dirty="0">
                <a:latin typeface="Times New Roman" panose="02020603050405020304" pitchFamily="18" charset="0"/>
                <a:cs typeface="Times New Roman" panose="02020603050405020304" pitchFamily="18" charset="0"/>
              </a:rPr>
              <a:t> ý</a:t>
            </a:r>
            <a:r>
              <a:rPr lang="en-US" dirty="0">
                <a:latin typeface="Times New Roman" panose="02020603050405020304" pitchFamily="18" charset="0"/>
                <a:cs typeface="Times New Roman" panose="02020603050405020304" pitchFamily="18" charset="0"/>
              </a:rPr>
              <a:t>a</a:t>
            </a:r>
            <a:r>
              <a:rPr lang="hr-H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da </a:t>
            </a:r>
            <a:r>
              <a:rPr lang="en-US" dirty="0" err="1">
                <a:latin typeface="Times New Roman" panose="02020603050405020304" pitchFamily="18" charset="0"/>
                <a:cs typeface="Times New Roman" panose="02020603050405020304" pitchFamily="18" charset="0"/>
              </a:rPr>
              <a:t>kem</a:t>
            </a:r>
            <a:r>
              <a:rPr lang="hr-H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k</a:t>
            </a:r>
            <a:r>
              <a:rPr lang="hr-HR" dirty="0">
                <a:latin typeface="Times New Roman" panose="02020603050405020304" pitchFamily="18" charset="0"/>
                <a:cs typeface="Times New Roman" panose="02020603050405020304" pitchFamily="18" charset="0"/>
              </a:rPr>
              <a:t>ä</a:t>
            </a:r>
            <a:r>
              <a:rPr lang="en-US" dirty="0" err="1">
                <a:latin typeface="Times New Roman" panose="02020603050405020304" pitchFamily="18" charset="0"/>
                <a:cs typeface="Times New Roman" panose="02020603050405020304" pitchFamily="18" charset="0"/>
              </a:rPr>
              <a:t>sle</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in</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gadagan</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a:t>
            </a:r>
            <a:r>
              <a:rPr lang="hr-HR" dirty="0">
                <a:latin typeface="Times New Roman" panose="02020603050405020304" pitchFamily="18" charset="0"/>
                <a:cs typeface="Times New Roman" panose="02020603050405020304" pitchFamily="18" charset="0"/>
              </a:rPr>
              <a:t>ýä</a:t>
            </a:r>
            <a:r>
              <a:rPr lang="en-US" dirty="0">
                <a:latin typeface="Times New Roman" panose="02020603050405020304" pitchFamily="18" charset="0"/>
                <a:cs typeface="Times New Roman" panose="02020603050405020304" pitchFamily="18" charset="0"/>
              </a:rPr>
              <a:t>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3) Häkimiýet  ýokary derejede  merkezleşdirilýär;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4) Çäkli bolsa – da  dürli  garaýyşlar bolýar;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5) Düzgüne wepalylygy esasynda dolandyryjy elitanyň üsti täze adamlar bilen doldurylyp durulýar;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6) Häkimiýeti parahatçylykly ýol bilen çalyşyp bolmaýar;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7) Häkimiýeti elde saklamak üçin döwlet güýç edaralary (polisiýany, goşuny we ş.m.) ulanylýar.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Awtoritarizm gözbaşyny gadymyýetden alyp gaýdýar. Gadymy döwrüň zalym, despot, oligarhiýa düzgünleri, orta  asyrlaryň  çäklendirilmedik patyşalyklary awtoritar düzgünli döwletlere degişlidir.    Häzirki zamanda  awtoritar düzgünler Aziýa, Afrika, Ỷakyn we Orta Gündogar  ýurtlarynda giň  ýaýrandyr.</a:t>
            </a:r>
            <a:endParaRPr lang="ru-RU" dirty="0" smtClean="0">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26802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65125"/>
            <a:ext cx="11715750" cy="848213"/>
          </a:xfrm>
          <a:ln/>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pPr algn="ctr"/>
            <a:r>
              <a:rPr lang="en-US" dirty="0" err="1">
                <a:latin typeface="Times New Roman" panose="02020603050405020304" pitchFamily="18" charset="0"/>
                <a:cs typeface="Times New Roman" panose="02020603050405020304" pitchFamily="18" charset="0"/>
              </a:rPr>
              <a:t>Demokratik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düzgün</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onuň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alamatlary</a:t>
            </a:r>
            <a:endParaRPr lang="ru-RU" dirty="0"/>
          </a:p>
        </p:txBody>
      </p:sp>
      <p:sp>
        <p:nvSpPr>
          <p:cNvPr id="3" name="Объект 2"/>
          <p:cNvSpPr>
            <a:spLocks noGrp="1"/>
          </p:cNvSpPr>
          <p:nvPr>
            <p:ph idx="1"/>
          </p:nvPr>
        </p:nvSpPr>
        <p:spPr>
          <a:xfrm>
            <a:off x="228600" y="1389186"/>
            <a:ext cx="11715750" cy="5361840"/>
          </a:xfrm>
          <a:noFill/>
          <a:ln w="9525"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a:normAutofit/>
          </a:bodyPr>
          <a:lstStyle/>
          <a:p>
            <a:pPr algn="just">
              <a:lnSpc>
                <a:spcPct val="150000"/>
              </a:lnSpc>
            </a:pPr>
            <a:endParaRPr lang="ru-RU" dirty="0" smtClean="0">
              <a:effectLst/>
              <a:latin typeface="Times New Roman" panose="02020603050405020304" pitchFamily="18" charset="0"/>
              <a:cs typeface="Times New Roman" panose="02020603050405020304" pitchFamily="18" charset="0"/>
            </a:endParaRPr>
          </a:p>
        </p:txBody>
      </p:sp>
      <p:sp>
        <p:nvSpPr>
          <p:cNvPr id="4" name="Пятиугольник 3"/>
          <p:cNvSpPr/>
          <p:nvPr/>
        </p:nvSpPr>
        <p:spPr>
          <a:xfrm>
            <a:off x="571500" y="1635369"/>
            <a:ext cx="11372850" cy="490610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latin typeface="Times New Roman" panose="02020603050405020304" pitchFamily="18" charset="0"/>
                <a:cs typeface="Times New Roman" panose="02020603050405020304" pitchFamily="18" charset="0"/>
              </a:rPr>
              <a:t>Demokratik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düzgünler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grekçe</a:t>
            </a:r>
            <a:r>
              <a:rPr lang="en-US"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demos </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halk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kratos</a:t>
            </a:r>
            <a:r>
              <a:rPr lang="en-US" sz="3600"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häkimiýet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diýen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sözlerden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gelip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çykýar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diktator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düzgünlerden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soňrak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ýüze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çykypdyr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Demokratiýanyň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watany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gadymy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Gresiýadyr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Antik</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demokratiýa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Afina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döwletinde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biziň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eýýamymyzdan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öňki</a:t>
            </a:r>
            <a:r>
              <a:rPr lang="en-US" sz="3600" dirty="0">
                <a:latin typeface="Times New Roman" panose="02020603050405020304" pitchFamily="18" charset="0"/>
                <a:cs typeface="Times New Roman" panose="02020603050405020304" pitchFamily="18" charset="0"/>
              </a:rPr>
              <a:t> V  </a:t>
            </a:r>
            <a:r>
              <a:rPr lang="en-US" sz="3600" dirty="0" err="1">
                <a:latin typeface="Times New Roman" panose="02020603050405020304" pitchFamily="18" charset="0"/>
                <a:cs typeface="Times New Roman" panose="02020603050405020304" pitchFamily="18" charset="0"/>
              </a:rPr>
              <a:t>asyrda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Perikliň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dolandyran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döwründe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özüniň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iň</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ýokary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ösüş</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derejesine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ýetipdir</a:t>
            </a:r>
            <a:r>
              <a:rPr lang="en-US"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a:p>
            <a:pPr algn="ctr"/>
            <a:endParaRPr lang="ru-RU" dirty="0"/>
          </a:p>
        </p:txBody>
      </p:sp>
    </p:spTree>
    <p:extLst>
      <p:ext uri="{BB962C8B-B14F-4D97-AF65-F5344CB8AC3E}">
        <p14:creationId xmlns:p14="http://schemas.microsoft.com/office/powerpoint/2010/main" val="1034681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33350" y="168274"/>
            <a:ext cx="11620500" cy="6689726"/>
          </a:xfrm>
        </p:spPr>
        <p:style>
          <a:lnRef idx="0">
            <a:schemeClr val="accent6"/>
          </a:lnRef>
          <a:fillRef idx="3">
            <a:schemeClr val="accent6"/>
          </a:fillRef>
          <a:effectRef idx="3">
            <a:schemeClr val="accent6"/>
          </a:effectRef>
          <a:fontRef idx="minor">
            <a:schemeClr val="lt1"/>
          </a:fontRef>
        </p:style>
        <p:txBody>
          <a:bodyPr>
            <a:normAutofit/>
          </a:bodyPr>
          <a:lstStyle/>
          <a:p>
            <a:pPr algn="just">
              <a:lnSpc>
                <a:spcPct val="150000"/>
              </a:lnSpc>
            </a:pPr>
            <a:r>
              <a:rPr lang="en-US" b="1" i="1" dirty="0" err="1"/>
              <a:t>Aç-açanlyk</a:t>
            </a:r>
            <a:endParaRPr lang="tk-TM" b="1" i="1" dirty="0" smtClean="0">
              <a:latin typeface="Times New Roman" panose="02020603050405020304" pitchFamily="18" charset="0"/>
              <a:cs typeface="Times New Roman" panose="02020603050405020304" pitchFamily="18" charset="0"/>
            </a:endParaRPr>
          </a:p>
          <a:p>
            <a:pPr algn="just">
              <a:lnSpc>
                <a:spcPct val="150000"/>
              </a:lnSpc>
            </a:pPr>
            <a:r>
              <a:rPr lang="en-US" b="1" i="1" dirty="0" smtClean="0">
                <a:latin typeface="Times New Roman" panose="02020603050405020304" pitchFamily="18" charset="0"/>
                <a:cs typeface="Times New Roman" panose="02020603050405020304" pitchFamily="18" charset="0"/>
              </a:rPr>
              <a:t>Adam  </a:t>
            </a:r>
            <a:r>
              <a:rPr lang="en-US" b="1" i="1" dirty="0" err="1">
                <a:latin typeface="Times New Roman" panose="02020603050405020304" pitchFamily="18" charset="0"/>
                <a:cs typeface="Times New Roman" panose="02020603050405020304" pitchFamily="18" charset="0"/>
              </a:rPr>
              <a:t>hukuklaryna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sarpa</a:t>
            </a:r>
            <a:r>
              <a:rPr lang="en-US" b="1" i="1" dirty="0">
                <a:latin typeface="Times New Roman" panose="02020603050405020304" pitchFamily="18" charset="0"/>
                <a:cs typeface="Times New Roman" panose="02020603050405020304" pitchFamily="18" charset="0"/>
              </a:rPr>
              <a:t> </a:t>
            </a:r>
            <a:r>
              <a:rPr lang="en-US" b="1" i="1" dirty="0" err="1" smtClean="0">
                <a:latin typeface="Times New Roman" panose="02020603050405020304" pitchFamily="18" charset="0"/>
                <a:cs typeface="Times New Roman" panose="02020603050405020304" pitchFamily="18" charset="0"/>
              </a:rPr>
              <a:t>goýulmagy</a:t>
            </a:r>
            <a:r>
              <a:rPr lang="en-US"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pPr algn="just">
              <a:lnSpc>
                <a:spcPct val="150000"/>
              </a:lnSpc>
            </a:pPr>
            <a:r>
              <a:rPr lang="en-US" b="1" i="1" dirty="0" err="1"/>
              <a:t>Kanunyň</a:t>
            </a:r>
            <a:r>
              <a:rPr lang="en-US" b="1" i="1" dirty="0"/>
              <a:t>  </a:t>
            </a:r>
            <a:r>
              <a:rPr lang="en-US" b="1" i="1" dirty="0" err="1" smtClean="0"/>
              <a:t>rüstemligi</a:t>
            </a:r>
            <a:endParaRPr lang="tk-TM" b="1" i="1" dirty="0" smtClean="0"/>
          </a:p>
          <a:p>
            <a:pPr algn="just">
              <a:lnSpc>
                <a:spcPct val="150000"/>
              </a:lnSpc>
            </a:pPr>
            <a:r>
              <a:rPr lang="en-US" b="1" i="1" dirty="0" err="1"/>
              <a:t>Erkin</a:t>
            </a:r>
            <a:r>
              <a:rPr lang="en-US" b="1" i="1" dirty="0"/>
              <a:t> </a:t>
            </a:r>
            <a:r>
              <a:rPr lang="en-US" b="1" i="1" dirty="0" err="1"/>
              <a:t>metbugatyň</a:t>
            </a:r>
            <a:r>
              <a:rPr lang="en-US" b="1" i="1" dirty="0"/>
              <a:t> </a:t>
            </a:r>
            <a:r>
              <a:rPr lang="en-US" b="1" i="1" dirty="0" err="1"/>
              <a:t>bolmaklygy</a:t>
            </a:r>
            <a:r>
              <a:rPr lang="en-US" dirty="0" smtClean="0"/>
              <a:t>.</a:t>
            </a:r>
            <a:endParaRPr lang="tk-TM" dirty="0" smtClean="0"/>
          </a:p>
          <a:p>
            <a:pPr algn="just">
              <a:lnSpc>
                <a:spcPct val="150000"/>
              </a:lnSpc>
            </a:pPr>
            <a:r>
              <a:rPr lang="en-US" b="1" i="1" dirty="0" err="1"/>
              <a:t>Ikipartiýalylyk</a:t>
            </a:r>
            <a:r>
              <a:rPr lang="en-US" b="1" i="1" dirty="0"/>
              <a:t> </a:t>
            </a:r>
            <a:r>
              <a:rPr lang="en-US" b="1" i="1" dirty="0" err="1"/>
              <a:t>ýa</a:t>
            </a:r>
            <a:r>
              <a:rPr lang="en-US" b="1" i="1" dirty="0"/>
              <a:t> - da </a:t>
            </a:r>
            <a:r>
              <a:rPr lang="en-US" b="1" i="1" dirty="0" err="1" smtClean="0"/>
              <a:t>köppartiýalylyk</a:t>
            </a:r>
            <a:endParaRPr lang="tk-TM" b="1" i="1" dirty="0" smtClean="0"/>
          </a:p>
          <a:p>
            <a:pPr algn="just">
              <a:lnSpc>
                <a:spcPct val="150000"/>
              </a:lnSpc>
            </a:pPr>
            <a:r>
              <a:rPr lang="en-US" b="1" i="1" dirty="0" err="1"/>
              <a:t>Saýlanylýan</a:t>
            </a:r>
            <a:r>
              <a:rPr lang="en-US" b="1" i="1" dirty="0"/>
              <a:t>  </a:t>
            </a:r>
            <a:r>
              <a:rPr lang="en-US" b="1" i="1" dirty="0" err="1"/>
              <a:t>döwlet</a:t>
            </a:r>
            <a:r>
              <a:rPr lang="en-US" b="1" i="1" dirty="0"/>
              <a:t> </a:t>
            </a:r>
            <a:r>
              <a:rPr lang="en-US" b="1" i="1" dirty="0" err="1"/>
              <a:t>edaralaryna</a:t>
            </a:r>
            <a:r>
              <a:rPr lang="en-US" b="1" i="1" dirty="0"/>
              <a:t> </a:t>
            </a:r>
            <a:r>
              <a:rPr lang="en-US" b="1" i="1" dirty="0" err="1"/>
              <a:t>saýlawlaryň</a:t>
            </a:r>
            <a:r>
              <a:rPr lang="en-US" b="1" i="1" dirty="0"/>
              <a:t>  </a:t>
            </a:r>
            <a:r>
              <a:rPr lang="en-US" b="1" i="1" dirty="0" err="1"/>
              <a:t>alternatiw</a:t>
            </a:r>
            <a:r>
              <a:rPr lang="en-US" b="1" i="1" dirty="0"/>
              <a:t> </a:t>
            </a:r>
            <a:r>
              <a:rPr lang="en-US" b="1" i="1" dirty="0" err="1"/>
              <a:t>bolmagy</a:t>
            </a:r>
            <a:r>
              <a:rPr lang="en-US" dirty="0"/>
              <a:t>.</a:t>
            </a:r>
            <a:endParaRPr lang="ru-RU" dirty="0" smtClean="0">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90921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0050" y="365125"/>
            <a:ext cx="11449050" cy="132556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ctr"/>
            <a:r>
              <a:rPr lang="tr-TR" dirty="0">
                <a:latin typeface="Times New Roman" panose="02020603050405020304" pitchFamily="18" charset="0"/>
                <a:cs typeface="Times New Roman" panose="02020603050405020304" pitchFamily="18" charset="0"/>
              </a:rPr>
              <a:t>Türkmenistanda syýasy </a:t>
            </a:r>
            <a:r>
              <a:rPr lang="ru-RU" dirty="0" err="1">
                <a:latin typeface="Times New Roman" panose="02020603050405020304" pitchFamily="18" charset="0"/>
                <a:cs typeface="Times New Roman" panose="02020603050405020304" pitchFamily="18" charset="0"/>
              </a:rPr>
              <a:t>ulgam</a:t>
            </a:r>
            <a:r>
              <a:rPr lang="tr-TR" dirty="0">
                <a:latin typeface="Times New Roman" panose="02020603050405020304" pitchFamily="18" charset="0"/>
                <a:cs typeface="Times New Roman" panose="02020603050405020304" pitchFamily="18" charset="0"/>
              </a:rPr>
              <a:t>y we onuň </a:t>
            </a:r>
            <a:r>
              <a:rPr lang="tr-TR" dirty="0" smtClean="0">
                <a:latin typeface="Times New Roman" panose="02020603050405020304" pitchFamily="18" charset="0"/>
                <a:cs typeface="Times New Roman" panose="02020603050405020304" pitchFamily="18" charset="0"/>
              </a:rPr>
              <a:t>aýratynlyklary</a:t>
            </a:r>
            <a:endParaRPr lang="ru-RU" dirty="0"/>
          </a:p>
        </p:txBody>
      </p:sp>
      <p:sp>
        <p:nvSpPr>
          <p:cNvPr id="3" name="Объект 2"/>
          <p:cNvSpPr>
            <a:spLocks noGrp="1"/>
          </p:cNvSpPr>
          <p:nvPr>
            <p:ph idx="1"/>
          </p:nvPr>
        </p:nvSpPr>
        <p:spPr>
          <a:xfrm>
            <a:off x="400050" y="1825624"/>
            <a:ext cx="11449050" cy="4727575"/>
          </a:xfrm>
        </p:spPr>
        <p:style>
          <a:lnRef idx="0">
            <a:schemeClr val="accent6"/>
          </a:lnRef>
          <a:fillRef idx="3">
            <a:schemeClr val="accent6"/>
          </a:fillRef>
          <a:effectRef idx="3">
            <a:schemeClr val="accent6"/>
          </a:effectRef>
          <a:fontRef idx="minor">
            <a:schemeClr val="lt1"/>
          </a:fontRef>
        </p:style>
        <p:txBody>
          <a:bodyPr>
            <a:normAutofit fontScale="85000" lnSpcReduction="10000"/>
          </a:bodyPr>
          <a:lstStyle/>
          <a:p>
            <a:pPr algn="just">
              <a:lnSpc>
                <a:spcPct val="150000"/>
              </a:lnSpc>
            </a:pPr>
            <a:r>
              <a:rPr lang="tr-TR" dirty="0">
                <a:latin typeface="Times New Roman" panose="02020603050405020304" pitchFamily="18" charset="0"/>
                <a:cs typeface="Times New Roman" panose="02020603050405020304" pitchFamily="18" charset="0"/>
              </a:rPr>
              <a:t>Garaşsyz Türkmenistanyň syýasy sistemasy özüniň mazmuny we hasiýetli sypatlary boýunça häzirki zamanyň demokratik syýasy sistemalarynyň hataryna girýär. Mälik bolşy ýaly, Türkmenistanda döwlet häkimiýeti kanun çykaryjy häkimiýete (Mejlis), ýerine ýetiriji häkimiýete (Ministrler Kabineti) we sud häkimiýetine bölünýär. Bu düzgün Türkmenistanyň Konstitusiýasynyň 4-nji maddasynda kanunlaşdyrylandyr. Türkmneistan döwletiniň demokratrik häsiýetli döwletimiziň esasy kanunynda kepillendirilendir. Konstitusiýanyň 1-nji maddasynda “Türkmenistan – demokratik, hukuk we dünýewi döwlet bolup, onda döwleti dolandyrmak prezident respublikasy formasynda amala aşyrylýar” diýlendr.</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00197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335</Words>
  <Application>Microsoft Office PowerPoint</Application>
  <PresentationFormat>Широкоэкранный</PresentationFormat>
  <Paragraphs>31</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Arial</vt:lpstr>
      <vt:lpstr>Calibri</vt:lpstr>
      <vt:lpstr>Calibri Light</vt:lpstr>
      <vt:lpstr>Times New Roman</vt:lpstr>
      <vt:lpstr>Тема Office</vt:lpstr>
      <vt:lpstr> Awtoritar syýasy düzgün          </vt:lpstr>
      <vt:lpstr>Awtoritar syýasy düzgün.</vt:lpstr>
      <vt:lpstr>Презентация PowerPoint</vt:lpstr>
      <vt:lpstr>Demokratik syýasy düzgün we onuň esasy alamatlary</vt:lpstr>
      <vt:lpstr>Презентация PowerPoint</vt:lpstr>
      <vt:lpstr>Türkmenistanda syýasy ulgamy we onuň aýratynlyklary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Awtoritar syýasy düzgün          </dc:title>
  <dc:creator>Lenovo</dc:creator>
  <cp:lastModifiedBy>Lenovo</cp:lastModifiedBy>
  <cp:revision>5</cp:revision>
  <dcterms:created xsi:type="dcterms:W3CDTF">2019-10-24T08:43:29Z</dcterms:created>
  <dcterms:modified xsi:type="dcterms:W3CDTF">2019-10-24T09:24:55Z</dcterms:modified>
</cp:coreProperties>
</file>