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111365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204359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210007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367588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525804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FA5A01A-D4E4-4F4E-84EF-76248FEE9382}" type="datetimeFigureOut">
              <a:rPr lang="ru-RU" smtClean="0"/>
              <a:t>15.04.2020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10404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FA5A01A-D4E4-4F4E-84EF-76248FEE9382}" type="datetimeFigureOut">
              <a:rPr lang="ru-RU" smtClean="0"/>
              <a:t>15.04.2020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110804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A5A01A-D4E4-4F4E-84EF-76248FEE9382}" type="datetimeFigureOut">
              <a:rPr lang="ru-RU" smtClean="0"/>
              <a:t>15.04.2020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43008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A5A01A-D4E4-4F4E-84EF-76248FEE9382}" type="datetimeFigureOut">
              <a:rPr lang="ru-RU" smtClean="0"/>
              <a:t>15.04.2020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21672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A5A01A-D4E4-4F4E-84EF-76248FEE9382}" type="datetimeFigureOut">
              <a:rPr lang="ru-RU" smtClean="0"/>
              <a:t>15.04.2020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2194869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A5A01A-D4E4-4F4E-84EF-76248FEE9382}" type="datetimeFigureOut">
              <a:rPr lang="ru-RU" smtClean="0"/>
              <a:t>15.04.2020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5465-0D51-4BCD-8877-B80CCFB53AF9}" type="slidenum">
              <a:rPr lang="ru-RU" smtClean="0"/>
              <a:t>‹#›</a:t>
            </a:fld>
            <a:endParaRPr lang="ru-RU"/>
          </a:p>
        </p:txBody>
      </p:sp>
    </p:spTree>
    <p:extLst>
      <p:ext uri="{BB962C8B-B14F-4D97-AF65-F5344CB8AC3E}">
        <p14:creationId xmlns:p14="http://schemas.microsoft.com/office/powerpoint/2010/main" val="74927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5A01A-D4E4-4F4E-84EF-76248FEE9382}" type="datetimeFigureOut">
              <a:rPr lang="ru-RU" smtClean="0"/>
              <a:t>15.04.2020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F5465-0D51-4BCD-8877-B80CCFB53AF9}" type="slidenum">
              <a:rPr lang="ru-RU" smtClean="0"/>
              <a:t>‹#›</a:t>
            </a:fld>
            <a:endParaRPr lang="ru-RU"/>
          </a:p>
        </p:txBody>
      </p:sp>
    </p:spTree>
    <p:extLst>
      <p:ext uri="{BB962C8B-B14F-4D97-AF65-F5344CB8AC3E}">
        <p14:creationId xmlns:p14="http://schemas.microsoft.com/office/powerpoint/2010/main" val="3323723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3.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0.bin"/><Relationship Id="rId18" Type="http://schemas.openxmlformats.org/officeDocument/2006/relationships/image" Target="../media/image34.wmf"/><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31.wmf"/><Relationship Id="rId17" Type="http://schemas.openxmlformats.org/officeDocument/2006/relationships/oleObject" Target="../embeddings/oleObject32.bin"/><Relationship Id="rId2" Type="http://schemas.openxmlformats.org/officeDocument/2006/relationships/slideLayout" Target="../slideLayouts/slideLayout2.xml"/><Relationship Id="rId16" Type="http://schemas.openxmlformats.org/officeDocument/2006/relationships/image" Target="../media/image33.wmf"/><Relationship Id="rId1" Type="http://schemas.openxmlformats.org/officeDocument/2006/relationships/vmlDrawing" Target="../drawings/vmlDrawing7.vml"/><Relationship Id="rId6" Type="http://schemas.openxmlformats.org/officeDocument/2006/relationships/image" Target="../media/image28.wmf"/><Relationship Id="rId11" Type="http://schemas.openxmlformats.org/officeDocument/2006/relationships/oleObject" Target="../embeddings/oleObject29.bin"/><Relationship Id="rId5" Type="http://schemas.openxmlformats.org/officeDocument/2006/relationships/oleObject" Target="../embeddings/oleObject26.bin"/><Relationship Id="rId15" Type="http://schemas.openxmlformats.org/officeDocument/2006/relationships/oleObject" Target="../embeddings/oleObject31.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8.bin"/><Relationship Id="rId14" Type="http://schemas.openxmlformats.org/officeDocument/2006/relationships/image" Target="../media/image3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9.bin"/><Relationship Id="rId18" Type="http://schemas.openxmlformats.org/officeDocument/2006/relationships/image" Target="../media/image13.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10.wmf"/><Relationship Id="rId17" Type="http://schemas.openxmlformats.org/officeDocument/2006/relationships/oleObject" Target="../embeddings/oleObject11.bin"/><Relationship Id="rId2" Type="http://schemas.openxmlformats.org/officeDocument/2006/relationships/slideLayout" Target="../slideLayouts/slideLayout2.xml"/><Relationship Id="rId16" Type="http://schemas.openxmlformats.org/officeDocument/2006/relationships/image" Target="../media/image12.wmf"/><Relationship Id="rId1" Type="http://schemas.openxmlformats.org/officeDocument/2006/relationships/vmlDrawing" Target="../drawings/vmlDrawing3.vml"/><Relationship Id="rId6" Type="http://schemas.openxmlformats.org/officeDocument/2006/relationships/image" Target="../media/image7.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 Id="rId14" Type="http://schemas.openxmlformats.org/officeDocument/2006/relationships/image" Target="../media/image1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16.bin"/><Relationship Id="rId5" Type="http://schemas.openxmlformats.org/officeDocument/2006/relationships/oleObject" Target="../embeddings/oleObject13.bin"/><Relationship Id="rId15" Type="http://schemas.openxmlformats.org/officeDocument/2006/relationships/oleObject" Target="../embeddings/oleObject18.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 Id="rId14" Type="http://schemas.openxmlformats.org/officeDocument/2006/relationships/image" Target="../media/image19.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78691" y="243462"/>
            <a:ext cx="10667999" cy="1790708"/>
          </a:xfrm>
        </p:spPr>
        <p:txBody>
          <a:bodyPr>
            <a:normAutofit/>
          </a:bodyPr>
          <a:lstStyle/>
          <a:p>
            <a:r>
              <a:rPr lang="hr-HR" b="1" dirty="0">
                <a:solidFill>
                  <a:srgbClr val="FF0000"/>
                </a:solidFill>
              </a:rPr>
              <a:t>Hemişelik toguň generatorynyň elektirik hereketlendiriji </a:t>
            </a:r>
            <a:r>
              <a:rPr lang="hr-HR" b="1" dirty="0" smtClean="0">
                <a:solidFill>
                  <a:srgbClr val="FF0000"/>
                </a:solidFill>
              </a:rPr>
              <a:t>güyji</a:t>
            </a:r>
            <a:r>
              <a:rPr lang="en-US" b="1" dirty="0" smtClean="0">
                <a:solidFill>
                  <a:srgbClr val="FF0000"/>
                </a:solidFill>
              </a:rPr>
              <a:t>.</a:t>
            </a:r>
            <a:endParaRPr lang="ru-RU" dirty="0">
              <a:solidFill>
                <a:srgbClr val="FF0000"/>
              </a:solidFill>
            </a:endParaRPr>
          </a:p>
        </p:txBody>
      </p:sp>
      <p:sp>
        <p:nvSpPr>
          <p:cNvPr id="3" name="Подзаголовок 2"/>
          <p:cNvSpPr>
            <a:spLocks noGrp="1"/>
          </p:cNvSpPr>
          <p:nvPr>
            <p:ph type="subTitle" idx="1"/>
          </p:nvPr>
        </p:nvSpPr>
        <p:spPr>
          <a:xfrm>
            <a:off x="1417320" y="2034171"/>
            <a:ext cx="10029370" cy="1791070"/>
          </a:xfrm>
        </p:spPr>
        <p:txBody>
          <a:bodyPr>
            <a:normAutofit/>
          </a:bodyPr>
          <a:lstStyle/>
          <a:p>
            <a:r>
              <a:rPr lang="tk-TM" sz="3200" b="1" dirty="0" smtClean="0">
                <a:solidFill>
                  <a:schemeClr val="accent1">
                    <a:lumMod val="75000"/>
                  </a:schemeClr>
                </a:solidFill>
              </a:rPr>
              <a:t>Meýilnama.</a:t>
            </a:r>
            <a:endParaRPr lang="en-US" sz="3200" b="1" dirty="0" smtClean="0">
              <a:solidFill>
                <a:schemeClr val="accent1">
                  <a:lumMod val="75000"/>
                </a:schemeClr>
              </a:solidFill>
            </a:endParaRPr>
          </a:p>
          <a:p>
            <a:pPr marL="514350" indent="-514350">
              <a:buAutoNum type="arabicPeriod"/>
            </a:pPr>
            <a:r>
              <a:rPr lang="hr-HR" sz="3200" b="1" dirty="0" smtClean="0">
                <a:solidFill>
                  <a:schemeClr val="accent1">
                    <a:lumMod val="75000"/>
                  </a:schemeClr>
                </a:solidFill>
              </a:rPr>
              <a:t>Hemişelik </a:t>
            </a:r>
            <a:r>
              <a:rPr lang="hr-HR" sz="3200" b="1" dirty="0">
                <a:solidFill>
                  <a:schemeClr val="accent1">
                    <a:lumMod val="75000"/>
                  </a:schemeClr>
                </a:solidFill>
              </a:rPr>
              <a:t>toguň generatorynyň oýandyrylyş </a:t>
            </a:r>
            <a:r>
              <a:rPr lang="hr-HR" sz="3200" b="1" dirty="0" smtClean="0">
                <a:solidFill>
                  <a:schemeClr val="accent1">
                    <a:lumMod val="75000"/>
                  </a:schemeClr>
                </a:solidFill>
              </a:rPr>
              <a:t>usullary</a:t>
            </a:r>
            <a:r>
              <a:rPr lang="en-US" sz="3200" b="1" dirty="0" smtClean="0">
                <a:solidFill>
                  <a:schemeClr val="accent1">
                    <a:lumMod val="75000"/>
                  </a:schemeClr>
                </a:solidFill>
              </a:rPr>
              <a:t>.</a:t>
            </a:r>
          </a:p>
          <a:p>
            <a:r>
              <a:rPr lang="en-US" sz="3200" b="1" dirty="0" smtClean="0">
                <a:solidFill>
                  <a:schemeClr val="accent1">
                    <a:lumMod val="75000"/>
                  </a:schemeClr>
                </a:solidFill>
              </a:rPr>
              <a:t>2.</a:t>
            </a:r>
            <a:r>
              <a:rPr lang="hr-HR" sz="3200" b="1" dirty="0">
                <a:solidFill>
                  <a:schemeClr val="accent1">
                    <a:lumMod val="75000"/>
                  </a:schemeClr>
                </a:solidFill>
              </a:rPr>
              <a:t> </a:t>
            </a:r>
            <a:r>
              <a:rPr lang="tk-TM" sz="3200" b="1" dirty="0" smtClean="0">
                <a:solidFill>
                  <a:schemeClr val="accent1">
                    <a:lumMod val="75000"/>
                  </a:schemeClr>
                </a:solidFill>
              </a:rPr>
              <a:t>H</a:t>
            </a:r>
            <a:r>
              <a:rPr lang="hr-HR" sz="3200" b="1" dirty="0" smtClean="0">
                <a:solidFill>
                  <a:schemeClr val="accent1">
                    <a:lumMod val="75000"/>
                  </a:schemeClr>
                </a:solidFill>
              </a:rPr>
              <a:t>emişelik </a:t>
            </a:r>
            <a:r>
              <a:rPr lang="hr-HR" sz="3200" b="1" dirty="0">
                <a:solidFill>
                  <a:schemeClr val="accent1">
                    <a:lumMod val="75000"/>
                  </a:schemeClr>
                </a:solidFill>
              </a:rPr>
              <a:t>toguň generatorynyň elektrik </a:t>
            </a:r>
            <a:r>
              <a:rPr lang="hr-HR" sz="3200" b="1" dirty="0" smtClean="0">
                <a:solidFill>
                  <a:schemeClr val="accent1">
                    <a:lumMod val="75000"/>
                  </a:schemeClr>
                </a:solidFill>
              </a:rPr>
              <a:t>shemasy</a:t>
            </a:r>
            <a:r>
              <a:rPr lang="tk-TM" sz="3200" b="1" dirty="0" smtClean="0">
                <a:solidFill>
                  <a:schemeClr val="accent1">
                    <a:lumMod val="75000"/>
                  </a:schemeClr>
                </a:solidFill>
              </a:rPr>
              <a:t>.</a:t>
            </a:r>
            <a:endParaRPr lang="ru-RU" sz="3200" b="1" dirty="0">
              <a:solidFill>
                <a:schemeClr val="accent1">
                  <a:lumMod val="75000"/>
                </a:schemeClr>
              </a:solidFill>
            </a:endParaRPr>
          </a:p>
        </p:txBody>
      </p:sp>
      <p:pic>
        <p:nvPicPr>
          <p:cNvPr id="4" name="Рисунок 3"/>
          <p:cNvPicPr>
            <a:picLocks noChangeAspect="1"/>
          </p:cNvPicPr>
          <p:nvPr/>
        </p:nvPicPr>
        <p:blipFill>
          <a:blip r:embed="rId2"/>
          <a:stretch>
            <a:fillRect/>
          </a:stretch>
        </p:blipFill>
        <p:spPr>
          <a:xfrm>
            <a:off x="2978732" y="3699337"/>
            <a:ext cx="5769028" cy="3158663"/>
          </a:xfrm>
          <a:prstGeom prst="rect">
            <a:avLst/>
          </a:prstGeom>
        </p:spPr>
      </p:pic>
    </p:spTree>
    <p:extLst>
      <p:ext uri="{BB962C8B-B14F-4D97-AF65-F5344CB8AC3E}">
        <p14:creationId xmlns:p14="http://schemas.microsoft.com/office/powerpoint/2010/main" val="1066057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r>
              <a:rPr lang="tk-TM" sz="3600" dirty="0" smtClean="0"/>
              <a:t>2.126-njy surat. </a:t>
            </a:r>
            <a:r>
              <a:rPr lang="tk-TM" sz="3600" dirty="0" smtClean="0">
                <a:solidFill>
                  <a:schemeClr val="accent1">
                    <a:lumMod val="75000"/>
                  </a:schemeClr>
                </a:solidFill>
              </a:rPr>
              <a:t>Yzygider oýandyrylýan hemişelik toguň generatorynyň elektrik shemasy.</a:t>
            </a:r>
            <a:endParaRPr lang="tk-TM" sz="3600" dirty="0">
              <a:solidFill>
                <a:schemeClr val="accent1">
                  <a:lumMod val="75000"/>
                </a:schemeClr>
              </a:solidFill>
            </a:endParaRPr>
          </a:p>
        </p:txBody>
      </p:sp>
      <p:grpSp>
        <p:nvGrpSpPr>
          <p:cNvPr id="4" name="Group 2"/>
          <p:cNvGrpSpPr>
            <a:grpSpLocks/>
          </p:cNvGrpSpPr>
          <p:nvPr/>
        </p:nvGrpSpPr>
        <p:grpSpPr bwMode="auto">
          <a:xfrm>
            <a:off x="3426494" y="208547"/>
            <a:ext cx="3952874" cy="3220453"/>
            <a:chOff x="4658" y="7406"/>
            <a:chExt cx="2684" cy="1943"/>
          </a:xfrm>
        </p:grpSpPr>
        <p:sp>
          <p:nvSpPr>
            <p:cNvPr id="5" name="Oval 3"/>
            <p:cNvSpPr>
              <a:spLocks noChangeArrowheads="1"/>
            </p:cNvSpPr>
            <p:nvPr/>
          </p:nvSpPr>
          <p:spPr bwMode="auto">
            <a:xfrm>
              <a:off x="5092" y="8768"/>
              <a:ext cx="568" cy="567"/>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6" name="Rectangle 4"/>
            <p:cNvSpPr>
              <a:spLocks noChangeArrowheads="1"/>
            </p:cNvSpPr>
            <p:nvPr/>
          </p:nvSpPr>
          <p:spPr bwMode="auto">
            <a:xfrm>
              <a:off x="4979" y="8948"/>
              <a:ext cx="125" cy="18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7" name="Rectangle 5"/>
            <p:cNvSpPr>
              <a:spLocks noChangeArrowheads="1"/>
            </p:cNvSpPr>
            <p:nvPr/>
          </p:nvSpPr>
          <p:spPr bwMode="auto">
            <a:xfrm>
              <a:off x="5652" y="8948"/>
              <a:ext cx="125" cy="18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8" name="Rectangle 6"/>
            <p:cNvSpPr>
              <a:spLocks noChangeArrowheads="1"/>
            </p:cNvSpPr>
            <p:nvPr/>
          </p:nvSpPr>
          <p:spPr bwMode="auto">
            <a:xfrm>
              <a:off x="5444" y="7819"/>
              <a:ext cx="720" cy="18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9" name="Line 7"/>
            <p:cNvSpPr>
              <a:spLocks noChangeShapeType="1"/>
            </p:cNvSpPr>
            <p:nvPr/>
          </p:nvSpPr>
          <p:spPr bwMode="auto">
            <a:xfrm>
              <a:off x="4692" y="7946"/>
              <a:ext cx="1" cy="1080"/>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0" name="Line 8"/>
            <p:cNvSpPr>
              <a:spLocks noChangeShapeType="1"/>
            </p:cNvSpPr>
            <p:nvPr/>
          </p:nvSpPr>
          <p:spPr bwMode="auto">
            <a:xfrm>
              <a:off x="7308" y="7948"/>
              <a:ext cx="1" cy="1080"/>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1" name="Oval 9"/>
            <p:cNvSpPr>
              <a:spLocks noChangeArrowheads="1"/>
            </p:cNvSpPr>
            <p:nvPr/>
          </p:nvSpPr>
          <p:spPr bwMode="auto">
            <a:xfrm>
              <a:off x="7274" y="7870"/>
              <a:ext cx="68" cy="68"/>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2" name="Oval 10"/>
            <p:cNvSpPr>
              <a:spLocks noChangeArrowheads="1"/>
            </p:cNvSpPr>
            <p:nvPr/>
          </p:nvSpPr>
          <p:spPr bwMode="auto">
            <a:xfrm>
              <a:off x="4658" y="7868"/>
              <a:ext cx="68" cy="68"/>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3" name="Line 11"/>
            <p:cNvSpPr>
              <a:spLocks noChangeShapeType="1"/>
            </p:cNvSpPr>
            <p:nvPr/>
          </p:nvSpPr>
          <p:spPr bwMode="auto">
            <a:xfrm>
              <a:off x="5763" y="7527"/>
              <a:ext cx="1" cy="295"/>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4" name="Line 12"/>
            <p:cNvSpPr>
              <a:spLocks noChangeShapeType="1"/>
            </p:cNvSpPr>
            <p:nvPr/>
          </p:nvSpPr>
          <p:spPr bwMode="auto">
            <a:xfrm>
              <a:off x="5763" y="7510"/>
              <a:ext cx="720"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5" name="Line 13"/>
            <p:cNvSpPr>
              <a:spLocks noChangeShapeType="1"/>
            </p:cNvSpPr>
            <p:nvPr/>
          </p:nvSpPr>
          <p:spPr bwMode="auto">
            <a:xfrm>
              <a:off x="6481" y="7508"/>
              <a:ext cx="1" cy="425"/>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6" name="Oval 14"/>
            <p:cNvSpPr>
              <a:spLocks noChangeArrowheads="1"/>
            </p:cNvSpPr>
            <p:nvPr/>
          </p:nvSpPr>
          <p:spPr bwMode="auto">
            <a:xfrm>
              <a:off x="6447" y="7870"/>
              <a:ext cx="68" cy="68"/>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7" name="Line 15"/>
            <p:cNvSpPr>
              <a:spLocks noChangeShapeType="1"/>
            </p:cNvSpPr>
            <p:nvPr/>
          </p:nvSpPr>
          <p:spPr bwMode="auto">
            <a:xfrm flipH="1">
              <a:off x="5999" y="8863"/>
              <a:ext cx="567" cy="1"/>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8" name="Line 16"/>
            <p:cNvSpPr>
              <a:spLocks noChangeShapeType="1"/>
            </p:cNvSpPr>
            <p:nvPr/>
          </p:nvSpPr>
          <p:spPr bwMode="auto">
            <a:xfrm>
              <a:off x="6164" y="7898"/>
              <a:ext cx="1128"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9" name="Line 17"/>
            <p:cNvSpPr>
              <a:spLocks noChangeShapeType="1"/>
            </p:cNvSpPr>
            <p:nvPr/>
          </p:nvSpPr>
          <p:spPr bwMode="auto">
            <a:xfrm flipH="1">
              <a:off x="4724" y="7898"/>
              <a:ext cx="714"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0" name="Line 18"/>
            <p:cNvSpPr>
              <a:spLocks noChangeShapeType="1"/>
            </p:cNvSpPr>
            <p:nvPr/>
          </p:nvSpPr>
          <p:spPr bwMode="auto">
            <a:xfrm>
              <a:off x="6284" y="8267"/>
              <a:ext cx="969" cy="1"/>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1" name="Line 19"/>
            <p:cNvSpPr>
              <a:spLocks noChangeShapeType="1"/>
            </p:cNvSpPr>
            <p:nvPr/>
          </p:nvSpPr>
          <p:spPr bwMode="auto">
            <a:xfrm flipH="1">
              <a:off x="4709" y="8267"/>
              <a:ext cx="969" cy="1"/>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2" name="Line 20"/>
            <p:cNvSpPr>
              <a:spLocks noChangeShapeType="1"/>
            </p:cNvSpPr>
            <p:nvPr/>
          </p:nvSpPr>
          <p:spPr bwMode="auto">
            <a:xfrm rot="10800000" flipH="1">
              <a:off x="4694" y="9023"/>
              <a:ext cx="283"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nvGrpSpPr>
            <p:cNvPr id="23" name="Group 21"/>
            <p:cNvGrpSpPr>
              <a:grpSpLocks/>
            </p:cNvGrpSpPr>
            <p:nvPr/>
          </p:nvGrpSpPr>
          <p:grpSpPr bwMode="auto">
            <a:xfrm flipH="1">
              <a:off x="5769" y="8933"/>
              <a:ext cx="1550" cy="113"/>
              <a:chOff x="3439" y="7329"/>
              <a:chExt cx="1550" cy="113"/>
            </a:xfrm>
          </p:grpSpPr>
          <p:sp>
            <p:nvSpPr>
              <p:cNvPr id="29" name="Line 22"/>
              <p:cNvSpPr>
                <a:spLocks noChangeShapeType="1"/>
              </p:cNvSpPr>
              <p:nvPr/>
            </p:nvSpPr>
            <p:spPr bwMode="auto">
              <a:xfrm rot="10800000" flipH="1">
                <a:off x="4706" y="7433"/>
                <a:ext cx="283"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0" name="Line 23"/>
              <p:cNvSpPr>
                <a:spLocks noChangeShapeType="1"/>
              </p:cNvSpPr>
              <p:nvPr/>
            </p:nvSpPr>
            <p:spPr bwMode="auto">
              <a:xfrm rot="10800000" flipH="1">
                <a:off x="3439" y="7428"/>
                <a:ext cx="561" cy="1"/>
              </a:xfrm>
              <a:prstGeom prst="lin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nvGrpSpPr>
              <p:cNvPr id="31" name="Group 24"/>
              <p:cNvGrpSpPr>
                <a:grpSpLocks noChangeAspect="1"/>
              </p:cNvGrpSpPr>
              <p:nvPr/>
            </p:nvGrpSpPr>
            <p:grpSpPr bwMode="auto">
              <a:xfrm rot="5400000">
                <a:off x="4297" y="7046"/>
                <a:ext cx="113" cy="680"/>
                <a:chOff x="3635" y="4016"/>
                <a:chExt cx="115" cy="701"/>
              </a:xfrm>
            </p:grpSpPr>
            <p:sp>
              <p:nvSpPr>
                <p:cNvPr id="32" name="Arc 25"/>
                <p:cNvSpPr>
                  <a:spLocks noChangeAspect="1"/>
                </p:cNvSpPr>
                <p:nvPr/>
              </p:nvSpPr>
              <p:spPr bwMode="auto">
                <a:xfrm rot="10800000">
                  <a:off x="3639" y="4016"/>
                  <a:ext cx="108" cy="227"/>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3" name="Arc 26"/>
                <p:cNvSpPr>
                  <a:spLocks noChangeAspect="1"/>
                </p:cNvSpPr>
                <p:nvPr/>
              </p:nvSpPr>
              <p:spPr bwMode="auto">
                <a:xfrm rot="10800000">
                  <a:off x="3635" y="4257"/>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4" name="Arc 27"/>
                <p:cNvSpPr>
                  <a:spLocks noChangeAspect="1"/>
                </p:cNvSpPr>
                <p:nvPr/>
              </p:nvSpPr>
              <p:spPr bwMode="auto">
                <a:xfrm rot="10800000">
                  <a:off x="3642" y="4488"/>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grpSp>
        <p:graphicFrame>
          <p:nvGraphicFramePr>
            <p:cNvPr id="24" name="Объект 23"/>
            <p:cNvGraphicFramePr>
              <a:graphicFrameLocks noChangeAspect="1"/>
            </p:cNvGraphicFramePr>
            <p:nvPr/>
          </p:nvGraphicFramePr>
          <p:xfrm>
            <a:off x="5738" y="8090"/>
            <a:ext cx="486" cy="375"/>
          </p:xfrm>
          <a:graphic>
            <a:graphicData uri="http://schemas.openxmlformats.org/presentationml/2006/ole">
              <mc:AlternateContent xmlns:mc="http://schemas.openxmlformats.org/markup-compatibility/2006">
                <mc:Choice xmlns:v="urn:schemas-microsoft-com:vml" Requires="v">
                  <p:oleObj spid="_x0000_s6377" name="Equation" r:id="rId3" imgW="291960" imgH="241200" progId="Equation.DSMT4">
                    <p:embed/>
                  </p:oleObj>
                </mc:Choice>
                <mc:Fallback>
                  <p:oleObj name="Equation" r:id="rId3" imgW="291960" imgH="241200" progId="Equation.DSMT4">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8" y="8090"/>
                          <a:ext cx="486"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Объект 24"/>
            <p:cNvGraphicFramePr>
              <a:graphicFrameLocks noChangeAspect="1"/>
            </p:cNvGraphicFramePr>
            <p:nvPr/>
          </p:nvGraphicFramePr>
          <p:xfrm>
            <a:off x="5243" y="8909"/>
            <a:ext cx="275" cy="275"/>
          </p:xfrm>
          <a:graphic>
            <a:graphicData uri="http://schemas.openxmlformats.org/presentationml/2006/ole">
              <mc:AlternateContent xmlns:mc="http://schemas.openxmlformats.org/markup-compatibility/2006">
                <mc:Choice xmlns:v="urn:schemas-microsoft-com:vml" Requires="v">
                  <p:oleObj spid="_x0000_s6378" name="Equation" r:id="rId5" imgW="164880" imgH="177480" progId="Equation.DSMT4">
                    <p:embed/>
                  </p:oleObj>
                </mc:Choice>
                <mc:Fallback>
                  <p:oleObj name="Equation" r:id="rId5" imgW="164880" imgH="177480" progId="Equation.DSMT4">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43" y="8909"/>
                          <a:ext cx="275"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Объект 25"/>
            <p:cNvGraphicFramePr>
              <a:graphicFrameLocks noChangeAspect="1"/>
            </p:cNvGraphicFramePr>
            <p:nvPr/>
          </p:nvGraphicFramePr>
          <p:xfrm>
            <a:off x="6188" y="9074"/>
            <a:ext cx="424" cy="275"/>
          </p:xfrm>
          <a:graphic>
            <a:graphicData uri="http://schemas.openxmlformats.org/presentationml/2006/ole">
              <mc:AlternateContent xmlns:mc="http://schemas.openxmlformats.org/markup-compatibility/2006">
                <mc:Choice xmlns:v="urn:schemas-microsoft-com:vml" Requires="v">
                  <p:oleObj spid="_x0000_s6379" name="Equation" r:id="rId7" imgW="253800" imgH="177480" progId="Equation.DSMT4">
                    <p:embed/>
                  </p:oleObj>
                </mc:Choice>
                <mc:Fallback>
                  <p:oleObj name="Equation" r:id="rId7" imgW="253800" imgH="177480" progId="Equation.DSMT4">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88" y="9074"/>
                          <a:ext cx="424"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Объект 26"/>
            <p:cNvGraphicFramePr>
              <a:graphicFrameLocks noChangeAspect="1"/>
            </p:cNvGraphicFramePr>
            <p:nvPr/>
          </p:nvGraphicFramePr>
          <p:xfrm>
            <a:off x="5351" y="7406"/>
            <a:ext cx="346" cy="432"/>
          </p:xfrm>
          <a:graphic>
            <a:graphicData uri="http://schemas.openxmlformats.org/presentationml/2006/ole">
              <mc:AlternateContent xmlns:mc="http://schemas.openxmlformats.org/markup-compatibility/2006">
                <mc:Choice xmlns:v="urn:schemas-microsoft-com:vml" Requires="v">
                  <p:oleObj spid="_x0000_s6380" name="Equation" r:id="rId9" imgW="190440" imgH="241200" progId="Equation.DSMT4">
                    <p:embed/>
                  </p:oleObj>
                </mc:Choice>
                <mc:Fallback>
                  <p:oleObj name="Equation" r:id="rId9" imgW="190440" imgH="241200" progId="Equation.DSMT4">
                    <p:embed/>
                    <p:pic>
                      <p:nvPicPr>
                        <p:cNvPr id="0" name="Object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51" y="7406"/>
                          <a:ext cx="346"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 name="Объект 27"/>
            <p:cNvGraphicFramePr>
              <a:graphicFrameLocks noChangeAspect="1"/>
            </p:cNvGraphicFramePr>
            <p:nvPr/>
          </p:nvGraphicFramePr>
          <p:xfrm>
            <a:off x="6149" y="8465"/>
            <a:ext cx="969" cy="432"/>
          </p:xfrm>
          <a:graphic>
            <a:graphicData uri="http://schemas.openxmlformats.org/presentationml/2006/ole">
              <mc:AlternateContent xmlns:mc="http://schemas.openxmlformats.org/markup-compatibility/2006">
                <mc:Choice xmlns:v="urn:schemas-microsoft-com:vml" Requires="v">
                  <p:oleObj spid="_x0000_s6381" name="Equation" r:id="rId11" imgW="533160" imgH="241200" progId="Equation.DSMT4">
                    <p:embed/>
                  </p:oleObj>
                </mc:Choice>
                <mc:Fallback>
                  <p:oleObj name="Equation" r:id="rId11" imgW="533160" imgH="241200" progId="Equation.DSMT4">
                    <p:embed/>
                    <p:pic>
                      <p:nvPicPr>
                        <p:cNvPr id="0" name="Object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49" y="8465"/>
                          <a:ext cx="9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9363386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endParaRPr lang="tk-TM" dirty="0" smtClean="0"/>
          </a:p>
          <a:p>
            <a:r>
              <a:rPr lang="hr-HR" sz="3600" dirty="0" smtClean="0">
                <a:solidFill>
                  <a:schemeClr val="accent1">
                    <a:lumMod val="75000"/>
                  </a:schemeClr>
                </a:solidFill>
              </a:rPr>
              <a:t>Garyşyk </a:t>
            </a:r>
            <a:r>
              <a:rPr lang="hr-HR" sz="3600" dirty="0">
                <a:solidFill>
                  <a:schemeClr val="accent1">
                    <a:lumMod val="75000"/>
                  </a:schemeClr>
                </a:solidFill>
              </a:rPr>
              <a:t>oýandyrylýan hemişelik toguň generatorynyň elektrik shemasy 2.127-nji suratda görkezilendir.</a:t>
            </a:r>
            <a:endParaRPr lang="ru-RU" sz="3600" dirty="0">
              <a:solidFill>
                <a:schemeClr val="accent1">
                  <a:lumMod val="75000"/>
                </a:schemeClr>
              </a:solidFill>
            </a:endParaRPr>
          </a:p>
        </p:txBody>
      </p:sp>
      <p:grpSp>
        <p:nvGrpSpPr>
          <p:cNvPr id="4" name="Group 2"/>
          <p:cNvGrpSpPr>
            <a:grpSpLocks/>
          </p:cNvGrpSpPr>
          <p:nvPr/>
        </p:nvGrpSpPr>
        <p:grpSpPr bwMode="auto">
          <a:xfrm>
            <a:off x="3495425" y="0"/>
            <a:ext cx="3771649" cy="3938588"/>
            <a:chOff x="4674" y="12341"/>
            <a:chExt cx="2684" cy="2835"/>
          </a:xfrm>
        </p:grpSpPr>
        <p:sp>
          <p:nvSpPr>
            <p:cNvPr id="5" name="Oval 3"/>
            <p:cNvSpPr>
              <a:spLocks noChangeArrowheads="1"/>
            </p:cNvSpPr>
            <p:nvPr/>
          </p:nvSpPr>
          <p:spPr bwMode="auto">
            <a:xfrm>
              <a:off x="5109" y="13778"/>
              <a:ext cx="568" cy="567"/>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6" name="Rectangle 4"/>
            <p:cNvSpPr>
              <a:spLocks noChangeArrowheads="1"/>
            </p:cNvSpPr>
            <p:nvPr/>
          </p:nvSpPr>
          <p:spPr bwMode="auto">
            <a:xfrm>
              <a:off x="4996" y="13958"/>
              <a:ext cx="125" cy="18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7" name="Rectangle 5"/>
            <p:cNvSpPr>
              <a:spLocks noChangeArrowheads="1"/>
            </p:cNvSpPr>
            <p:nvPr/>
          </p:nvSpPr>
          <p:spPr bwMode="auto">
            <a:xfrm>
              <a:off x="5669" y="13958"/>
              <a:ext cx="125" cy="18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8" name="Line 6"/>
            <p:cNvSpPr>
              <a:spLocks noChangeShapeType="1"/>
            </p:cNvSpPr>
            <p:nvPr/>
          </p:nvSpPr>
          <p:spPr bwMode="auto">
            <a:xfrm flipH="1">
              <a:off x="6087" y="13822"/>
              <a:ext cx="567" cy="1"/>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9" name="Line 7"/>
            <p:cNvSpPr>
              <a:spLocks noChangeShapeType="1"/>
            </p:cNvSpPr>
            <p:nvPr/>
          </p:nvSpPr>
          <p:spPr bwMode="auto">
            <a:xfrm rot="10800000" flipH="1">
              <a:off x="4711" y="14033"/>
              <a:ext cx="283"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nvGrpSpPr>
            <p:cNvPr id="10" name="Group 8"/>
            <p:cNvGrpSpPr>
              <a:grpSpLocks/>
            </p:cNvGrpSpPr>
            <p:nvPr/>
          </p:nvGrpSpPr>
          <p:grpSpPr bwMode="auto">
            <a:xfrm flipH="1">
              <a:off x="5786" y="13943"/>
              <a:ext cx="1550" cy="113"/>
              <a:chOff x="3439" y="7329"/>
              <a:chExt cx="1550" cy="113"/>
            </a:xfrm>
          </p:grpSpPr>
          <p:sp>
            <p:nvSpPr>
              <p:cNvPr id="49" name="Line 9"/>
              <p:cNvSpPr>
                <a:spLocks noChangeShapeType="1"/>
              </p:cNvSpPr>
              <p:nvPr/>
            </p:nvSpPr>
            <p:spPr bwMode="auto">
              <a:xfrm rot="10800000" flipH="1">
                <a:off x="4706" y="7433"/>
                <a:ext cx="283"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50" name="Line 10"/>
              <p:cNvSpPr>
                <a:spLocks noChangeShapeType="1"/>
              </p:cNvSpPr>
              <p:nvPr/>
            </p:nvSpPr>
            <p:spPr bwMode="auto">
              <a:xfrm rot="10800000" flipH="1">
                <a:off x="3439" y="7428"/>
                <a:ext cx="561"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nvGrpSpPr>
              <p:cNvPr id="51" name="Group 11"/>
              <p:cNvGrpSpPr>
                <a:grpSpLocks noChangeAspect="1"/>
              </p:cNvGrpSpPr>
              <p:nvPr/>
            </p:nvGrpSpPr>
            <p:grpSpPr bwMode="auto">
              <a:xfrm rot="5400000">
                <a:off x="4297" y="7046"/>
                <a:ext cx="113" cy="680"/>
                <a:chOff x="3635" y="4016"/>
                <a:chExt cx="115" cy="701"/>
              </a:xfrm>
            </p:grpSpPr>
            <p:sp>
              <p:nvSpPr>
                <p:cNvPr id="52" name="Arc 12"/>
                <p:cNvSpPr>
                  <a:spLocks noChangeAspect="1"/>
                </p:cNvSpPr>
                <p:nvPr/>
              </p:nvSpPr>
              <p:spPr bwMode="auto">
                <a:xfrm rot="10800000">
                  <a:off x="3639" y="4016"/>
                  <a:ext cx="108" cy="227"/>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53" name="Arc 13"/>
                <p:cNvSpPr>
                  <a:spLocks noChangeAspect="1"/>
                </p:cNvSpPr>
                <p:nvPr/>
              </p:nvSpPr>
              <p:spPr bwMode="auto">
                <a:xfrm rot="10800000">
                  <a:off x="3635" y="4257"/>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54" name="Arc 14"/>
                <p:cNvSpPr>
                  <a:spLocks noChangeAspect="1"/>
                </p:cNvSpPr>
                <p:nvPr/>
              </p:nvSpPr>
              <p:spPr bwMode="auto">
                <a:xfrm rot="10800000">
                  <a:off x="3642" y="4488"/>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grpSp>
        <p:sp>
          <p:nvSpPr>
            <p:cNvPr id="11" name="Rectangle 15"/>
            <p:cNvSpPr>
              <a:spLocks noChangeArrowheads="1"/>
            </p:cNvSpPr>
            <p:nvPr/>
          </p:nvSpPr>
          <p:spPr bwMode="auto">
            <a:xfrm>
              <a:off x="5460" y="12811"/>
              <a:ext cx="720" cy="18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2" name="Line 16"/>
            <p:cNvSpPr>
              <a:spLocks noChangeShapeType="1"/>
            </p:cNvSpPr>
            <p:nvPr/>
          </p:nvSpPr>
          <p:spPr bwMode="auto">
            <a:xfrm>
              <a:off x="4708" y="12938"/>
              <a:ext cx="1" cy="1080"/>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3" name="Line 17"/>
            <p:cNvSpPr>
              <a:spLocks noChangeShapeType="1"/>
            </p:cNvSpPr>
            <p:nvPr/>
          </p:nvSpPr>
          <p:spPr bwMode="auto">
            <a:xfrm>
              <a:off x="7324" y="12940"/>
              <a:ext cx="1" cy="1080"/>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4" name="Oval 18"/>
            <p:cNvSpPr>
              <a:spLocks noChangeArrowheads="1"/>
            </p:cNvSpPr>
            <p:nvPr/>
          </p:nvSpPr>
          <p:spPr bwMode="auto">
            <a:xfrm>
              <a:off x="7290" y="12862"/>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5" name="Oval 19"/>
            <p:cNvSpPr>
              <a:spLocks noChangeArrowheads="1"/>
            </p:cNvSpPr>
            <p:nvPr/>
          </p:nvSpPr>
          <p:spPr bwMode="auto">
            <a:xfrm>
              <a:off x="4674" y="12860"/>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6" name="Line 20"/>
            <p:cNvSpPr>
              <a:spLocks noChangeShapeType="1"/>
            </p:cNvSpPr>
            <p:nvPr/>
          </p:nvSpPr>
          <p:spPr bwMode="auto">
            <a:xfrm>
              <a:off x="5779" y="12519"/>
              <a:ext cx="1" cy="295"/>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7" name="Line 21"/>
            <p:cNvSpPr>
              <a:spLocks noChangeShapeType="1"/>
            </p:cNvSpPr>
            <p:nvPr/>
          </p:nvSpPr>
          <p:spPr bwMode="auto">
            <a:xfrm>
              <a:off x="5779" y="12502"/>
              <a:ext cx="720"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8" name="Line 22"/>
            <p:cNvSpPr>
              <a:spLocks noChangeShapeType="1"/>
            </p:cNvSpPr>
            <p:nvPr/>
          </p:nvSpPr>
          <p:spPr bwMode="auto">
            <a:xfrm>
              <a:off x="6497" y="12500"/>
              <a:ext cx="1" cy="425"/>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19" name="Oval 23"/>
            <p:cNvSpPr>
              <a:spLocks noChangeArrowheads="1"/>
            </p:cNvSpPr>
            <p:nvPr/>
          </p:nvSpPr>
          <p:spPr bwMode="auto">
            <a:xfrm>
              <a:off x="6463" y="12862"/>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0" name="Line 24"/>
            <p:cNvSpPr>
              <a:spLocks noChangeShapeType="1"/>
            </p:cNvSpPr>
            <p:nvPr/>
          </p:nvSpPr>
          <p:spPr bwMode="auto">
            <a:xfrm rot="10800000" flipH="1">
              <a:off x="5744" y="14877"/>
              <a:ext cx="283"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1" name="Line 25"/>
            <p:cNvSpPr>
              <a:spLocks noChangeShapeType="1"/>
            </p:cNvSpPr>
            <p:nvPr/>
          </p:nvSpPr>
          <p:spPr bwMode="auto">
            <a:xfrm rot="10800000" flipH="1">
              <a:off x="6765" y="14877"/>
              <a:ext cx="561"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2" name="Line 26"/>
            <p:cNvSpPr>
              <a:spLocks noChangeShapeType="1"/>
            </p:cNvSpPr>
            <p:nvPr/>
          </p:nvSpPr>
          <p:spPr bwMode="auto">
            <a:xfrm rot="10800000" flipH="1">
              <a:off x="4720" y="14885"/>
              <a:ext cx="334"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3" name="Line 27"/>
            <p:cNvSpPr>
              <a:spLocks noChangeShapeType="1"/>
            </p:cNvSpPr>
            <p:nvPr/>
          </p:nvSpPr>
          <p:spPr bwMode="auto">
            <a:xfrm rot="-10800000" flipH="1" flipV="1">
              <a:off x="6376" y="14486"/>
              <a:ext cx="1" cy="295"/>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4" name="Line 28"/>
            <p:cNvSpPr>
              <a:spLocks noChangeShapeType="1"/>
            </p:cNvSpPr>
            <p:nvPr/>
          </p:nvSpPr>
          <p:spPr bwMode="auto">
            <a:xfrm rot="-10800000" flipH="1" flipV="1">
              <a:off x="6377" y="14469"/>
              <a:ext cx="720"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5" name="Line 29"/>
            <p:cNvSpPr>
              <a:spLocks noChangeShapeType="1"/>
            </p:cNvSpPr>
            <p:nvPr/>
          </p:nvSpPr>
          <p:spPr bwMode="auto">
            <a:xfrm rot="-10800000" flipH="1" flipV="1">
              <a:off x="7094" y="14467"/>
              <a:ext cx="1" cy="425"/>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6" name="Oval 30"/>
            <p:cNvSpPr>
              <a:spLocks noChangeArrowheads="1"/>
            </p:cNvSpPr>
            <p:nvPr/>
          </p:nvSpPr>
          <p:spPr bwMode="auto">
            <a:xfrm rot="-10800000" flipH="1" flipV="1">
              <a:off x="7065" y="14843"/>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nvGrpSpPr>
            <p:cNvPr id="27" name="Group 31"/>
            <p:cNvGrpSpPr>
              <a:grpSpLocks noChangeAspect="1"/>
            </p:cNvGrpSpPr>
            <p:nvPr/>
          </p:nvGrpSpPr>
          <p:grpSpPr bwMode="auto">
            <a:xfrm rot="5400000">
              <a:off x="5335" y="14490"/>
              <a:ext cx="113" cy="680"/>
              <a:chOff x="3635" y="4016"/>
              <a:chExt cx="115" cy="701"/>
            </a:xfrm>
          </p:grpSpPr>
          <p:sp>
            <p:nvSpPr>
              <p:cNvPr id="46" name="Arc 32"/>
              <p:cNvSpPr>
                <a:spLocks noChangeAspect="1"/>
              </p:cNvSpPr>
              <p:nvPr/>
            </p:nvSpPr>
            <p:spPr bwMode="auto">
              <a:xfrm rot="10800000">
                <a:off x="3639" y="4016"/>
                <a:ext cx="108" cy="227"/>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47" name="Arc 33"/>
              <p:cNvSpPr>
                <a:spLocks noChangeAspect="1"/>
              </p:cNvSpPr>
              <p:nvPr/>
            </p:nvSpPr>
            <p:spPr bwMode="auto">
              <a:xfrm rot="10800000">
                <a:off x="3635" y="4257"/>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48" name="Arc 34"/>
              <p:cNvSpPr>
                <a:spLocks noChangeAspect="1"/>
              </p:cNvSpPr>
              <p:nvPr/>
            </p:nvSpPr>
            <p:spPr bwMode="auto">
              <a:xfrm rot="10800000">
                <a:off x="3642" y="4488"/>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pSp>
        <p:sp>
          <p:nvSpPr>
            <p:cNvPr id="28" name="Rectangle 35"/>
            <p:cNvSpPr>
              <a:spLocks noChangeArrowheads="1"/>
            </p:cNvSpPr>
            <p:nvPr/>
          </p:nvSpPr>
          <p:spPr bwMode="auto">
            <a:xfrm>
              <a:off x="6036" y="14780"/>
              <a:ext cx="720" cy="18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29" name="Line 36"/>
            <p:cNvSpPr>
              <a:spLocks noChangeShapeType="1"/>
            </p:cNvSpPr>
            <p:nvPr/>
          </p:nvSpPr>
          <p:spPr bwMode="auto">
            <a:xfrm>
              <a:off x="6180" y="12890"/>
              <a:ext cx="1140"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0" name="Line 37"/>
            <p:cNvSpPr>
              <a:spLocks noChangeShapeType="1"/>
            </p:cNvSpPr>
            <p:nvPr/>
          </p:nvSpPr>
          <p:spPr bwMode="auto">
            <a:xfrm flipH="1">
              <a:off x="4725" y="12890"/>
              <a:ext cx="720" cy="1"/>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1" name="Line 38"/>
            <p:cNvSpPr>
              <a:spLocks noChangeShapeType="1"/>
            </p:cNvSpPr>
            <p:nvPr/>
          </p:nvSpPr>
          <p:spPr bwMode="auto">
            <a:xfrm>
              <a:off x="7320" y="14045"/>
              <a:ext cx="1" cy="833"/>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2" name="Line 39"/>
            <p:cNvSpPr>
              <a:spLocks noChangeShapeType="1"/>
            </p:cNvSpPr>
            <p:nvPr/>
          </p:nvSpPr>
          <p:spPr bwMode="auto">
            <a:xfrm>
              <a:off x="4710" y="14060"/>
              <a:ext cx="1" cy="833"/>
            </a:xfrm>
            <a:prstGeom prst="lin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3" name="Line 40"/>
            <p:cNvSpPr>
              <a:spLocks noChangeShapeType="1"/>
            </p:cNvSpPr>
            <p:nvPr/>
          </p:nvSpPr>
          <p:spPr bwMode="auto">
            <a:xfrm>
              <a:off x="6225" y="13303"/>
              <a:ext cx="1026" cy="1"/>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4" name="Line 41"/>
            <p:cNvSpPr>
              <a:spLocks noChangeShapeType="1"/>
            </p:cNvSpPr>
            <p:nvPr/>
          </p:nvSpPr>
          <p:spPr bwMode="auto">
            <a:xfrm flipH="1">
              <a:off x="4740" y="13303"/>
              <a:ext cx="1026" cy="1"/>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5" name="Oval 42"/>
            <p:cNvSpPr>
              <a:spLocks noChangeArrowheads="1"/>
            </p:cNvSpPr>
            <p:nvPr/>
          </p:nvSpPr>
          <p:spPr bwMode="auto">
            <a:xfrm rot="-10800000" flipH="1" flipV="1">
              <a:off x="7284" y="14015"/>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6" name="Oval 43"/>
            <p:cNvSpPr>
              <a:spLocks noChangeArrowheads="1"/>
            </p:cNvSpPr>
            <p:nvPr/>
          </p:nvSpPr>
          <p:spPr bwMode="auto">
            <a:xfrm rot="-10800000" flipH="1" flipV="1">
              <a:off x="4674" y="14000"/>
              <a:ext cx="68" cy="68"/>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sp>
          <p:nvSpPr>
            <p:cNvPr id="37" name="Line 44"/>
            <p:cNvSpPr>
              <a:spLocks noChangeShapeType="1"/>
            </p:cNvSpPr>
            <p:nvPr/>
          </p:nvSpPr>
          <p:spPr bwMode="auto">
            <a:xfrm flipH="1">
              <a:off x="4989" y="14677"/>
              <a:ext cx="567" cy="1"/>
            </a:xfrm>
            <a:prstGeom prst="line">
              <a:avLst/>
            </a:prstGeom>
            <a:ln>
              <a:headEnd/>
              <a:tailEnd type="triangl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graphicFrame>
          <p:nvGraphicFramePr>
            <p:cNvPr id="38" name="Объект 37"/>
            <p:cNvGraphicFramePr>
              <a:graphicFrameLocks noChangeAspect="1"/>
            </p:cNvGraphicFramePr>
            <p:nvPr/>
          </p:nvGraphicFramePr>
          <p:xfrm>
            <a:off x="5859" y="13139"/>
            <a:ext cx="486" cy="375"/>
          </p:xfrm>
          <a:graphic>
            <a:graphicData uri="http://schemas.openxmlformats.org/presentationml/2006/ole">
              <mc:AlternateContent xmlns:mc="http://schemas.openxmlformats.org/markup-compatibility/2006">
                <mc:Choice xmlns:v="urn:schemas-microsoft-com:vml" Requires="v">
                  <p:oleObj spid="_x0000_s7525" name="Equation" r:id="rId3" imgW="291960" imgH="241200" progId="Equation.DSMT4">
                    <p:embed/>
                  </p:oleObj>
                </mc:Choice>
                <mc:Fallback>
                  <p:oleObj name="Equation" r:id="rId3" imgW="291960" imgH="241200" progId="Equation.DSMT4">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9" y="13139"/>
                          <a:ext cx="486"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Объект 38"/>
            <p:cNvGraphicFramePr>
              <a:graphicFrameLocks noChangeAspect="1"/>
            </p:cNvGraphicFramePr>
            <p:nvPr/>
          </p:nvGraphicFramePr>
          <p:xfrm>
            <a:off x="5259" y="13911"/>
            <a:ext cx="275" cy="275"/>
          </p:xfrm>
          <a:graphic>
            <a:graphicData uri="http://schemas.openxmlformats.org/presentationml/2006/ole">
              <mc:AlternateContent xmlns:mc="http://schemas.openxmlformats.org/markup-compatibility/2006">
                <mc:Choice xmlns:v="urn:schemas-microsoft-com:vml" Requires="v">
                  <p:oleObj spid="_x0000_s7526" name="Equation" r:id="rId5" imgW="164880" imgH="177480" progId="Equation.DSMT4">
                    <p:embed/>
                  </p:oleObj>
                </mc:Choice>
                <mc:Fallback>
                  <p:oleObj name="Equation" r:id="rId5" imgW="164880" imgH="177480" progId="Equation.DSMT4">
                    <p:embed/>
                    <p:pic>
                      <p:nvPicPr>
                        <p:cNvPr id="0" name="Object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9" y="13911"/>
                          <a:ext cx="275"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Объект 39"/>
            <p:cNvGraphicFramePr>
              <a:graphicFrameLocks noChangeAspect="1"/>
            </p:cNvGraphicFramePr>
            <p:nvPr/>
          </p:nvGraphicFramePr>
          <p:xfrm>
            <a:off x="6174" y="14031"/>
            <a:ext cx="509" cy="275"/>
          </p:xfrm>
          <a:graphic>
            <a:graphicData uri="http://schemas.openxmlformats.org/presentationml/2006/ole">
              <mc:AlternateContent xmlns:mc="http://schemas.openxmlformats.org/markup-compatibility/2006">
                <mc:Choice xmlns:v="urn:schemas-microsoft-com:vml" Requires="v">
                  <p:oleObj spid="_x0000_s7527" name="Equation" r:id="rId7" imgW="304560" imgH="177480" progId="Equation.DSMT4">
                    <p:embed/>
                  </p:oleObj>
                </mc:Choice>
                <mc:Fallback>
                  <p:oleObj name="Equation" r:id="rId7" imgW="304560" imgH="177480" progId="Equation.DSMT4">
                    <p:embed/>
                    <p:pic>
                      <p:nvPicPr>
                        <p:cNvPr id="0" name="Object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4" y="14031"/>
                          <a:ext cx="509"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Объект 40"/>
            <p:cNvGraphicFramePr>
              <a:graphicFrameLocks noChangeAspect="1"/>
            </p:cNvGraphicFramePr>
            <p:nvPr/>
          </p:nvGraphicFramePr>
          <p:xfrm>
            <a:off x="5154" y="14901"/>
            <a:ext cx="551" cy="275"/>
          </p:xfrm>
          <a:graphic>
            <a:graphicData uri="http://schemas.openxmlformats.org/presentationml/2006/ole">
              <mc:AlternateContent xmlns:mc="http://schemas.openxmlformats.org/markup-compatibility/2006">
                <mc:Choice xmlns:v="urn:schemas-microsoft-com:vml" Requires="v">
                  <p:oleObj spid="_x0000_s7528" name="Equation" r:id="rId9" imgW="330120" imgH="177480" progId="Equation.DSMT4">
                    <p:embed/>
                  </p:oleObj>
                </mc:Choice>
                <mc:Fallback>
                  <p:oleObj name="Equation" r:id="rId9" imgW="330120" imgH="177480" progId="Equation.DSMT4">
                    <p:embed/>
                    <p:pic>
                      <p:nvPicPr>
                        <p:cNvPr id="0" name="Object 4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54" y="14901"/>
                          <a:ext cx="551"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Объект 41"/>
            <p:cNvGraphicFramePr>
              <a:graphicFrameLocks noChangeAspect="1"/>
            </p:cNvGraphicFramePr>
            <p:nvPr/>
          </p:nvGraphicFramePr>
          <p:xfrm>
            <a:off x="5351" y="12341"/>
            <a:ext cx="346" cy="432"/>
          </p:xfrm>
          <a:graphic>
            <a:graphicData uri="http://schemas.openxmlformats.org/presentationml/2006/ole">
              <mc:AlternateContent xmlns:mc="http://schemas.openxmlformats.org/markup-compatibility/2006">
                <mc:Choice xmlns:v="urn:schemas-microsoft-com:vml" Requires="v">
                  <p:oleObj spid="_x0000_s7529" name="Equation" r:id="rId11" imgW="190440" imgH="241200" progId="Equation.DSMT4">
                    <p:embed/>
                  </p:oleObj>
                </mc:Choice>
                <mc:Fallback>
                  <p:oleObj name="Equation" r:id="rId11" imgW="190440" imgH="241200" progId="Equation.DSMT4">
                    <p:embed/>
                    <p:pic>
                      <p:nvPicPr>
                        <p:cNvPr id="0" name="Object 4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51" y="12341"/>
                          <a:ext cx="346"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Объект 42"/>
            <p:cNvGraphicFramePr>
              <a:graphicFrameLocks noChangeAspect="1"/>
            </p:cNvGraphicFramePr>
            <p:nvPr/>
          </p:nvGraphicFramePr>
          <p:xfrm>
            <a:off x="6548" y="13481"/>
            <a:ext cx="369" cy="432"/>
          </p:xfrm>
          <a:graphic>
            <a:graphicData uri="http://schemas.openxmlformats.org/presentationml/2006/ole">
              <mc:AlternateContent xmlns:mc="http://schemas.openxmlformats.org/markup-compatibility/2006">
                <mc:Choice xmlns:v="urn:schemas-microsoft-com:vml" Requires="v">
                  <p:oleObj spid="_x0000_s7530" name="Equation" r:id="rId13" imgW="203040" imgH="241200" progId="Equation.DSMT4">
                    <p:embed/>
                  </p:oleObj>
                </mc:Choice>
                <mc:Fallback>
                  <p:oleObj name="Equation" r:id="rId13" imgW="203040" imgH="241200" progId="Equation.DSMT4">
                    <p:embed/>
                    <p:pic>
                      <p:nvPicPr>
                        <p:cNvPr id="0" name="Object 5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48" y="13481"/>
                          <a:ext cx="3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Объект 43"/>
            <p:cNvGraphicFramePr>
              <a:graphicFrameLocks noChangeAspect="1"/>
            </p:cNvGraphicFramePr>
            <p:nvPr/>
          </p:nvGraphicFramePr>
          <p:xfrm>
            <a:off x="5408" y="14303"/>
            <a:ext cx="369" cy="432"/>
          </p:xfrm>
          <a:graphic>
            <a:graphicData uri="http://schemas.openxmlformats.org/presentationml/2006/ole">
              <mc:AlternateContent xmlns:mc="http://schemas.openxmlformats.org/markup-compatibility/2006">
                <mc:Choice xmlns:v="urn:schemas-microsoft-com:vml" Requires="v">
                  <p:oleObj spid="_x0000_s7531" name="Equation" r:id="rId15" imgW="203040" imgH="241200" progId="Equation.DSMT4">
                    <p:embed/>
                  </p:oleObj>
                </mc:Choice>
                <mc:Fallback>
                  <p:oleObj name="Equation" r:id="rId15" imgW="203040" imgH="241200" progId="Equation.DSMT4">
                    <p:embed/>
                    <p:pic>
                      <p:nvPicPr>
                        <p:cNvPr id="0" name="Object 5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408" y="14303"/>
                          <a:ext cx="3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Объект 44"/>
            <p:cNvGraphicFramePr>
              <a:graphicFrameLocks noChangeAspect="1"/>
            </p:cNvGraphicFramePr>
            <p:nvPr/>
          </p:nvGraphicFramePr>
          <p:xfrm>
            <a:off x="5978" y="14336"/>
            <a:ext cx="415" cy="432"/>
          </p:xfrm>
          <a:graphic>
            <a:graphicData uri="http://schemas.openxmlformats.org/presentationml/2006/ole">
              <mc:AlternateContent xmlns:mc="http://schemas.openxmlformats.org/markup-compatibility/2006">
                <mc:Choice xmlns:v="urn:schemas-microsoft-com:vml" Requires="v">
                  <p:oleObj spid="_x0000_s7532" name="Equation" r:id="rId17" imgW="228600" imgH="241200" progId="Equation.DSMT4">
                    <p:embed/>
                  </p:oleObj>
                </mc:Choice>
                <mc:Fallback>
                  <p:oleObj name="Equation" r:id="rId17" imgW="228600" imgH="241200" progId="Equation.DSMT4">
                    <p:embed/>
                    <p:pic>
                      <p:nvPicPr>
                        <p:cNvPr id="0" name="Object 5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78" y="14336"/>
                          <a:ext cx="41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233723610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tk-TM" sz="4000" dirty="0" smtClean="0">
              <a:solidFill>
                <a:schemeClr val="accent1">
                  <a:lumMod val="75000"/>
                </a:schemeClr>
              </a:solidFill>
            </a:endParaRPr>
          </a:p>
          <a:p>
            <a:r>
              <a:rPr lang="tk-TM" sz="4400" dirty="0" smtClean="0">
                <a:solidFill>
                  <a:schemeClr val="accent1">
                    <a:lumMod val="75000"/>
                  </a:schemeClr>
                </a:solidFill>
              </a:rPr>
              <a:t>Uly kuwwatly hemişelik toguň maşynlarynyň magnit sistemasy polýuslaryň polýarlygy özara gezekleşýän we ýakoryň emele getirýän töweregine görä özara deň aralykda ýerleşdirilen birnäçe polýus jübütlerinden ybaratdyr. Şeýle-de, ýakorlarynyň sarymlary hem öz gezeginde birnäçe özara parallel şahalardan ybaratdyr. Adatça, bu şahalaryň hem-de magnit sistemanyň polýus jübütleriniň sanlary generator ýa-da dwigatel proýektirlenen wagtynda kesgitlenýär. </a:t>
            </a:r>
            <a:endParaRPr lang="tk-TM" sz="4400" dirty="0">
              <a:solidFill>
                <a:schemeClr val="accent1">
                  <a:lumMod val="75000"/>
                </a:schemeClr>
              </a:solidFill>
            </a:endParaRPr>
          </a:p>
        </p:txBody>
      </p:sp>
    </p:spTree>
    <p:extLst>
      <p:ext uri="{BB962C8B-B14F-4D97-AF65-F5344CB8AC3E}">
        <p14:creationId xmlns:p14="http://schemas.microsoft.com/office/powerpoint/2010/main" val="11854615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hr-HR" sz="4000" dirty="0">
                <a:solidFill>
                  <a:schemeClr val="accent1">
                    <a:lumMod val="75000"/>
                  </a:schemeClr>
                </a:solidFill>
              </a:rPr>
              <a:t>Eger-de generatoryň bir polýusynyň döredýän magnit akymyny </a:t>
            </a:r>
            <a:r>
              <a:rPr lang="hr-HR" sz="4000" i="1" dirty="0"/>
              <a:t>Ф</a:t>
            </a:r>
            <a:r>
              <a:rPr lang="hr-HR" sz="4000" dirty="0">
                <a:solidFill>
                  <a:schemeClr val="accent1">
                    <a:lumMod val="75000"/>
                  </a:schemeClr>
                </a:solidFill>
              </a:rPr>
              <a:t>, polýus jübütleriniň sanyny </a:t>
            </a:r>
            <a:r>
              <a:rPr lang="hr-HR" sz="4000" i="1" dirty="0"/>
              <a:t>p</a:t>
            </a:r>
            <a:r>
              <a:rPr lang="hr-HR" sz="4000" dirty="0">
                <a:solidFill>
                  <a:schemeClr val="accent1">
                    <a:lumMod val="75000"/>
                  </a:schemeClr>
                </a:solidFill>
              </a:rPr>
              <a:t>, ýakoryň diametrini </a:t>
            </a:r>
            <a:r>
              <a:rPr lang="hr-HR" sz="4000" i="1" dirty="0"/>
              <a:t>d</a:t>
            </a:r>
            <a:r>
              <a:rPr lang="hr-HR" sz="4000" dirty="0">
                <a:solidFill>
                  <a:schemeClr val="accent1">
                    <a:lumMod val="75000"/>
                  </a:schemeClr>
                </a:solidFill>
              </a:rPr>
              <a:t> we onuň uzunlygyny </a:t>
            </a:r>
            <a:r>
              <a:rPr lang="hr-HR" sz="4000" i="1" dirty="0"/>
              <a:t>ℓ</a:t>
            </a:r>
            <a:r>
              <a:rPr lang="hr-HR" sz="4000" dirty="0">
                <a:solidFill>
                  <a:schemeClr val="accent1">
                    <a:lumMod val="75000"/>
                  </a:schemeClr>
                </a:solidFill>
              </a:rPr>
              <a:t> harplar bilen belläp ýakoryň magnit induksiýasynyň ortaça ululygyny aşakdaky görnüşde kesgitläp bileris</a:t>
            </a:r>
            <a:r>
              <a:rPr lang="hr-HR" sz="4000" dirty="0" smtClean="0">
                <a:solidFill>
                  <a:schemeClr val="accent1">
                    <a:lumMod val="75000"/>
                  </a:schemeClr>
                </a:solidFill>
              </a:rPr>
              <a:t>:</a:t>
            </a:r>
            <a:r>
              <a:rPr lang="tk-TM" sz="4000" dirty="0">
                <a:solidFill>
                  <a:schemeClr val="accent1">
                    <a:lumMod val="75000"/>
                  </a:schemeClr>
                </a:solidFill>
              </a:rPr>
              <a:t> </a:t>
            </a:r>
            <a:r>
              <a:rPr lang="tk-TM" sz="4000" dirty="0" smtClean="0">
                <a:solidFill>
                  <a:schemeClr val="accent1">
                    <a:lumMod val="75000"/>
                  </a:schemeClr>
                </a:solidFill>
              </a:rPr>
              <a:t>                                                                </a:t>
            </a:r>
          </a:p>
          <a:p>
            <a:r>
              <a:rPr lang="tk-TM" sz="4000" dirty="0" smtClean="0">
                <a:solidFill>
                  <a:schemeClr val="accent1">
                    <a:lumMod val="75000"/>
                  </a:schemeClr>
                </a:solidFill>
              </a:rPr>
              <a:t>                                                                                 </a:t>
            </a:r>
            <a:r>
              <a:rPr lang="hr-HR" b="1" dirty="0" smtClean="0"/>
              <a:t>(</a:t>
            </a:r>
            <a:r>
              <a:rPr lang="tk-TM" b="1" dirty="0" smtClean="0"/>
              <a:t> </a:t>
            </a:r>
            <a:r>
              <a:rPr lang="hr-HR" b="1" dirty="0" smtClean="0"/>
              <a:t>2.141</a:t>
            </a:r>
            <a:r>
              <a:rPr lang="tk-TM" b="1" dirty="0" smtClean="0"/>
              <a:t> </a:t>
            </a:r>
            <a:r>
              <a:rPr lang="hr-HR" b="1" dirty="0" smtClean="0"/>
              <a:t>)</a:t>
            </a:r>
            <a:endParaRPr lang="tk-TM" sz="4000" b="1" dirty="0">
              <a:solidFill>
                <a:schemeClr val="accent1">
                  <a:lumMod val="75000"/>
                </a:schemeClr>
              </a:solidFill>
            </a:endParaRPr>
          </a:p>
          <a:p>
            <a:r>
              <a:rPr lang="tk-TM" sz="4000" dirty="0" smtClean="0">
                <a:solidFill>
                  <a:schemeClr val="accent1">
                    <a:lumMod val="75000"/>
                  </a:schemeClr>
                </a:solidFill>
              </a:rPr>
              <a:t>Ýakor bir minudyň dowamynda </a:t>
            </a:r>
            <a:r>
              <a:rPr lang="tk-TM" sz="4000" dirty="0" smtClean="0"/>
              <a:t>n</a:t>
            </a:r>
            <a:r>
              <a:rPr lang="tk-TM" sz="4000" dirty="0" smtClean="0">
                <a:solidFill>
                  <a:schemeClr val="accent1">
                    <a:lumMod val="75000"/>
                  </a:schemeClr>
                </a:solidFill>
              </a:rPr>
              <a:t> aýlawy ýerine ýetirýän wagtynda onuň diňe bir sterzeninde indusirlenýän elektrik hereketlendiriji güýjüň ortaça ululyg</a:t>
            </a:r>
            <a:r>
              <a:rPr lang="en-US" sz="4000" dirty="0" smtClean="0">
                <a:solidFill>
                  <a:schemeClr val="accent1">
                    <a:lumMod val="75000"/>
                  </a:schemeClr>
                </a:solidFill>
              </a:rPr>
              <a:t>y</a:t>
            </a:r>
            <a:endParaRPr lang="ru-RU" sz="4000" dirty="0">
              <a:solidFill>
                <a:schemeClr val="accent1">
                  <a:lumMod val="75000"/>
                </a:schemeClr>
              </a:solidFill>
            </a:endParaRPr>
          </a:p>
          <a:p>
            <a:r>
              <a:rPr lang="tk-TM" sz="4000" dirty="0" smtClean="0">
                <a:solidFill>
                  <a:schemeClr val="accent1">
                    <a:lumMod val="75000"/>
                  </a:schemeClr>
                </a:solidFill>
              </a:rPr>
              <a:t> </a:t>
            </a:r>
            <a:r>
              <a:rPr lang="en-US" sz="4000" dirty="0" smtClean="0">
                <a:solidFill>
                  <a:schemeClr val="accent1">
                    <a:lumMod val="75000"/>
                  </a:schemeClr>
                </a:solidFill>
              </a:rPr>
              <a:t>                                                           </a:t>
            </a:r>
            <a:r>
              <a:rPr lang="tk-TM" sz="4000" dirty="0" smtClean="0">
                <a:solidFill>
                  <a:schemeClr val="accent1">
                    <a:lumMod val="75000"/>
                  </a:schemeClr>
                </a:solidFill>
              </a:rPr>
              <a:t>görnüşde </a:t>
            </a:r>
            <a:r>
              <a:rPr lang="tk-TM" sz="4000" dirty="0">
                <a:solidFill>
                  <a:schemeClr val="accent1">
                    <a:lumMod val="75000"/>
                  </a:schemeClr>
                </a:solidFill>
              </a:rPr>
              <a:t>kesgitlenýär.                     </a:t>
            </a:r>
            <a:endParaRPr lang="en-US" sz="4000" dirty="0" smtClean="0">
              <a:solidFill>
                <a:schemeClr val="accent1">
                  <a:lumMod val="75000"/>
                </a:schemeClr>
              </a:solidFill>
            </a:endParaRPr>
          </a:p>
          <a:p>
            <a:pPr marL="0" indent="0">
              <a:buNone/>
            </a:pPr>
            <a:r>
              <a:rPr lang="en-US" b="1" dirty="0" smtClean="0"/>
              <a:t>                                                                                              </a:t>
            </a:r>
            <a:r>
              <a:rPr lang="hr-HR" b="1" dirty="0" smtClean="0"/>
              <a:t>(</a:t>
            </a:r>
            <a:r>
              <a:rPr lang="tk-TM" b="1" dirty="0" smtClean="0"/>
              <a:t> </a:t>
            </a:r>
            <a:r>
              <a:rPr lang="hr-HR" b="1" dirty="0" smtClean="0"/>
              <a:t>2.142</a:t>
            </a:r>
            <a:r>
              <a:rPr lang="tk-TM" b="1" dirty="0" smtClean="0"/>
              <a:t> </a:t>
            </a:r>
            <a:r>
              <a:rPr lang="hr-HR" b="1" dirty="0" smtClean="0"/>
              <a:t>) </a:t>
            </a:r>
            <a:endParaRPr lang="ru-RU" sz="4000" b="1" dirty="0">
              <a:solidFill>
                <a:schemeClr val="accent1">
                  <a:lumMod val="75000"/>
                </a:schemeClr>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933074861"/>
              </p:ext>
            </p:extLst>
          </p:nvPr>
        </p:nvGraphicFramePr>
        <p:xfrm>
          <a:off x="6270170" y="2494321"/>
          <a:ext cx="2786743" cy="1258529"/>
        </p:xfrm>
        <a:graphic>
          <a:graphicData uri="http://schemas.openxmlformats.org/presentationml/2006/ole">
            <mc:AlternateContent xmlns:mc="http://schemas.openxmlformats.org/markup-compatibility/2006">
              <mc:Choice xmlns:v="urn:schemas-microsoft-com:vml" Requires="v">
                <p:oleObj spid="_x0000_s1155" name="Equation" r:id="rId3" imgW="736280" imgH="393529" progId="Equation.DSMT4">
                  <p:embed/>
                </p:oleObj>
              </mc:Choice>
              <mc:Fallback>
                <p:oleObj name="Equation" r:id="rId3" imgW="736280"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0170" y="2494321"/>
                        <a:ext cx="2786743" cy="1258529"/>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2396710580"/>
              </p:ext>
            </p:extLst>
          </p:nvPr>
        </p:nvGraphicFramePr>
        <p:xfrm>
          <a:off x="214358" y="5427112"/>
          <a:ext cx="6854099" cy="1262743"/>
        </p:xfrm>
        <a:graphic>
          <a:graphicData uri="http://schemas.openxmlformats.org/presentationml/2006/ole">
            <mc:AlternateContent xmlns:mc="http://schemas.openxmlformats.org/markup-compatibility/2006">
              <mc:Choice xmlns:v="urn:schemas-microsoft-com:vml" Requires="v">
                <p:oleObj spid="_x0000_s1156" name="Equation" r:id="rId5" imgW="2222500" imgH="393700" progId="Equation.DSMT4">
                  <p:embed/>
                </p:oleObj>
              </mc:Choice>
              <mc:Fallback>
                <p:oleObj name="Equation" r:id="rId5" imgW="2222500" imgH="3937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358" y="5427112"/>
                        <a:ext cx="6854099" cy="1262743"/>
                      </a:xfrm>
                      <a:prstGeom prst="rect">
                        <a:avLst/>
                      </a:prstGeom>
                      <a:noFill/>
                    </p:spPr>
                  </p:pic>
                </p:oleObj>
              </mc:Fallback>
            </mc:AlternateContent>
          </a:graphicData>
        </a:graphic>
      </p:graphicFrame>
    </p:spTree>
    <p:extLst>
      <p:ext uri="{BB962C8B-B14F-4D97-AF65-F5344CB8AC3E}">
        <p14:creationId xmlns:p14="http://schemas.microsoft.com/office/powerpoint/2010/main" val="3782782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pPr marL="0" indent="0">
              <a:buNone/>
            </a:pPr>
            <a:r>
              <a:rPr lang="tk-TM" sz="4000" dirty="0" smtClean="0">
                <a:solidFill>
                  <a:schemeClr val="accent1">
                    <a:lumMod val="75000"/>
                  </a:schemeClr>
                </a:solidFill>
              </a:rPr>
              <a:t>  Ýakoryň ähli sterženleriniň sanyny </a:t>
            </a:r>
            <a:r>
              <a:rPr lang="tk-TM" sz="4000" dirty="0" smtClean="0"/>
              <a:t>N</a:t>
            </a:r>
            <a:r>
              <a:rPr lang="tk-TM" sz="4000" dirty="0" smtClean="0">
                <a:solidFill>
                  <a:schemeClr val="accent1">
                    <a:lumMod val="75000"/>
                  </a:schemeClr>
                </a:solidFill>
              </a:rPr>
              <a:t> harpy bilen, onuň parallel şahalarynyň sanyny </a:t>
            </a:r>
            <a:r>
              <a:rPr lang="tk-TM" sz="4000" dirty="0" smtClean="0"/>
              <a:t>2a</a:t>
            </a:r>
            <a:r>
              <a:rPr lang="tk-TM" sz="4000" dirty="0" smtClean="0">
                <a:solidFill>
                  <a:schemeClr val="accent1">
                    <a:lumMod val="75000"/>
                  </a:schemeClr>
                </a:solidFill>
              </a:rPr>
              <a:t> bilen belläp we ýakoryň bir parallel şahasyndaky elektrik hereketlendiriji güýjüň generatoryň jemleýji elektrik hereketlendiriji güýjüne deňligini hasaba alyp ony aşakdaky görnüşde kesgitläp bileris:</a:t>
            </a:r>
          </a:p>
          <a:p>
            <a:pPr marL="0" indent="0">
              <a:buNone/>
            </a:pPr>
            <a:endParaRPr lang="tk-TM" sz="4000" dirty="0">
              <a:solidFill>
                <a:schemeClr val="accent1">
                  <a:lumMod val="75000"/>
                </a:schemeClr>
              </a:solidFill>
            </a:endParaRPr>
          </a:p>
          <a:p>
            <a:pPr marL="0" indent="0">
              <a:buNone/>
            </a:pPr>
            <a:endParaRPr lang="tk-TM" sz="4000" dirty="0" smtClean="0">
              <a:solidFill>
                <a:schemeClr val="accent1">
                  <a:lumMod val="75000"/>
                </a:schemeClr>
              </a:solidFill>
            </a:endParaRPr>
          </a:p>
          <a:p>
            <a:pPr marL="0" indent="0">
              <a:buNone/>
            </a:pPr>
            <a:r>
              <a:rPr lang="tk-TM" sz="4000" dirty="0" smtClean="0"/>
              <a:t>P, N </a:t>
            </a:r>
            <a:r>
              <a:rPr lang="tk-TM" sz="4000" dirty="0" smtClean="0">
                <a:solidFill>
                  <a:schemeClr val="accent1">
                    <a:lumMod val="75000"/>
                  </a:schemeClr>
                </a:solidFill>
              </a:rPr>
              <a:t>we </a:t>
            </a:r>
            <a:r>
              <a:rPr lang="tk-TM" sz="4000" dirty="0" smtClean="0"/>
              <a:t>a</a:t>
            </a:r>
            <a:r>
              <a:rPr lang="tk-TM" sz="4000" dirty="0" smtClean="0">
                <a:solidFill>
                  <a:schemeClr val="accent1">
                    <a:lumMod val="75000"/>
                  </a:schemeClr>
                </a:solidFill>
              </a:rPr>
              <a:t> ululyklaryň generatoryň ulanylyşy wagtynda üýtgemeýänligi üçin                         görnüşde belgilenilýär.</a:t>
            </a:r>
          </a:p>
          <a:p>
            <a:endParaRPr lang="tk-TM" sz="4000" dirty="0">
              <a:solidFill>
                <a:schemeClr val="accent1">
                  <a:lumMod val="75000"/>
                </a:schemeClr>
              </a:solidFill>
            </a:endParaRPr>
          </a:p>
          <a:p>
            <a:endParaRPr lang="tk-TM" sz="4000" dirty="0">
              <a:solidFill>
                <a:schemeClr val="accent1">
                  <a:lumMod val="75000"/>
                </a:schemeClr>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913924937"/>
              </p:ext>
            </p:extLst>
          </p:nvPr>
        </p:nvGraphicFramePr>
        <p:xfrm>
          <a:off x="1509486" y="3236686"/>
          <a:ext cx="8743135" cy="1145267"/>
        </p:xfrm>
        <a:graphic>
          <a:graphicData uri="http://schemas.openxmlformats.org/presentationml/2006/ole">
            <mc:AlternateContent xmlns:mc="http://schemas.openxmlformats.org/markup-compatibility/2006">
              <mc:Choice xmlns:v="urn:schemas-microsoft-com:vml" Requires="v">
                <p:oleObj spid="_x0000_s2110" name="Equation" r:id="rId3" imgW="2476500" imgH="393700" progId="Equation.DSMT4">
                  <p:embed/>
                </p:oleObj>
              </mc:Choice>
              <mc:Fallback>
                <p:oleObj name="Equation" r:id="rId3" imgW="2476500" imgH="393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9486" y="3236686"/>
                        <a:ext cx="8743135" cy="1145267"/>
                      </a:xfrm>
                      <a:prstGeom prst="rect">
                        <a:avLst/>
                      </a:prstGeom>
                      <a:noFill/>
                    </p:spPr>
                  </p:pic>
                </p:oleObj>
              </mc:Fallback>
            </mc:AlternateContent>
          </a:graphicData>
        </a:graphic>
      </p:graphicFrame>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83158" y="5283199"/>
            <a:ext cx="1901870" cy="948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188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022" y="-13419"/>
            <a:ext cx="12017828" cy="592818"/>
          </a:xfrm>
        </p:spPr>
        <p:txBody>
          <a:bodyPr>
            <a:normAutofit fontScale="90000"/>
          </a:bodyPr>
          <a:lstStyle/>
          <a:p>
            <a:r>
              <a:rPr lang="tk-TM" b="1" dirty="0" smtClean="0"/>
              <a:t>Hemişelik toguň generatorynyň oýandyrylyş usullary.</a:t>
            </a:r>
            <a:endParaRPr lang="tk-TM" b="1" dirty="0"/>
          </a:p>
        </p:txBody>
      </p:sp>
      <p:sp>
        <p:nvSpPr>
          <p:cNvPr id="3" name="Объект 2"/>
          <p:cNvSpPr>
            <a:spLocks noGrp="1"/>
          </p:cNvSpPr>
          <p:nvPr>
            <p:ph idx="1"/>
          </p:nvPr>
        </p:nvSpPr>
        <p:spPr>
          <a:xfrm>
            <a:off x="0" y="592818"/>
            <a:ext cx="12192000" cy="6265182"/>
          </a:xfrm>
        </p:spPr>
        <p:txBody>
          <a:bodyPr>
            <a:normAutofit/>
          </a:bodyPr>
          <a:lstStyle/>
          <a:p>
            <a:r>
              <a:rPr lang="tk-TM" sz="3600" dirty="0" smtClean="0">
                <a:solidFill>
                  <a:schemeClr val="accent1">
                    <a:lumMod val="75000"/>
                  </a:schemeClr>
                </a:solidFill>
              </a:rPr>
              <a:t>Hemişelik toguň generatorlary olaryň oýandyryjy sarymlarynyň iýmitlendirilişine görä baglanşyksyz we baglanyşykly oýandyrylýan generatorlara bölünýärler</a:t>
            </a:r>
            <a:r>
              <a:rPr lang="en-US" sz="3600" dirty="0" smtClean="0">
                <a:solidFill>
                  <a:schemeClr val="accent1">
                    <a:lumMod val="75000"/>
                  </a:schemeClr>
                </a:solidFill>
              </a:rPr>
              <a:t>. </a:t>
            </a:r>
            <a:endParaRPr lang="tk-TM" sz="3600" dirty="0" smtClean="0">
              <a:solidFill>
                <a:schemeClr val="accent1">
                  <a:lumMod val="75000"/>
                </a:schemeClr>
              </a:solidFill>
            </a:endParaRPr>
          </a:p>
          <a:p>
            <a:r>
              <a:rPr lang="tk-TM" sz="3600" dirty="0" smtClean="0">
                <a:solidFill>
                  <a:schemeClr val="accent4">
                    <a:lumMod val="75000"/>
                  </a:schemeClr>
                </a:solidFill>
              </a:rPr>
              <a:t>Baglanşyksyz </a:t>
            </a:r>
            <a:r>
              <a:rPr lang="tk-TM" sz="3600" dirty="0" smtClean="0">
                <a:solidFill>
                  <a:schemeClr val="accent1">
                    <a:lumMod val="75000"/>
                  </a:schemeClr>
                </a:solidFill>
              </a:rPr>
              <a:t>oýandyrylýan hemişelik toguň generatorynyň elektrik shemasy </a:t>
            </a:r>
          </a:p>
          <a:p>
            <a:pPr marL="0" indent="0">
              <a:buNone/>
            </a:pPr>
            <a:r>
              <a:rPr lang="en-US" sz="3600" dirty="0" smtClean="0">
                <a:solidFill>
                  <a:schemeClr val="tx2"/>
                </a:solidFill>
              </a:rPr>
              <a:t>2.124-nji </a:t>
            </a:r>
            <a:r>
              <a:rPr lang="tk-TM" sz="3600" dirty="0" smtClean="0">
                <a:solidFill>
                  <a:schemeClr val="accent1">
                    <a:lumMod val="75000"/>
                  </a:schemeClr>
                </a:solidFill>
              </a:rPr>
              <a:t>suratda görkezilendir</a:t>
            </a:r>
            <a:r>
              <a:rPr lang="en-US" sz="3600" dirty="0" smtClean="0">
                <a:solidFill>
                  <a:schemeClr val="accent1">
                    <a:lumMod val="75000"/>
                  </a:schemeClr>
                </a:solidFill>
              </a:rPr>
              <a:t>.</a:t>
            </a:r>
            <a:endParaRPr lang="tk-TM" sz="3600" dirty="0" smtClean="0">
              <a:solidFill>
                <a:schemeClr val="accent1">
                  <a:lumMod val="75000"/>
                </a:schemeClr>
              </a:solidFill>
            </a:endParaRPr>
          </a:p>
          <a:p>
            <a:pPr marL="0" indent="0">
              <a:buNone/>
            </a:pPr>
            <a:r>
              <a:rPr lang="en-US" sz="3600" dirty="0" smtClean="0">
                <a:solidFill>
                  <a:schemeClr val="accent1">
                    <a:lumMod val="75000"/>
                  </a:schemeClr>
                </a:solidFill>
              </a:rPr>
              <a:t> </a:t>
            </a:r>
            <a:endParaRPr lang="ru-RU" sz="3600" dirty="0">
              <a:solidFill>
                <a:schemeClr val="accent1">
                  <a:lumMod val="75000"/>
                </a:schemeClr>
              </a:solidFill>
            </a:endParaRPr>
          </a:p>
        </p:txBody>
      </p:sp>
      <p:grpSp>
        <p:nvGrpSpPr>
          <p:cNvPr id="4" name="Group 2"/>
          <p:cNvGrpSpPr>
            <a:grpSpLocks/>
          </p:cNvGrpSpPr>
          <p:nvPr/>
        </p:nvGrpSpPr>
        <p:grpSpPr bwMode="auto">
          <a:xfrm>
            <a:off x="6337754" y="2845895"/>
            <a:ext cx="3590018" cy="4012105"/>
            <a:chOff x="4984" y="2612"/>
            <a:chExt cx="2415" cy="3022"/>
          </a:xfrm>
        </p:grpSpPr>
        <p:graphicFrame>
          <p:nvGraphicFramePr>
            <p:cNvPr id="5" name="Объект 4"/>
            <p:cNvGraphicFramePr>
              <a:graphicFrameLocks noChangeAspect="1"/>
            </p:cNvGraphicFramePr>
            <p:nvPr/>
          </p:nvGraphicFramePr>
          <p:xfrm>
            <a:off x="5933" y="3876"/>
            <a:ext cx="275" cy="265"/>
          </p:xfrm>
          <a:graphic>
            <a:graphicData uri="http://schemas.openxmlformats.org/presentationml/2006/ole">
              <mc:AlternateContent xmlns:mc="http://schemas.openxmlformats.org/markup-compatibility/2006">
                <mc:Choice xmlns:v="urn:schemas-microsoft-com:vml" Requires="v">
                  <p:oleObj spid="_x0000_s3521" name="Equation" r:id="rId3" imgW="164880" imgH="177480" progId="Equation.DSMT4">
                    <p:embed/>
                  </p:oleObj>
                </mc:Choice>
                <mc:Fallback>
                  <p:oleObj name="Equation" r:id="rId3" imgW="164880" imgH="17748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3" y="3876"/>
                          <a:ext cx="275"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4"/>
            <p:cNvGrpSpPr>
              <a:grpSpLocks noChangeAspect="1"/>
            </p:cNvGrpSpPr>
            <p:nvPr/>
          </p:nvGrpSpPr>
          <p:grpSpPr bwMode="auto">
            <a:xfrm>
              <a:off x="4984" y="2809"/>
              <a:ext cx="2194" cy="2661"/>
              <a:chOff x="4230" y="2850"/>
              <a:chExt cx="2741" cy="3450"/>
            </a:xfrm>
          </p:grpSpPr>
          <p:sp>
            <p:nvSpPr>
              <p:cNvPr id="14" name="Oval 5"/>
              <p:cNvSpPr>
                <a:spLocks noChangeAspect="1" noChangeArrowheads="1"/>
              </p:cNvSpPr>
              <p:nvPr/>
            </p:nvSpPr>
            <p:spPr bwMode="auto">
              <a:xfrm>
                <a:off x="5303" y="4110"/>
                <a:ext cx="568" cy="56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Rectangle 6"/>
              <p:cNvSpPr>
                <a:spLocks noChangeAspect="1" noChangeArrowheads="1"/>
              </p:cNvSpPr>
              <p:nvPr/>
            </p:nvSpPr>
            <p:spPr bwMode="auto">
              <a:xfrm>
                <a:off x="5190" y="4290"/>
                <a:ext cx="125" cy="181"/>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6" name="Rectangle 7"/>
              <p:cNvSpPr>
                <a:spLocks noChangeAspect="1" noChangeArrowheads="1"/>
              </p:cNvSpPr>
              <p:nvPr/>
            </p:nvSpPr>
            <p:spPr bwMode="auto">
              <a:xfrm>
                <a:off x="5863" y="4290"/>
                <a:ext cx="125" cy="181"/>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7" name="Rectangle 8"/>
              <p:cNvSpPr>
                <a:spLocks noChangeAspect="1" noChangeArrowheads="1"/>
              </p:cNvSpPr>
              <p:nvPr/>
            </p:nvSpPr>
            <p:spPr bwMode="auto">
              <a:xfrm>
                <a:off x="5025" y="3161"/>
                <a:ext cx="720" cy="1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8" name="Line 9"/>
              <p:cNvSpPr>
                <a:spLocks noChangeAspect="1" noChangeShapeType="1"/>
              </p:cNvSpPr>
              <p:nvPr/>
            </p:nvSpPr>
            <p:spPr bwMode="auto">
              <a:xfrm>
                <a:off x="4273" y="4375"/>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Line 10"/>
              <p:cNvSpPr>
                <a:spLocks noChangeAspect="1" noChangeShapeType="1"/>
              </p:cNvSpPr>
              <p:nvPr/>
            </p:nvSpPr>
            <p:spPr bwMode="auto">
              <a:xfrm>
                <a:off x="4273" y="3288"/>
                <a:ext cx="1"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Line 11"/>
              <p:cNvSpPr>
                <a:spLocks noChangeAspect="1" noChangeShapeType="1"/>
              </p:cNvSpPr>
              <p:nvPr/>
            </p:nvSpPr>
            <p:spPr bwMode="auto">
              <a:xfrm>
                <a:off x="6889" y="3290"/>
                <a:ext cx="1"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Oval 12"/>
              <p:cNvSpPr>
                <a:spLocks noChangeAspect="1" noChangeArrowheads="1"/>
              </p:cNvSpPr>
              <p:nvPr/>
            </p:nvSpPr>
            <p:spPr bwMode="auto">
              <a:xfrm>
                <a:off x="6855" y="3212"/>
                <a:ext cx="68" cy="6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Oval 13"/>
              <p:cNvSpPr>
                <a:spLocks noChangeAspect="1" noChangeArrowheads="1"/>
              </p:cNvSpPr>
              <p:nvPr/>
            </p:nvSpPr>
            <p:spPr bwMode="auto">
              <a:xfrm>
                <a:off x="4239" y="3210"/>
                <a:ext cx="68" cy="6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Line 14"/>
              <p:cNvSpPr>
                <a:spLocks noChangeAspect="1" noChangeShapeType="1"/>
              </p:cNvSpPr>
              <p:nvPr/>
            </p:nvSpPr>
            <p:spPr bwMode="auto">
              <a:xfrm>
                <a:off x="5344" y="2869"/>
                <a:ext cx="1" cy="2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 name="Line 15"/>
              <p:cNvSpPr>
                <a:spLocks noChangeAspect="1" noChangeShapeType="1"/>
              </p:cNvSpPr>
              <p:nvPr/>
            </p:nvSpPr>
            <p:spPr bwMode="auto">
              <a:xfrm>
                <a:off x="5344" y="2852"/>
                <a:ext cx="7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 name="Line 16"/>
              <p:cNvSpPr>
                <a:spLocks noChangeAspect="1" noChangeShapeType="1"/>
              </p:cNvSpPr>
              <p:nvPr/>
            </p:nvSpPr>
            <p:spPr bwMode="auto">
              <a:xfrm>
                <a:off x="6062" y="2850"/>
                <a:ext cx="1" cy="4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 name="Oval 17"/>
              <p:cNvSpPr>
                <a:spLocks noChangeAspect="1" noChangeArrowheads="1"/>
              </p:cNvSpPr>
              <p:nvPr/>
            </p:nvSpPr>
            <p:spPr bwMode="auto">
              <a:xfrm>
                <a:off x="6028" y="3212"/>
                <a:ext cx="68" cy="68"/>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Line 18"/>
              <p:cNvSpPr>
                <a:spLocks noChangeAspect="1" noChangeShapeType="1"/>
              </p:cNvSpPr>
              <p:nvPr/>
            </p:nvSpPr>
            <p:spPr bwMode="auto">
              <a:xfrm flipH="1">
                <a:off x="4335" y="4229"/>
                <a:ext cx="567"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 name="Line 19"/>
              <p:cNvSpPr>
                <a:spLocks noChangeAspect="1" noChangeShapeType="1"/>
              </p:cNvSpPr>
              <p:nvPr/>
            </p:nvSpPr>
            <p:spPr bwMode="auto">
              <a:xfrm rot="10800000" flipH="1">
                <a:off x="5354" y="5137"/>
                <a:ext cx="28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 name="Line 20"/>
              <p:cNvSpPr>
                <a:spLocks noChangeAspect="1" noChangeShapeType="1"/>
              </p:cNvSpPr>
              <p:nvPr/>
            </p:nvSpPr>
            <p:spPr bwMode="auto">
              <a:xfrm rot="10800000" flipH="1">
                <a:off x="6375" y="5137"/>
                <a:ext cx="56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 name="Line 21"/>
              <p:cNvSpPr>
                <a:spLocks noChangeAspect="1" noChangeShapeType="1"/>
              </p:cNvSpPr>
              <p:nvPr/>
            </p:nvSpPr>
            <p:spPr bwMode="auto">
              <a:xfrm rot="10800000" flipH="1">
                <a:off x="4257" y="5132"/>
                <a:ext cx="39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 name="Line 22"/>
              <p:cNvSpPr>
                <a:spLocks noChangeAspect="1" noChangeShapeType="1"/>
              </p:cNvSpPr>
              <p:nvPr/>
            </p:nvSpPr>
            <p:spPr bwMode="auto">
              <a:xfrm rot="10800000" flipH="1">
                <a:off x="4263" y="5142"/>
                <a:ext cx="1"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2" name="Line 23"/>
              <p:cNvSpPr>
                <a:spLocks noChangeAspect="1" noChangeShapeType="1"/>
              </p:cNvSpPr>
              <p:nvPr/>
            </p:nvSpPr>
            <p:spPr bwMode="auto">
              <a:xfrm rot="10800000" flipH="1">
                <a:off x="6936" y="5125"/>
                <a:ext cx="1"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 name="Oval 24"/>
              <p:cNvSpPr>
                <a:spLocks noChangeAspect="1" noChangeArrowheads="1"/>
              </p:cNvSpPr>
              <p:nvPr/>
            </p:nvSpPr>
            <p:spPr bwMode="auto">
              <a:xfrm rot="10800000" flipH="1">
                <a:off x="6903" y="6215"/>
                <a:ext cx="68" cy="6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Oval 25"/>
              <p:cNvSpPr>
                <a:spLocks noChangeAspect="1" noChangeArrowheads="1"/>
              </p:cNvSpPr>
              <p:nvPr/>
            </p:nvSpPr>
            <p:spPr bwMode="auto">
              <a:xfrm rot="10800000" flipH="1">
                <a:off x="4230" y="6232"/>
                <a:ext cx="68" cy="6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Line 26"/>
              <p:cNvSpPr>
                <a:spLocks noChangeAspect="1" noChangeShapeType="1"/>
              </p:cNvSpPr>
              <p:nvPr/>
            </p:nvSpPr>
            <p:spPr bwMode="auto">
              <a:xfrm rot="-10800000" flipH="1" flipV="1">
                <a:off x="5986" y="4746"/>
                <a:ext cx="1" cy="2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 name="Line 27"/>
              <p:cNvSpPr>
                <a:spLocks noChangeAspect="1" noChangeShapeType="1"/>
              </p:cNvSpPr>
              <p:nvPr/>
            </p:nvSpPr>
            <p:spPr bwMode="auto">
              <a:xfrm rot="-10800000" flipH="1" flipV="1">
                <a:off x="5987" y="4729"/>
                <a:ext cx="7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 name="Line 28"/>
              <p:cNvSpPr>
                <a:spLocks noChangeAspect="1" noChangeShapeType="1"/>
              </p:cNvSpPr>
              <p:nvPr/>
            </p:nvSpPr>
            <p:spPr bwMode="auto">
              <a:xfrm rot="-10800000" flipH="1" flipV="1">
                <a:off x="6704" y="4727"/>
                <a:ext cx="1" cy="4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 name="Oval 29"/>
              <p:cNvSpPr>
                <a:spLocks noChangeAspect="1" noChangeArrowheads="1"/>
              </p:cNvSpPr>
              <p:nvPr/>
            </p:nvSpPr>
            <p:spPr bwMode="auto">
              <a:xfrm rot="-10800000" flipH="1" flipV="1">
                <a:off x="6660" y="5103"/>
                <a:ext cx="68" cy="68"/>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Arc 30"/>
              <p:cNvSpPr>
                <a:spLocks noChangeAspect="1"/>
              </p:cNvSpPr>
              <p:nvPr/>
            </p:nvSpPr>
            <p:spPr bwMode="auto">
              <a:xfrm rot="16200000">
                <a:off x="5179" y="4980"/>
                <a:ext cx="106" cy="220"/>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0" name="Arc 31"/>
              <p:cNvSpPr>
                <a:spLocks noChangeAspect="1"/>
              </p:cNvSpPr>
              <p:nvPr/>
            </p:nvSpPr>
            <p:spPr bwMode="auto">
              <a:xfrm rot="16200000">
                <a:off x="4944" y="4975"/>
                <a:ext cx="106" cy="222"/>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Arc 32"/>
              <p:cNvSpPr>
                <a:spLocks noChangeAspect="1"/>
              </p:cNvSpPr>
              <p:nvPr/>
            </p:nvSpPr>
            <p:spPr bwMode="auto">
              <a:xfrm rot="16200000">
                <a:off x="4720" y="4982"/>
                <a:ext cx="106" cy="222"/>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2" name="Line 33"/>
              <p:cNvSpPr>
                <a:spLocks noChangeAspect="1" noChangeShapeType="1"/>
              </p:cNvSpPr>
              <p:nvPr/>
            </p:nvSpPr>
            <p:spPr bwMode="auto">
              <a:xfrm>
                <a:off x="6030" y="5385"/>
                <a:ext cx="567"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3" name="Rectangle 34"/>
              <p:cNvSpPr>
                <a:spLocks noChangeAspect="1" noChangeArrowheads="1"/>
              </p:cNvSpPr>
              <p:nvPr/>
            </p:nvSpPr>
            <p:spPr bwMode="auto">
              <a:xfrm>
                <a:off x="5646" y="5040"/>
                <a:ext cx="720" cy="1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44" name="Line 35"/>
              <p:cNvSpPr>
                <a:spLocks noChangeAspect="1" noChangeShapeType="1"/>
              </p:cNvSpPr>
              <p:nvPr/>
            </p:nvSpPr>
            <p:spPr bwMode="auto">
              <a:xfrm>
                <a:off x="6000" y="438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5" name="Line 36"/>
              <p:cNvSpPr>
                <a:spLocks noChangeAspect="1" noChangeShapeType="1"/>
              </p:cNvSpPr>
              <p:nvPr/>
            </p:nvSpPr>
            <p:spPr bwMode="auto">
              <a:xfrm>
                <a:off x="5745" y="3240"/>
                <a:ext cx="114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6" name="Line 37"/>
              <p:cNvSpPr>
                <a:spLocks noChangeAspect="1" noChangeShapeType="1"/>
              </p:cNvSpPr>
              <p:nvPr/>
            </p:nvSpPr>
            <p:spPr bwMode="auto">
              <a:xfrm flipH="1">
                <a:off x="4290" y="3240"/>
                <a:ext cx="7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7" name="Line 38"/>
              <p:cNvSpPr>
                <a:spLocks noChangeAspect="1" noChangeShapeType="1"/>
              </p:cNvSpPr>
              <p:nvPr/>
            </p:nvSpPr>
            <p:spPr bwMode="auto">
              <a:xfrm>
                <a:off x="5805" y="3675"/>
                <a:ext cx="102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Line 39"/>
              <p:cNvSpPr>
                <a:spLocks noChangeAspect="1" noChangeShapeType="1"/>
              </p:cNvSpPr>
              <p:nvPr/>
            </p:nvSpPr>
            <p:spPr bwMode="auto">
              <a:xfrm flipH="1">
                <a:off x="4290" y="3675"/>
                <a:ext cx="102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9" name="Line 40"/>
              <p:cNvSpPr>
                <a:spLocks noChangeAspect="1" noChangeShapeType="1"/>
              </p:cNvSpPr>
              <p:nvPr/>
            </p:nvSpPr>
            <p:spPr bwMode="auto">
              <a:xfrm>
                <a:off x="5871" y="6224"/>
                <a:ext cx="96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0" name="Line 41"/>
              <p:cNvSpPr>
                <a:spLocks noChangeAspect="1" noChangeShapeType="1"/>
              </p:cNvSpPr>
              <p:nvPr/>
            </p:nvSpPr>
            <p:spPr bwMode="auto">
              <a:xfrm flipH="1">
                <a:off x="4320" y="6225"/>
                <a:ext cx="96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aphicFrame>
          <p:nvGraphicFramePr>
            <p:cNvPr id="7" name="Объект 6"/>
            <p:cNvGraphicFramePr>
              <a:graphicFrameLocks noChangeAspect="1"/>
            </p:cNvGraphicFramePr>
            <p:nvPr>
              <p:extLst>
                <p:ext uri="{D42A27DB-BD31-4B8C-83A1-F6EECF244321}">
                  <p14:modId xmlns:p14="http://schemas.microsoft.com/office/powerpoint/2010/main" val="2641948481"/>
                </p:ext>
              </p:extLst>
            </p:nvPr>
          </p:nvGraphicFramePr>
          <p:xfrm>
            <a:off x="5903" y="3308"/>
            <a:ext cx="486" cy="361"/>
          </p:xfrm>
          <a:graphic>
            <a:graphicData uri="http://schemas.openxmlformats.org/presentationml/2006/ole">
              <mc:AlternateContent xmlns:mc="http://schemas.openxmlformats.org/markup-compatibility/2006">
                <mc:Choice xmlns:v="urn:schemas-microsoft-com:vml" Requires="v">
                  <p:oleObj spid="_x0000_s3522" name="Equation" r:id="rId5" imgW="291960" imgH="241200" progId="Equation.DSMT4">
                    <p:embed/>
                  </p:oleObj>
                </mc:Choice>
                <mc:Fallback>
                  <p:oleObj name="Equation" r:id="rId5" imgW="291960" imgH="241200" progId="Equation.DSMT4">
                    <p:embed/>
                    <p:pic>
                      <p:nvPicPr>
                        <p:cNvPr id="0" name="Object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3" y="3308"/>
                          <a:ext cx="486"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nvGraphicFramePr>
          <p:xfrm>
            <a:off x="5393" y="4209"/>
            <a:ext cx="424" cy="265"/>
          </p:xfrm>
          <a:graphic>
            <a:graphicData uri="http://schemas.openxmlformats.org/presentationml/2006/ole">
              <mc:AlternateContent xmlns:mc="http://schemas.openxmlformats.org/markup-compatibility/2006">
                <mc:Choice xmlns:v="urn:schemas-microsoft-com:vml" Requires="v">
                  <p:oleObj spid="_x0000_s3523" name="Equation" r:id="rId7" imgW="253800" imgH="177480" progId="Equation.DSMT4">
                    <p:embed/>
                  </p:oleObj>
                </mc:Choice>
                <mc:Fallback>
                  <p:oleObj name="Equation" r:id="rId7" imgW="253800" imgH="177480" progId="Equation.DSMT4">
                    <p:embed/>
                    <p:pic>
                      <p:nvPicPr>
                        <p:cNvPr id="0" name="Object 4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3" y="4209"/>
                          <a:ext cx="424"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nvGraphicFramePr>
          <p:xfrm>
            <a:off x="5465" y="2612"/>
            <a:ext cx="329" cy="411"/>
          </p:xfrm>
          <a:graphic>
            <a:graphicData uri="http://schemas.openxmlformats.org/presentationml/2006/ole">
              <mc:AlternateContent xmlns:mc="http://schemas.openxmlformats.org/markup-compatibility/2006">
                <mc:Choice xmlns:v="urn:schemas-microsoft-com:vml" Requires="v">
                  <p:oleObj spid="_x0000_s3524" name="Equation" r:id="rId9" imgW="190440" imgH="241200" progId="Equation.DSMT4">
                    <p:embed/>
                  </p:oleObj>
                </mc:Choice>
                <mc:Fallback>
                  <p:oleObj name="Equation" r:id="rId9" imgW="190440" imgH="241200" progId="Equation.DSMT4">
                    <p:embed/>
                    <p:pic>
                      <p:nvPicPr>
                        <p:cNvPr id="0" name="Object 4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65" y="2612"/>
                          <a:ext cx="329"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nvGraphicFramePr>
          <p:xfrm>
            <a:off x="5180" y="3513"/>
            <a:ext cx="351" cy="411"/>
          </p:xfrm>
          <a:graphic>
            <a:graphicData uri="http://schemas.openxmlformats.org/presentationml/2006/ole">
              <mc:AlternateContent xmlns:mc="http://schemas.openxmlformats.org/markup-compatibility/2006">
                <mc:Choice xmlns:v="urn:schemas-microsoft-com:vml" Requires="v">
                  <p:oleObj spid="_x0000_s3525" name="Equation" r:id="rId11" imgW="203040" imgH="241200" progId="Equation.DSMT4">
                    <p:embed/>
                  </p:oleObj>
                </mc:Choice>
                <mc:Fallback>
                  <p:oleObj name="Equation" r:id="rId11" imgW="203040" imgH="241200" progId="Equation.DSMT4">
                    <p:embed/>
                    <p:pic>
                      <p:nvPicPr>
                        <p:cNvPr id="0" name="Object 4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0" y="3513"/>
                          <a:ext cx="351"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nvGraphicFramePr>
          <p:xfrm>
            <a:off x="6425" y="4722"/>
            <a:ext cx="351" cy="411"/>
          </p:xfrm>
          <a:graphic>
            <a:graphicData uri="http://schemas.openxmlformats.org/presentationml/2006/ole">
              <mc:AlternateContent xmlns:mc="http://schemas.openxmlformats.org/markup-compatibility/2006">
                <mc:Choice xmlns:v="urn:schemas-microsoft-com:vml" Requires="v">
                  <p:oleObj spid="_x0000_s3526" name="Equation" r:id="rId13" imgW="203040" imgH="241200" progId="Equation.DSMT4">
                    <p:embed/>
                  </p:oleObj>
                </mc:Choice>
                <mc:Fallback>
                  <p:oleObj name="Equation" r:id="rId13" imgW="203040" imgH="241200" progId="Equation.DSMT4">
                    <p:embed/>
                    <p:pic>
                      <p:nvPicPr>
                        <p:cNvPr id="0" name="Object 4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25" y="4722"/>
                          <a:ext cx="351"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nvGraphicFramePr>
          <p:xfrm>
            <a:off x="7004" y="4152"/>
            <a:ext cx="395" cy="411"/>
          </p:xfrm>
          <a:graphic>
            <a:graphicData uri="http://schemas.openxmlformats.org/presentationml/2006/ole">
              <mc:AlternateContent xmlns:mc="http://schemas.openxmlformats.org/markup-compatibility/2006">
                <mc:Choice xmlns:v="urn:schemas-microsoft-com:vml" Requires="v">
                  <p:oleObj spid="_x0000_s3527" name="Equation" r:id="rId15" imgW="228600" imgH="241200" progId="Equation.DSMT4">
                    <p:embed/>
                  </p:oleObj>
                </mc:Choice>
                <mc:Fallback>
                  <p:oleObj name="Equation" r:id="rId15" imgW="228600" imgH="241200" progId="Equation.DSMT4">
                    <p:embed/>
                    <p:pic>
                      <p:nvPicPr>
                        <p:cNvPr id="0" name="Object 4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04" y="4152"/>
                          <a:ext cx="395"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Объект 12"/>
            <p:cNvGraphicFramePr>
              <a:graphicFrameLocks noChangeAspect="1"/>
            </p:cNvGraphicFramePr>
            <p:nvPr/>
          </p:nvGraphicFramePr>
          <p:xfrm>
            <a:off x="5864" y="5223"/>
            <a:ext cx="417" cy="411"/>
          </p:xfrm>
          <a:graphic>
            <a:graphicData uri="http://schemas.openxmlformats.org/presentationml/2006/ole">
              <mc:AlternateContent xmlns:mc="http://schemas.openxmlformats.org/markup-compatibility/2006">
                <mc:Choice xmlns:v="urn:schemas-microsoft-com:vml" Requires="v">
                  <p:oleObj spid="_x0000_s3528" name="Equation" r:id="rId17" imgW="241200" imgH="241200" progId="Equation.DSMT4">
                    <p:embed/>
                  </p:oleObj>
                </mc:Choice>
                <mc:Fallback>
                  <p:oleObj name="Equation" r:id="rId17" imgW="241200" imgH="241200" progId="Equation.DSMT4">
                    <p:embed/>
                    <p:pic>
                      <p:nvPicPr>
                        <p:cNvPr id="0" name="Object 4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64" y="5223"/>
                          <a:ext cx="417"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29136793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r>
              <a:rPr lang="tk-TM" sz="4000" dirty="0" smtClean="0">
                <a:solidFill>
                  <a:schemeClr val="accent1">
                    <a:lumMod val="75000"/>
                  </a:schemeClr>
                </a:solidFill>
              </a:rPr>
              <a:t>Shemadan görnüşi ýaly baglanşyksyz oýandyrylýan generatoryň oýandyryjy sarymy, onuň ýakoryna elektrik baglanyşygy bolmadyk hemişelik toguň çeşmesinden iýmitlenýär. Bu usulda oýandyryjy sarymynyň togunyň ululygy generatoryň iş düzgünine hiç-hili bagly däldir. Şeýlede bu usulda generatora kabulediji birikdirilmedik ýagdaýynda ýakoryň togunyň nola deňligi sebäpli onuň naprýaženiýesi ýakorda indusirlenýän elektrik hereketlendiriji güýje deňdir: </a:t>
            </a:r>
          </a:p>
          <a:p>
            <a:r>
              <a:rPr lang="tk-TM" sz="4000" dirty="0" smtClean="0"/>
              <a:t>U=E-R</a:t>
            </a:r>
            <a:r>
              <a:rPr lang="tk-TM" dirty="0" smtClean="0"/>
              <a:t>ýa</a:t>
            </a:r>
            <a:r>
              <a:rPr lang="tk-TM" sz="4000" dirty="0" smtClean="0"/>
              <a:t>I</a:t>
            </a:r>
            <a:r>
              <a:rPr lang="tk-TM" dirty="0" smtClean="0"/>
              <a:t>ýa</a:t>
            </a:r>
            <a:r>
              <a:rPr lang="tk-TM" sz="4000" dirty="0" smtClean="0"/>
              <a:t>=E,</a:t>
            </a:r>
            <a:r>
              <a:rPr lang="tk-TM" sz="4000" dirty="0" smtClean="0">
                <a:solidFill>
                  <a:schemeClr val="accent1">
                    <a:lumMod val="75000"/>
                  </a:schemeClr>
                </a:solidFill>
              </a:rPr>
              <a:t>  bu ýerde </a:t>
            </a:r>
            <a:r>
              <a:rPr lang="tk-TM" sz="4000" dirty="0" smtClean="0"/>
              <a:t>R</a:t>
            </a:r>
            <a:r>
              <a:rPr lang="tk-TM" sz="2400" dirty="0" smtClean="0"/>
              <a:t>ýa</a:t>
            </a:r>
            <a:r>
              <a:rPr lang="tk-TM" sz="4000" dirty="0" smtClean="0">
                <a:solidFill>
                  <a:schemeClr val="accent1">
                    <a:lumMod val="75000"/>
                  </a:schemeClr>
                </a:solidFill>
              </a:rPr>
              <a:t>- ýakoryň garşylygy. </a:t>
            </a:r>
          </a:p>
          <a:p>
            <a:endParaRPr lang="tk-TM" dirty="0">
              <a:solidFill>
                <a:schemeClr val="accent1">
                  <a:lumMod val="75000"/>
                </a:schemeClr>
              </a:solidFill>
            </a:endParaRPr>
          </a:p>
        </p:txBody>
      </p:sp>
    </p:spTree>
    <p:extLst>
      <p:ext uri="{BB962C8B-B14F-4D97-AF65-F5344CB8AC3E}">
        <p14:creationId xmlns:p14="http://schemas.microsoft.com/office/powerpoint/2010/main" val="204955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r>
              <a:rPr lang="en-US" sz="3600" dirty="0" smtClean="0">
                <a:solidFill>
                  <a:schemeClr val="accent1">
                    <a:lumMod val="75000"/>
                  </a:schemeClr>
                </a:solidFill>
              </a:rPr>
              <a:t>2.125-nji </a:t>
            </a:r>
            <a:r>
              <a:rPr lang="tk-TM" sz="3600" dirty="0" smtClean="0">
                <a:solidFill>
                  <a:schemeClr val="accent1">
                    <a:lumMod val="75000"/>
                  </a:schemeClr>
                </a:solidFill>
              </a:rPr>
              <a:t>surat</a:t>
            </a:r>
            <a:r>
              <a:rPr lang="en-US" sz="3600" dirty="0" smtClean="0">
                <a:solidFill>
                  <a:schemeClr val="accent1">
                    <a:lumMod val="75000"/>
                  </a:schemeClr>
                </a:solidFill>
              </a:rPr>
              <a:t>.  </a:t>
            </a:r>
            <a:r>
              <a:rPr lang="en-US" sz="3600" dirty="0">
                <a:solidFill>
                  <a:schemeClr val="accent1">
                    <a:lumMod val="75000"/>
                  </a:schemeClr>
                </a:solidFill>
              </a:rPr>
              <a:t>Parallel </a:t>
            </a:r>
            <a:r>
              <a:rPr lang="tk-TM" sz="3600" dirty="0" smtClean="0">
                <a:solidFill>
                  <a:schemeClr val="accent1">
                    <a:lumMod val="75000"/>
                  </a:schemeClr>
                </a:solidFill>
              </a:rPr>
              <a:t>oýandyrylýan hemişelik toguň generatorynyň elektrik shemasy</a:t>
            </a:r>
            <a:r>
              <a:rPr lang="en-US" sz="3600" dirty="0" smtClean="0">
                <a:solidFill>
                  <a:schemeClr val="accent1">
                    <a:lumMod val="75000"/>
                  </a:schemeClr>
                </a:solidFill>
              </a:rPr>
              <a:t>.</a:t>
            </a:r>
            <a:endParaRPr lang="tk-TM" sz="3600" dirty="0" smtClean="0">
              <a:solidFill>
                <a:schemeClr val="accent1">
                  <a:lumMod val="75000"/>
                </a:schemeClr>
              </a:solidFill>
            </a:endParaRPr>
          </a:p>
          <a:p>
            <a:r>
              <a:rPr lang="en-US" sz="3600" dirty="0" smtClean="0">
                <a:solidFill>
                  <a:schemeClr val="accent1">
                    <a:lumMod val="75000"/>
                  </a:schemeClr>
                </a:solidFill>
              </a:rPr>
              <a:t> </a:t>
            </a:r>
            <a:r>
              <a:rPr lang="tk-TM" sz="3600" dirty="0" smtClean="0">
                <a:solidFill>
                  <a:schemeClr val="accent1">
                    <a:lumMod val="75000"/>
                  </a:schemeClr>
                </a:solidFill>
              </a:rPr>
              <a:t>Ýakorda indusirlenýän </a:t>
            </a:r>
            <a:r>
              <a:rPr lang="tk-TM" sz="3600" dirty="0" smtClean="0"/>
              <a:t>E</a:t>
            </a:r>
            <a:r>
              <a:rPr lang="tk-TM" sz="3600" dirty="0" smtClean="0">
                <a:solidFill>
                  <a:schemeClr val="accent1">
                    <a:lumMod val="75000"/>
                  </a:schemeClr>
                </a:solidFill>
              </a:rPr>
              <a:t> elektrik hereketlendiriji güýjüň ululygyny erkin üýtgetmek üçin oýandyryjy saryma yzygider birikdirilen </a:t>
            </a:r>
            <a:r>
              <a:rPr lang="tk-TM" sz="3600" dirty="0" smtClean="0"/>
              <a:t>R</a:t>
            </a:r>
            <a:r>
              <a:rPr lang="tk-TM" sz="2400" dirty="0" smtClean="0"/>
              <a:t>oý</a:t>
            </a:r>
            <a:r>
              <a:rPr lang="tk-TM" sz="3600" dirty="0" smtClean="0"/>
              <a:t> </a:t>
            </a:r>
            <a:r>
              <a:rPr lang="tk-TM" sz="3600" dirty="0" smtClean="0">
                <a:solidFill>
                  <a:schemeClr val="accent1">
                    <a:lumMod val="75000"/>
                  </a:schemeClr>
                </a:solidFill>
              </a:rPr>
              <a:t>rezistoryň garşylygy üýtgedilýär</a:t>
            </a:r>
            <a:r>
              <a:rPr lang="en-US" sz="3600" dirty="0" smtClean="0">
                <a:solidFill>
                  <a:schemeClr val="accent1">
                    <a:lumMod val="75000"/>
                  </a:schemeClr>
                </a:solidFill>
              </a:rPr>
              <a:t>.</a:t>
            </a:r>
            <a:endParaRPr lang="tk-TM" sz="3600" dirty="0" smtClean="0">
              <a:solidFill>
                <a:schemeClr val="accent1">
                  <a:lumMod val="75000"/>
                </a:schemeClr>
              </a:solidFill>
            </a:endParaRPr>
          </a:p>
          <a:p>
            <a:endParaRPr lang="ru-RU" sz="3600" dirty="0">
              <a:solidFill>
                <a:schemeClr val="accent1">
                  <a:lumMod val="75000"/>
                </a:schemeClr>
              </a:solidFill>
            </a:endParaRPr>
          </a:p>
        </p:txBody>
      </p:sp>
      <p:grpSp>
        <p:nvGrpSpPr>
          <p:cNvPr id="4" name="Group 2"/>
          <p:cNvGrpSpPr>
            <a:grpSpLocks/>
          </p:cNvGrpSpPr>
          <p:nvPr/>
        </p:nvGrpSpPr>
        <p:grpSpPr bwMode="auto">
          <a:xfrm>
            <a:off x="3507468" y="256674"/>
            <a:ext cx="3968153" cy="3477126"/>
            <a:chOff x="4478" y="8995"/>
            <a:chExt cx="2684" cy="2640"/>
          </a:xfrm>
        </p:grpSpPr>
        <p:grpSp>
          <p:nvGrpSpPr>
            <p:cNvPr id="5" name="Group 3"/>
            <p:cNvGrpSpPr>
              <a:grpSpLocks/>
            </p:cNvGrpSpPr>
            <p:nvPr/>
          </p:nvGrpSpPr>
          <p:grpSpPr bwMode="auto">
            <a:xfrm>
              <a:off x="4478" y="9108"/>
              <a:ext cx="2684" cy="2333"/>
              <a:chOff x="3141" y="3942"/>
              <a:chExt cx="2684" cy="2460"/>
            </a:xfrm>
          </p:grpSpPr>
          <p:sp>
            <p:nvSpPr>
              <p:cNvPr id="13" name="Oval 4"/>
              <p:cNvSpPr>
                <a:spLocks noChangeArrowheads="1"/>
              </p:cNvSpPr>
              <p:nvPr/>
            </p:nvSpPr>
            <p:spPr bwMode="auto">
              <a:xfrm>
                <a:off x="4220" y="5202"/>
                <a:ext cx="568" cy="567"/>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4" name="Rectangle 5"/>
              <p:cNvSpPr>
                <a:spLocks noChangeArrowheads="1"/>
              </p:cNvSpPr>
              <p:nvPr/>
            </p:nvSpPr>
            <p:spPr bwMode="auto">
              <a:xfrm>
                <a:off x="4092" y="5382"/>
                <a:ext cx="125" cy="181"/>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5" name="Rectangle 6"/>
              <p:cNvSpPr>
                <a:spLocks noChangeArrowheads="1"/>
              </p:cNvSpPr>
              <p:nvPr/>
            </p:nvSpPr>
            <p:spPr bwMode="auto">
              <a:xfrm>
                <a:off x="4780" y="5382"/>
                <a:ext cx="125" cy="181"/>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6" name="Rectangle 7"/>
              <p:cNvSpPr>
                <a:spLocks noChangeArrowheads="1"/>
              </p:cNvSpPr>
              <p:nvPr/>
            </p:nvSpPr>
            <p:spPr bwMode="auto">
              <a:xfrm>
                <a:off x="3927" y="4253"/>
                <a:ext cx="720" cy="18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7" name="Line 8"/>
              <p:cNvSpPr>
                <a:spLocks noChangeShapeType="1"/>
              </p:cNvSpPr>
              <p:nvPr/>
            </p:nvSpPr>
            <p:spPr bwMode="auto">
              <a:xfrm>
                <a:off x="3175" y="5467"/>
                <a:ext cx="90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8" name="Line 9"/>
              <p:cNvSpPr>
                <a:spLocks noChangeShapeType="1"/>
              </p:cNvSpPr>
              <p:nvPr/>
            </p:nvSpPr>
            <p:spPr bwMode="auto">
              <a:xfrm>
                <a:off x="3175" y="4380"/>
                <a:ext cx="1" cy="1080"/>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19" name="Line 10"/>
              <p:cNvSpPr>
                <a:spLocks noChangeShapeType="1"/>
              </p:cNvSpPr>
              <p:nvPr/>
            </p:nvSpPr>
            <p:spPr bwMode="auto">
              <a:xfrm>
                <a:off x="5791" y="4382"/>
                <a:ext cx="1" cy="1080"/>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0" name="Oval 11"/>
              <p:cNvSpPr>
                <a:spLocks noChangeArrowheads="1"/>
              </p:cNvSpPr>
              <p:nvPr/>
            </p:nvSpPr>
            <p:spPr bwMode="auto">
              <a:xfrm>
                <a:off x="5757" y="4304"/>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1" name="Oval 12"/>
              <p:cNvSpPr>
                <a:spLocks noChangeArrowheads="1"/>
              </p:cNvSpPr>
              <p:nvPr/>
            </p:nvSpPr>
            <p:spPr bwMode="auto">
              <a:xfrm>
                <a:off x="3141" y="4302"/>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2" name="Line 13"/>
              <p:cNvSpPr>
                <a:spLocks noChangeShapeType="1"/>
              </p:cNvSpPr>
              <p:nvPr/>
            </p:nvSpPr>
            <p:spPr bwMode="auto">
              <a:xfrm>
                <a:off x="4246" y="3961"/>
                <a:ext cx="1" cy="295"/>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3" name="Line 14"/>
              <p:cNvSpPr>
                <a:spLocks noChangeShapeType="1"/>
              </p:cNvSpPr>
              <p:nvPr/>
            </p:nvSpPr>
            <p:spPr bwMode="auto">
              <a:xfrm>
                <a:off x="4246" y="3944"/>
                <a:ext cx="72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4" name="Line 15"/>
              <p:cNvSpPr>
                <a:spLocks noChangeShapeType="1"/>
              </p:cNvSpPr>
              <p:nvPr/>
            </p:nvSpPr>
            <p:spPr bwMode="auto">
              <a:xfrm>
                <a:off x="4964" y="3942"/>
                <a:ext cx="1" cy="425"/>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5" name="Oval 16"/>
              <p:cNvSpPr>
                <a:spLocks noChangeArrowheads="1"/>
              </p:cNvSpPr>
              <p:nvPr/>
            </p:nvSpPr>
            <p:spPr bwMode="auto">
              <a:xfrm>
                <a:off x="4930" y="4304"/>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6" name="Line 17"/>
              <p:cNvSpPr>
                <a:spLocks noChangeShapeType="1"/>
              </p:cNvSpPr>
              <p:nvPr/>
            </p:nvSpPr>
            <p:spPr bwMode="auto">
              <a:xfrm flipH="1">
                <a:off x="3290" y="5322"/>
                <a:ext cx="567" cy="1"/>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7" name="Line 18"/>
              <p:cNvSpPr>
                <a:spLocks noChangeShapeType="1"/>
              </p:cNvSpPr>
              <p:nvPr/>
            </p:nvSpPr>
            <p:spPr bwMode="auto">
              <a:xfrm rot="10800000" flipH="1">
                <a:off x="4211" y="6319"/>
                <a:ext cx="283"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8" name="Line 19"/>
              <p:cNvSpPr>
                <a:spLocks noChangeShapeType="1"/>
              </p:cNvSpPr>
              <p:nvPr/>
            </p:nvSpPr>
            <p:spPr bwMode="auto">
              <a:xfrm rot="10800000" flipH="1">
                <a:off x="5232" y="6319"/>
                <a:ext cx="561"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29" name="Line 20"/>
              <p:cNvSpPr>
                <a:spLocks noChangeShapeType="1"/>
              </p:cNvSpPr>
              <p:nvPr/>
            </p:nvSpPr>
            <p:spPr bwMode="auto">
              <a:xfrm rot="10800000" flipH="1">
                <a:off x="3187" y="6327"/>
                <a:ext cx="334"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0" name="Line 21"/>
              <p:cNvSpPr>
                <a:spLocks noChangeShapeType="1"/>
              </p:cNvSpPr>
              <p:nvPr/>
            </p:nvSpPr>
            <p:spPr bwMode="auto">
              <a:xfrm rot="-10800000" flipH="1" flipV="1">
                <a:off x="4843" y="5928"/>
                <a:ext cx="1" cy="295"/>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1" name="Line 22"/>
              <p:cNvSpPr>
                <a:spLocks noChangeShapeType="1"/>
              </p:cNvSpPr>
              <p:nvPr/>
            </p:nvSpPr>
            <p:spPr bwMode="auto">
              <a:xfrm rot="-10800000" flipH="1" flipV="1">
                <a:off x="4844" y="5911"/>
                <a:ext cx="72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2" name="Line 23"/>
              <p:cNvSpPr>
                <a:spLocks noChangeShapeType="1"/>
              </p:cNvSpPr>
              <p:nvPr/>
            </p:nvSpPr>
            <p:spPr bwMode="auto">
              <a:xfrm rot="-10800000" flipH="1" flipV="1">
                <a:off x="5561" y="5909"/>
                <a:ext cx="1" cy="425"/>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3" name="Oval 24"/>
              <p:cNvSpPr>
                <a:spLocks noChangeArrowheads="1"/>
              </p:cNvSpPr>
              <p:nvPr/>
            </p:nvSpPr>
            <p:spPr bwMode="auto">
              <a:xfrm rot="-10800000" flipH="1" flipV="1">
                <a:off x="5532" y="6285"/>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grpSp>
            <p:nvGrpSpPr>
              <p:cNvPr id="34" name="Group 25"/>
              <p:cNvGrpSpPr>
                <a:grpSpLocks noChangeAspect="1"/>
              </p:cNvGrpSpPr>
              <p:nvPr/>
            </p:nvGrpSpPr>
            <p:grpSpPr bwMode="auto">
              <a:xfrm rot="5400000">
                <a:off x="3802" y="5932"/>
                <a:ext cx="113" cy="680"/>
                <a:chOff x="3635" y="4016"/>
                <a:chExt cx="115" cy="701"/>
              </a:xfrm>
            </p:grpSpPr>
            <p:sp>
              <p:nvSpPr>
                <p:cNvPr id="46" name="Arc 26"/>
                <p:cNvSpPr>
                  <a:spLocks noChangeAspect="1"/>
                </p:cNvSpPr>
                <p:nvPr/>
              </p:nvSpPr>
              <p:spPr bwMode="auto">
                <a:xfrm rot="10800000">
                  <a:off x="3639" y="4016"/>
                  <a:ext cx="108" cy="227"/>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7" name="Arc 27"/>
                <p:cNvSpPr>
                  <a:spLocks noChangeAspect="1"/>
                </p:cNvSpPr>
                <p:nvPr/>
              </p:nvSpPr>
              <p:spPr bwMode="auto">
                <a:xfrm rot="10800000">
                  <a:off x="3635" y="4257"/>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8" name="Arc 28"/>
                <p:cNvSpPr>
                  <a:spLocks noChangeAspect="1"/>
                </p:cNvSpPr>
                <p:nvPr/>
              </p:nvSpPr>
              <p:spPr bwMode="auto">
                <a:xfrm rot="10800000">
                  <a:off x="3642" y="4488"/>
                  <a:ext cx="108" cy="229"/>
                </a:xfrm>
                <a:custGeom>
                  <a:avLst/>
                  <a:gdLst>
                    <a:gd name="G0" fmla="+- 0 0 0"/>
                    <a:gd name="G1" fmla="+- 21468 0 0"/>
                    <a:gd name="G2" fmla="+- 21600 0 0"/>
                    <a:gd name="T0" fmla="*/ 2380 w 21600"/>
                    <a:gd name="T1" fmla="*/ 0 h 43039"/>
                    <a:gd name="T2" fmla="*/ 1124 w 21600"/>
                    <a:gd name="T3" fmla="*/ 43039 h 43039"/>
                    <a:gd name="T4" fmla="*/ 0 w 21600"/>
                    <a:gd name="T5" fmla="*/ 21468 h 43039"/>
                  </a:gdLst>
                  <a:ahLst/>
                  <a:cxnLst>
                    <a:cxn ang="0">
                      <a:pos x="T0" y="T1"/>
                    </a:cxn>
                    <a:cxn ang="0">
                      <a:pos x="T2" y="T3"/>
                    </a:cxn>
                    <a:cxn ang="0">
                      <a:pos x="T4" y="T5"/>
                    </a:cxn>
                  </a:cxnLst>
                  <a:rect l="0" t="0" r="r" b="b"/>
                  <a:pathLst>
                    <a:path w="21600" h="43039" fill="none" extrusionOk="0">
                      <a:moveTo>
                        <a:pt x="2380" y="-1"/>
                      </a:moveTo>
                      <a:cubicBezTo>
                        <a:pt x="13321" y="1212"/>
                        <a:pt x="21600" y="10459"/>
                        <a:pt x="21600" y="21468"/>
                      </a:cubicBezTo>
                      <a:cubicBezTo>
                        <a:pt x="21600" y="32960"/>
                        <a:pt x="12600" y="42440"/>
                        <a:pt x="1123" y="43038"/>
                      </a:cubicBezTo>
                    </a:path>
                    <a:path w="21600" h="43039" stroke="0" extrusionOk="0">
                      <a:moveTo>
                        <a:pt x="2380" y="-1"/>
                      </a:moveTo>
                      <a:cubicBezTo>
                        <a:pt x="13321" y="1212"/>
                        <a:pt x="21600" y="10459"/>
                        <a:pt x="21600" y="21468"/>
                      </a:cubicBezTo>
                      <a:cubicBezTo>
                        <a:pt x="21600" y="32960"/>
                        <a:pt x="12600" y="42440"/>
                        <a:pt x="1123" y="43038"/>
                      </a:cubicBezTo>
                      <a:lnTo>
                        <a:pt x="0" y="21468"/>
                      </a:lnTo>
                      <a:close/>
                    </a:path>
                  </a:pathLst>
                </a:cu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grpSp>
          <p:sp>
            <p:nvSpPr>
              <p:cNvPr id="35" name="Line 29"/>
              <p:cNvSpPr>
                <a:spLocks noChangeShapeType="1"/>
              </p:cNvSpPr>
              <p:nvPr/>
            </p:nvSpPr>
            <p:spPr bwMode="auto">
              <a:xfrm flipH="1">
                <a:off x="3474" y="6118"/>
                <a:ext cx="567" cy="1"/>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6" name="Rectangle 30"/>
              <p:cNvSpPr>
                <a:spLocks noChangeArrowheads="1"/>
              </p:cNvSpPr>
              <p:nvPr/>
            </p:nvSpPr>
            <p:spPr bwMode="auto">
              <a:xfrm>
                <a:off x="4503" y="6222"/>
                <a:ext cx="720" cy="18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7" name="Line 31"/>
              <p:cNvSpPr>
                <a:spLocks noChangeShapeType="1"/>
              </p:cNvSpPr>
              <p:nvPr/>
            </p:nvSpPr>
            <p:spPr bwMode="auto">
              <a:xfrm>
                <a:off x="4902" y="5472"/>
                <a:ext cx="90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8" name="Line 32"/>
              <p:cNvSpPr>
                <a:spLocks noChangeShapeType="1"/>
              </p:cNvSpPr>
              <p:nvPr/>
            </p:nvSpPr>
            <p:spPr bwMode="auto">
              <a:xfrm>
                <a:off x="4647" y="4332"/>
                <a:ext cx="114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39" name="Line 33"/>
              <p:cNvSpPr>
                <a:spLocks noChangeShapeType="1"/>
              </p:cNvSpPr>
              <p:nvPr/>
            </p:nvSpPr>
            <p:spPr bwMode="auto">
              <a:xfrm flipH="1">
                <a:off x="3192" y="4332"/>
                <a:ext cx="720" cy="1"/>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0" name="Oval 34"/>
              <p:cNvSpPr>
                <a:spLocks noChangeArrowheads="1"/>
              </p:cNvSpPr>
              <p:nvPr/>
            </p:nvSpPr>
            <p:spPr bwMode="auto">
              <a:xfrm rot="-10800000" flipH="1" flipV="1">
                <a:off x="5757" y="5442"/>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1" name="Oval 35"/>
              <p:cNvSpPr>
                <a:spLocks noChangeArrowheads="1"/>
              </p:cNvSpPr>
              <p:nvPr/>
            </p:nvSpPr>
            <p:spPr bwMode="auto">
              <a:xfrm rot="-10800000" flipH="1" flipV="1">
                <a:off x="3147" y="5427"/>
                <a:ext cx="68" cy="68"/>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2" name="Line 36"/>
              <p:cNvSpPr>
                <a:spLocks noChangeShapeType="1"/>
              </p:cNvSpPr>
              <p:nvPr/>
            </p:nvSpPr>
            <p:spPr bwMode="auto">
              <a:xfrm>
                <a:off x="5787" y="5487"/>
                <a:ext cx="1" cy="833"/>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3" name="Line 37"/>
              <p:cNvSpPr>
                <a:spLocks noChangeShapeType="1"/>
              </p:cNvSpPr>
              <p:nvPr/>
            </p:nvSpPr>
            <p:spPr bwMode="auto">
              <a:xfrm>
                <a:off x="3177" y="5502"/>
                <a:ext cx="1" cy="833"/>
              </a:xfrm>
              <a:prstGeom prst="lin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4" name="Line 38"/>
              <p:cNvSpPr>
                <a:spLocks noChangeShapeType="1"/>
              </p:cNvSpPr>
              <p:nvPr/>
            </p:nvSpPr>
            <p:spPr bwMode="auto">
              <a:xfrm>
                <a:off x="4692" y="4827"/>
                <a:ext cx="1026" cy="1"/>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sp>
            <p:nvSpPr>
              <p:cNvPr id="45" name="Line 39"/>
              <p:cNvSpPr>
                <a:spLocks noChangeShapeType="1"/>
              </p:cNvSpPr>
              <p:nvPr/>
            </p:nvSpPr>
            <p:spPr bwMode="auto">
              <a:xfrm flipH="1">
                <a:off x="3207" y="4827"/>
                <a:ext cx="1026" cy="1"/>
              </a:xfrm>
              <a:prstGeom prst="line">
                <a:avLst/>
              </a:prstGeom>
              <a:ln>
                <a:headEnd/>
                <a:tailEnd type="triangl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ru-RU"/>
              </a:p>
            </p:txBody>
          </p:sp>
        </p:grpSp>
        <p:graphicFrame>
          <p:nvGraphicFramePr>
            <p:cNvPr id="6" name="Объект 5"/>
            <p:cNvGraphicFramePr>
              <a:graphicFrameLocks noChangeAspect="1"/>
            </p:cNvGraphicFramePr>
            <p:nvPr/>
          </p:nvGraphicFramePr>
          <p:xfrm>
            <a:off x="5618" y="9767"/>
            <a:ext cx="486" cy="355"/>
          </p:xfrm>
          <a:graphic>
            <a:graphicData uri="http://schemas.openxmlformats.org/presentationml/2006/ole">
              <mc:AlternateContent xmlns:mc="http://schemas.openxmlformats.org/markup-compatibility/2006">
                <mc:Choice xmlns:v="urn:schemas-microsoft-com:vml" Requires="v">
                  <p:oleObj spid="_x0000_s4524" name="Equation" r:id="rId3" imgW="291960" imgH="241200" progId="Equation.DSMT4">
                    <p:embed/>
                  </p:oleObj>
                </mc:Choice>
                <mc:Fallback>
                  <p:oleObj name="Equation" r:id="rId3" imgW="291960" imgH="241200" progId="Equation.DSMT4">
                    <p:embed/>
                    <p:pic>
                      <p:nvPicPr>
                        <p:cNvPr id="0" name="Object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8" y="9767"/>
                          <a:ext cx="486"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nvGraphicFramePr>
          <p:xfrm>
            <a:off x="5723" y="10435"/>
            <a:ext cx="275" cy="261"/>
          </p:xfrm>
          <a:graphic>
            <a:graphicData uri="http://schemas.openxmlformats.org/presentationml/2006/ole">
              <mc:AlternateContent xmlns:mc="http://schemas.openxmlformats.org/markup-compatibility/2006">
                <mc:Choice xmlns:v="urn:schemas-microsoft-com:vml" Requires="v">
                  <p:oleObj spid="_x0000_s4525" name="Equation" r:id="rId5" imgW="164880" imgH="177480" progId="Equation.DSMT4">
                    <p:embed/>
                  </p:oleObj>
                </mc:Choice>
                <mc:Fallback>
                  <p:oleObj name="Equation" r:id="rId5" imgW="164880" imgH="177480" progId="Equation.DSMT4">
                    <p:embed/>
                    <p:pic>
                      <p:nvPicPr>
                        <p:cNvPr id="0" name="Object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3" y="10435"/>
                          <a:ext cx="275"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nvGraphicFramePr>
          <p:xfrm>
            <a:off x="4988" y="11374"/>
            <a:ext cx="424" cy="261"/>
          </p:xfrm>
          <a:graphic>
            <a:graphicData uri="http://schemas.openxmlformats.org/presentationml/2006/ole">
              <mc:AlternateContent xmlns:mc="http://schemas.openxmlformats.org/markup-compatibility/2006">
                <mc:Choice xmlns:v="urn:schemas-microsoft-com:vml" Requires="v">
                  <p:oleObj spid="_x0000_s4526" name="Equation" r:id="rId7" imgW="253800" imgH="177480" progId="Equation.DSMT4">
                    <p:embed/>
                  </p:oleObj>
                </mc:Choice>
                <mc:Fallback>
                  <p:oleObj name="Equation" r:id="rId7" imgW="253800" imgH="177480" progId="Equation.DSMT4">
                    <p:embed/>
                    <p:pic>
                      <p:nvPicPr>
                        <p:cNvPr id="0" name="Object 4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88" y="11374"/>
                          <a:ext cx="424"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nvGraphicFramePr>
          <p:xfrm>
            <a:off x="5193" y="8995"/>
            <a:ext cx="329" cy="411"/>
          </p:xfrm>
          <a:graphic>
            <a:graphicData uri="http://schemas.openxmlformats.org/presentationml/2006/ole">
              <mc:AlternateContent xmlns:mc="http://schemas.openxmlformats.org/markup-compatibility/2006">
                <mc:Choice xmlns:v="urn:schemas-microsoft-com:vml" Requires="v">
                  <p:oleObj spid="_x0000_s4527" name="Equation" r:id="rId9" imgW="190440" imgH="241200" progId="Equation.DSMT4">
                    <p:embed/>
                  </p:oleObj>
                </mc:Choice>
                <mc:Fallback>
                  <p:oleObj name="Equation" r:id="rId9" imgW="190440" imgH="241200" progId="Equation.DSMT4">
                    <p:embed/>
                    <p:pic>
                      <p:nvPicPr>
                        <p:cNvPr id="0" name="Object 4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93" y="8995"/>
                          <a:ext cx="329"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nvGraphicFramePr>
          <p:xfrm>
            <a:off x="4781" y="10033"/>
            <a:ext cx="351" cy="411"/>
          </p:xfrm>
          <a:graphic>
            <a:graphicData uri="http://schemas.openxmlformats.org/presentationml/2006/ole">
              <mc:AlternateContent xmlns:mc="http://schemas.openxmlformats.org/markup-compatibility/2006">
                <mc:Choice xmlns:v="urn:schemas-microsoft-com:vml" Requires="v">
                  <p:oleObj spid="_x0000_s4528" name="Equation" r:id="rId11" imgW="203040" imgH="241200" progId="Equation.DSMT4">
                    <p:embed/>
                  </p:oleObj>
                </mc:Choice>
                <mc:Fallback>
                  <p:oleObj name="Equation" r:id="rId11" imgW="203040" imgH="241200" progId="Equation.DSMT4">
                    <p:embed/>
                    <p:pic>
                      <p:nvPicPr>
                        <p:cNvPr id="0" name="Object 4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81" y="10033"/>
                          <a:ext cx="351"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nvGraphicFramePr>
          <p:xfrm>
            <a:off x="5750" y="10831"/>
            <a:ext cx="395" cy="411"/>
          </p:xfrm>
          <a:graphic>
            <a:graphicData uri="http://schemas.openxmlformats.org/presentationml/2006/ole">
              <mc:AlternateContent xmlns:mc="http://schemas.openxmlformats.org/markup-compatibility/2006">
                <mc:Choice xmlns:v="urn:schemas-microsoft-com:vml" Requires="v">
                  <p:oleObj spid="_x0000_s4529" name="Equation" r:id="rId13" imgW="228600" imgH="241200" progId="Equation.DSMT4">
                    <p:embed/>
                  </p:oleObj>
                </mc:Choice>
                <mc:Fallback>
                  <p:oleObj name="Equation" r:id="rId13" imgW="228600" imgH="241200" progId="Equation.DSMT4">
                    <p:embed/>
                    <p:pic>
                      <p:nvPicPr>
                        <p:cNvPr id="0" name="Object 4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50" y="10831"/>
                          <a:ext cx="395"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nvGraphicFramePr>
          <p:xfrm>
            <a:off x="5009" y="10774"/>
            <a:ext cx="351" cy="411"/>
          </p:xfrm>
          <a:graphic>
            <a:graphicData uri="http://schemas.openxmlformats.org/presentationml/2006/ole">
              <mc:AlternateContent xmlns:mc="http://schemas.openxmlformats.org/markup-compatibility/2006">
                <mc:Choice xmlns:v="urn:schemas-microsoft-com:vml" Requires="v">
                  <p:oleObj spid="_x0000_s4530" name="Equation" r:id="rId15" imgW="203040" imgH="241200" progId="Equation.DSMT4">
                    <p:embed/>
                  </p:oleObj>
                </mc:Choice>
                <mc:Fallback>
                  <p:oleObj name="Equation" r:id="rId15" imgW="203040" imgH="241200" progId="Equation.DSMT4">
                    <p:embed/>
                    <p:pic>
                      <p:nvPicPr>
                        <p:cNvPr id="0" name="Object 4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09" y="10774"/>
                          <a:ext cx="351"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269241406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42" y="-16042"/>
            <a:ext cx="12208042" cy="6874042"/>
          </a:xfrm>
        </p:spPr>
        <p:txBody>
          <a:bodyPr>
            <a:noAutofit/>
          </a:bodyPr>
          <a:lstStyle/>
          <a:p>
            <a:r>
              <a:rPr lang="tk-TM" sz="4000" dirty="0" smtClean="0">
                <a:solidFill>
                  <a:schemeClr val="accent1">
                    <a:lumMod val="75000"/>
                  </a:schemeClr>
                </a:solidFill>
              </a:rPr>
              <a:t>Baglanyşykly oýandyrylýan generatorlara parallel, yzygider we garyşyk oýandyrylýan generatorlar degişlidir. Parallel oýandyrylýan generatoryň elektrik shemasy </a:t>
            </a:r>
            <a:r>
              <a:rPr lang="tk-TM" sz="4000" dirty="0" smtClean="0"/>
              <a:t>2.125-nji</a:t>
            </a:r>
            <a:r>
              <a:rPr lang="tk-TM" sz="4000" dirty="0" smtClean="0">
                <a:solidFill>
                  <a:schemeClr val="accent1">
                    <a:lumMod val="75000"/>
                  </a:schemeClr>
                </a:solidFill>
              </a:rPr>
              <a:t> suratda görkezilendir. </a:t>
            </a:r>
          </a:p>
          <a:p>
            <a:r>
              <a:rPr lang="tk-TM" sz="4000" dirty="0" smtClean="0">
                <a:solidFill>
                  <a:schemeClr val="accent1">
                    <a:lumMod val="75000"/>
                  </a:schemeClr>
                </a:solidFill>
              </a:rPr>
              <a:t>Parallel oýandyrylýan generatorlarda oýandyryjy sarym generatoryň özünden iýmitlenýär. Maşynyň öz-özünden oýandyrylmagy şeýle tertipde bolup geçýär: Ýakor herekete getirlende maşyndaky magnit akymynyň galyndysynyň hasabyna onuň sarymlarynda </a:t>
            </a:r>
            <a:r>
              <a:rPr lang="tk-TM" sz="4000" dirty="0" smtClean="0"/>
              <a:t>E</a:t>
            </a:r>
            <a:r>
              <a:rPr lang="tk-TM" sz="2400" dirty="0" smtClean="0"/>
              <a:t>0</a:t>
            </a:r>
            <a:r>
              <a:rPr lang="tk-TM" sz="4000" dirty="0" smtClean="0">
                <a:solidFill>
                  <a:schemeClr val="accent1">
                    <a:lumMod val="75000"/>
                  </a:schemeClr>
                </a:solidFill>
              </a:rPr>
              <a:t> elektrik hereketlendiriji güýç indusirlenýär we onuň ululygy generatoryň nominal naprýaženiýesiniň 1÷3 %-ni düzýär. </a:t>
            </a:r>
            <a:endParaRPr lang="tk-TM" sz="4000" dirty="0">
              <a:solidFill>
                <a:schemeClr val="accent1">
                  <a:lumMod val="75000"/>
                </a:schemeClr>
              </a:solidFill>
            </a:endParaRPr>
          </a:p>
        </p:txBody>
      </p:sp>
    </p:spTree>
    <p:extLst>
      <p:ext uri="{BB962C8B-B14F-4D97-AF65-F5344CB8AC3E}">
        <p14:creationId xmlns:p14="http://schemas.microsoft.com/office/powerpoint/2010/main" val="50091354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2192000" cy="6858000"/>
          </a:xfrm>
        </p:spPr>
        <p:txBody>
          <a:bodyPr>
            <a:noAutofit/>
          </a:bodyPr>
          <a:lstStyle/>
          <a:p>
            <a:r>
              <a:rPr lang="tk-TM" sz="3600" dirty="0" smtClean="0">
                <a:solidFill>
                  <a:schemeClr val="accent1">
                    <a:lumMod val="75000"/>
                  </a:schemeClr>
                </a:solidFill>
              </a:rPr>
              <a:t>Oýandyryjy sarymyň ýakoryň zynjyryna görä parallel birikdirilendigi sebäpli, </a:t>
            </a:r>
            <a:r>
              <a:rPr lang="tk-TM" sz="3600" dirty="0" smtClean="0">
                <a:solidFill>
                  <a:schemeClr val="tx2">
                    <a:lumMod val="75000"/>
                  </a:schemeClr>
                </a:solidFill>
              </a:rPr>
              <a:t>E</a:t>
            </a:r>
            <a:r>
              <a:rPr lang="tk-TM" sz="2400" dirty="0" smtClean="0">
                <a:solidFill>
                  <a:schemeClr val="tx2">
                    <a:lumMod val="75000"/>
                  </a:schemeClr>
                </a:solidFill>
              </a:rPr>
              <a:t>0</a:t>
            </a:r>
            <a:r>
              <a:rPr lang="tk-TM" sz="3600" dirty="0" smtClean="0">
                <a:solidFill>
                  <a:schemeClr val="accent1">
                    <a:lumMod val="75000"/>
                  </a:schemeClr>
                </a:solidFill>
              </a:rPr>
              <a:t> elektrik hereketlendiriji güýç oýandyryjy sarymda uly bolmadyk togy döredýär. Bu tok oýandyryjy sarymyň üstünden geçip generatoryň polýuslarynda goşmaça magnit akymlarynyň döremegine we onuň netijesinde ýakorda indusirlenýän elektrik hereketlendiriji güýjüň ýokarlanmagyna getirýär. Bu bolsa öz gezeginde oýandyryjy sarymyň toguny </a:t>
            </a:r>
            <a:r>
              <a:rPr lang="tk-TM" sz="3600" dirty="0">
                <a:solidFill>
                  <a:schemeClr val="accent1">
                    <a:lumMod val="75000"/>
                  </a:schemeClr>
                </a:solidFill>
              </a:rPr>
              <a:t>ýokarlandyrýar. </a:t>
            </a:r>
            <a:r>
              <a:rPr lang="tk-TM" sz="3600" dirty="0"/>
              <a:t>Generatoryň boş iş </a:t>
            </a:r>
            <a:r>
              <a:rPr lang="tk-TM" sz="3600" dirty="0" smtClean="0"/>
              <a:t>düzgüni </a:t>
            </a:r>
          </a:p>
          <a:p>
            <a:endParaRPr lang="tk-TM" sz="3600" dirty="0">
              <a:solidFill>
                <a:schemeClr val="accent1">
                  <a:lumMod val="75000"/>
                </a:schemeClr>
              </a:solidFill>
            </a:endParaRPr>
          </a:p>
          <a:p>
            <a:endParaRPr lang="tk-TM" sz="3600" dirty="0" smtClean="0">
              <a:solidFill>
                <a:schemeClr val="accent1">
                  <a:lumMod val="75000"/>
                </a:schemeClr>
              </a:solidFill>
            </a:endParaRPr>
          </a:p>
          <a:p>
            <a:r>
              <a:rPr lang="tk-TM" sz="3600" dirty="0">
                <a:solidFill>
                  <a:schemeClr val="accent1">
                    <a:lumMod val="75000"/>
                  </a:schemeClr>
                </a:solidFill>
              </a:rPr>
              <a:t> bu ýerde </a:t>
            </a:r>
            <a:r>
              <a:rPr lang="tk-TM" sz="3600" dirty="0"/>
              <a:t>L</a:t>
            </a:r>
            <a:r>
              <a:rPr lang="tk-TM" sz="2400" dirty="0"/>
              <a:t>oý</a:t>
            </a:r>
            <a:r>
              <a:rPr lang="tk-TM" sz="3600" dirty="0">
                <a:solidFill>
                  <a:schemeClr val="accent1">
                    <a:lumMod val="75000"/>
                  </a:schemeClr>
                </a:solidFill>
              </a:rPr>
              <a:t>-oýandyryjy sarymyň induktiwligi</a:t>
            </a:r>
            <a:r>
              <a:rPr lang="tk-TM" sz="3600" dirty="0">
                <a:solidFill>
                  <a:schemeClr val="tx2">
                    <a:lumMod val="75000"/>
                  </a:schemeClr>
                </a:solidFill>
              </a:rPr>
              <a:t>, </a:t>
            </a:r>
            <a:r>
              <a:rPr lang="tk-TM" sz="3600" dirty="0"/>
              <a:t>∑R</a:t>
            </a:r>
            <a:r>
              <a:rPr lang="tk-TM" sz="1800" dirty="0"/>
              <a:t>oý </a:t>
            </a:r>
            <a:r>
              <a:rPr lang="tk-TM" sz="3600" dirty="0">
                <a:solidFill>
                  <a:schemeClr val="accent1">
                    <a:lumMod val="75000"/>
                  </a:schemeClr>
                </a:solidFill>
              </a:rPr>
              <a:t>oýandyryjy sarymyň zynjyrynyň aktiw garşylygy. Bu garşylygyň düzümine sazlaýjy </a:t>
            </a:r>
            <a:r>
              <a:rPr lang="tk-TM" sz="3600" dirty="0"/>
              <a:t>R</a:t>
            </a:r>
            <a:r>
              <a:rPr lang="tk-TM" sz="2000" dirty="0"/>
              <a:t>oý</a:t>
            </a:r>
            <a:r>
              <a:rPr lang="tk-TM" sz="3600" dirty="0">
                <a:solidFill>
                  <a:schemeClr val="accent1">
                    <a:lumMod val="75000"/>
                  </a:schemeClr>
                </a:solidFill>
              </a:rPr>
              <a:t> garşylyk hem girýär.</a:t>
            </a: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089694414"/>
              </p:ext>
            </p:extLst>
          </p:nvPr>
        </p:nvGraphicFramePr>
        <p:xfrm>
          <a:off x="3064042" y="3914276"/>
          <a:ext cx="5453829" cy="1378118"/>
        </p:xfrm>
        <a:graphic>
          <a:graphicData uri="http://schemas.openxmlformats.org/presentationml/2006/ole">
            <mc:AlternateContent xmlns:mc="http://schemas.openxmlformats.org/markup-compatibility/2006">
              <mc:Choice xmlns:v="urn:schemas-microsoft-com:vml" Requires="v">
                <p:oleObj spid="_x0000_s5167" name="Equation" r:id="rId3" imgW="1562100" imgH="419100" progId="Equation.DSMT4">
                  <p:embed/>
                </p:oleObj>
              </mc:Choice>
              <mc:Fallback>
                <p:oleObj name="Equation" r:id="rId3" imgW="1562100" imgH="4191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4042" y="3914276"/>
                        <a:ext cx="5453829" cy="1378118"/>
                      </a:xfrm>
                      <a:prstGeom prst="rect">
                        <a:avLst/>
                      </a:prstGeom>
                      <a:noFill/>
                    </p:spPr>
                  </p:pic>
                </p:oleObj>
              </mc:Fallback>
            </mc:AlternateContent>
          </a:graphicData>
        </a:graphic>
      </p:graphicFrame>
    </p:spTree>
    <p:extLst>
      <p:ext uri="{BB962C8B-B14F-4D97-AF65-F5344CB8AC3E}">
        <p14:creationId xmlns:p14="http://schemas.microsoft.com/office/powerpoint/2010/main" val="150510067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489</Words>
  <Application>Microsoft Office PowerPoint</Application>
  <PresentationFormat>Широкоэкранный</PresentationFormat>
  <Paragraphs>54</Paragraphs>
  <Slides>11</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Тема Office</vt:lpstr>
      <vt:lpstr>Equation</vt:lpstr>
      <vt:lpstr>Hemişelik toguň generatorynyň elektirik hereketlendiriji güyji.</vt:lpstr>
      <vt:lpstr>Презентация PowerPoint</vt:lpstr>
      <vt:lpstr>Презентация PowerPoint</vt:lpstr>
      <vt:lpstr>Презентация PowerPoint</vt:lpstr>
      <vt:lpstr>Hemişelik toguň generatorynyň oýandyrylyş usullary.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Hemişelik toguň generatorynyň elektirik hereketlendiriji güyji.</dc:title>
  <dc:creator>Lenovo</dc:creator>
  <cp:lastModifiedBy>Lenovo</cp:lastModifiedBy>
  <cp:revision>42</cp:revision>
  <dcterms:created xsi:type="dcterms:W3CDTF">2019-10-25T04:14:51Z</dcterms:created>
  <dcterms:modified xsi:type="dcterms:W3CDTF">2020-04-15T02:51:47Z</dcterms:modified>
</cp:coreProperties>
</file>