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81" r:id="rId4"/>
    <p:sldId id="272" r:id="rId5"/>
    <p:sldId id="258" r:id="rId6"/>
    <p:sldId id="273" r:id="rId7"/>
    <p:sldId id="259" r:id="rId8"/>
    <p:sldId id="280" r:id="rId9"/>
    <p:sldId id="266" r:id="rId10"/>
    <p:sldId id="267" r:id="rId11"/>
    <p:sldId id="268" r:id="rId12"/>
    <p:sldId id="269" r:id="rId13"/>
    <p:sldId id="270" r:id="rId14"/>
    <p:sldId id="277" r:id="rId15"/>
    <p:sldId id="278" r:id="rId16"/>
    <p:sldId id="279" r:id="rId17"/>
    <p:sldId id="260"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82"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EC760-7135-4BE5-B8BC-50A5F578C7F8}" type="datetimeFigureOut">
              <a:rPr lang="ru-RU" smtClean="0"/>
              <a:t>21.04.2021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27A3C-8E06-48E3-A798-F2ABB1A2ED80}" type="slidenum">
              <a:rPr lang="ru-RU" smtClean="0"/>
              <a:t>‹#›</a:t>
            </a:fld>
            <a:endParaRPr lang="ru-RU"/>
          </a:p>
        </p:txBody>
      </p:sp>
    </p:spTree>
    <p:extLst>
      <p:ext uri="{BB962C8B-B14F-4D97-AF65-F5344CB8AC3E}">
        <p14:creationId xmlns:p14="http://schemas.microsoft.com/office/powerpoint/2010/main" val="190050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727A3C-8E06-48E3-A798-F2ABB1A2ED80}" type="slidenum">
              <a:rPr lang="ru-RU" smtClean="0"/>
              <a:t>5</a:t>
            </a:fld>
            <a:endParaRPr lang="ru-RU"/>
          </a:p>
        </p:txBody>
      </p:sp>
    </p:spTree>
    <p:extLst>
      <p:ext uri="{BB962C8B-B14F-4D97-AF65-F5344CB8AC3E}">
        <p14:creationId xmlns:p14="http://schemas.microsoft.com/office/powerpoint/2010/main" val="110789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B4C71EC6-210F-42DE-9C53-41977AD35B3D}" type="datetimeFigureOut">
              <a:rPr lang="ru-RU" smtClean="0"/>
              <a:t>21.04.2021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oş list">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C041D88-2877-4ABE-A861-9F2A230C806C}" type="datetimeFigureOut">
              <a:rPr lang="ru-RU" smtClean="0"/>
              <a:t>21.04.2021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78347-1681-4FBE-9E3D-622AB0B1BF8B}" type="slidenum">
              <a:rPr lang="ru-RU" smtClean="0"/>
              <a:t>‹#›</a:t>
            </a:fld>
            <a:endParaRPr lang="ru-RU"/>
          </a:p>
        </p:txBody>
      </p:sp>
    </p:spTree>
    <p:extLst>
      <p:ext uri="{BB962C8B-B14F-4D97-AF65-F5344CB8AC3E}">
        <p14:creationId xmlns:p14="http://schemas.microsoft.com/office/powerpoint/2010/main" val="135342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t>21.04.2021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t>21.04.2021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196752"/>
            <a:ext cx="7056784" cy="1219201"/>
          </a:xfrm>
        </p:spPr>
        <p:txBody>
          <a:bodyPr>
            <a:normAutofit fontScale="90000"/>
          </a:bodyPr>
          <a:lstStyle/>
          <a:p>
            <a:pPr algn="l"/>
            <a:r>
              <a:rPr lang="tk-TM" sz="2800" b="1" cap="none" smtClean="0">
                <a:latin typeface="Times New Roman" pitchFamily="18" charset="0"/>
                <a:cs typeface="Times New Roman" pitchFamily="18" charset="0"/>
              </a:rPr>
              <a:t/>
            </a:r>
            <a:br>
              <a:rPr lang="tk-TM" sz="2800" b="1" cap="none" smtClean="0">
                <a:latin typeface="Times New Roman" pitchFamily="18" charset="0"/>
                <a:cs typeface="Times New Roman" pitchFamily="18" charset="0"/>
              </a:rPr>
            </a:br>
            <a:r>
              <a:rPr lang="tk-TM" sz="2800" b="1" cap="none">
                <a:latin typeface="Times New Roman" pitchFamily="18" charset="0"/>
                <a:cs typeface="Times New Roman" pitchFamily="18" charset="0"/>
              </a:rPr>
              <a:t/>
            </a:r>
            <a:br>
              <a:rPr lang="tk-TM" sz="2800" b="1" cap="none">
                <a:latin typeface="Times New Roman" pitchFamily="18" charset="0"/>
                <a:cs typeface="Times New Roman" pitchFamily="18" charset="0"/>
              </a:rPr>
            </a:br>
            <a:r>
              <a:rPr lang="tk-TM" sz="3200" b="1" cap="none" smtClean="0">
                <a:solidFill>
                  <a:srgbClr val="00B0F0"/>
                </a:solidFill>
                <a:effectLst/>
                <a:latin typeface="Times New Roman" pitchFamily="18" charset="0"/>
                <a:cs typeface="Times New Roman" pitchFamily="18" charset="0"/>
              </a:rPr>
              <a:t>9-njy umumy okuw</a:t>
            </a:r>
            <a:r>
              <a:rPr lang="tk-TM" sz="3200" b="1" cap="none" smtClean="0">
                <a:solidFill>
                  <a:srgbClr val="00B0F0"/>
                </a:solidFill>
                <a:latin typeface="Times New Roman" pitchFamily="18" charset="0"/>
                <a:cs typeface="Times New Roman" pitchFamily="18" charset="0"/>
              </a:rPr>
              <a:t>.</a:t>
            </a:r>
            <a:r>
              <a:rPr lang="tk-TM" sz="3200" b="1" cap="none" smtClean="0">
                <a:latin typeface="Times New Roman" pitchFamily="18" charset="0"/>
                <a:cs typeface="Times New Roman" pitchFamily="18" charset="0"/>
              </a:rPr>
              <a:t/>
            </a:r>
            <a:br>
              <a:rPr lang="tk-TM" sz="3200" b="1" cap="none" smtClean="0">
                <a:latin typeface="Times New Roman" pitchFamily="18" charset="0"/>
                <a:cs typeface="Times New Roman" pitchFamily="18" charset="0"/>
              </a:rPr>
            </a:br>
            <a:r>
              <a:rPr lang="tk-TM" sz="3200" b="1" cap="none" smtClean="0">
                <a:solidFill>
                  <a:schemeClr val="tx1"/>
                </a:solidFill>
                <a:effectLst/>
                <a:latin typeface="Times New Roman" pitchFamily="18" charset="0"/>
                <a:cs typeface="Times New Roman" pitchFamily="18" charset="0"/>
              </a:rPr>
              <a:t>Tema:  </a:t>
            </a:r>
            <a:r>
              <a:rPr lang="tk-TM" sz="3200" b="1" cap="none" smtClean="0">
                <a:solidFill>
                  <a:srgbClr val="7030A0"/>
                </a:solidFill>
                <a:effectLst/>
                <a:latin typeface="Times New Roman" pitchFamily="18" charset="0"/>
                <a:cs typeface="Times New Roman" pitchFamily="18" charset="0"/>
              </a:rPr>
              <a:t>BEÝGELMELERI  WE           </a:t>
            </a:r>
            <a:br>
              <a:rPr lang="tk-TM" sz="3200" b="1" cap="none" smtClean="0">
                <a:solidFill>
                  <a:srgbClr val="7030A0"/>
                </a:solidFill>
                <a:effectLst/>
                <a:latin typeface="Times New Roman" pitchFamily="18" charset="0"/>
                <a:cs typeface="Times New Roman" pitchFamily="18" charset="0"/>
              </a:rPr>
            </a:br>
            <a:r>
              <a:rPr lang="tk-TM" sz="3200">
                <a:solidFill>
                  <a:srgbClr val="7030A0"/>
                </a:solidFill>
                <a:effectLst/>
                <a:latin typeface="Times New Roman" pitchFamily="18" charset="0"/>
                <a:cs typeface="Times New Roman" pitchFamily="18" charset="0"/>
              </a:rPr>
              <a:t> </a:t>
            </a:r>
            <a:r>
              <a:rPr lang="tk-TM" sz="3200" smtClean="0">
                <a:solidFill>
                  <a:srgbClr val="7030A0"/>
                </a:solidFill>
                <a:effectLst/>
                <a:latin typeface="Times New Roman" pitchFamily="18" charset="0"/>
                <a:cs typeface="Times New Roman" pitchFamily="18" charset="0"/>
              </a:rPr>
              <a:t>         </a:t>
            </a:r>
            <a:r>
              <a:rPr lang="tk-TM" sz="3200" b="1" cap="none" smtClean="0">
                <a:solidFill>
                  <a:srgbClr val="7030A0"/>
                </a:solidFill>
                <a:effectLst/>
                <a:latin typeface="Times New Roman" pitchFamily="18" charset="0"/>
                <a:cs typeface="Times New Roman" pitchFamily="18" charset="0"/>
              </a:rPr>
              <a:t>NOKATLARYŇ  BEÝIKLIK </a:t>
            </a:r>
            <a:br>
              <a:rPr lang="tk-TM" sz="3200" b="1" cap="none" smtClean="0">
                <a:solidFill>
                  <a:srgbClr val="7030A0"/>
                </a:solidFill>
                <a:effectLst/>
                <a:latin typeface="Times New Roman" pitchFamily="18" charset="0"/>
                <a:cs typeface="Times New Roman" pitchFamily="18" charset="0"/>
              </a:rPr>
            </a:br>
            <a:r>
              <a:rPr lang="tk-TM" sz="3200">
                <a:solidFill>
                  <a:srgbClr val="7030A0"/>
                </a:solidFill>
                <a:effectLst/>
                <a:latin typeface="Times New Roman" pitchFamily="18" charset="0"/>
                <a:cs typeface="Times New Roman" pitchFamily="18" charset="0"/>
              </a:rPr>
              <a:t> </a:t>
            </a:r>
            <a:r>
              <a:rPr lang="tk-TM" sz="3200" smtClean="0">
                <a:solidFill>
                  <a:srgbClr val="7030A0"/>
                </a:solidFill>
                <a:effectLst/>
                <a:latin typeface="Times New Roman" pitchFamily="18" charset="0"/>
                <a:cs typeface="Times New Roman" pitchFamily="18" charset="0"/>
              </a:rPr>
              <a:t>         </a:t>
            </a:r>
            <a:r>
              <a:rPr lang="tk-TM" sz="3200" b="1" cap="none" smtClean="0">
                <a:solidFill>
                  <a:srgbClr val="7030A0"/>
                </a:solidFill>
                <a:effectLst/>
                <a:latin typeface="Times New Roman" pitchFamily="18" charset="0"/>
                <a:cs typeface="Times New Roman" pitchFamily="18" charset="0"/>
              </a:rPr>
              <a:t>BELLIKLERINI  KESGITLEMEK</a:t>
            </a:r>
            <a:endParaRPr lang="ru-RU" sz="3200" b="1" cap="none">
              <a:solidFill>
                <a:srgbClr val="7030A0"/>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60" y="2852936"/>
            <a:ext cx="6553200" cy="524272"/>
          </a:xfrm>
        </p:spPr>
        <p:txBody>
          <a:bodyPr>
            <a:noAutofit/>
          </a:bodyPr>
          <a:lstStyle/>
          <a:p>
            <a:r>
              <a:rPr lang="tk-TM" sz="2800" b="1" dirty="0" smtClean="0">
                <a:solidFill>
                  <a:srgbClr val="0070C0"/>
                </a:solidFill>
              </a:rPr>
              <a:t>Umumy </a:t>
            </a:r>
            <a:r>
              <a:rPr lang="tk-TM" sz="2800" b="1" dirty="0" smtClean="0">
                <a:solidFill>
                  <a:srgbClr val="0070C0"/>
                </a:solidFill>
                <a:cs typeface="Times New Roman" pitchFamily="18" charset="0"/>
              </a:rPr>
              <a:t>okuwyň</a:t>
            </a:r>
            <a:r>
              <a:rPr lang="tk-TM" sz="2800" b="1" dirty="0" smtClean="0">
                <a:solidFill>
                  <a:srgbClr val="0070C0"/>
                </a:solidFill>
              </a:rPr>
              <a:t> meýilnamasy:</a:t>
            </a:r>
          </a:p>
          <a:p>
            <a:pPr algn="l"/>
            <a:r>
              <a:rPr lang="tk-TM" sz="2800" b="1" cap="none" dirty="0" smtClean="0">
                <a:solidFill>
                  <a:schemeClr val="tx1"/>
                </a:solidFill>
                <a:latin typeface="Times New Roman" pitchFamily="18" charset="0"/>
                <a:cs typeface="Times New Roman" pitchFamily="18" charset="0"/>
              </a:rPr>
              <a:t>1.Niwelirlemegiň meseleleri we görnüşleri</a:t>
            </a:r>
            <a:r>
              <a:rPr lang="tk-TM" sz="2800" b="1" dirty="0" smtClean="0">
                <a:solidFill>
                  <a:schemeClr val="tx1"/>
                </a:solidFill>
                <a:latin typeface="Times New Roman" pitchFamily="18" charset="0"/>
                <a:cs typeface="Times New Roman" pitchFamily="18" charset="0"/>
              </a:rPr>
              <a:t>.</a:t>
            </a:r>
          </a:p>
          <a:p>
            <a:pPr algn="l"/>
            <a:r>
              <a:rPr lang="tk-TM" sz="2800" b="1" dirty="0" smtClean="0">
                <a:solidFill>
                  <a:schemeClr val="tx1"/>
                </a:solidFill>
                <a:latin typeface="Times New Roman" pitchFamily="18" charset="0"/>
                <a:cs typeface="Times New Roman" pitchFamily="18" charset="0"/>
              </a:rPr>
              <a:t>2.</a:t>
            </a:r>
            <a:r>
              <a:rPr lang="tk-TM" sz="2800" b="1" cap="none" dirty="0" smtClean="0">
                <a:solidFill>
                  <a:schemeClr val="tx1"/>
                </a:solidFill>
                <a:latin typeface="Times New Roman" pitchFamily="18" charset="0"/>
                <a:cs typeface="Times New Roman" pitchFamily="18" charset="0"/>
              </a:rPr>
              <a:t>Geometriki niwelirlemegiň usullary</a:t>
            </a:r>
            <a:endParaRPr lang="ru-RU" sz="2800" b="1" cap="none"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0473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352928" cy="1107996"/>
          </a:xfrm>
          <a:prstGeom prst="rect">
            <a:avLst/>
          </a:prstGeom>
        </p:spPr>
        <p:txBody>
          <a:bodyPr wrap="square">
            <a:spAutoFit/>
          </a:bodyPr>
          <a:lstStyle/>
          <a:p>
            <a:pPr indent="542925"/>
            <a:r>
              <a:rPr lang="tk-TM" sz="2400" dirty="0" smtClean="0">
                <a:latin typeface="Times New Roman" pitchFamily="18" charset="0"/>
                <a:cs typeface="Times New Roman" pitchFamily="18" charset="0"/>
              </a:rPr>
              <a:t>Geometriki niwelirleme iki usul bilen: ortadan we öňe niwelirlemek usullary bilen ýerine ýetirilýär (1-nji surat).</a:t>
            </a:r>
          </a:p>
          <a:p>
            <a:pPr indent="542925"/>
            <a:endParaRPr lang="ru-RU" dirty="0" smtClean="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5576" y="1340768"/>
            <a:ext cx="6877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3645818"/>
            <a:ext cx="8424936" cy="369332"/>
          </a:xfrm>
          <a:prstGeom prst="rect">
            <a:avLst/>
          </a:prstGeom>
        </p:spPr>
        <p:txBody>
          <a:bodyPr wrap="square">
            <a:spAutoFit/>
          </a:bodyPr>
          <a:lstStyle/>
          <a:p>
            <a:pPr indent="542925"/>
            <a:r>
              <a:rPr lang="tk-TM" smtClean="0">
                <a:latin typeface="Times New Roman" pitchFamily="18" charset="0"/>
                <a:cs typeface="Times New Roman" pitchFamily="18" charset="0"/>
              </a:rPr>
              <a:t>1-nji surat. Niwelirlemegiň usullary: a- ortadan niwelirlemek; b- öňe niwelirlemek</a:t>
            </a:r>
            <a:endParaRPr lang="tk-TM">
              <a:latin typeface="Times New Roman" pitchFamily="18" charset="0"/>
              <a:cs typeface="Times New Roman" pitchFamily="18" charset="0"/>
            </a:endParaRPr>
          </a:p>
        </p:txBody>
      </p:sp>
      <p:sp>
        <p:nvSpPr>
          <p:cNvPr id="5" name="Прямоугольник 4"/>
          <p:cNvSpPr/>
          <p:nvPr/>
        </p:nvSpPr>
        <p:spPr>
          <a:xfrm>
            <a:off x="395536" y="3998839"/>
            <a:ext cx="8280920" cy="2308324"/>
          </a:xfrm>
          <a:prstGeom prst="rect">
            <a:avLst/>
          </a:prstGeom>
        </p:spPr>
        <p:txBody>
          <a:bodyPr wrap="square">
            <a:spAutoFit/>
          </a:bodyPr>
          <a:lstStyle/>
          <a:p>
            <a:pPr indent="542925"/>
            <a:r>
              <a:rPr lang="tk-TM" sz="2400" b="1" dirty="0">
                <a:latin typeface="Times New Roman" pitchFamily="18" charset="0"/>
                <a:cs typeface="Times New Roman" pitchFamily="18" charset="0"/>
              </a:rPr>
              <a:t>Ortadan niwelirlemekde </a:t>
            </a:r>
            <a:r>
              <a:rPr lang="tk-TM" sz="2400" dirty="0">
                <a:latin typeface="Times New Roman" pitchFamily="18" charset="0"/>
                <a:cs typeface="Times New Roman" pitchFamily="18" charset="0"/>
              </a:rPr>
              <a:t>niweliri iki nokadyň aralygynda takmyndan birmeňzeş aralyklarda ýerleşdirýärler (1-nji a surat). Santimetrlik bölekli reýkalary dik ýagdaýda nokatlarda saklaýarlar. Olary ýeriň üsti bilen deň derejede ýere çümdirilen gazyklara ýa-da ýörite paşmaklara goýýarlar, sebäbi reýka öz agramy bilen ýere basar, we ondan alnan hasaplar üýtgäp </a:t>
            </a:r>
            <a:r>
              <a:rPr lang="tk-TM" sz="2400" dirty="0" smtClean="0">
                <a:latin typeface="Times New Roman" pitchFamily="18" charset="0"/>
                <a:cs typeface="Times New Roman" pitchFamily="18" charset="0"/>
              </a:rPr>
              <a:t>durarlar. </a:t>
            </a:r>
            <a:endParaRPr lang="ru-RU" sz="2400" dirty="0"/>
          </a:p>
        </p:txBody>
      </p:sp>
    </p:spTree>
    <p:extLst>
      <p:ext uri="{BB962C8B-B14F-4D97-AF65-F5344CB8AC3E}">
        <p14:creationId xmlns:p14="http://schemas.microsoft.com/office/powerpoint/2010/main" val="362580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352928" cy="6524863"/>
          </a:xfrm>
          <a:prstGeom prst="rect">
            <a:avLst/>
          </a:prstGeom>
        </p:spPr>
        <p:txBody>
          <a:bodyPr wrap="square">
            <a:spAutoFit/>
          </a:bodyPr>
          <a:lstStyle/>
          <a:p>
            <a:pPr indent="542925"/>
            <a:r>
              <a:rPr lang="tk-TM" sz="2400" dirty="0" smtClean="0">
                <a:latin typeface="Times New Roman" pitchFamily="18" charset="0"/>
                <a:cs typeface="Times New Roman" pitchFamily="18" charset="0"/>
              </a:rPr>
              <a:t>Görüş dürbüsiniň nyşana şöhlesini yzygiserlilikde reýkalara gönükdirýärler we Y we Ö hasaplary alýarlar, olary millimetrlerde niwelirleme dergisine ýazýarlar. Reýkadan hasaby niweliriň sapagynyň ortasy boýunça alýarlar, ýagny ortaky sapagyň proýeksiýasy reýkany kesýän ýerinden alýarlar. Nokatlaryň arasyndaky beýgelmäni şu formula arkaly kesgitleýärler:</a:t>
            </a:r>
          </a:p>
          <a:p>
            <a:pPr indent="542925" algn="ctr"/>
            <a:r>
              <a:rPr lang="tk-TM" b="1" dirty="0" smtClean="0"/>
              <a:t> </a:t>
            </a:r>
            <a:r>
              <a:rPr lang="tk-TM" sz="2400" b="1" i="1" dirty="0" smtClean="0">
                <a:latin typeface="Times New Roman" pitchFamily="18" charset="0"/>
                <a:cs typeface="Times New Roman" pitchFamily="18" charset="0"/>
              </a:rPr>
              <a:t>h</a:t>
            </a:r>
            <a:r>
              <a:rPr lang="tk-TM" sz="2400" b="1" i="1" dirty="0" smtClean="0">
                <a:latin typeface="Symbol" pitchFamily="18" charset="2"/>
              </a:rPr>
              <a:t> = </a:t>
            </a:r>
            <a:r>
              <a:rPr lang="tk-TM" sz="2400" b="1" i="1" dirty="0" smtClean="0">
                <a:latin typeface="Times New Roman" pitchFamily="18" charset="0"/>
                <a:cs typeface="Times New Roman" pitchFamily="18" charset="0"/>
              </a:rPr>
              <a:t>Y</a:t>
            </a:r>
            <a:r>
              <a:rPr lang="tk-TM" sz="2400" b="1" i="1" dirty="0" smtClean="0">
                <a:latin typeface="Symbol" pitchFamily="18" charset="2"/>
              </a:rPr>
              <a:t> - </a:t>
            </a:r>
            <a:r>
              <a:rPr lang="tk-TM" sz="2400" b="1" i="1" dirty="0" smtClean="0">
                <a:latin typeface="Times New Roman" pitchFamily="18" charset="0"/>
                <a:cs typeface="Times New Roman" pitchFamily="18" charset="0"/>
              </a:rPr>
              <a:t>Ö,</a:t>
            </a:r>
          </a:p>
          <a:p>
            <a:pPr indent="542925"/>
            <a:endParaRPr lang="tk-TM" sz="2400" dirty="0" smtClean="0">
              <a:latin typeface="Times New Roman" pitchFamily="18" charset="0"/>
              <a:cs typeface="Times New Roman" pitchFamily="18" charset="0"/>
            </a:endParaRPr>
          </a:p>
          <a:p>
            <a:r>
              <a:rPr lang="tk-TM" sz="2400" dirty="0" smtClean="0">
                <a:latin typeface="Times New Roman" pitchFamily="18" charset="0"/>
                <a:cs typeface="Times New Roman" pitchFamily="18" charset="0"/>
              </a:rPr>
              <a:t>b</a:t>
            </a:r>
            <a:r>
              <a:rPr lang="ru-RU" sz="2400" dirty="0" smtClean="0">
                <a:latin typeface="Times New Roman" pitchFamily="18" charset="0"/>
                <a:cs typeface="Times New Roman" pitchFamily="18" charset="0"/>
              </a:rPr>
              <a:t>u </a:t>
            </a:r>
            <a:r>
              <a:rPr lang="ru-RU" sz="2400" dirty="0" err="1" smtClean="0">
                <a:latin typeface="Times New Roman" pitchFamily="18" charset="0"/>
                <a:cs typeface="Times New Roman" pitchFamily="18" charset="0"/>
              </a:rPr>
              <a:t>ýerde</a:t>
            </a:r>
            <a:r>
              <a:rPr lang="ru-RU" sz="2400" dirty="0" smtClean="0">
                <a:latin typeface="Times New Roman" pitchFamily="18" charset="0"/>
                <a:cs typeface="Times New Roman" pitchFamily="18" charset="0"/>
              </a:rPr>
              <a:t> Y- </a:t>
            </a:r>
            <a:r>
              <a:rPr lang="ru-RU" sz="2400" dirty="0" err="1" smtClean="0">
                <a:latin typeface="Times New Roman" pitchFamily="18" charset="0"/>
                <a:cs typeface="Times New Roman" pitchFamily="18" charset="0"/>
              </a:rPr>
              <a:t>yzky</a:t>
            </a:r>
            <a:r>
              <a:rPr lang="ru-RU" sz="2400" dirty="0" smtClean="0">
                <a:latin typeface="Times New Roman" pitchFamily="18" charset="0"/>
                <a:cs typeface="Times New Roman" pitchFamily="18" charset="0"/>
              </a:rPr>
              <a:t>  A </a:t>
            </a:r>
            <a:r>
              <a:rPr lang="ru-RU" sz="2400" dirty="0" err="1" smtClean="0">
                <a:latin typeface="Times New Roman" pitchFamily="18" charset="0"/>
                <a:cs typeface="Times New Roman" pitchFamily="18" charset="0"/>
              </a:rPr>
              <a:t>nokatda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duran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reýkadan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alnan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hasap</a:t>
            </a:r>
            <a:r>
              <a:rPr lang="ru-RU" sz="2400" dirty="0" smtClean="0">
                <a:latin typeface="Times New Roman" pitchFamily="18" charset="0"/>
                <a:cs typeface="Times New Roman" pitchFamily="18" charset="0"/>
              </a:rPr>
              <a:t>, Ö- </a:t>
            </a:r>
            <a:r>
              <a:rPr lang="ru-RU" sz="2400" dirty="0" err="1" smtClean="0">
                <a:latin typeface="Times New Roman" pitchFamily="18" charset="0"/>
                <a:cs typeface="Times New Roman" pitchFamily="18" charset="0"/>
              </a:rPr>
              <a:t>öňdäki</a:t>
            </a:r>
            <a:r>
              <a:rPr lang="ru-RU" sz="2400" dirty="0" smtClean="0">
                <a:latin typeface="Times New Roman" pitchFamily="18" charset="0"/>
                <a:cs typeface="Times New Roman" pitchFamily="18" charset="0"/>
              </a:rPr>
              <a:t> B </a:t>
            </a:r>
            <a:r>
              <a:rPr lang="ru-RU" sz="2400" dirty="0" err="1" smtClean="0">
                <a:latin typeface="Times New Roman" pitchFamily="18" charset="0"/>
                <a:cs typeface="Times New Roman" pitchFamily="18" charset="0"/>
              </a:rPr>
              <a:t>nokatda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duran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reýkadan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alnan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hasap</a:t>
            </a:r>
            <a:r>
              <a:rPr lang="ru-RU" sz="2400" dirty="0" smtClean="0">
                <a:latin typeface="Times New Roman" pitchFamily="18" charset="0"/>
                <a:cs typeface="Times New Roman" pitchFamily="18" charset="0"/>
              </a:rPr>
              <a:t>.</a:t>
            </a:r>
          </a:p>
          <a:p>
            <a:pPr indent="542925"/>
            <a:r>
              <a:rPr lang="ru-RU" sz="2400"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Öňe</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niwelirlemekde</a:t>
            </a:r>
            <a:r>
              <a:rPr lang="ru-RU" sz="2400" b="1"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abzaly</a:t>
            </a:r>
            <a:r>
              <a:rPr lang="ru-RU" sz="2400" dirty="0" smtClean="0">
                <a:latin typeface="Times New Roman" pitchFamily="18" charset="0"/>
                <a:cs typeface="Times New Roman" pitchFamily="18" charset="0"/>
              </a:rPr>
              <a:t> A </a:t>
            </a:r>
            <a:r>
              <a:rPr lang="ru-RU" sz="2400" dirty="0" err="1" smtClean="0">
                <a:latin typeface="Times New Roman" pitchFamily="18" charset="0"/>
                <a:cs typeface="Times New Roman" pitchFamily="18" charset="0"/>
              </a:rPr>
              <a:t>nokadyň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üstünde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ýerleşdirýärler</a:t>
            </a:r>
            <a:r>
              <a:rPr lang="ru-RU" sz="2400" dirty="0" smtClean="0">
                <a:latin typeface="Times New Roman" pitchFamily="18" charset="0"/>
                <a:cs typeface="Times New Roman" pitchFamily="18" charset="0"/>
              </a:rPr>
              <a:t> (1-nji b </a:t>
            </a:r>
            <a:r>
              <a:rPr lang="ru-RU" sz="2400" dirty="0" err="1" smtClean="0">
                <a:latin typeface="Times New Roman" pitchFamily="18" charset="0"/>
                <a:cs typeface="Times New Roman" pitchFamily="18" charset="0"/>
              </a:rPr>
              <a:t>surat</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abzalyň</a:t>
            </a:r>
            <a:r>
              <a:rPr lang="ru-RU" sz="24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V </a:t>
            </a:r>
            <a:r>
              <a:rPr lang="ru-RU" sz="2400" dirty="0" err="1" smtClean="0">
                <a:latin typeface="Times New Roman" pitchFamily="18" charset="0"/>
                <a:cs typeface="Times New Roman" pitchFamily="18" charset="0"/>
              </a:rPr>
              <a:t>beýikligini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ölçeýärler</a:t>
            </a:r>
            <a:r>
              <a:rPr lang="ru-RU" sz="2400" dirty="0" smtClean="0">
                <a:latin typeface="Times New Roman" pitchFamily="18" charset="0"/>
                <a:cs typeface="Times New Roman" pitchFamily="18" charset="0"/>
              </a:rPr>
              <a:t> we B </a:t>
            </a:r>
            <a:r>
              <a:rPr lang="ru-RU" sz="2400" dirty="0" err="1" smtClean="0">
                <a:latin typeface="Times New Roman" pitchFamily="18" charset="0"/>
                <a:cs typeface="Times New Roman" pitchFamily="18" charset="0"/>
              </a:rPr>
              <a:t>nokadyň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üstünde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duran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reýkadan</a:t>
            </a:r>
            <a:r>
              <a:rPr lang="ru-RU" sz="2400" dirty="0" smtClean="0">
                <a:latin typeface="Times New Roman" pitchFamily="18" charset="0"/>
                <a:cs typeface="Times New Roman" pitchFamily="18" charset="0"/>
              </a:rPr>
              <a:t> Ö </a:t>
            </a:r>
            <a:r>
              <a:rPr lang="ru-RU" sz="2400" dirty="0" err="1" smtClean="0">
                <a:latin typeface="Times New Roman" pitchFamily="18" charset="0"/>
                <a:cs typeface="Times New Roman" pitchFamily="18" charset="0"/>
              </a:rPr>
              <a:t>hasaby</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alýarlar</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Abzalyň</a:t>
            </a:r>
            <a:r>
              <a:rPr lang="ru-RU" sz="2400" dirty="0" smtClean="0">
                <a:latin typeface="Times New Roman" pitchFamily="18" charset="0"/>
                <a:cs typeface="Times New Roman" pitchFamily="18" charset="0"/>
              </a:rPr>
              <a:t> </a:t>
            </a:r>
            <a:r>
              <a:rPr lang="ru-RU" sz="2400" i="1" dirty="0">
                <a:latin typeface="Times New Roman" pitchFamily="18" charset="0"/>
                <a:cs typeface="Times New Roman" pitchFamily="18" charset="0"/>
              </a:rPr>
              <a:t>V </a:t>
            </a:r>
            <a:r>
              <a:rPr lang="ru-RU" sz="2400" dirty="0" err="1" smtClean="0">
                <a:latin typeface="Times New Roman" pitchFamily="18" charset="0"/>
                <a:cs typeface="Times New Roman" pitchFamily="18" charset="0"/>
              </a:rPr>
              <a:t>beýikliginden</a:t>
            </a:r>
            <a:r>
              <a:rPr lang="ru-RU" sz="2400" dirty="0" smtClean="0">
                <a:latin typeface="Times New Roman" pitchFamily="18" charset="0"/>
                <a:cs typeface="Times New Roman" pitchFamily="18" charset="0"/>
              </a:rPr>
              <a:t> Ö </a:t>
            </a:r>
            <a:r>
              <a:rPr lang="ru-RU" sz="2400" dirty="0" err="1" smtClean="0">
                <a:latin typeface="Times New Roman" pitchFamily="18" charset="0"/>
                <a:cs typeface="Times New Roman" pitchFamily="18" charset="0"/>
              </a:rPr>
              <a:t>hasaby</a:t>
            </a:r>
            <a:r>
              <a:rPr lang="ru-RU" sz="2400" dirty="0" smtClean="0">
                <a:latin typeface="Times New Roman" pitchFamily="18" charset="0"/>
                <a:cs typeface="Times New Roman" pitchFamily="18" charset="0"/>
              </a:rPr>
              <a:t> aýyrmak </a:t>
            </a:r>
            <a:r>
              <a:rPr lang="ru-RU" sz="2400" dirty="0" err="1" smtClean="0">
                <a:latin typeface="Times New Roman" pitchFamily="18" charset="0"/>
                <a:cs typeface="Times New Roman" pitchFamily="18" charset="0"/>
              </a:rPr>
              <a:t>bilen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kesgitleýärler</a:t>
            </a:r>
            <a:r>
              <a:rPr lang="ru-RU" sz="2400" dirty="0" smtClean="0">
                <a:latin typeface="Times New Roman" pitchFamily="18" charset="0"/>
                <a:cs typeface="Times New Roman" pitchFamily="18" charset="0"/>
              </a:rPr>
              <a:t>:</a:t>
            </a:r>
          </a:p>
          <a:p>
            <a:pPr indent="542925" algn="ctr"/>
            <a:r>
              <a:rPr lang="ru-RU" sz="2400" b="1" i="1" dirty="0" smtClean="0">
                <a:latin typeface="Times New Roman" pitchFamily="18" charset="0"/>
                <a:cs typeface="Times New Roman" pitchFamily="18" charset="0"/>
              </a:rPr>
              <a:t>h </a:t>
            </a:r>
            <a:r>
              <a:rPr lang="ru-RU" sz="2400" b="1" dirty="0">
                <a:latin typeface="Times New Roman" pitchFamily="18" charset="0"/>
                <a:cs typeface="Times New Roman" pitchFamily="18" charset="0"/>
              </a:rPr>
              <a:t>= </a:t>
            </a:r>
            <a:r>
              <a:rPr lang="ru-RU" sz="2400" b="1" i="1" dirty="0">
                <a:latin typeface="Times New Roman" pitchFamily="18" charset="0"/>
                <a:cs typeface="Times New Roman" pitchFamily="18" charset="0"/>
              </a:rPr>
              <a:t>V </a:t>
            </a:r>
            <a:r>
              <a:rPr lang="ru-RU" sz="2400" b="1" dirty="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Ö </a:t>
            </a:r>
            <a:r>
              <a:rPr lang="ru-RU" sz="2400" b="1" dirty="0">
                <a:latin typeface="Times New Roman" pitchFamily="18" charset="0"/>
                <a:cs typeface="Times New Roman" pitchFamily="18" charset="0"/>
              </a:rPr>
              <a:t>.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tk-TM" sz="1600" dirty="0">
              <a:latin typeface="Times New Roman" pitchFamily="18" charset="0"/>
              <a:cs typeface="Times New Roman" pitchFamily="18" charset="0"/>
            </a:endParaRPr>
          </a:p>
          <a:p>
            <a:pPr indent="542925" algn="ctr"/>
            <a:endParaRPr lang="ru-RU" sz="2400" b="1" i="1"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88371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6617196"/>
          </a:xfrm>
          <a:prstGeom prst="rect">
            <a:avLst/>
          </a:prstGeom>
        </p:spPr>
        <p:txBody>
          <a:bodyPr wrap="square">
            <a:spAutoFit/>
          </a:bodyPr>
          <a:lstStyle/>
          <a:p>
            <a:pPr indent="542925"/>
            <a:r>
              <a:rPr lang="tk-TM" sz="2400" dirty="0" smtClean="0">
                <a:latin typeface="Times New Roman" pitchFamily="18" charset="0"/>
                <a:cs typeface="Times New Roman" pitchFamily="18" charset="0"/>
              </a:rPr>
              <a:t>Öňdäki nokadyň belentligi</a:t>
            </a:r>
          </a:p>
          <a:p>
            <a:pPr algn="ctr"/>
            <a:r>
              <a:rPr lang="tk-TM" sz="2400" b="1" i="1" dirty="0" smtClean="0">
                <a:latin typeface="Times New Roman" pitchFamily="18" charset="0"/>
                <a:cs typeface="Times New Roman" pitchFamily="18" charset="0"/>
              </a:rPr>
              <a:t> H</a:t>
            </a:r>
            <a:r>
              <a:rPr lang="tk-TM" sz="1600" b="1" i="1" dirty="0" smtClean="0">
                <a:latin typeface="Times New Roman" pitchFamily="18" charset="0"/>
                <a:cs typeface="Times New Roman" pitchFamily="18" charset="0"/>
              </a:rPr>
              <a:t>B</a:t>
            </a:r>
            <a:r>
              <a:rPr lang="tk-TM" sz="2400" b="1" i="1" dirty="0" smtClean="0">
                <a:latin typeface="Times New Roman" pitchFamily="18" charset="0"/>
                <a:cs typeface="Times New Roman" pitchFamily="18" charset="0"/>
              </a:rPr>
              <a:t> = H</a:t>
            </a:r>
            <a:r>
              <a:rPr lang="tk-TM" sz="1600" b="1" i="1" dirty="0" smtClean="0">
                <a:latin typeface="Times New Roman" pitchFamily="18" charset="0"/>
                <a:cs typeface="Times New Roman" pitchFamily="18" charset="0"/>
              </a:rPr>
              <a:t>A</a:t>
            </a:r>
            <a:r>
              <a:rPr lang="tk-TM" sz="2400" b="1" i="1" dirty="0" smtClean="0">
                <a:latin typeface="Times New Roman" pitchFamily="18" charset="0"/>
                <a:cs typeface="Times New Roman" pitchFamily="18" charset="0"/>
              </a:rPr>
              <a:t> + h</a:t>
            </a:r>
            <a:endParaRPr lang="ru-RU" sz="2400" b="1" i="1" dirty="0" smtClean="0">
              <a:latin typeface="Times New Roman" pitchFamily="18" charset="0"/>
              <a:cs typeface="Times New Roman" pitchFamily="18" charset="0"/>
            </a:endParaRPr>
          </a:p>
          <a:p>
            <a:r>
              <a:rPr lang="tk-TM" sz="2400" dirty="0" smtClean="0">
                <a:latin typeface="Times New Roman" pitchFamily="18" charset="0"/>
                <a:cs typeface="Times New Roman" pitchFamily="18" charset="0"/>
              </a:rPr>
              <a:t>f</a:t>
            </a:r>
            <a:r>
              <a:rPr lang="ru-RU" sz="2400" dirty="0" err="1" smtClean="0">
                <a:latin typeface="Times New Roman" pitchFamily="18" charset="0"/>
                <a:cs typeface="Times New Roman" pitchFamily="18" charset="0"/>
              </a:rPr>
              <a:t>ormula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arkaly</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hasaplanýar</a:t>
            </a:r>
            <a:r>
              <a:rPr lang="ru-RU" sz="2400" dirty="0" smtClean="0">
                <a:latin typeface="Times New Roman" pitchFamily="18" charset="0"/>
                <a:cs typeface="Times New Roman" pitchFamily="18" charset="0"/>
              </a:rPr>
              <a:t>.</a:t>
            </a:r>
          </a:p>
          <a:p>
            <a:pPr indent="542925"/>
            <a:r>
              <a:rPr lang="ru-RU" sz="2400" dirty="0" err="1" smtClean="0">
                <a:latin typeface="Times New Roman" pitchFamily="18" charset="0"/>
                <a:cs typeface="Times New Roman" pitchFamily="18" charset="0"/>
              </a:rPr>
              <a:t>Nyşana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şöhlesiniň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derejeli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üstden</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belentligine</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abzalyň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gözýetimi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atlandyrýarlar</a:t>
            </a:r>
            <a:r>
              <a:rPr lang="ru-RU" sz="2400" dirty="0" smtClean="0">
                <a:latin typeface="Times New Roman" pitchFamily="18" charset="0"/>
                <a:cs typeface="Times New Roman" pitchFamily="18" charset="0"/>
              </a:rPr>
              <a:t> we </a:t>
            </a:r>
          </a:p>
          <a:p>
            <a:pPr algn="ctr"/>
            <a:r>
              <a:rPr lang="ru-RU" sz="2400" b="1" i="1" dirty="0" err="1" smtClean="0">
                <a:latin typeface="Times New Roman" pitchFamily="18" charset="0"/>
                <a:cs typeface="Times New Roman" pitchFamily="18" charset="0"/>
              </a:rPr>
              <a:t>H</a:t>
            </a:r>
            <a:r>
              <a:rPr lang="ru-RU" b="1" i="1" dirty="0" err="1" smtClean="0">
                <a:latin typeface="Times New Roman" pitchFamily="18" charset="0"/>
                <a:cs typeface="Times New Roman" pitchFamily="18" charset="0"/>
              </a:rPr>
              <a:t>ag</a:t>
            </a:r>
            <a:r>
              <a:rPr lang="ru-RU" sz="2400" b="1" i="1" dirty="0" smtClean="0">
                <a:latin typeface="Times New Roman" pitchFamily="18" charset="0"/>
                <a:cs typeface="Times New Roman" pitchFamily="18" charset="0"/>
              </a:rPr>
              <a:t> = H</a:t>
            </a:r>
            <a:r>
              <a:rPr lang="ru-RU" sz="1600" b="1" i="1" dirty="0" smtClean="0">
                <a:latin typeface="Times New Roman" pitchFamily="18" charset="0"/>
                <a:cs typeface="Times New Roman" pitchFamily="18" charset="0"/>
              </a:rPr>
              <a:t>A</a:t>
            </a:r>
            <a:r>
              <a:rPr lang="ru-RU" sz="2400" b="1" i="1" dirty="0" smtClean="0">
                <a:latin typeface="Times New Roman" pitchFamily="18" charset="0"/>
                <a:cs typeface="Times New Roman" pitchFamily="18" charset="0"/>
              </a:rPr>
              <a:t> + Y = H</a:t>
            </a:r>
            <a:r>
              <a:rPr lang="ru-RU" sz="1600" b="1" i="1" dirty="0" smtClean="0">
                <a:latin typeface="Times New Roman" pitchFamily="18" charset="0"/>
                <a:cs typeface="Times New Roman" pitchFamily="18" charset="0"/>
              </a:rPr>
              <a:t>A</a:t>
            </a:r>
            <a:r>
              <a:rPr lang="ru-RU" sz="2400" b="1" i="1" dirty="0" smtClean="0">
                <a:latin typeface="Times New Roman" pitchFamily="18" charset="0"/>
                <a:cs typeface="Times New Roman" pitchFamily="18" charset="0"/>
              </a:rPr>
              <a:t> + V</a:t>
            </a:r>
            <a:endParaRPr lang="ru-RU" dirty="0" smtClean="0"/>
          </a:p>
          <a:p>
            <a:r>
              <a:rPr lang="tk-TM" sz="2400" dirty="0">
                <a:latin typeface="Times New Roman" pitchFamily="18" charset="0"/>
                <a:cs typeface="Times New Roman" pitchFamily="18" charset="0"/>
              </a:rPr>
              <a:t>f</a:t>
            </a:r>
            <a:r>
              <a:rPr lang="ru-RU" sz="2400" dirty="0" err="1">
                <a:latin typeface="Times New Roman" pitchFamily="18" charset="0"/>
                <a:cs typeface="Times New Roman" pitchFamily="18" charset="0"/>
              </a:rPr>
              <a:t>ormula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arkaly</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hasaplaýarlar</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1-nji </a:t>
            </a:r>
            <a:r>
              <a:rPr lang="ru-RU" sz="2400" dirty="0" err="1">
                <a:latin typeface="Times New Roman" pitchFamily="18" charset="0"/>
                <a:cs typeface="Times New Roman" pitchFamily="18" charset="0"/>
              </a:rPr>
              <a:t>surata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seret</a:t>
            </a:r>
            <a:r>
              <a:rPr lang="ru-RU" sz="2400" dirty="0" smtClean="0">
                <a:latin typeface="Times New Roman" pitchFamily="18" charset="0"/>
                <a:cs typeface="Times New Roman" pitchFamily="18" charset="0"/>
              </a:rPr>
              <a:t>)</a:t>
            </a:r>
            <a:r>
              <a:rPr lang="ru-RU" sz="2400" dirty="0" smtClean="0"/>
              <a:t>.</a:t>
            </a:r>
          </a:p>
          <a:p>
            <a:pPr indent="542925"/>
            <a:r>
              <a:rPr lang="tk-TM" sz="2400" dirty="0" smtClean="0">
                <a:latin typeface="Times New Roman" pitchFamily="18" charset="0"/>
                <a:cs typeface="Times New Roman" pitchFamily="18" charset="0"/>
              </a:rPr>
              <a:t>Niweliriň oturdylan ýerine duralga diýilýär. Eger-de A we B nokatlaryň arasyndaky beýgelmeleri kesgitlemek üçin abzaly bir gezek goýmaklyk ýeterlik bolsa, onda bu ýagdaýa </a:t>
            </a:r>
            <a:r>
              <a:rPr lang="tk-TM" sz="2400" b="1" i="1" dirty="0" smtClean="0">
                <a:latin typeface="Times New Roman" pitchFamily="18" charset="0"/>
                <a:cs typeface="Times New Roman" pitchFamily="18" charset="0"/>
              </a:rPr>
              <a:t>ýönekeý niwelirleme </a:t>
            </a:r>
            <a:r>
              <a:rPr lang="tk-TM" sz="2400" dirty="0" smtClean="0">
                <a:latin typeface="Times New Roman" pitchFamily="18" charset="0"/>
                <a:cs typeface="Times New Roman" pitchFamily="18" charset="0"/>
              </a:rPr>
              <a:t>diýilýär.</a:t>
            </a:r>
          </a:p>
          <a:p>
            <a:pPr indent="542925"/>
            <a:r>
              <a:rPr lang="tk-TM" sz="2400" dirty="0" smtClean="0">
                <a:latin typeface="Times New Roman" pitchFamily="18" charset="0"/>
                <a:cs typeface="Times New Roman" pitchFamily="18" charset="0"/>
              </a:rPr>
              <a:t>Eger-de nokatlaryň arasyndaky beýgelmeleri diňe niwelir birnäçe gezek oturdylanyndan soňra kesgitlenýän bolsa, şeýle niwelirlemä </a:t>
            </a:r>
            <a:r>
              <a:rPr lang="tk-TM" sz="2400" b="1" i="1" dirty="0" smtClean="0">
                <a:latin typeface="Times New Roman" pitchFamily="18" charset="0"/>
                <a:cs typeface="Times New Roman" pitchFamily="18" charset="0"/>
              </a:rPr>
              <a:t>çylşyrymly</a:t>
            </a:r>
            <a:r>
              <a:rPr lang="tk-TM" sz="2400" i="1" dirty="0" smtClean="0">
                <a:latin typeface="Times New Roman" pitchFamily="18" charset="0"/>
                <a:cs typeface="Times New Roman" pitchFamily="18" charset="0"/>
              </a:rPr>
              <a:t> </a:t>
            </a:r>
            <a:r>
              <a:rPr lang="tk-TM" sz="2400" dirty="0" smtClean="0">
                <a:latin typeface="Times New Roman" pitchFamily="18" charset="0"/>
                <a:cs typeface="Times New Roman" pitchFamily="18" charset="0"/>
              </a:rPr>
              <a:t>ýa-da</a:t>
            </a:r>
            <a:r>
              <a:rPr lang="tk-TM" sz="2400" i="1" dirty="0" smtClean="0">
                <a:latin typeface="Times New Roman" pitchFamily="18" charset="0"/>
                <a:cs typeface="Times New Roman" pitchFamily="18" charset="0"/>
              </a:rPr>
              <a:t> </a:t>
            </a:r>
            <a:r>
              <a:rPr lang="tk-TM" sz="2400" b="1" i="1" dirty="0" smtClean="0">
                <a:latin typeface="Times New Roman" pitchFamily="18" charset="0"/>
                <a:cs typeface="Times New Roman" pitchFamily="18" charset="0"/>
              </a:rPr>
              <a:t>yzygiderli </a:t>
            </a:r>
            <a:r>
              <a:rPr lang="tk-TM" sz="2400" dirty="0" smtClean="0">
                <a:latin typeface="Times New Roman" pitchFamily="18" charset="0"/>
                <a:cs typeface="Times New Roman" pitchFamily="18" charset="0"/>
              </a:rPr>
              <a:t>niwelirleme diýilýär (2-nji surat).</a:t>
            </a:r>
          </a:p>
          <a:p>
            <a:pPr indent="542925"/>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2400" dirty="0"/>
              <a:t/>
            </a:r>
            <a:br>
              <a:rPr lang="ru-RU" sz="2400" dirty="0"/>
            </a:br>
            <a:endParaRPr lang="ru-RU" sz="2400" dirty="0"/>
          </a:p>
        </p:txBody>
      </p:sp>
    </p:spTree>
    <p:extLst>
      <p:ext uri="{BB962C8B-B14F-4D97-AF65-F5344CB8AC3E}">
        <p14:creationId xmlns:p14="http://schemas.microsoft.com/office/powerpoint/2010/main" val="361020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80920" cy="4247317"/>
          </a:xfrm>
          <a:prstGeom prst="rect">
            <a:avLst/>
          </a:prstGeom>
        </p:spPr>
        <p:txBody>
          <a:bodyPr wrap="square">
            <a:spAutoFit/>
          </a:bodyPr>
          <a:lstStyle/>
          <a:p>
            <a:pPr indent="542925"/>
            <a:r>
              <a:rPr lang="tk-TM" sz="2800" dirty="0">
                <a:latin typeface="Times New Roman" pitchFamily="18" charset="0"/>
                <a:cs typeface="Times New Roman" pitchFamily="18" charset="0"/>
              </a:rPr>
              <a:t>Bu ýagdaýda  </a:t>
            </a:r>
            <a:r>
              <a:rPr lang="ru-RU" sz="2800" dirty="0">
                <a:latin typeface="Times New Roman" pitchFamily="18" charset="0"/>
                <a:cs typeface="Times New Roman" pitchFamily="18" charset="0"/>
              </a:rPr>
              <a:t>С </a:t>
            </a:r>
            <a:r>
              <a:rPr lang="ru-RU" sz="2800" dirty="0" err="1">
                <a:latin typeface="Times New Roman" pitchFamily="18" charset="0"/>
                <a:cs typeface="Times New Roman" pitchFamily="18" charset="0"/>
              </a:rPr>
              <a:t>we</a:t>
            </a:r>
            <a:r>
              <a:rPr lang="ru-RU" sz="2800" dirty="0">
                <a:latin typeface="Times New Roman" pitchFamily="18" charset="0"/>
                <a:cs typeface="Times New Roman" pitchFamily="18" charset="0"/>
              </a:rPr>
              <a:t> D </a:t>
            </a:r>
            <a:r>
              <a:rPr lang="ru-RU" sz="2800" dirty="0" err="1">
                <a:latin typeface="Times New Roman" pitchFamily="18" charset="0"/>
                <a:cs typeface="Times New Roman" pitchFamily="18" charset="0"/>
              </a:rPr>
              <a:t>nokatlara</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baglaýjy</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nokatlar</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diýilýär</a:t>
            </a:r>
            <a:r>
              <a:rPr lang="ru-RU" sz="2800" dirty="0">
                <a:latin typeface="Times New Roman" pitchFamily="18" charset="0"/>
                <a:cs typeface="Times New Roman" pitchFamily="18" charset="0"/>
              </a:rPr>
              <a:t>. </a:t>
            </a:r>
            <a:r>
              <a:rPr lang="tk-TM" sz="2800" dirty="0">
                <a:latin typeface="Times New Roman" pitchFamily="18" charset="0"/>
                <a:cs typeface="Times New Roman" pitchFamily="18" charset="0"/>
              </a:rPr>
              <a:t>O</a:t>
            </a:r>
            <a:r>
              <a:rPr lang="ru-RU" sz="2800" dirty="0" err="1">
                <a:latin typeface="Times New Roman" pitchFamily="18" charset="0"/>
                <a:cs typeface="Times New Roman" pitchFamily="18" charset="0"/>
              </a:rPr>
              <a:t>laryň</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aralaryndaky</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beýgelmeleri</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ýönekeý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niwelirlemrdäki</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ýaly</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kesgitleýärler</a:t>
            </a:r>
            <a:r>
              <a:rPr lang="ru-RU" sz="2800" dirty="0" smtClean="0">
                <a:latin typeface="Times New Roman" pitchFamily="18" charset="0"/>
                <a:cs typeface="Times New Roman" pitchFamily="18" charset="0"/>
              </a:rPr>
              <a:t>:</a:t>
            </a:r>
          </a:p>
          <a:p>
            <a:pPr algn="ctr"/>
            <a:r>
              <a:rPr lang="pt-BR" sz="2400" b="1" i="1" dirty="0" smtClean="0">
                <a:latin typeface="Times New Roman" pitchFamily="18" charset="0"/>
                <a:cs typeface="Times New Roman" pitchFamily="18" charset="0"/>
              </a:rPr>
              <a:t>h</a:t>
            </a:r>
            <a:r>
              <a:rPr lang="tk-TM" sz="1600" b="1" i="1" dirty="0" smtClean="0">
                <a:latin typeface="Times New Roman" pitchFamily="18" charset="0"/>
                <a:cs typeface="Times New Roman" pitchFamily="18" charset="0"/>
              </a:rPr>
              <a:t>1</a:t>
            </a:r>
            <a:r>
              <a:rPr lang="pt-BR" sz="2400" b="1" i="1" dirty="0" smtClean="0">
                <a:latin typeface="Times New Roman" pitchFamily="18" charset="0"/>
                <a:cs typeface="Times New Roman" pitchFamily="18" charset="0"/>
              </a:rPr>
              <a:t> </a:t>
            </a:r>
            <a:r>
              <a:rPr lang="pt-BR" sz="2400" b="1" i="1" dirty="0">
                <a:latin typeface="Times New Roman" pitchFamily="18" charset="0"/>
                <a:cs typeface="Times New Roman" pitchFamily="18" charset="0"/>
              </a:rPr>
              <a:t>= </a:t>
            </a:r>
            <a:r>
              <a:rPr lang="tk-TM" sz="2400" b="1" i="1" dirty="0" smtClean="0">
                <a:latin typeface="Times New Roman" pitchFamily="18" charset="0"/>
                <a:cs typeface="Times New Roman" pitchFamily="18" charset="0"/>
              </a:rPr>
              <a:t>Y</a:t>
            </a:r>
            <a:r>
              <a:rPr lang="tk-TM" sz="1600" b="1" i="1" dirty="0" smtClean="0">
                <a:latin typeface="Times New Roman" pitchFamily="18" charset="0"/>
                <a:cs typeface="Times New Roman" pitchFamily="18" charset="0"/>
              </a:rPr>
              <a:t>1</a:t>
            </a:r>
            <a:r>
              <a:rPr lang="tk-TM" sz="2400" b="1" i="1" dirty="0" smtClean="0">
                <a:latin typeface="Times New Roman" pitchFamily="18" charset="0"/>
                <a:cs typeface="Times New Roman" pitchFamily="18" charset="0"/>
              </a:rPr>
              <a:t> – Ö</a:t>
            </a:r>
            <a:r>
              <a:rPr lang="tk-TM" sz="1600" b="1" i="1" dirty="0" smtClean="0">
                <a:latin typeface="Times New Roman" pitchFamily="18" charset="0"/>
                <a:cs typeface="Times New Roman" pitchFamily="18" charset="0"/>
              </a:rPr>
              <a:t>1</a:t>
            </a:r>
            <a:r>
              <a:rPr lang="pt-BR" sz="2400" b="1" i="1" dirty="0" smtClean="0">
                <a:latin typeface="Times New Roman" pitchFamily="18" charset="0"/>
                <a:cs typeface="Times New Roman" pitchFamily="18" charset="0"/>
              </a:rPr>
              <a:t>, h</a:t>
            </a:r>
            <a:r>
              <a:rPr lang="tk-TM" sz="1400" b="1" i="1" dirty="0" smtClean="0">
                <a:latin typeface="Times New Roman" pitchFamily="18" charset="0"/>
                <a:cs typeface="Times New Roman" pitchFamily="18" charset="0"/>
              </a:rPr>
              <a:t>2</a:t>
            </a:r>
            <a:r>
              <a:rPr lang="pt-BR" sz="2400" b="1" i="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 </a:t>
            </a:r>
            <a:r>
              <a:rPr lang="tk-TM" sz="2400" b="1" dirty="0" smtClean="0">
                <a:latin typeface="Times New Roman" pitchFamily="18" charset="0"/>
                <a:cs typeface="Times New Roman" pitchFamily="18" charset="0"/>
              </a:rPr>
              <a:t>Y</a:t>
            </a:r>
            <a:r>
              <a:rPr lang="tk-TM" sz="1600" b="1" dirty="0" smtClean="0">
                <a:latin typeface="Times New Roman" pitchFamily="18" charset="0"/>
                <a:cs typeface="Times New Roman" pitchFamily="18" charset="0"/>
              </a:rPr>
              <a:t>2</a:t>
            </a:r>
            <a:r>
              <a:rPr lang="tk-TM" sz="2400" b="1" dirty="0" smtClean="0">
                <a:latin typeface="Times New Roman" pitchFamily="18" charset="0"/>
                <a:cs typeface="Times New Roman" pitchFamily="18" charset="0"/>
              </a:rPr>
              <a:t> – Ö</a:t>
            </a:r>
            <a:r>
              <a:rPr lang="tk-TM" sz="1600" b="1" dirty="0" smtClean="0">
                <a:latin typeface="Times New Roman" pitchFamily="18" charset="0"/>
                <a:cs typeface="Times New Roman" pitchFamily="18" charset="0"/>
              </a:rPr>
              <a:t>2</a:t>
            </a:r>
            <a:r>
              <a:rPr lang="pt-BR" dirty="0" smtClean="0"/>
              <a:t>, </a:t>
            </a:r>
            <a:r>
              <a:rPr lang="pt-BR" sz="2400" b="1" i="1" dirty="0" smtClean="0">
                <a:latin typeface="Times New Roman" pitchFamily="18" charset="0"/>
                <a:cs typeface="Times New Roman" pitchFamily="18" charset="0"/>
              </a:rPr>
              <a:t>h</a:t>
            </a:r>
            <a:r>
              <a:rPr lang="tk-TM" sz="1600" b="1" i="1" dirty="0" smtClean="0">
                <a:latin typeface="Times New Roman" pitchFamily="18" charset="0"/>
                <a:cs typeface="Times New Roman" pitchFamily="18" charset="0"/>
              </a:rPr>
              <a:t>3</a:t>
            </a:r>
            <a:r>
              <a:rPr lang="pt-BR" sz="2400" b="1" i="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 </a:t>
            </a:r>
            <a:r>
              <a:rPr lang="tk-TM" sz="2400" b="1" dirty="0">
                <a:latin typeface="Times New Roman" pitchFamily="18" charset="0"/>
                <a:cs typeface="Times New Roman" pitchFamily="18" charset="0"/>
              </a:rPr>
              <a:t>Y</a:t>
            </a:r>
            <a:r>
              <a:rPr lang="tk-TM" sz="1600" b="1" dirty="0">
                <a:latin typeface="Times New Roman" pitchFamily="18" charset="0"/>
                <a:cs typeface="Times New Roman" pitchFamily="18" charset="0"/>
              </a:rPr>
              <a:t>2</a:t>
            </a:r>
            <a:r>
              <a:rPr lang="tk-TM" sz="2400" b="1" dirty="0">
                <a:latin typeface="Times New Roman" pitchFamily="18" charset="0"/>
                <a:cs typeface="Times New Roman" pitchFamily="18" charset="0"/>
              </a:rPr>
              <a:t> – Ö</a:t>
            </a:r>
            <a:r>
              <a:rPr lang="tk-TM" sz="1600" b="1" dirty="0">
                <a:latin typeface="Times New Roman" pitchFamily="18" charset="0"/>
                <a:cs typeface="Times New Roman" pitchFamily="18" charset="0"/>
              </a:rPr>
              <a:t>2</a:t>
            </a:r>
            <a:r>
              <a:rPr lang="pt-BR" sz="2400" b="1" dirty="0">
                <a:latin typeface="Times New Roman" pitchFamily="18" charset="0"/>
                <a:cs typeface="Times New Roman" pitchFamily="18" charset="0"/>
              </a:rPr>
              <a:t> </a:t>
            </a:r>
            <a:r>
              <a:rPr lang="pt-BR" dirty="0" smtClean="0"/>
              <a:t>,</a:t>
            </a:r>
            <a:r>
              <a:rPr lang="pt-BR" dirty="0"/>
              <a:t/>
            </a:r>
            <a:br>
              <a:rPr lang="pt-BR" dirty="0"/>
            </a:br>
            <a:r>
              <a:rPr lang="tk-TM" sz="2400" b="1" i="1" dirty="0" smtClean="0">
                <a:latin typeface="Times New Roman" pitchFamily="18" charset="0"/>
                <a:cs typeface="Times New Roman" pitchFamily="18" charset="0"/>
              </a:rPr>
              <a:t>h</a:t>
            </a:r>
            <a:r>
              <a:rPr lang="pt-BR" sz="1600" b="1" i="1" dirty="0" smtClean="0">
                <a:latin typeface="Times New Roman" pitchFamily="18" charset="0"/>
                <a:cs typeface="Times New Roman" pitchFamily="18" charset="0"/>
              </a:rPr>
              <a:t>АВ</a:t>
            </a:r>
            <a:r>
              <a:rPr lang="pt-BR" sz="2400" b="1" i="1" dirty="0" smtClean="0">
                <a:latin typeface="Times New Roman" pitchFamily="18" charset="0"/>
                <a:cs typeface="Times New Roman" pitchFamily="18" charset="0"/>
              </a:rPr>
              <a:t> </a:t>
            </a:r>
            <a:r>
              <a:rPr lang="pt-BR" dirty="0"/>
              <a:t>= </a:t>
            </a:r>
            <a:r>
              <a:rPr lang="pt-BR" sz="2800" b="1" i="1" dirty="0">
                <a:latin typeface="Times New Roman" pitchFamily="18" charset="0"/>
                <a:cs typeface="Times New Roman" pitchFamily="18" charset="0"/>
              </a:rPr>
              <a:t>h</a:t>
            </a:r>
            <a:r>
              <a:rPr lang="tk-TM" sz="1600" b="1" i="1" dirty="0">
                <a:latin typeface="Times New Roman" pitchFamily="18" charset="0"/>
                <a:cs typeface="Times New Roman" pitchFamily="18" charset="0"/>
              </a:rPr>
              <a:t>1</a:t>
            </a:r>
            <a:r>
              <a:rPr lang="tk-TM" b="1" i="1" dirty="0">
                <a:latin typeface="Times New Roman" pitchFamily="18" charset="0"/>
                <a:cs typeface="Times New Roman" pitchFamily="18" charset="0"/>
              </a:rPr>
              <a:t> </a:t>
            </a:r>
            <a:r>
              <a:rPr lang="pt-BR" sz="2400" b="1" dirty="0" smtClean="0">
                <a:latin typeface="Times New Roman" pitchFamily="18" charset="0"/>
                <a:cs typeface="Times New Roman" pitchFamily="18" charset="0"/>
              </a:rPr>
              <a:t>+</a:t>
            </a:r>
            <a:r>
              <a:rPr lang="pt-BR" sz="2400" b="1" i="1" dirty="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h</a:t>
            </a:r>
            <a:r>
              <a:rPr lang="tk-TM" sz="1600" b="1" i="1" dirty="0" smtClean="0">
                <a:latin typeface="Times New Roman" pitchFamily="18" charset="0"/>
                <a:cs typeface="Times New Roman" pitchFamily="18" charset="0"/>
              </a:rPr>
              <a:t>2</a:t>
            </a:r>
            <a:r>
              <a:rPr lang="pt-BR" sz="2400" dirty="0" smtClean="0">
                <a:latin typeface="Times New Roman" pitchFamily="18" charset="0"/>
                <a:cs typeface="Times New Roman" pitchFamily="18" charset="0"/>
              </a:rPr>
              <a:t> </a:t>
            </a:r>
            <a:r>
              <a:rPr lang="pt-BR" sz="2400" b="1" dirty="0" smtClean="0">
                <a:latin typeface="Times New Roman" pitchFamily="18" charset="0"/>
                <a:cs typeface="Times New Roman" pitchFamily="18" charset="0"/>
              </a:rPr>
              <a:t>+</a:t>
            </a:r>
            <a:r>
              <a:rPr lang="pt-BR" sz="2400" b="1" i="1" dirty="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h</a:t>
            </a:r>
            <a:r>
              <a:rPr lang="tk-TM" sz="1600" b="1" i="1" dirty="0" smtClean="0">
                <a:latin typeface="Times New Roman" pitchFamily="18" charset="0"/>
                <a:cs typeface="Times New Roman" pitchFamily="18" charset="0"/>
              </a:rPr>
              <a:t>3 </a:t>
            </a:r>
            <a:r>
              <a:rPr lang="tk-TM" sz="2400" b="1" i="1" dirty="0" smtClean="0">
                <a:latin typeface="Times New Roman" pitchFamily="18" charset="0"/>
                <a:cs typeface="Times New Roman" pitchFamily="18" charset="0"/>
              </a:rPr>
              <a:t>= ∑h</a:t>
            </a:r>
            <a:r>
              <a:rPr lang="pt-BR" sz="2400" dirty="0" smtClean="0">
                <a:latin typeface="Times New Roman" pitchFamily="18" charset="0"/>
                <a:cs typeface="Times New Roman" pitchFamily="18" charset="0"/>
              </a:rPr>
              <a:t>,</a:t>
            </a:r>
            <a:r>
              <a:rPr lang="pt-BR" dirty="0"/>
              <a:t/>
            </a:r>
            <a:br>
              <a:rPr lang="pt-BR" dirty="0"/>
            </a:br>
            <a:r>
              <a:rPr lang="pt-BR" sz="2400" b="1" i="1" dirty="0">
                <a:latin typeface="Times New Roman" pitchFamily="18" charset="0"/>
                <a:cs typeface="Times New Roman" pitchFamily="18" charset="0"/>
              </a:rPr>
              <a:t>h </a:t>
            </a:r>
            <a:r>
              <a:rPr lang="pt-BR" sz="2400" b="1" dirty="0">
                <a:latin typeface="Times New Roman" pitchFamily="18" charset="0"/>
                <a:cs typeface="Times New Roman" pitchFamily="18" charset="0"/>
              </a:rPr>
              <a:t>= </a:t>
            </a:r>
            <a:r>
              <a:rPr lang="tk-TM" sz="2400" b="1" i="1" dirty="0">
                <a:latin typeface="Times New Roman" pitchFamily="18" charset="0"/>
                <a:cs typeface="Times New Roman" pitchFamily="18" charset="0"/>
              </a:rPr>
              <a:t>∑</a:t>
            </a:r>
            <a:r>
              <a:rPr lang="tk-TM" sz="2400" b="1" i="1" dirty="0" smtClean="0">
                <a:latin typeface="Times New Roman" pitchFamily="18" charset="0"/>
                <a:cs typeface="Times New Roman" pitchFamily="18" charset="0"/>
              </a:rPr>
              <a:t>h</a:t>
            </a:r>
            <a:r>
              <a:rPr lang="tk-TM" sz="1600" b="1" i="1" dirty="0" smtClean="0">
                <a:latin typeface="Times New Roman" pitchFamily="18" charset="0"/>
                <a:cs typeface="Times New Roman" pitchFamily="18" charset="0"/>
              </a:rPr>
              <a:t>Y  </a:t>
            </a:r>
            <a:r>
              <a:rPr lang="tk-TM" sz="2400" b="1" i="1" dirty="0" smtClean="0">
                <a:latin typeface="Times New Roman" pitchFamily="18" charset="0"/>
                <a:cs typeface="Times New Roman" pitchFamily="18" charset="0"/>
              </a:rPr>
              <a:t>+ </a:t>
            </a:r>
            <a:r>
              <a:rPr lang="tk-TM" sz="2400" b="1" i="1" dirty="0">
                <a:latin typeface="Times New Roman" pitchFamily="18" charset="0"/>
                <a:cs typeface="Times New Roman" pitchFamily="18" charset="0"/>
              </a:rPr>
              <a:t>∑</a:t>
            </a:r>
            <a:r>
              <a:rPr lang="tk-TM" sz="2400" b="1" i="1" dirty="0" smtClean="0">
                <a:latin typeface="Times New Roman" pitchFamily="18" charset="0"/>
                <a:cs typeface="Times New Roman" pitchFamily="18" charset="0"/>
              </a:rPr>
              <a:t>h</a:t>
            </a:r>
            <a:r>
              <a:rPr lang="tk-TM" sz="1400" b="1" i="1" dirty="0" smtClean="0">
                <a:latin typeface="Times New Roman" pitchFamily="18" charset="0"/>
                <a:cs typeface="Times New Roman" pitchFamily="18" charset="0"/>
              </a:rPr>
              <a:t>Ö</a:t>
            </a:r>
            <a:r>
              <a:rPr lang="pt-BR" sz="2400" b="1" dirty="0" smtClean="0">
                <a:latin typeface="Times New Roman" pitchFamily="18" charset="0"/>
                <a:cs typeface="Times New Roman" pitchFamily="18" charset="0"/>
              </a:rPr>
              <a:t>. </a:t>
            </a:r>
            <a:endParaRPr lang="tk-TM" sz="2400" b="1" dirty="0" smtClean="0">
              <a:latin typeface="Times New Roman" pitchFamily="18" charset="0"/>
              <a:cs typeface="Times New Roman" pitchFamily="18" charset="0"/>
            </a:endParaRPr>
          </a:p>
          <a:p>
            <a:pPr indent="542925"/>
            <a:r>
              <a:rPr lang="tk-TM" sz="2800" dirty="0" smtClean="0">
                <a:latin typeface="Times New Roman" pitchFamily="18" charset="0"/>
                <a:cs typeface="Times New Roman" pitchFamily="18" charset="0"/>
              </a:rPr>
              <a:t>Niwelirlemegiň şeýle shemasyna niwelir ýörelgesi diýilýär.</a:t>
            </a:r>
            <a:endParaRPr lang="ru-RU" sz="2800" dirty="0" smtClean="0">
              <a:latin typeface="Times New Roman" pitchFamily="18" charset="0"/>
              <a:cs typeface="Times New Roman" pitchFamily="18" charset="0"/>
            </a:endParaRPr>
          </a:p>
          <a:p>
            <a:r>
              <a:rPr lang="ru-RU" dirty="0"/>
              <a:t/>
            </a:r>
            <a:br>
              <a:rPr lang="ru-RU" dirty="0"/>
            </a:br>
            <a:r>
              <a:rPr lang="pt-BR" dirty="0"/>
              <a:t/>
            </a:r>
            <a:br>
              <a:rPr lang="pt-BR" dirty="0"/>
            </a:b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66685"/>
            <a:ext cx="5328592" cy="23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52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2828916" cy="1939094"/>
          </a:xfrm>
        </p:spPr>
        <p:txBody>
          <a:bodyPr/>
          <a:lstStyle/>
          <a:p>
            <a:r>
              <a:rPr lang="tk-TM" dirty="0" smtClean="0"/>
              <a:t>Sanly niwelirler</a:t>
            </a:r>
            <a:endParaRPr lang="ru-RU" dirty="0"/>
          </a:p>
        </p:txBody>
      </p:sp>
      <p:pic>
        <p:nvPicPr>
          <p:cNvPr id="5" name="Рисунок 4" descr="20190301_165958.jpg"/>
          <p:cNvPicPr>
            <a:picLocks noChangeAspect="1"/>
          </p:cNvPicPr>
          <p:nvPr/>
        </p:nvPicPr>
        <p:blipFill>
          <a:blip r:embed="rId2" cstate="print"/>
          <a:srcRect l="16406" t="2083" r="19531" b="33333"/>
          <a:stretch>
            <a:fillRect/>
          </a:stretch>
        </p:blipFill>
        <p:spPr>
          <a:xfrm>
            <a:off x="3286084" y="-71462"/>
            <a:ext cx="5857916" cy="4429156"/>
          </a:xfrm>
          <a:prstGeom prst="rect">
            <a:avLst/>
          </a:prstGeom>
        </p:spPr>
      </p:pic>
      <p:pic>
        <p:nvPicPr>
          <p:cNvPr id="4" name="Содержимое 3" descr="20190301_170014.jpg"/>
          <p:cNvPicPr>
            <a:picLocks noGrp="1" noChangeAspect="1"/>
          </p:cNvPicPr>
          <p:nvPr>
            <p:ph idx="1"/>
          </p:nvPr>
        </p:nvPicPr>
        <p:blipFill>
          <a:blip r:embed="rId3" cstate="print"/>
          <a:srcRect b="13743"/>
          <a:stretch>
            <a:fillRect/>
          </a:stretch>
        </p:blipFill>
        <p:spPr>
          <a:xfrm>
            <a:off x="0" y="3143248"/>
            <a:ext cx="5852583" cy="3786214"/>
          </a:xfrm>
        </p:spPr>
      </p:pic>
    </p:spTree>
    <p:extLst>
      <p:ext uri="{BB962C8B-B14F-4D97-AF65-F5344CB8AC3E}">
        <p14:creationId xmlns:p14="http://schemas.microsoft.com/office/powerpoint/2010/main" val="362390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90301_170502.jpg"/>
          <p:cNvPicPr>
            <a:picLocks noGrp="1" noChangeAspect="1"/>
          </p:cNvPicPr>
          <p:nvPr>
            <p:ph idx="1"/>
          </p:nvPr>
        </p:nvPicPr>
        <p:blipFill>
          <a:blip r:embed="rId2" cstate="print"/>
          <a:stretch>
            <a:fillRect/>
          </a:stretch>
        </p:blipFill>
        <p:spPr>
          <a:xfrm rot="5400000">
            <a:off x="-517291" y="1594138"/>
            <a:ext cx="5852583" cy="4389437"/>
          </a:xfrm>
        </p:spPr>
      </p:pic>
      <p:pic>
        <p:nvPicPr>
          <p:cNvPr id="6146" name="Picture 2"/>
          <p:cNvPicPr>
            <a:picLocks noChangeAspect="1" noChangeArrowheads="1"/>
          </p:cNvPicPr>
          <p:nvPr/>
        </p:nvPicPr>
        <p:blipFill>
          <a:blip r:embed="rId3" cstate="print"/>
          <a:srcRect/>
          <a:stretch>
            <a:fillRect/>
          </a:stretch>
        </p:blipFill>
        <p:spPr bwMode="auto">
          <a:xfrm>
            <a:off x="4715908" y="2000240"/>
            <a:ext cx="4428092" cy="4272968"/>
          </a:xfrm>
          <a:prstGeom prst="rect">
            <a:avLst/>
          </a:prstGeom>
          <a:noFill/>
          <a:ln w="9525">
            <a:noFill/>
            <a:miter lim="800000"/>
            <a:headEnd/>
            <a:tailEnd/>
          </a:ln>
          <a:effectLst/>
        </p:spPr>
      </p:pic>
      <p:sp>
        <p:nvSpPr>
          <p:cNvPr id="2" name="Заголовок 1"/>
          <p:cNvSpPr>
            <a:spLocks noGrp="1"/>
          </p:cNvSpPr>
          <p:nvPr>
            <p:ph type="title"/>
          </p:nvPr>
        </p:nvSpPr>
        <p:spPr>
          <a:xfrm>
            <a:off x="571472" y="-357214"/>
            <a:ext cx="8229600" cy="1143000"/>
          </a:xfrm>
        </p:spPr>
        <p:txBody>
          <a:bodyPr>
            <a:normAutofit/>
          </a:bodyPr>
          <a:lstStyle/>
          <a:p>
            <a:r>
              <a:rPr lang="tk-TM" dirty="0" smtClean="0">
                <a:solidFill>
                  <a:schemeClr val="accent3">
                    <a:lumMod val="75000"/>
                  </a:schemeClr>
                </a:solidFill>
              </a:rPr>
              <a:t>Sanly niwelir we onuň reýkasy</a:t>
            </a:r>
            <a:endParaRPr lang="ru-RU" dirty="0">
              <a:solidFill>
                <a:schemeClr val="accent3">
                  <a:lumMod val="75000"/>
                </a:schemeClr>
              </a:solidFill>
            </a:endParaRPr>
          </a:p>
        </p:txBody>
      </p:sp>
    </p:spTree>
    <p:extLst>
      <p:ext uri="{BB962C8B-B14F-4D97-AF65-F5344CB8AC3E}">
        <p14:creationId xmlns:p14="http://schemas.microsoft.com/office/powerpoint/2010/main" val="249843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lstStyle/>
          <a:p>
            <a:r>
              <a:rPr lang="tk-TM" dirty="0" smtClean="0"/>
              <a:t>Aýlanýan lazerli niwelir</a:t>
            </a:r>
            <a:endParaRPr lang="ru-RU" dirty="0"/>
          </a:p>
        </p:txBody>
      </p:sp>
      <p:pic>
        <p:nvPicPr>
          <p:cNvPr id="4" name="Содержимое 3" descr="20190301_170133.jpg"/>
          <p:cNvPicPr>
            <a:picLocks noGrp="1" noChangeAspect="1"/>
          </p:cNvPicPr>
          <p:nvPr>
            <p:ph idx="1"/>
          </p:nvPr>
        </p:nvPicPr>
        <p:blipFill>
          <a:blip r:embed="rId2" cstate="print"/>
          <a:srcRect l="3661" r="12116" b="16998"/>
          <a:stretch>
            <a:fillRect/>
          </a:stretch>
        </p:blipFill>
        <p:spPr>
          <a:xfrm>
            <a:off x="0" y="1643050"/>
            <a:ext cx="4929222" cy="3643338"/>
          </a:xfrm>
        </p:spPr>
      </p:pic>
      <p:pic>
        <p:nvPicPr>
          <p:cNvPr id="7170" name="Picture 2"/>
          <p:cNvPicPr>
            <a:picLocks noChangeAspect="1" noChangeArrowheads="1"/>
          </p:cNvPicPr>
          <p:nvPr/>
        </p:nvPicPr>
        <p:blipFill>
          <a:blip r:embed="rId3" cstate="print"/>
          <a:srcRect/>
          <a:stretch>
            <a:fillRect/>
          </a:stretch>
        </p:blipFill>
        <p:spPr bwMode="auto">
          <a:xfrm>
            <a:off x="3643306" y="4071942"/>
            <a:ext cx="5276850" cy="2619375"/>
          </a:xfrm>
          <a:prstGeom prst="rect">
            <a:avLst/>
          </a:prstGeom>
          <a:noFill/>
          <a:ln w="9525">
            <a:noFill/>
            <a:miter lim="800000"/>
            <a:headEnd/>
            <a:tailEnd/>
          </a:ln>
          <a:effectLst/>
        </p:spPr>
      </p:pic>
    </p:spTree>
    <p:extLst>
      <p:ext uri="{BB962C8B-B14F-4D97-AF65-F5344CB8AC3E}">
        <p14:creationId xmlns:p14="http://schemas.microsoft.com/office/powerpoint/2010/main" val="313148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Рис"/>
          <p:cNvPicPr>
            <a:picLocks noChangeAspect="1" noChangeArrowheads="1"/>
          </p:cNvPicPr>
          <p:nvPr/>
        </p:nvPicPr>
        <p:blipFill>
          <a:blip r:embed="rId2" cstate="print"/>
          <a:srcRect/>
          <a:stretch>
            <a:fillRect/>
          </a:stretch>
        </p:blipFill>
        <p:spPr bwMode="auto">
          <a:xfrm>
            <a:off x="257175" y="319111"/>
            <a:ext cx="4314825" cy="6467475"/>
          </a:xfrm>
          <a:prstGeom prst="rect">
            <a:avLst/>
          </a:prstGeom>
          <a:noFill/>
          <a:ln w="9525">
            <a:noFill/>
            <a:miter lim="800000"/>
            <a:headEnd/>
            <a:tailEnd/>
          </a:ln>
        </p:spPr>
      </p:pic>
    </p:spTree>
    <p:extLst>
      <p:ext uri="{BB962C8B-B14F-4D97-AF65-F5344CB8AC3E}">
        <p14:creationId xmlns:p14="http://schemas.microsoft.com/office/powerpoint/2010/main" val="3376406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6718" y="978515"/>
            <a:ext cx="7186808" cy="4985980"/>
          </a:xfrm>
          <a:prstGeom prst="rect">
            <a:avLst/>
          </a:prstGeom>
        </p:spPr>
        <p:txBody>
          <a:bodyPr wrap="square">
            <a:spAutoFit/>
          </a:bodyPr>
          <a:lstStyle/>
          <a:p>
            <a:pPr algn="ctr"/>
            <a:endParaRPr lang="tk-TM" sz="4050" dirty="0">
              <a:solidFill>
                <a:schemeClr val="tx2"/>
              </a:solidFill>
            </a:endParaRPr>
          </a:p>
          <a:p>
            <a:pPr algn="ctr"/>
            <a:r>
              <a:rPr lang="tk-TM" sz="4050" dirty="0">
                <a:solidFill>
                  <a:schemeClr val="tx2"/>
                </a:solidFill>
              </a:rPr>
              <a:t>DIŇLÄNIŇIZ </a:t>
            </a:r>
          </a:p>
          <a:p>
            <a:pPr algn="ctr"/>
            <a:r>
              <a:rPr lang="tk-TM" sz="4050" dirty="0">
                <a:solidFill>
                  <a:schemeClr val="tx2"/>
                </a:solidFill>
              </a:rPr>
              <a:t>ÜÇIN SAG </a:t>
            </a:r>
          </a:p>
          <a:p>
            <a:pPr algn="ctr"/>
            <a:r>
              <a:rPr lang="tk-TM" sz="4050" dirty="0">
                <a:solidFill>
                  <a:schemeClr val="tx2"/>
                </a:solidFill>
              </a:rPr>
              <a:t>BOLUŇ!</a:t>
            </a:r>
          </a:p>
          <a:p>
            <a:pPr algn="ctr"/>
            <a:endParaRPr lang="tk-TM" sz="2700" dirty="0"/>
          </a:p>
          <a:p>
            <a:pPr algn="ctr"/>
            <a:endParaRPr lang="tk-TM" sz="2700" dirty="0"/>
          </a:p>
          <a:p>
            <a:pPr algn="ctr"/>
            <a:r>
              <a:rPr lang="tk-TM" sz="2700" dirty="0"/>
              <a:t>						</a:t>
            </a:r>
          </a:p>
          <a:p>
            <a:pPr algn="ctr"/>
            <a:endParaRPr lang="tk-TM" sz="2700" dirty="0"/>
          </a:p>
          <a:p>
            <a:pPr algn="ctr"/>
            <a:r>
              <a:rPr lang="tk-TM" sz="2700" dirty="0"/>
              <a:t>					</a:t>
            </a:r>
            <a:r>
              <a:rPr lang="tk-TM" sz="2100" dirty="0">
                <a:solidFill>
                  <a:schemeClr val="tx2"/>
                </a:solidFill>
              </a:rPr>
              <a:t>Taýýarlan mugallym: D. Aşyrow</a:t>
            </a:r>
            <a:endParaRPr lang="ru-RU" sz="2100" dirty="0">
              <a:solidFill>
                <a:schemeClr val="tx2"/>
              </a:solidFill>
            </a:endParaRPr>
          </a:p>
        </p:txBody>
      </p:sp>
    </p:spTree>
    <p:extLst>
      <p:ext uri="{BB962C8B-B14F-4D97-AF65-F5344CB8AC3E}">
        <p14:creationId xmlns:p14="http://schemas.microsoft.com/office/powerpoint/2010/main" val="21789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548680"/>
            <a:ext cx="8352928" cy="6109365"/>
          </a:xfrm>
          <a:prstGeom prst="rect">
            <a:avLst/>
          </a:prstGeom>
        </p:spPr>
        <p:txBody>
          <a:bodyPr wrap="square">
            <a:spAutoFit/>
          </a:bodyPr>
          <a:lstStyle/>
          <a:p>
            <a:pPr algn="ctr"/>
            <a:r>
              <a:rPr lang="ru-RU" sz="2400" b="1" dirty="0" err="1" smtClean="0">
                <a:latin typeface="Arial" pitchFamily="34" charset="0"/>
                <a:ea typeface="Times New Roman" pitchFamily="18" charset="0"/>
                <a:cs typeface="Arial" pitchFamily="34" charset="0"/>
              </a:rPr>
              <a:t>Niwelirlemegiň</a:t>
            </a:r>
            <a:r>
              <a:rPr lang="ru-RU" sz="2400" b="1" dirty="0" smtClean="0">
                <a:latin typeface="Arial" pitchFamily="34" charset="0"/>
                <a:ea typeface="Times New Roman" pitchFamily="18" charset="0"/>
                <a:cs typeface="Arial" pitchFamily="34" charset="0"/>
              </a:rPr>
              <a:t> </a:t>
            </a:r>
            <a:r>
              <a:rPr lang="ru-RU" sz="2400" b="1" dirty="0" err="1" smtClean="0">
                <a:latin typeface="Arial" pitchFamily="34" charset="0"/>
                <a:ea typeface="Times New Roman" pitchFamily="18" charset="0"/>
                <a:cs typeface="Arial" pitchFamily="34" charset="0"/>
              </a:rPr>
              <a:t>niýetlenişi</a:t>
            </a:r>
            <a:r>
              <a:rPr lang="ru-RU" sz="2400" b="1" dirty="0" smtClean="0">
                <a:latin typeface="Arial" pitchFamily="34" charset="0"/>
                <a:ea typeface="Times New Roman" pitchFamily="18" charset="0"/>
                <a:cs typeface="Arial" pitchFamily="34" charset="0"/>
              </a:rPr>
              <a:t> we </a:t>
            </a:r>
            <a:r>
              <a:rPr lang="ru-RU" sz="2400" b="1" dirty="0" err="1" smtClean="0">
                <a:latin typeface="Arial" pitchFamily="34" charset="0"/>
                <a:ea typeface="Times New Roman" pitchFamily="18" charset="0"/>
                <a:cs typeface="Arial" pitchFamily="34" charset="0"/>
              </a:rPr>
              <a:t>görnüşleri</a:t>
            </a:r>
            <a:r>
              <a:rPr lang="ru-RU" sz="2400" b="1" dirty="0" smtClean="0">
                <a:latin typeface="Arial" pitchFamily="34" charset="0"/>
                <a:ea typeface="Times New Roman" pitchFamily="18" charset="0"/>
                <a:cs typeface="Arial" pitchFamily="34" charset="0"/>
              </a:rPr>
              <a:t>, </a:t>
            </a:r>
            <a:r>
              <a:rPr lang="ru-RU" sz="2400" b="1" dirty="0" err="1" smtClean="0">
                <a:latin typeface="Arial" pitchFamily="34" charset="0"/>
                <a:ea typeface="Times New Roman" pitchFamily="18" charset="0"/>
                <a:cs typeface="Arial" pitchFamily="34" charset="0"/>
              </a:rPr>
              <a:t>olaryň</a:t>
            </a:r>
            <a:r>
              <a:rPr lang="ru-RU" sz="2400" b="1" dirty="0" smtClean="0">
                <a:latin typeface="Arial" pitchFamily="34" charset="0"/>
                <a:ea typeface="Times New Roman" pitchFamily="18" charset="0"/>
                <a:cs typeface="Arial" pitchFamily="34" charset="0"/>
              </a:rPr>
              <a:t> </a:t>
            </a:r>
            <a:r>
              <a:rPr lang="ru-RU" sz="2400" b="1" dirty="0" err="1" smtClean="0">
                <a:latin typeface="Arial" pitchFamily="34" charset="0"/>
                <a:ea typeface="Times New Roman" pitchFamily="18" charset="0"/>
                <a:cs typeface="Arial" pitchFamily="34" charset="0"/>
              </a:rPr>
              <a:t>takyklygy</a:t>
            </a:r>
            <a:endParaRPr lang="ru-RU" sz="2400" b="1" dirty="0" smtClean="0">
              <a:latin typeface="Arial" pitchFamily="34" charset="0"/>
              <a:ea typeface="Times New Roman" pitchFamily="18" charset="0"/>
              <a:cs typeface="Arial" pitchFamily="34" charset="0"/>
            </a:endParaRPr>
          </a:p>
          <a:p>
            <a:pPr indent="534988"/>
            <a:r>
              <a:rPr lang="tk-TM" sz="2500" b="1" dirty="0" smtClean="0">
                <a:latin typeface="Times New Roman" pitchFamily="18" charset="0"/>
                <a:cs typeface="Times New Roman" pitchFamily="18" charset="0"/>
              </a:rPr>
              <a:t>Nokadyň belligi- </a:t>
            </a:r>
            <a:r>
              <a:rPr lang="tk-TM" sz="2500" dirty="0" smtClean="0">
                <a:latin typeface="Times New Roman" pitchFamily="18" charset="0"/>
                <a:cs typeface="Times New Roman" pitchFamily="18" charset="0"/>
              </a:rPr>
              <a:t>bu nokadyň, belenlikleri hasaplamagyň başlangyjy hökmünde kabul edilen derejeli üstden beýikliginiň san bahasy</a:t>
            </a:r>
            <a:r>
              <a:rPr lang="en-US" sz="2500" dirty="0" err="1" smtClean="0">
                <a:latin typeface="Times New Roman" pitchFamily="18" charset="0"/>
                <a:cs typeface="Times New Roman" pitchFamily="18" charset="0"/>
              </a:rPr>
              <a:t>dyr</a:t>
            </a:r>
            <a:r>
              <a:rPr lang="tk-TM" sz="2500" dirty="0" smtClean="0">
                <a:latin typeface="Times New Roman" pitchFamily="18" charset="0"/>
                <a:cs typeface="Times New Roman" pitchFamily="18" charset="0"/>
              </a:rPr>
              <a:t>.</a:t>
            </a:r>
            <a:r>
              <a:rPr lang="tk-TM" sz="2500" b="1" dirty="0" smtClean="0">
                <a:latin typeface="Times New Roman" pitchFamily="18" charset="0"/>
                <a:cs typeface="Times New Roman" pitchFamily="18" charset="0"/>
              </a:rPr>
              <a:t> </a:t>
            </a:r>
            <a:r>
              <a:rPr lang="tk-TM" sz="2500" dirty="0" smtClean="0">
                <a:latin typeface="Times New Roman" pitchFamily="18" charset="0"/>
                <a:cs typeface="Times New Roman" pitchFamily="18" charset="0"/>
              </a:rPr>
              <a:t>Ýeriň üstünde ýerleşýän nokadyň belligini bu nokadyň, belentlik belligi belli bolan başga bir nokada görä </a:t>
            </a:r>
            <a:r>
              <a:rPr lang="tk-TM" sz="2500" b="1" dirty="0" smtClean="0">
                <a:latin typeface="Times New Roman" pitchFamily="18" charset="0"/>
                <a:cs typeface="Times New Roman" pitchFamily="18" charset="0"/>
              </a:rPr>
              <a:t>beýgelmesi </a:t>
            </a:r>
            <a:r>
              <a:rPr lang="tk-TM" sz="2500" dirty="0" smtClean="0">
                <a:latin typeface="Times New Roman" pitchFamily="18" charset="0"/>
                <a:cs typeface="Times New Roman" pitchFamily="18" charset="0"/>
              </a:rPr>
              <a:t>boýunça  kesgitleýärler. </a:t>
            </a:r>
            <a:r>
              <a:rPr lang="tk-TM" sz="2500" b="1" dirty="0" smtClean="0">
                <a:latin typeface="Times New Roman" pitchFamily="18" charset="0"/>
                <a:cs typeface="Times New Roman" pitchFamily="18" charset="0"/>
              </a:rPr>
              <a:t>Bir nokadyň beýleki bir nokada görä beýgelmesini ölçemek işine niwelirlemek diýilýär. </a:t>
            </a:r>
            <a:r>
              <a:rPr lang="tk-TM" sz="2500" dirty="0" smtClean="0">
                <a:latin typeface="Times New Roman" pitchFamily="18" charset="0"/>
                <a:cs typeface="Times New Roman" pitchFamily="18" charset="0"/>
              </a:rPr>
              <a:t>Ýagny, nokatlaryň arasyndaky beýgelmeleri, şeýle hem olaryň belentliklerini kesgitlemek üçin ýerine ýetirilýän geodeziki ölçemeleriň toplumyna </a:t>
            </a:r>
            <a:r>
              <a:rPr lang="tk-TM" sz="2500" b="1" dirty="0" smtClean="0">
                <a:latin typeface="Times New Roman" pitchFamily="18" charset="0"/>
                <a:cs typeface="Times New Roman" pitchFamily="18" charset="0"/>
              </a:rPr>
              <a:t>niwelirlemek</a:t>
            </a:r>
            <a:r>
              <a:rPr lang="tk-TM" sz="2500" dirty="0" smtClean="0">
                <a:latin typeface="Times New Roman" pitchFamily="18" charset="0"/>
                <a:cs typeface="Times New Roman" pitchFamily="18" charset="0"/>
              </a:rPr>
              <a:t> diýilýär. </a:t>
            </a:r>
            <a:r>
              <a:rPr lang="tk-TM" sz="2500" b="1" dirty="0" smtClean="0">
                <a:latin typeface="Times New Roman" pitchFamily="18" charset="0"/>
                <a:cs typeface="Times New Roman" pitchFamily="18" charset="0"/>
              </a:rPr>
              <a:t> </a:t>
            </a:r>
            <a:r>
              <a:rPr lang="tk-TM" sz="2500" dirty="0" smtClean="0">
                <a:latin typeface="Times New Roman" pitchFamily="18" charset="0"/>
                <a:cs typeface="Times New Roman" pitchFamily="18" charset="0"/>
              </a:rPr>
              <a:t>Belenlikleriň hasap başlangyjy- bu, </a:t>
            </a:r>
            <a:r>
              <a:rPr lang="tk-TM" sz="2500" b="1" dirty="0" smtClean="0">
                <a:latin typeface="Times New Roman" pitchFamily="18" charset="0"/>
                <a:cs typeface="Times New Roman" pitchFamily="18" charset="0"/>
              </a:rPr>
              <a:t>Kronştad futştogynyň noly </a:t>
            </a:r>
            <a:r>
              <a:rPr lang="tk-TM" sz="2500" dirty="0" smtClean="0">
                <a:latin typeface="Times New Roman" pitchFamily="18" charset="0"/>
                <a:cs typeface="Times New Roman" pitchFamily="18" charset="0"/>
              </a:rPr>
              <a:t>(Kronştadyň köprisiniň sütünleriniň birine berkidilen mis plastinanyň ýüzüne çyzylan kese çyzyk) (belentlikleriň Baltika ulgamy).</a:t>
            </a:r>
          </a:p>
          <a:p>
            <a:pPr indent="542925"/>
            <a:r>
              <a:rPr lang="tk-TM"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6" name="Прямоугольник 5"/>
          <p:cNvSpPr/>
          <p:nvPr/>
        </p:nvSpPr>
        <p:spPr>
          <a:xfrm>
            <a:off x="395536" y="2924944"/>
            <a:ext cx="8352928" cy="646331"/>
          </a:xfrm>
          <a:prstGeom prst="rect">
            <a:avLst/>
          </a:prstGeom>
        </p:spPr>
        <p:txBody>
          <a:bodyPr wrap="square">
            <a:spAutoFit/>
          </a:bodyPr>
          <a:lstStyle/>
          <a:p>
            <a:r>
              <a:rPr lang="ru-RU"/>
              <a:t/>
            </a:r>
            <a:br>
              <a:rPr lang="ru-RU"/>
            </a:br>
            <a:endParaRPr lang="ru-RU"/>
          </a:p>
        </p:txBody>
      </p:sp>
    </p:spTree>
    <p:extLst>
      <p:ext uri="{BB962C8B-B14F-4D97-AF65-F5344CB8AC3E}">
        <p14:creationId xmlns:p14="http://schemas.microsoft.com/office/powerpoint/2010/main" val="3625191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229600" cy="1066800"/>
          </a:xfrm>
        </p:spPr>
        <p:txBody>
          <a:bodyPr/>
          <a:lstStyle/>
          <a:p>
            <a:r>
              <a:rPr lang="tk-TM" dirty="0" smtClean="0"/>
              <a:t>Kronştadt futştoky</a:t>
            </a:r>
            <a:endParaRPr lang="ru-RU" dirty="0"/>
          </a:p>
        </p:txBody>
      </p:sp>
      <p:sp>
        <p:nvSpPr>
          <p:cNvPr id="3" name="Содержимое 2"/>
          <p:cNvSpPr>
            <a:spLocks noGrp="1"/>
          </p:cNvSpPr>
          <p:nvPr>
            <p:ph idx="1"/>
          </p:nvPr>
        </p:nvSpPr>
        <p:spPr/>
        <p:txBody>
          <a:bodyPr/>
          <a:lstStyle/>
          <a:p>
            <a:endParaRPr lang="ru-RU" dirty="0"/>
          </a:p>
        </p:txBody>
      </p:sp>
      <p:pic>
        <p:nvPicPr>
          <p:cNvPr id="5122" name="Picture 2" descr="Шар 10006"/>
          <p:cNvPicPr>
            <a:picLocks noChangeAspect="1" noChangeArrowheads="1"/>
          </p:cNvPicPr>
          <p:nvPr/>
        </p:nvPicPr>
        <p:blipFill>
          <a:blip r:embed="rId2" cstate="print"/>
          <a:srcRect/>
          <a:stretch>
            <a:fillRect/>
          </a:stretch>
        </p:blipFill>
        <p:spPr bwMode="auto">
          <a:xfrm>
            <a:off x="498873" y="1247756"/>
            <a:ext cx="4983928" cy="5143512"/>
          </a:xfrm>
          <a:prstGeom prst="rect">
            <a:avLst/>
          </a:prstGeom>
          <a:noFill/>
        </p:spPr>
      </p:pic>
      <p:pic>
        <p:nvPicPr>
          <p:cNvPr id="5123" name="Picture 3" descr="D:\развлечение\учеба\лекции для строит.факультетов\foto\400px-Kronstadt_tide-gauge.jpg"/>
          <p:cNvPicPr>
            <a:picLocks noChangeAspect="1" noChangeArrowheads="1"/>
          </p:cNvPicPr>
          <p:nvPr/>
        </p:nvPicPr>
        <p:blipFill>
          <a:blip r:embed="rId3" cstate="print"/>
          <a:srcRect/>
          <a:stretch>
            <a:fillRect/>
          </a:stretch>
        </p:blipFill>
        <p:spPr bwMode="auto">
          <a:xfrm>
            <a:off x="5300066" y="553366"/>
            <a:ext cx="3810000" cy="5715000"/>
          </a:xfrm>
          <a:prstGeom prst="rect">
            <a:avLst/>
          </a:prstGeom>
          <a:noFill/>
        </p:spPr>
      </p:pic>
    </p:spTree>
    <p:extLst>
      <p:ext uri="{BB962C8B-B14F-4D97-AF65-F5344CB8AC3E}">
        <p14:creationId xmlns:p14="http://schemas.microsoft.com/office/powerpoint/2010/main" val="260353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8851"/>
          <a:stretch/>
        </p:blipFill>
        <p:spPr>
          <a:xfrm>
            <a:off x="2666556" y="2636912"/>
            <a:ext cx="6039693" cy="3846640"/>
          </a:xfrm>
          <a:prstGeom prst="rect">
            <a:avLst/>
          </a:prstGeom>
        </p:spPr>
      </p:pic>
      <p:sp>
        <p:nvSpPr>
          <p:cNvPr id="2" name="Заголовок 1"/>
          <p:cNvSpPr>
            <a:spLocks noGrp="1"/>
          </p:cNvSpPr>
          <p:nvPr>
            <p:ph type="title"/>
          </p:nvPr>
        </p:nvSpPr>
        <p:spPr>
          <a:xfrm>
            <a:off x="467544" y="692696"/>
            <a:ext cx="8229600" cy="1066800"/>
          </a:xfrm>
        </p:spPr>
        <p:txBody>
          <a:bodyPr/>
          <a:lstStyle/>
          <a:p>
            <a:r>
              <a:rPr lang="tk-TM" dirty="0" smtClean="0"/>
              <a:t>Beýikligiň görnüşleri</a:t>
            </a:r>
            <a:endParaRPr lang="ru-RU" dirty="0"/>
          </a:p>
        </p:txBody>
      </p:sp>
      <p:sp>
        <p:nvSpPr>
          <p:cNvPr id="3" name="Объект 2"/>
          <p:cNvSpPr>
            <a:spLocks noGrp="1"/>
          </p:cNvSpPr>
          <p:nvPr>
            <p:ph idx="1"/>
          </p:nvPr>
        </p:nvSpPr>
        <p:spPr>
          <a:xfrm>
            <a:off x="395536" y="1772816"/>
            <a:ext cx="8229600" cy="4325112"/>
          </a:xfrm>
        </p:spPr>
        <p:txBody>
          <a:bodyPr>
            <a:normAutofit/>
          </a:bodyPr>
          <a:lstStyle/>
          <a:p>
            <a:r>
              <a:rPr lang="tk-TM" sz="3200" b="1" dirty="0" smtClean="0"/>
              <a:t>Absolýut belentlik </a:t>
            </a:r>
          </a:p>
          <a:p>
            <a:r>
              <a:rPr lang="tk-TM" sz="3200" b="1" dirty="0" smtClean="0"/>
              <a:t>Şertli belentlik</a:t>
            </a:r>
          </a:p>
          <a:p>
            <a:r>
              <a:rPr lang="tk-TM" sz="3200" b="1" dirty="0" smtClean="0"/>
              <a:t>Otnositel belentlik ýa-da beýgelme</a:t>
            </a:r>
          </a:p>
          <a:p>
            <a:endParaRPr lang="ru-RU" sz="3200" dirty="0"/>
          </a:p>
        </p:txBody>
      </p:sp>
    </p:spTree>
    <p:extLst>
      <p:ext uri="{BB962C8B-B14F-4D97-AF65-F5344CB8AC3E}">
        <p14:creationId xmlns:p14="http://schemas.microsoft.com/office/powerpoint/2010/main" val="25604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1" y="620688"/>
            <a:ext cx="8385797" cy="3323987"/>
          </a:xfrm>
          <a:prstGeom prst="rect">
            <a:avLst/>
          </a:prstGeom>
        </p:spPr>
        <p:txBody>
          <a:bodyPr wrap="square">
            <a:spAutoFit/>
          </a:bodyPr>
          <a:lstStyle/>
          <a:p>
            <a:pPr indent="542925"/>
            <a:r>
              <a:rPr lang="tk-TM" sz="2600" dirty="0">
                <a:latin typeface="Times New Roman" pitchFamily="18" charset="0"/>
                <a:cs typeface="Times New Roman" pitchFamily="18" charset="0"/>
              </a:rPr>
              <a:t>Relýefi </a:t>
            </a:r>
            <a:r>
              <a:rPr lang="tk-TM" sz="2600" dirty="0" smtClean="0">
                <a:latin typeface="Times New Roman" pitchFamily="18" charset="0"/>
                <a:cs typeface="Times New Roman" pitchFamily="18" charset="0"/>
              </a:rPr>
              <a:t>öwrenmek üçin hem-de </a:t>
            </a:r>
            <a:r>
              <a:rPr lang="tk-TM" sz="2600" dirty="0">
                <a:latin typeface="Times New Roman" pitchFamily="18" charset="0"/>
                <a:cs typeface="Times New Roman" pitchFamily="18" charset="0"/>
              </a:rPr>
              <a:t>dürli </a:t>
            </a:r>
            <a:r>
              <a:rPr lang="tk-TM" sz="2600" dirty="0" smtClean="0">
                <a:latin typeface="Times New Roman" pitchFamily="18" charset="0"/>
                <a:cs typeface="Times New Roman" pitchFamily="18" charset="0"/>
              </a:rPr>
              <a:t>inženerçilik </a:t>
            </a:r>
            <a:r>
              <a:rPr lang="tk-TM" sz="2600" dirty="0">
                <a:latin typeface="Times New Roman" pitchFamily="18" charset="0"/>
                <a:cs typeface="Times New Roman" pitchFamily="18" charset="0"/>
              </a:rPr>
              <a:t>desgalar taslananda, gurlanda we ulanylanda, nokatlaryň belentliklerini kesgitlemek üçin niwelirleme geçirýärler</a:t>
            </a:r>
            <a:r>
              <a:rPr lang="tk-TM" sz="2600" dirty="0" smtClean="0">
                <a:latin typeface="Times New Roman" pitchFamily="18" charset="0"/>
                <a:cs typeface="Times New Roman" pitchFamily="18" charset="0"/>
              </a:rPr>
              <a:t>. Geodeziýada, şeýle hem Ýer baradaky beýleki ylymlarda ylmy meselelri çözmeklik üçin niwelirlemegiň netijeleri uly orny eýeleýär.  </a:t>
            </a:r>
            <a:endParaRPr lang="tk-TM" sz="2600" dirty="0">
              <a:latin typeface="Times New Roman" pitchFamily="18" charset="0"/>
              <a:cs typeface="Times New Roman" pitchFamily="18" charset="0"/>
            </a:endParaRPr>
          </a:p>
          <a:p>
            <a:pPr algn="ctr"/>
            <a:endParaRPr lang="tk-TM" b="1" dirty="0">
              <a:latin typeface="Times New Roman" pitchFamily="18" charset="0"/>
              <a:cs typeface="Times New Roman" pitchFamily="18" charset="0"/>
            </a:endParaRPr>
          </a:p>
          <a:p>
            <a:r>
              <a:rPr lang="ru-RU" dirty="0"/>
              <a:t/>
            </a:r>
            <a:br>
              <a:rPr lang="ru-RU" dirty="0"/>
            </a:br>
            <a:endParaRPr lang="tk-TM" b="1" dirty="0">
              <a:latin typeface="Times New Roman" pitchFamily="18" charset="0"/>
              <a:cs typeface="Times New Roman" pitchFamily="18" charset="0"/>
            </a:endParaRPr>
          </a:p>
        </p:txBody>
      </p:sp>
      <p:sp>
        <p:nvSpPr>
          <p:cNvPr id="4" name="Прямоугольник 3"/>
          <p:cNvSpPr/>
          <p:nvPr/>
        </p:nvSpPr>
        <p:spPr>
          <a:xfrm>
            <a:off x="1743334" y="3146808"/>
            <a:ext cx="184731" cy="369332"/>
          </a:xfrm>
          <a:prstGeom prst="rect">
            <a:avLst/>
          </a:prstGeom>
        </p:spPr>
        <p:txBody>
          <a:bodyPr wrap="none">
            <a:spAutoFit/>
          </a:bodyPr>
          <a:lstStyle/>
          <a:p>
            <a:pPr algn="ctr"/>
            <a:endParaRPr lang="tk-TM" dirty="0">
              <a:latin typeface="Times New Roman" pitchFamily="18" charset="0"/>
              <a:cs typeface="Times New Roman" pitchFamily="18" charset="0"/>
            </a:endParaRPr>
          </a:p>
        </p:txBody>
      </p:sp>
      <p:sp>
        <p:nvSpPr>
          <p:cNvPr id="5" name="Прямоугольник 4"/>
          <p:cNvSpPr/>
          <p:nvPr/>
        </p:nvSpPr>
        <p:spPr>
          <a:xfrm>
            <a:off x="362667" y="3146808"/>
            <a:ext cx="8490671" cy="3754874"/>
          </a:xfrm>
          <a:prstGeom prst="rect">
            <a:avLst/>
          </a:prstGeom>
        </p:spPr>
        <p:txBody>
          <a:bodyPr wrap="square">
            <a:spAutoFit/>
          </a:bodyPr>
          <a:lstStyle/>
          <a:p>
            <a:pPr indent="542925"/>
            <a:r>
              <a:rPr lang="tk-TM" sz="2600" dirty="0" smtClean="0">
                <a:latin typeface="Times New Roman" pitchFamily="18" charset="0"/>
                <a:cs typeface="Times New Roman" pitchFamily="18" charset="0"/>
              </a:rPr>
              <a:t>Ulanylýan abzallara we alynýan ululyklara baglylykda niwelirlemek birnäçe görnüşlere bölünýär:</a:t>
            </a:r>
          </a:p>
          <a:p>
            <a:pPr marL="228600" indent="-228600">
              <a:buAutoNum type="arabicPeriod"/>
            </a:pPr>
            <a:r>
              <a:rPr lang="tk-TM" sz="2600" b="1" i="1" dirty="0" smtClean="0">
                <a:latin typeface="Times New Roman" pitchFamily="18" charset="0"/>
                <a:cs typeface="Times New Roman" pitchFamily="18" charset="0"/>
              </a:rPr>
              <a:t>Geometriki niwelirleme</a:t>
            </a:r>
            <a:r>
              <a:rPr lang="tk-TM" sz="2600" b="1" dirty="0" smtClean="0">
                <a:latin typeface="Times New Roman" pitchFamily="18" charset="0"/>
                <a:cs typeface="Times New Roman" pitchFamily="18" charset="0"/>
              </a:rPr>
              <a:t>- </a:t>
            </a:r>
            <a:r>
              <a:rPr lang="tk-TM" sz="2600" dirty="0" smtClean="0">
                <a:latin typeface="Times New Roman" pitchFamily="18" charset="0"/>
                <a:cs typeface="Times New Roman" pitchFamily="18" charset="0"/>
              </a:rPr>
              <a:t>kese</a:t>
            </a:r>
            <a:r>
              <a:rPr lang="tk-TM" sz="2600" b="1" dirty="0" smtClean="0">
                <a:latin typeface="Times New Roman" pitchFamily="18" charset="0"/>
                <a:cs typeface="Times New Roman" pitchFamily="18" charset="0"/>
              </a:rPr>
              <a:t> </a:t>
            </a:r>
            <a:r>
              <a:rPr lang="tk-TM" sz="2600" dirty="0" smtClean="0">
                <a:latin typeface="Times New Roman" pitchFamily="18" charset="0"/>
                <a:cs typeface="Times New Roman" pitchFamily="18" charset="0"/>
              </a:rPr>
              <a:t>ýagdaýdaky nyşana şöhlesiniň kömegi bilen bir nokadyň başga bir nokatdan  beýgelmesini (beýiklik aratapawudyny) kesgitlemek. Adatça ony niwelirleriň kömegi bilen ýerine ýetirýärler, emma kese şöhle almaga mümkinçilik berýän başga abzallary hem peýdalanmaklyk mümkin.</a:t>
            </a:r>
          </a:p>
          <a:p>
            <a:pPr indent="542925"/>
            <a:r>
              <a:rPr lang="ru-RU" sz="1000" dirty="0"/>
              <a:t/>
            </a:r>
            <a:br>
              <a:rPr lang="ru-RU" sz="1000" dirty="0"/>
            </a:br>
            <a:r>
              <a:rPr lang="ru-RU" sz="1000" dirty="0"/>
              <a:t/>
            </a:r>
            <a:br>
              <a:rPr lang="ru-RU" sz="1000" dirty="0"/>
            </a:br>
            <a:endParaRPr lang="ru-RU" sz="1000" dirty="0"/>
          </a:p>
        </p:txBody>
      </p:sp>
    </p:spTree>
    <p:extLst>
      <p:ext uri="{BB962C8B-B14F-4D97-AF65-F5344CB8AC3E}">
        <p14:creationId xmlns:p14="http://schemas.microsoft.com/office/powerpoint/2010/main" val="127944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5536" y="1268760"/>
            <a:ext cx="8424936" cy="4824536"/>
          </a:xfrm>
          <a:prstGeom prst="rect">
            <a:avLst/>
          </a:prstGeom>
        </p:spPr>
      </p:pic>
      <p:sp>
        <p:nvSpPr>
          <p:cNvPr id="3" name="Прямоугольник 2"/>
          <p:cNvSpPr/>
          <p:nvPr/>
        </p:nvSpPr>
        <p:spPr>
          <a:xfrm>
            <a:off x="2229789" y="548680"/>
            <a:ext cx="4756430" cy="584775"/>
          </a:xfrm>
          <a:prstGeom prst="rect">
            <a:avLst/>
          </a:prstGeom>
        </p:spPr>
        <p:txBody>
          <a:bodyPr wrap="none">
            <a:spAutoFit/>
          </a:bodyPr>
          <a:lstStyle/>
          <a:p>
            <a:r>
              <a:rPr lang="tk-TM" sz="3200" b="1" dirty="0" smtClean="0">
                <a:latin typeface="Times New Roman" pitchFamily="18" charset="0"/>
                <a:cs typeface="Times New Roman" pitchFamily="18" charset="0"/>
              </a:rPr>
              <a:t>Niwelirlemegiň görnüşleri</a:t>
            </a:r>
            <a:endParaRPr lang="ru-RU" sz="3200" b="1" dirty="0"/>
          </a:p>
        </p:txBody>
      </p:sp>
    </p:spTree>
    <p:extLst>
      <p:ext uri="{BB962C8B-B14F-4D97-AF65-F5344CB8AC3E}">
        <p14:creationId xmlns:p14="http://schemas.microsoft.com/office/powerpoint/2010/main" val="412191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24936" cy="5909310"/>
          </a:xfrm>
          <a:prstGeom prst="rect">
            <a:avLst/>
          </a:prstGeom>
        </p:spPr>
        <p:txBody>
          <a:bodyPr wrap="square">
            <a:spAutoFit/>
          </a:bodyPr>
          <a:lstStyle/>
          <a:p>
            <a:r>
              <a:rPr lang="tk-TM" sz="2400" dirty="0" smtClean="0">
                <a:latin typeface="Times New Roman" pitchFamily="18" charset="0"/>
                <a:cs typeface="Times New Roman" pitchFamily="18" charset="0"/>
              </a:rPr>
              <a:t>2. </a:t>
            </a:r>
            <a:r>
              <a:rPr lang="tk-TM" sz="2400" b="1" i="1" dirty="0" smtClean="0">
                <a:latin typeface="Times New Roman" pitchFamily="18" charset="0"/>
                <a:cs typeface="Times New Roman" pitchFamily="18" charset="0"/>
              </a:rPr>
              <a:t>Trigonometriki </a:t>
            </a:r>
            <a:r>
              <a:rPr lang="tk-TM" sz="2400" b="1" i="1" dirty="0">
                <a:latin typeface="Times New Roman" pitchFamily="18" charset="0"/>
                <a:cs typeface="Times New Roman" pitchFamily="18" charset="0"/>
              </a:rPr>
              <a:t>niwelirleme</a:t>
            </a:r>
            <a:r>
              <a:rPr lang="tk-TM" sz="2400" b="1" dirty="0">
                <a:latin typeface="Times New Roman" pitchFamily="18" charset="0"/>
                <a:cs typeface="Times New Roman" pitchFamily="18" charset="0"/>
              </a:rPr>
              <a:t>- </a:t>
            </a:r>
            <a:r>
              <a:rPr lang="tk-TM" sz="2400" dirty="0">
                <a:latin typeface="Times New Roman" pitchFamily="18" charset="0"/>
                <a:cs typeface="Times New Roman" pitchFamily="18" charset="0"/>
              </a:rPr>
              <a:t>ýapgyt nyşana </a:t>
            </a:r>
            <a:r>
              <a:rPr lang="tk-TM" sz="2400" dirty="0" smtClean="0">
                <a:latin typeface="Times New Roman" pitchFamily="18" charset="0"/>
                <a:cs typeface="Times New Roman" pitchFamily="18" charset="0"/>
              </a:rPr>
              <a:t>şöhlesiniň </a:t>
            </a:r>
            <a:r>
              <a:rPr lang="tk-TM" sz="2400" dirty="0">
                <a:latin typeface="Times New Roman" pitchFamily="18" charset="0"/>
                <a:cs typeface="Times New Roman" pitchFamily="18" charset="0"/>
              </a:rPr>
              <a:t>kömegi bilen beýgelmäni kesgitlemek. Şonda beýgelmäni ölçenen aralygyň we ýapgytlyk burçuň funksiýasy hökmünde kesgitleýärler, olary ölçemek üçin bolsa degişli geodeziki abzallary (taheometr, kipregel) peýdalanýarlar</a:t>
            </a:r>
            <a:r>
              <a:rPr lang="tk-TM" sz="2400" dirty="0" smtClean="0">
                <a:latin typeface="Times New Roman" pitchFamily="18" charset="0"/>
                <a:cs typeface="Times New Roman" pitchFamily="18" charset="0"/>
              </a:rPr>
              <a:t>.</a:t>
            </a:r>
          </a:p>
          <a:p>
            <a:r>
              <a:rPr lang="tk-TM" sz="2400" dirty="0" smtClean="0">
                <a:latin typeface="Times New Roman" pitchFamily="18" charset="0"/>
                <a:cs typeface="Times New Roman" pitchFamily="18" charset="0"/>
              </a:rPr>
              <a:t>3. </a:t>
            </a:r>
            <a:r>
              <a:rPr lang="tk-TM" sz="2400" b="1" i="1" dirty="0" smtClean="0">
                <a:latin typeface="Times New Roman" pitchFamily="18" charset="0"/>
                <a:cs typeface="Times New Roman" pitchFamily="18" charset="0"/>
              </a:rPr>
              <a:t>Barometriki niwelirleme</a:t>
            </a:r>
            <a:r>
              <a:rPr lang="tk-TM" sz="2400" b="1" dirty="0" smtClean="0">
                <a:latin typeface="Times New Roman" pitchFamily="18" charset="0"/>
                <a:cs typeface="Times New Roman" pitchFamily="18" charset="0"/>
              </a:rPr>
              <a:t>- </a:t>
            </a:r>
            <a:r>
              <a:rPr lang="tk-TM" sz="2400" dirty="0" smtClean="0">
                <a:latin typeface="Times New Roman" pitchFamily="18" charset="0"/>
                <a:cs typeface="Times New Roman" pitchFamily="18" charset="0"/>
              </a:rPr>
              <a:t>onuň esasyna atmosdera basyşynyň we ýerüsti nokatlaryň belentlikleriniň arasyndaky arabaglanşyk goýlan.</a:t>
            </a:r>
          </a:p>
          <a:p>
            <a:r>
              <a:rPr lang="tk-TM" sz="2400" dirty="0" smtClean="0">
                <a:latin typeface="Times New Roman" pitchFamily="18" charset="0"/>
                <a:cs typeface="Times New Roman" pitchFamily="18" charset="0"/>
              </a:rPr>
              <a:t>4. </a:t>
            </a:r>
            <a:r>
              <a:rPr lang="tk-TM" sz="2400" b="1" i="1" dirty="0" smtClean="0">
                <a:latin typeface="Times New Roman" pitchFamily="18" charset="0"/>
                <a:cs typeface="Times New Roman" pitchFamily="18" charset="0"/>
              </a:rPr>
              <a:t>Gidrostatiki niwelirleme</a:t>
            </a:r>
            <a:r>
              <a:rPr lang="tk-TM" sz="2400" b="1" dirty="0" smtClean="0">
                <a:latin typeface="Times New Roman" pitchFamily="18" charset="0"/>
                <a:cs typeface="Times New Roman" pitchFamily="18" charset="0"/>
              </a:rPr>
              <a:t>- </a:t>
            </a:r>
            <a:r>
              <a:rPr lang="tk-TM" sz="2400" dirty="0" smtClean="0">
                <a:latin typeface="Times New Roman" pitchFamily="18" charset="0"/>
                <a:cs typeface="Times New Roman" pitchFamily="18" charset="0"/>
              </a:rPr>
              <a:t>beýgelmeleri kesgitlemeklik biri-birine turba bilen birleşdirilen gaplaryň içindäki suwuklyklaryň häsiýetine esaslanýar, ýagny gaplaryň oturdylan belentliklerine bagly bolmazdan, olardaky suwuklyklar bir derejede durýar.</a:t>
            </a:r>
          </a:p>
          <a:p>
            <a:r>
              <a:rPr lang="tk-TM" sz="2400" dirty="0" smtClean="0">
                <a:latin typeface="Times New Roman" pitchFamily="18" charset="0"/>
                <a:cs typeface="Times New Roman" pitchFamily="18" charset="0"/>
              </a:rPr>
              <a:t>5. </a:t>
            </a:r>
            <a:r>
              <a:rPr lang="tk-TM" sz="2400" b="1" i="1" dirty="0" smtClean="0">
                <a:latin typeface="Times New Roman" pitchFamily="18" charset="0"/>
                <a:cs typeface="Times New Roman" pitchFamily="18" charset="0"/>
              </a:rPr>
              <a:t>Aeroradioniwelirleme</a:t>
            </a:r>
            <a:r>
              <a:rPr lang="tk-TM" sz="2400" dirty="0" smtClean="0">
                <a:latin typeface="Times New Roman" pitchFamily="18" charset="0"/>
                <a:cs typeface="Times New Roman" pitchFamily="18" charset="0"/>
              </a:rPr>
              <a:t>- radiobelentlikölçeýji enjamy bolan uçujy apparatyň uçuş belentliklerini ölçemeklik arkaly belentlikler kesgitlenýärler.</a:t>
            </a:r>
          </a:p>
          <a:p>
            <a:pPr marL="228600" indent="-228600">
              <a:buAutoNum type="arabicPeriod"/>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4621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80" y="214298"/>
            <a:ext cx="8229600" cy="1143000"/>
          </a:xfrm>
        </p:spPr>
        <p:txBody>
          <a:bodyPr/>
          <a:lstStyle/>
          <a:p>
            <a:r>
              <a:rPr lang="tk-TM" dirty="0" smtClean="0"/>
              <a:t>Trigonometrik niwelirleme</a:t>
            </a:r>
            <a:endParaRPr lang="ru-RU" dirty="0"/>
          </a:p>
        </p:txBody>
      </p:sp>
      <p:sp>
        <p:nvSpPr>
          <p:cNvPr id="3" name="Содержимое 2"/>
          <p:cNvSpPr>
            <a:spLocks noGrp="1"/>
          </p:cNvSpPr>
          <p:nvPr>
            <p:ph idx="1"/>
          </p:nvPr>
        </p:nvSpPr>
        <p:spPr>
          <a:xfrm>
            <a:off x="457200" y="1500174"/>
            <a:ext cx="8229600" cy="4389120"/>
          </a:xfrm>
        </p:spPr>
        <p:txBody>
          <a:bodyPr/>
          <a:lstStyle/>
          <a:p>
            <a:r>
              <a:rPr lang="tk-TM" dirty="0" smtClean="0"/>
              <a:t>Ulanylýan gurallar:</a:t>
            </a:r>
          </a:p>
          <a:p>
            <a:endParaRPr lang="ru-RU" dirty="0"/>
          </a:p>
        </p:txBody>
      </p:sp>
      <p:pic>
        <p:nvPicPr>
          <p:cNvPr id="4" name="Содержимое 4" descr="b956.jpg"/>
          <p:cNvPicPr>
            <a:picLocks noChangeAspect="1"/>
          </p:cNvPicPr>
          <p:nvPr/>
        </p:nvPicPr>
        <p:blipFill>
          <a:blip r:embed="rId2" cstate="print"/>
          <a:srcRect l="9803" b="5882"/>
          <a:stretch>
            <a:fillRect/>
          </a:stretch>
        </p:blipFill>
        <p:spPr>
          <a:xfrm>
            <a:off x="71374" y="2071678"/>
            <a:ext cx="3286180" cy="4572032"/>
          </a:xfrm>
          <a:prstGeom prst="rect">
            <a:avLst/>
          </a:prstGeom>
        </p:spPr>
      </p:pic>
      <p:pic>
        <p:nvPicPr>
          <p:cNvPr id="5" name="Рисунок 4" descr="rgk-t20.PNG"/>
          <p:cNvPicPr>
            <a:picLocks noChangeAspect="1"/>
          </p:cNvPicPr>
          <p:nvPr/>
        </p:nvPicPr>
        <p:blipFill>
          <a:blip r:embed="rId3" cstate="print"/>
          <a:srcRect l="13433" t="4478" r="14925" b="2985"/>
          <a:stretch>
            <a:fillRect/>
          </a:stretch>
        </p:blipFill>
        <p:spPr>
          <a:xfrm>
            <a:off x="3286116" y="2214554"/>
            <a:ext cx="3429024" cy="4429132"/>
          </a:xfrm>
          <a:prstGeom prst="rect">
            <a:avLst/>
          </a:prstGeom>
        </p:spPr>
      </p:pic>
      <p:pic>
        <p:nvPicPr>
          <p:cNvPr id="1026" name="Picture 2"/>
          <p:cNvPicPr>
            <a:picLocks noChangeAspect="1" noChangeArrowheads="1"/>
          </p:cNvPicPr>
          <p:nvPr/>
        </p:nvPicPr>
        <p:blipFill>
          <a:blip r:embed="rId4" cstate="print"/>
          <a:srcRect r="-1563" b="6781"/>
          <a:stretch>
            <a:fillRect/>
          </a:stretch>
        </p:blipFill>
        <p:spPr bwMode="auto">
          <a:xfrm>
            <a:off x="6429388" y="1590675"/>
            <a:ext cx="2786082" cy="4910159"/>
          </a:xfrm>
          <a:prstGeom prst="rect">
            <a:avLst/>
          </a:prstGeom>
          <a:noFill/>
          <a:ln w="9525">
            <a:noFill/>
            <a:miter lim="800000"/>
            <a:headEnd/>
            <a:tailEnd/>
          </a:ln>
          <a:effectLst/>
        </p:spPr>
      </p:pic>
    </p:spTree>
    <p:extLst>
      <p:ext uri="{BB962C8B-B14F-4D97-AF65-F5344CB8AC3E}">
        <p14:creationId xmlns:p14="http://schemas.microsoft.com/office/powerpoint/2010/main" val="24014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386" y="404664"/>
            <a:ext cx="8482086" cy="6832640"/>
          </a:xfrm>
          <a:prstGeom prst="rect">
            <a:avLst/>
          </a:prstGeom>
        </p:spPr>
        <p:txBody>
          <a:bodyPr wrap="square">
            <a:spAutoFit/>
          </a:bodyPr>
          <a:lstStyle/>
          <a:p>
            <a:r>
              <a:rPr lang="tk-TM" sz="2400" dirty="0">
                <a:latin typeface="Times New Roman" pitchFamily="18" charset="0"/>
                <a:cs typeface="Times New Roman" pitchFamily="18" charset="0"/>
              </a:rPr>
              <a:t>6. </a:t>
            </a:r>
            <a:r>
              <a:rPr lang="tk-TM" sz="2400" b="1" i="1" dirty="0">
                <a:latin typeface="Times New Roman" pitchFamily="18" charset="0"/>
                <a:cs typeface="Times New Roman" pitchFamily="18" charset="0"/>
              </a:rPr>
              <a:t>Mehaniki niwelirleme</a:t>
            </a:r>
            <a:r>
              <a:rPr lang="tk-TM" sz="2400" dirty="0">
                <a:latin typeface="Times New Roman" pitchFamily="18" charset="0"/>
                <a:cs typeface="Times New Roman" pitchFamily="18" charset="0"/>
              </a:rPr>
              <a:t>, hereket edenlerinde geçilen ýoluň profilini çyzýan, ýol ölçeýji wagonlarda, teležkalarda, awtomobillerde oturdylýan abzallaryň kömegi bilen ýerine ýetirilýär. Şunuň ýaly abzallara profilograflar diýilýär</a:t>
            </a:r>
            <a:r>
              <a:rPr lang="tk-TM" sz="2400" dirty="0" smtClean="0">
                <a:latin typeface="Times New Roman" pitchFamily="18" charset="0"/>
                <a:cs typeface="Times New Roman" pitchFamily="18" charset="0"/>
              </a:rPr>
              <a:t>.</a:t>
            </a:r>
          </a:p>
          <a:p>
            <a:r>
              <a:rPr lang="tk-TM" sz="2400" dirty="0" smtClean="0">
                <a:latin typeface="Times New Roman" pitchFamily="18" charset="0"/>
                <a:cs typeface="Times New Roman" pitchFamily="18" charset="0"/>
              </a:rPr>
              <a:t>7. </a:t>
            </a:r>
            <a:r>
              <a:rPr lang="tk-TM" sz="2400" b="1" i="1" dirty="0" smtClean="0">
                <a:latin typeface="Times New Roman" pitchFamily="18" charset="0"/>
                <a:cs typeface="Times New Roman" pitchFamily="18" charset="0"/>
              </a:rPr>
              <a:t>Stereofotogrammetriki niwelirleme- </a:t>
            </a:r>
            <a:r>
              <a:rPr lang="tk-TM" sz="2400" dirty="0" smtClean="0">
                <a:latin typeface="Times New Roman" pitchFamily="18" charset="0"/>
                <a:cs typeface="Times New Roman" pitchFamily="18" charset="0"/>
              </a:rPr>
              <a:t>surata almagyň bazisiniň iki nokadyndan alnan şol bir ýerüsti meýdanyň goşa fotosuratlary boýunça beýgelmeleri kesgitlemeklige esaslanýar. </a:t>
            </a:r>
          </a:p>
          <a:p>
            <a:r>
              <a:rPr lang="tk-TM" sz="2400" dirty="0" smtClean="0">
                <a:latin typeface="Times New Roman" pitchFamily="18" charset="0"/>
                <a:cs typeface="Times New Roman" pitchFamily="18" charset="0"/>
              </a:rPr>
              <a:t>8. </a:t>
            </a:r>
            <a:r>
              <a:rPr lang="tk-TM" sz="2400" b="1" i="1" dirty="0" smtClean="0">
                <a:latin typeface="Times New Roman" pitchFamily="18" charset="0"/>
                <a:cs typeface="Times New Roman" pitchFamily="18" charset="0"/>
              </a:rPr>
              <a:t>Ýeriň emeli hemralarynyň ölçemeleriniň netijeleri boýunça beýgelmeleri kesgitlemek. </a:t>
            </a:r>
            <a:r>
              <a:rPr lang="tk-TM" sz="2400" dirty="0" smtClean="0">
                <a:latin typeface="Times New Roman" pitchFamily="18" charset="0"/>
                <a:cs typeface="Times New Roman" pitchFamily="18" charset="0"/>
              </a:rPr>
              <a:t>GLONASS ( Global nawigasion ýeriň emeli hemra ulgamyny) peýdalanmaklyk nokatlaryň giňişlikdäki koordinatalaryny kesgitlemäge mümkinçilik berýär.</a:t>
            </a:r>
          </a:p>
          <a:p>
            <a:pPr indent="542925"/>
            <a:r>
              <a:rPr lang="tk-TM" sz="2400" b="1" i="1" dirty="0" smtClean="0">
                <a:latin typeface="Times New Roman" pitchFamily="18" charset="0"/>
                <a:cs typeface="Times New Roman" pitchFamily="18" charset="0"/>
              </a:rPr>
              <a:t>Geometriki niwelirleme-</a:t>
            </a:r>
            <a:r>
              <a:rPr lang="tk-TM" sz="2400" i="1" dirty="0" smtClean="0">
                <a:latin typeface="Times New Roman" pitchFamily="18" charset="0"/>
                <a:cs typeface="Times New Roman" pitchFamily="18" charset="0"/>
              </a:rPr>
              <a:t> </a:t>
            </a:r>
            <a:r>
              <a:rPr lang="tk-TM" sz="2400" dirty="0" smtClean="0">
                <a:latin typeface="Times New Roman" pitchFamily="18" charset="0"/>
                <a:cs typeface="Times New Roman" pitchFamily="18" charset="0"/>
              </a:rPr>
              <a:t>bu</a:t>
            </a:r>
            <a:r>
              <a:rPr lang="tk-TM" sz="2400" i="1" dirty="0" smtClean="0">
                <a:latin typeface="Times New Roman" pitchFamily="18" charset="0"/>
                <a:cs typeface="Times New Roman" pitchFamily="18" charset="0"/>
              </a:rPr>
              <a:t> </a:t>
            </a:r>
            <a:r>
              <a:rPr lang="tk-TM" sz="2400" dirty="0" smtClean="0">
                <a:latin typeface="Times New Roman" pitchFamily="18" charset="0"/>
                <a:cs typeface="Times New Roman" pitchFamily="18" charset="0"/>
              </a:rPr>
              <a:t>beýgelmeleri kesgitlemegiň has ýaýran usuludyr. Ony, nyşanlamagyň kese çyzygyny berýän niweliriň kömegi bilen ýerine ýetirýärler. Niweliriň gurluşy ýeterlik ýönekeý. Ol iki sany esasy bölekden durýar: görüş dürbüsinden we nyşanlama şöhlesini kese ýagdaýa getirýän enjamdan durýar.</a:t>
            </a:r>
            <a:endParaRPr lang="tk-TM" sz="2400" b="1" dirty="0">
              <a:latin typeface="Times New Roman" pitchFamily="18" charset="0"/>
              <a:cs typeface="Times New Roman" pitchFamily="18" charset="0"/>
            </a:endParaRPr>
          </a:p>
          <a:p>
            <a:r>
              <a:rPr lang="ru-RU" dirty="0"/>
              <a:t/>
            </a:r>
            <a:br>
              <a:rPr lang="ru-RU" dirty="0"/>
            </a:br>
            <a:r>
              <a:rPr lang="ru-RU" dirty="0"/>
              <a:t/>
            </a:r>
            <a:br>
              <a:rPr lang="ru-RU" dirty="0"/>
            </a:br>
            <a:endParaRPr lang="tk-TM" dirty="0">
              <a:latin typeface="Times New Roman" pitchFamily="18" charset="0"/>
              <a:cs typeface="Times New Roman" pitchFamily="18" charset="0"/>
            </a:endParaRPr>
          </a:p>
        </p:txBody>
      </p:sp>
    </p:spTree>
    <p:extLst>
      <p:ext uri="{BB962C8B-B14F-4D97-AF65-F5344CB8AC3E}">
        <p14:creationId xmlns:p14="http://schemas.microsoft.com/office/powerpoint/2010/main" val="3624661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754</TotalTime>
  <Words>794</Words>
  <Application>Microsoft Office PowerPoint</Application>
  <PresentationFormat>Экран (4:3)</PresentationFormat>
  <Paragraphs>66</Paragraphs>
  <Slides>18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Symbol</vt:lpstr>
      <vt:lpstr>Times New Roman</vt:lpstr>
      <vt:lpstr>Verdana</vt:lpstr>
      <vt:lpstr>Wingdings 2</vt:lpstr>
      <vt:lpstr>Аспект</vt:lpstr>
      <vt:lpstr>  9-njy umumy okuw. Tema:  BEÝGELMELERI  WE                      NOKATLARYŇ  BEÝIKLIK            BELLIKLERINI  KESGITLEMEK</vt:lpstr>
      <vt:lpstr>Презентация PowerPoint</vt:lpstr>
      <vt:lpstr>Kronştadt futştoky</vt:lpstr>
      <vt:lpstr>Beýikligiň görnüşleri</vt:lpstr>
      <vt:lpstr>Презентация PowerPoint</vt:lpstr>
      <vt:lpstr>Презентация PowerPoint</vt:lpstr>
      <vt:lpstr>Презентация PowerPoint</vt:lpstr>
      <vt:lpstr>Trigonometrik niwelirleme</vt:lpstr>
      <vt:lpstr>Презентация PowerPoint</vt:lpstr>
      <vt:lpstr>Презентация PowerPoint</vt:lpstr>
      <vt:lpstr>Презентация PowerPoint</vt:lpstr>
      <vt:lpstr>Презентация PowerPoint</vt:lpstr>
      <vt:lpstr>Презентация PowerPoint</vt:lpstr>
      <vt:lpstr>Sanly niwelirler</vt:lpstr>
      <vt:lpstr>Sanly niwelir we onuň reýkasy</vt:lpstr>
      <vt:lpstr>Aýlanýan lazerli niwelir</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9-njy umumy okuw. Tema: BEÝGELMELERI WE NOKATLARYŇ BEÝIKLIK BELLIKLERINI KESGITLEMEK</dc:title>
  <dc:creator>Пользователь</dc:creator>
  <cp:lastModifiedBy>Lenovo</cp:lastModifiedBy>
  <cp:revision>40</cp:revision>
  <dcterms:created xsi:type="dcterms:W3CDTF">2021-02-12T07:42:36Z</dcterms:created>
  <dcterms:modified xsi:type="dcterms:W3CDTF">2021-04-21T09:30:49Z</dcterms:modified>
</cp:coreProperties>
</file>