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455" r:id="rId2"/>
    <p:sldId id="457" r:id="rId3"/>
    <p:sldId id="459" r:id="rId4"/>
    <p:sldId id="460" r:id="rId5"/>
    <p:sldId id="462" r:id="rId6"/>
    <p:sldId id="464" r:id="rId7"/>
    <p:sldId id="465" r:id="rId8"/>
    <p:sldId id="466" r:id="rId9"/>
    <p:sldId id="467" r:id="rId10"/>
    <p:sldId id="468" r:id="rId11"/>
    <p:sldId id="469" r:id="rId12"/>
    <p:sldId id="458" r:id="rId13"/>
    <p:sldId id="470" r:id="rId14"/>
    <p:sldId id="461" r:id="rId15"/>
    <p:sldId id="482" r:id="rId16"/>
    <p:sldId id="483" r:id="rId17"/>
    <p:sldId id="472" r:id="rId18"/>
    <p:sldId id="477" r:id="rId19"/>
    <p:sldId id="475" r:id="rId20"/>
    <p:sldId id="480" r:id="rId21"/>
    <p:sldId id="479" r:id="rId22"/>
    <p:sldId id="471" r:id="rId23"/>
    <p:sldId id="485" r:id="rId24"/>
    <p:sldId id="4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1670"/>
    <a:srgbClr val="3030A0"/>
    <a:srgbClr val="4545C7"/>
    <a:srgbClr val="EEFEDA"/>
    <a:srgbClr val="FF6F0D"/>
    <a:srgbClr val="45BB59"/>
    <a:srgbClr val="F5EA0F"/>
    <a:srgbClr val="3A2E92"/>
    <a:srgbClr val="3F32A0"/>
    <a:srgbClr val="81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743" autoAdjust="0"/>
    <p:restoredTop sz="94709" autoAdjust="0"/>
  </p:normalViewPr>
  <p:slideViewPr>
    <p:cSldViewPr>
      <p:cViewPr varScale="1">
        <p:scale>
          <a:sx n="89" d="100"/>
          <a:sy n="89" d="100"/>
        </p:scale>
        <p:origin x="725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9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A42D-264F-4F78-A8C1-ED16BAB3BC97}" type="datetimeFigureOut">
              <a:rPr lang="en-US" smtClean="0"/>
              <a:pPr/>
              <a:t>9/8/2021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B03E6-E7AE-4813-81C6-F5072144DF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1428736"/>
            <a:ext cx="56292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58" y="3143248"/>
            <a:ext cx="370046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748D2-384C-4577-9526-2B7E60A8AB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8B87A-8A9D-46DF-A0E9-C3C7E8EC28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45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D94ED-28BF-4218-88DD-2A11A22A69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62B1E-0660-4BB6-B7DA-0BF72DC042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748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3109-31BB-415F-BC4E-825ED9DB37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CCF1-1F37-4C5F-9BE7-2BD1D57FF1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50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40A22-2192-4590-9D8D-6D607ABC3C8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BC1A6-7E98-4E56-B330-EF270377B6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49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D174-731B-49D8-BF94-5A621D43A4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20503-82E7-4E93-A98E-96596EF11D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28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CC73F-7131-4092-8B2A-2D1AF17901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F66AE-6308-4948-BE5D-584EB10449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1864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8C31C-EBA5-4DEB-AE15-026CA4FD4A0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9F0BA-1713-42A0-AFDB-C79B4C95E9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2873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C3AF-8532-44CE-A04A-B9092EBD18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400C2-E890-48A5-AB3F-6D88086E9E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341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75474-EFB3-47DB-AEFB-5C9E895BAB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1B87-6A81-4BB5-B45C-0D5128C76A4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3826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82DE-7F14-48DA-8E6B-383EB2A5547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9A22-F496-4C58-938F-A176A8227F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019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29789-BB6B-41A0-8BD1-6A4FF92B41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1FAC-075C-4A13-95EC-5528EED6DD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266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1000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357313"/>
            <a:ext cx="86439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FA8FA6-D10B-43FD-A9DB-48E3F516028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ср 08.09.21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A312D9-07FF-471C-BBCD-B4311D2B7D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772816"/>
            <a:ext cx="8928992" cy="5509200"/>
          </a:xfrm>
          <a:prstGeom prst="rect">
            <a:avLst/>
          </a:prstGeom>
          <a:noFill/>
          <a:ln w="0" cap="rnd"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Otnositel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atom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                                                                        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Otnositel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molekulýar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massa</a:t>
            </a:r>
            <a:r>
              <a:rPr lang="tk-TM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Mol.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Awogadro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hemişeligi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>
                <a:latin typeface="Arial" pitchFamily="34" charset="0"/>
                <a:cs typeface="Arial" pitchFamily="34" charset="0"/>
              </a:rPr>
              <a:t>Molỳar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Himiki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formula</a:t>
            </a:r>
            <a:r>
              <a:rPr lang="tk-TM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Gazlaryň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molỳar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göwr</a:t>
            </a:r>
            <a:r>
              <a:rPr lang="en-US" sz="3200" b="1" dirty="0" err="1" smtClean="0">
                <a:latin typeface="Calibri"/>
                <a:cs typeface="Calibri"/>
              </a:rPr>
              <a:t>ümi</a:t>
            </a:r>
            <a:r>
              <a:rPr lang="en-US" sz="3200" b="1" dirty="0" smtClean="0">
                <a:latin typeface="Calibri"/>
                <a:cs typeface="Calibri"/>
              </a:rPr>
              <a:t>.</a:t>
            </a:r>
            <a:r>
              <a:rPr lang="ru-RU" sz="3200" b="1" dirty="0" smtClean="0">
                <a:latin typeface="Calibri"/>
                <a:cs typeface="Calibri"/>
              </a:rPr>
              <a:t> 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Awogadro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kanuny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tk-TM" sz="3200" b="1" dirty="0" smtClean="0">
                <a:latin typeface="Arial" pitchFamily="34" charset="0"/>
                <a:cs typeface="Arial" pitchFamily="34" charset="0"/>
              </a:rPr>
              <a:t>Çylşyrymly maddalarda ekwiwalentiň kesgitlenişi.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Maddalaryń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massa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paỳy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prosent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).</a:t>
            </a:r>
            <a:endParaRPr lang="tk-TM" sz="32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tk-TM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3396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Me</a:t>
            </a:r>
            <a:r>
              <a:rPr lang="tk-TM" sz="3200" b="1" i="1" dirty="0" smtClean="0">
                <a:solidFill>
                  <a:srgbClr val="0070C0"/>
                </a:solidFill>
                <a:latin typeface="Arial Black" pitchFamily="34" charset="0"/>
                <a:cs typeface="Arial" pitchFamily="34" charset="0"/>
              </a:rPr>
              <a:t>ýilnama:</a:t>
            </a:r>
            <a:endParaRPr lang="en-US" sz="3200" b="1" i="1" dirty="0">
              <a:solidFill>
                <a:srgbClr val="0070C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-99392"/>
            <a:ext cx="8316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4400" dirty="0" smtClean="0">
                <a:latin typeface="Bauhaus 93" panose="04030905020B02020C02" pitchFamily="82" charset="0"/>
              </a:rPr>
              <a:t> </a:t>
            </a:r>
            <a:r>
              <a:rPr lang="tk-TM" sz="2800" dirty="0" smtClean="0">
                <a:latin typeface="Arial Black" panose="020B0A04020102020204" pitchFamily="34" charset="0"/>
              </a:rPr>
              <a:t>Tema:     </a:t>
            </a:r>
            <a:r>
              <a:rPr lang="tk-TM" sz="3600" dirty="0" smtClean="0">
                <a:latin typeface="Arial Black" panose="020B0A04020102020204" pitchFamily="34" charset="0"/>
              </a:rPr>
              <a:t>HIMIÝANYŇ ESASY</a:t>
            </a:r>
          </a:p>
          <a:p>
            <a:r>
              <a:rPr lang="tk-TM" sz="3600" dirty="0">
                <a:latin typeface="Arial Black" panose="020B0A04020102020204" pitchFamily="34" charset="0"/>
              </a:rPr>
              <a:t> </a:t>
            </a:r>
            <a:r>
              <a:rPr lang="tk-TM" sz="3600" dirty="0" smtClean="0">
                <a:latin typeface="Arial Black" panose="020B0A04020102020204" pitchFamily="34" charset="0"/>
              </a:rPr>
              <a:t>              KANUNLARY</a:t>
            </a:r>
            <a:endParaRPr lang="ru-RU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4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Terjime\Mukdar gatnasyklary\Demrin molyar massas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149" y="0"/>
            <a:ext cx="9216149" cy="6957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117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Terjime\Mukdar gatnasyklary\Molyar Massanyn hasaplanys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12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8445"/>
            <a:ext cx="9144000" cy="639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900"/>
              </a:spcAft>
            </a:pP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6. </a:t>
            </a:r>
            <a:r>
              <a:rPr lang="en-US" sz="2800" b="1" dirty="0" err="1">
                <a:latin typeface="Arial Black" pitchFamily="34" charset="0"/>
                <a:ea typeface="Calibri"/>
                <a:cs typeface="Times New Roman"/>
              </a:rPr>
              <a:t>Gazlaryń</a:t>
            </a: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Arial Black" pitchFamily="34" charset="0"/>
                <a:ea typeface="Calibri"/>
                <a:cs typeface="Times New Roman"/>
              </a:rPr>
              <a:t>molỳar</a:t>
            </a: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 g</a:t>
            </a:r>
            <a:r>
              <a:rPr lang="hu-HU" sz="2800" b="1" dirty="0">
                <a:latin typeface="Arial Black" pitchFamily="34" charset="0"/>
                <a:ea typeface="Calibri"/>
                <a:cs typeface="Times New Roman"/>
              </a:rPr>
              <a:t>ő</a:t>
            </a:r>
            <a:r>
              <a:rPr lang="en-US" sz="2800" b="1" dirty="0" err="1">
                <a:latin typeface="Arial Black" pitchFamily="34" charset="0"/>
                <a:ea typeface="Calibri"/>
                <a:cs typeface="Times New Roman"/>
              </a:rPr>
              <a:t>wr</a:t>
            </a:r>
            <a:r>
              <a:rPr lang="hu-HU" sz="2800" b="1" dirty="0">
                <a:latin typeface="Arial Black" pitchFamily="34" charset="0"/>
                <a:ea typeface="Calibri"/>
                <a:cs typeface="Times New Roman"/>
              </a:rPr>
              <a:t>ű</a:t>
            </a: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mi. </a:t>
            </a:r>
            <a:r>
              <a:rPr lang="en-US" sz="2800" b="1" dirty="0" err="1">
                <a:latin typeface="Arial Black" pitchFamily="34" charset="0"/>
                <a:ea typeface="Calibri"/>
                <a:cs typeface="Times New Roman"/>
              </a:rPr>
              <a:t>Awogadro</a:t>
            </a: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Arial Black" pitchFamily="34" charset="0"/>
                <a:ea typeface="Calibri"/>
                <a:cs typeface="Times New Roman"/>
              </a:rPr>
              <a:t>kanuny</a:t>
            </a:r>
            <a:r>
              <a:rPr lang="en-US" sz="2800" b="1" dirty="0">
                <a:latin typeface="Arial Black" pitchFamily="34" charset="0"/>
                <a:ea typeface="Calibri"/>
                <a:cs typeface="Times New Roman"/>
              </a:rPr>
              <a:t>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k-TM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Birmenze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ş </a:t>
            </a:r>
            <a:r>
              <a:rPr lang="ru-RU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ş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ertlerde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islendik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gazyň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deň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gowrumlerinde</a:t>
            </a:r>
            <a:r>
              <a:rPr lang="tk-TM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k-TM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 molynda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saklanỳan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molekulalaryň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sany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deňdir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(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muňa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Awogadro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kanuny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Calibri"/>
                <a:cs typeface="Times New Roman"/>
              </a:rPr>
              <a:t>diýilýär</a:t>
            </a:r>
            <a:r>
              <a:rPr lang="en-US" sz="2800" b="1" dirty="0">
                <a:latin typeface="Times New Roman"/>
                <a:ea typeface="Calibri"/>
                <a:cs typeface="Times New Roman"/>
              </a:rPr>
              <a:t>).</a:t>
            </a:r>
            <a:endParaRPr lang="ru-RU" sz="1600" b="1" dirty="0">
              <a:ea typeface="Calibri"/>
              <a:cs typeface="Times New Roman"/>
            </a:endParaRPr>
          </a:p>
          <a:p>
            <a:pPr lvl="0">
              <a:lnSpc>
                <a:spcPct val="114000"/>
              </a:lnSpc>
              <a:spcAft>
                <a:spcPts val="900"/>
              </a:spcAft>
              <a:tabLst>
                <a:tab pos="457200" algn="l"/>
              </a:tabLst>
            </a:pP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Kadaly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şertlerde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:  t = 0</a:t>
            </a:r>
            <a:r>
              <a:rPr lang="en-US" sz="2800" b="1" baseline="30000" dirty="0">
                <a:latin typeface="Times New Roman" pitchFamily="18" charset="0"/>
                <a:ea typeface="Calibri"/>
                <a:cs typeface="Times New Roman" pitchFamily="18" charset="0"/>
              </a:rPr>
              <a:t>o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C we </a:t>
            </a:r>
            <a:r>
              <a:rPr lang="en-US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p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= 101,325 </a:t>
            </a:r>
            <a:r>
              <a:rPr lang="en-US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kPa</a:t>
            </a:r>
            <a:r>
              <a:rPr lang="tk-TM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8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da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islendik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gazyň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moly  22.4 </a:t>
            </a:r>
            <a:r>
              <a:rPr lang="ru-RU" sz="2800" b="1" dirty="0"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r>
              <a:rPr lang="ru-RU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göwrümi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tutỳar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Mysal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ucin</a:t>
            </a:r>
            <a:r>
              <a:rPr lang="en-US" sz="2400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tk-TM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mol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Ne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gazy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 =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22.4 </a:t>
            </a:r>
            <a:r>
              <a:rPr lang="tk-TM" sz="2800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k-TM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mol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gazy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  =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22.4 </a:t>
            </a:r>
            <a:r>
              <a:rPr lang="tk-TM" sz="2800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k-TM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mol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gazy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  =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22.4 </a:t>
            </a:r>
            <a:r>
              <a:rPr lang="tk-TM" sz="2800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tk-TM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</a:t>
            </a: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1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mol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Calibri"/>
                <a:cs typeface="Times New Roman" pitchFamily="18" charset="0"/>
              </a:rPr>
              <a:t>gazy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  = 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22.4 </a:t>
            </a:r>
            <a:r>
              <a:rPr lang="tk-TM" sz="2800" b="1" i="1" dirty="0" smtClean="0">
                <a:solidFill>
                  <a:srgbClr val="00B05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03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Terjime\Mukdar gatnasyklary\Avogadro kanun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18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6036"/>
            <a:ext cx="48245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 Black" pitchFamily="34" charset="0"/>
                <a:cs typeface="Arial" pitchFamily="34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formula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19749" y="731353"/>
            <a:ext cx="9144000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rgbClr val="FFCC00"/>
              </a:buClr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maddalaryń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düzüminiń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4545C7"/>
                </a:solidFill>
                <a:latin typeface="Times New Roman" pitchFamily="18" charset="0"/>
                <a:cs typeface="Times New Roman" pitchFamily="18" charset="0"/>
              </a:rPr>
              <a:t>belgiler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800" b="1" dirty="0" err="1" smtClean="0">
                <a:solidFill>
                  <a:srgbClr val="4545C7"/>
                </a:solidFill>
                <a:latin typeface="Times New Roman" pitchFamily="18" charset="0"/>
                <a:cs typeface="Times New Roman" pitchFamily="18" charset="0"/>
              </a:rPr>
              <a:t>indeksler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bilen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şertleỳin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ỳazgysydyr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28600">
              <a:buClr>
                <a:srgbClr val="FFCC00"/>
              </a:buClr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Indeks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formulalarda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elementiń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belgisiniň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aşak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tarapynda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ỳazylyp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atomlaryń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sanyny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ańladỳar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Mysal üçin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tk-TM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k-TM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tk-TM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k-TM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buClr>
                <a:srgbClr val="FFCC00"/>
              </a:buClr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formulanyń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oń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ű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ndäki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duran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sanlara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koeffisientler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diỳilip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molekulanyń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sanyny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rkezỳärler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Indeks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koeffisientler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-re de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ň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bolanda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ỳazylmaỳarlar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ü.: H</a:t>
            </a:r>
            <a:r>
              <a:rPr lang="tk-TM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tk-TM" sz="2800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buClr>
                <a:srgbClr val="FFCC00"/>
              </a:buClr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formulalar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şeỳle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okalỳar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5H₂O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bäş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o.)</a:t>
            </a:r>
          </a:p>
          <a:p>
            <a:pPr indent="-228600">
              <a:buClr>
                <a:srgbClr val="FFCC00"/>
              </a:buClr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Maddanyń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formulasy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berlen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maddany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emele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getirỳän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elementleriń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atomlarynyń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sanynyń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gatnaşygyny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ańlad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yl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ỳar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Maddanyń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himiki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formulasyna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molekulỳar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formula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hem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diỳ</a:t>
            </a:r>
            <a:r>
              <a:rPr lang="tk-TM" sz="2800" b="1" dirty="0" smtClean="0">
                <a:latin typeface="Times New Roman" pitchFamily="18" charset="0"/>
                <a:cs typeface="Times New Roman" pitchFamily="18" charset="0"/>
              </a:rPr>
              <a:t>ilýär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72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417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Diňe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atom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-da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molekulýar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massanyň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üsti</a:t>
            </a:r>
            <a:r>
              <a:rPr lang="tk-TM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k-TM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</a:t>
            </a:r>
            <a:r>
              <a:rPr lang="tk-TM" sz="2800" b="1" dirty="0" smtClean="0"/>
              <a:t>                   </a:t>
            </a:r>
          </a:p>
          <a:p>
            <a:r>
              <a:rPr lang="tk-TM" sz="2800" b="1" dirty="0"/>
              <a:t> </a:t>
            </a:r>
            <a:r>
              <a:rPr lang="tk-TM" sz="2800" b="1" dirty="0" smtClean="0"/>
              <a:t>         b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ilen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çylşyrymly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maddalaryň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himiki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formulasyny</a:t>
            </a:r>
            <a:r>
              <a:rPr lang="tk-TM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ýazmak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başartmaýar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Täsirleşmä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girýän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atomlaryň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haýsy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gatnaşykda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bolýandyklaryny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bilmek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gerek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bolýar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Munuň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üçin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walentlilik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ekwiwalent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düşünjeleri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ulanylýar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b="1" i="1" dirty="0"/>
              <a:t> </a:t>
            </a:r>
            <a:r>
              <a:rPr lang="tk-TM" sz="1600" b="1" i="1" dirty="0" smtClean="0"/>
              <a:t> </a:t>
            </a:r>
          </a:p>
          <a:p>
            <a:r>
              <a:rPr lang="tk-TM" sz="1600" b="1" i="1" dirty="0" smtClean="0"/>
              <a:t>                          </a:t>
            </a:r>
            <a:r>
              <a:rPr lang="tk-TM" sz="2800" b="1" dirty="0" smtClean="0">
                <a:latin typeface="Franklin Gothic Demi Cond" panose="020B0706030402020204" pitchFamily="34" charset="0"/>
              </a:rPr>
              <a:t>B</a:t>
            </a:r>
            <a:r>
              <a:rPr lang="en-US" sz="2800" b="1" dirty="0" err="1" smtClean="0">
                <a:latin typeface="Franklin Gothic Demi Cond" panose="020B0706030402020204" pitchFamily="34" charset="0"/>
              </a:rPr>
              <a:t>ir</a:t>
            </a:r>
            <a:r>
              <a:rPr lang="en-US" sz="2800" b="1" dirty="0" smtClean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elementiň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atomynyň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beýleki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elementiň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atomynyň</a:t>
            </a:r>
            <a:r>
              <a:rPr lang="en-US" sz="2800" b="1" dirty="0">
                <a:latin typeface="Franklin Gothic Demi Cond" panose="020B0706030402020204" pitchFamily="34" charset="0"/>
              </a:rPr>
              <a:t> belli </a:t>
            </a:r>
            <a:r>
              <a:rPr lang="en-US" sz="2800" b="1" dirty="0" err="1">
                <a:latin typeface="Franklin Gothic Demi Cond" panose="020B0706030402020204" pitchFamily="34" charset="0"/>
              </a:rPr>
              <a:t>bir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sanyny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birleşdirip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ýa</a:t>
            </a:r>
            <a:r>
              <a:rPr lang="en-US" sz="2800" b="1" dirty="0">
                <a:latin typeface="Franklin Gothic Demi Cond" panose="020B0706030402020204" pitchFamily="34" charset="0"/>
              </a:rPr>
              <a:t>-da </a:t>
            </a:r>
            <a:r>
              <a:rPr lang="en-US" sz="2800" b="1" dirty="0" err="1">
                <a:latin typeface="Franklin Gothic Demi Cond" panose="020B0706030402020204" pitchFamily="34" charset="0"/>
              </a:rPr>
              <a:t>onuň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ornuny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tutup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>
                <a:latin typeface="Franklin Gothic Demi Cond" panose="020B0706030402020204" pitchFamily="34" charset="0"/>
              </a:rPr>
              <a:t>bilmek</a:t>
            </a:r>
            <a:r>
              <a:rPr lang="en-US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 smtClean="0">
                <a:latin typeface="Franklin Gothic Demi Cond" panose="020B0706030402020204" pitchFamily="34" charset="0"/>
              </a:rPr>
              <a:t>ukybyna</a:t>
            </a:r>
            <a:r>
              <a:rPr lang="tk-TM" sz="2800" b="1" dirty="0">
                <a:latin typeface="Franklin Gothic Demi Cond" panose="020B0706030402020204" pitchFamily="34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walentlilik</a:t>
            </a:r>
            <a:r>
              <a:rPr lang="en-US" sz="2800" b="1" dirty="0" smtClean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 smtClean="0">
                <a:latin typeface="Franklin Gothic Demi Cond" panose="020B0706030402020204" pitchFamily="34" charset="0"/>
              </a:rPr>
              <a:t>diýilýär</a:t>
            </a:r>
            <a:r>
              <a:rPr lang="tk-TM" sz="4400" b="1" dirty="0" smtClean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  <a:r>
              <a:rPr lang="en-US" sz="2800" b="1" dirty="0" smtClean="0">
                <a:latin typeface="Franklin Gothic Demi Cond" panose="020B0706030402020204" pitchFamily="34" charset="0"/>
              </a:rPr>
              <a:t> </a:t>
            </a:r>
            <a:r>
              <a:rPr lang="en-US" sz="2800" b="1" dirty="0" err="1" smtClean="0"/>
              <a:t>Koplenç</a:t>
            </a:r>
            <a:r>
              <a:rPr lang="en-US" sz="2800" b="1" dirty="0" smtClean="0"/>
              <a:t> </a:t>
            </a:r>
            <a:r>
              <a:rPr lang="en-US" sz="2800" b="1" dirty="0" err="1"/>
              <a:t>himiki</a:t>
            </a:r>
            <a:r>
              <a:rPr lang="en-US" sz="2800" b="1" dirty="0"/>
              <a:t> </a:t>
            </a:r>
            <a:r>
              <a:rPr lang="en-US" sz="2800" b="1" dirty="0" err="1"/>
              <a:t>birleşme</a:t>
            </a:r>
            <a:r>
              <a:rPr lang="en-US" sz="2800" b="1" dirty="0"/>
              <a:t> </a:t>
            </a:r>
            <a:r>
              <a:rPr lang="en-US" sz="2800" b="1" dirty="0" err="1"/>
              <a:t>emele</a:t>
            </a:r>
            <a:r>
              <a:rPr lang="en-US" sz="2800" b="1" dirty="0"/>
              <a:t> </a:t>
            </a:r>
            <a:r>
              <a:rPr lang="en-US" sz="2800" b="1" dirty="0" err="1"/>
              <a:t>gelende</a:t>
            </a:r>
            <a:r>
              <a:rPr lang="en-US" sz="2800" b="1" dirty="0"/>
              <a:t> </a:t>
            </a:r>
            <a:r>
              <a:rPr lang="en-US" sz="2800" b="1" dirty="0" err="1"/>
              <a:t>bir</a:t>
            </a:r>
            <a:r>
              <a:rPr lang="en-US" sz="2800" b="1" dirty="0"/>
              <a:t> element </a:t>
            </a:r>
            <a:r>
              <a:rPr lang="en-US" sz="2800" b="1" dirty="0" err="1" smtClean="0"/>
              <a:t>elektronlary</a:t>
            </a:r>
            <a:r>
              <a:rPr lang="tk-TM" sz="2800" b="1" dirty="0" smtClean="0"/>
              <a:t>ny</a:t>
            </a:r>
            <a:r>
              <a:rPr lang="en-US" sz="2800" b="1" dirty="0" smtClean="0"/>
              <a:t> </a:t>
            </a:r>
            <a:r>
              <a:rPr lang="en-US" sz="2800" b="1" dirty="0" err="1"/>
              <a:t>berýär</a:t>
            </a:r>
            <a:r>
              <a:rPr lang="en-US" sz="2800" b="1" dirty="0"/>
              <a:t>, </a:t>
            </a:r>
            <a:r>
              <a:rPr lang="en-US" sz="2800" b="1" dirty="0" err="1"/>
              <a:t>beýleki</a:t>
            </a:r>
            <a:r>
              <a:rPr lang="en-US" sz="2800" b="1" dirty="0"/>
              <a:t> element </a:t>
            </a:r>
            <a:r>
              <a:rPr lang="en-US" sz="2800" b="1" dirty="0" err="1"/>
              <a:t>bolsa</a:t>
            </a:r>
            <a:r>
              <a:rPr lang="en-US" sz="2800" b="1" dirty="0"/>
              <a:t> </a:t>
            </a:r>
            <a:r>
              <a:rPr lang="en-US" sz="2800" b="1" dirty="0" err="1"/>
              <a:t>şol</a:t>
            </a:r>
            <a:r>
              <a:rPr lang="en-US" sz="2800" b="1" dirty="0"/>
              <a:t> </a:t>
            </a:r>
            <a:r>
              <a:rPr lang="en-US" sz="2800" b="1" dirty="0" err="1"/>
              <a:t>elektronlary</a:t>
            </a:r>
            <a:r>
              <a:rPr lang="en-US" sz="2800" b="1" dirty="0"/>
              <a:t> </a:t>
            </a:r>
            <a:r>
              <a:rPr lang="en-US" sz="2800" b="1" dirty="0" err="1"/>
              <a:t>kabul</a:t>
            </a:r>
            <a:r>
              <a:rPr lang="en-US" sz="2800" b="1" dirty="0"/>
              <a:t> </a:t>
            </a:r>
            <a:r>
              <a:rPr lang="en-US" sz="2800" b="1" dirty="0" err="1"/>
              <a:t>edýär</a:t>
            </a:r>
            <a:r>
              <a:rPr lang="en-US" sz="2800" b="1" dirty="0"/>
              <a:t>. </a:t>
            </a:r>
            <a:r>
              <a:rPr lang="en-US" sz="2800" b="1" dirty="0" err="1"/>
              <a:t>Netijede</a:t>
            </a:r>
            <a:r>
              <a:rPr lang="en-US" sz="2800" b="1" dirty="0"/>
              <a:t>, </a:t>
            </a:r>
            <a:r>
              <a:rPr lang="en-US" sz="2800" b="1" dirty="0" err="1"/>
              <a:t>olardan</a:t>
            </a:r>
            <a:r>
              <a:rPr lang="en-US" sz="2800" b="1" dirty="0"/>
              <a:t> </a:t>
            </a:r>
            <a:r>
              <a:rPr lang="en-US" sz="2800" b="1" dirty="0" err="1"/>
              <a:t>çylşyrymly</a:t>
            </a:r>
            <a:r>
              <a:rPr lang="en-US" sz="2800" b="1" dirty="0"/>
              <a:t> </a:t>
            </a:r>
            <a:r>
              <a:rPr lang="en-US" sz="2800" b="1" dirty="0" err="1"/>
              <a:t>molekula</a:t>
            </a:r>
            <a:r>
              <a:rPr lang="en-US" sz="2800" b="1" dirty="0"/>
              <a:t> </a:t>
            </a:r>
            <a:r>
              <a:rPr lang="en-US" sz="2800" b="1" dirty="0" err="1"/>
              <a:t>emele</a:t>
            </a:r>
            <a:r>
              <a:rPr lang="en-US" sz="2800" b="1" dirty="0"/>
              <a:t> </a:t>
            </a:r>
            <a:r>
              <a:rPr lang="en-US" sz="2800" b="1" dirty="0" err="1"/>
              <a:t>gelýär</a:t>
            </a:r>
            <a:r>
              <a:rPr lang="en-US" sz="2800" b="1" dirty="0"/>
              <a:t>. </a:t>
            </a:r>
            <a:r>
              <a:rPr lang="en-US" sz="2800" b="1" dirty="0" err="1"/>
              <a:t>Şunda</a:t>
            </a:r>
            <a:r>
              <a:rPr lang="en-US" sz="2800" b="1" dirty="0"/>
              <a:t> </a:t>
            </a:r>
            <a:r>
              <a:rPr lang="en-US" sz="2800" b="1" dirty="0" err="1"/>
              <a:t>elektronlary</a:t>
            </a:r>
            <a:r>
              <a:rPr lang="en-US" sz="2800" b="1" dirty="0"/>
              <a:t> </a:t>
            </a:r>
            <a:r>
              <a:rPr lang="en-US" sz="2800" b="1" dirty="0" err="1"/>
              <a:t>beren</a:t>
            </a:r>
            <a:r>
              <a:rPr lang="en-US" sz="2800" b="1" dirty="0"/>
              <a:t> atom </a:t>
            </a:r>
            <a:r>
              <a:rPr lang="en-US" sz="2800" b="1" dirty="0" err="1"/>
              <a:t>položitel</a:t>
            </a:r>
            <a:r>
              <a:rPr lang="en-US" sz="2800" b="1" dirty="0"/>
              <a:t> </a:t>
            </a:r>
            <a:r>
              <a:rPr lang="en-US" sz="2800" b="1" dirty="0" err="1"/>
              <a:t>zarýadlanýar</a:t>
            </a:r>
            <a:r>
              <a:rPr lang="en-US" sz="2800" b="1" dirty="0"/>
              <a:t>, </a:t>
            </a:r>
            <a:r>
              <a:rPr lang="en-US" sz="2800" b="1" dirty="0" err="1"/>
              <a:t>elektronlary</a:t>
            </a:r>
            <a:r>
              <a:rPr lang="en-US" sz="2800" b="1" dirty="0"/>
              <a:t> </a:t>
            </a:r>
            <a:r>
              <a:rPr lang="en-US" sz="2800" b="1" dirty="0" err="1"/>
              <a:t>kabul</a:t>
            </a:r>
            <a:r>
              <a:rPr lang="en-US" sz="2800" b="1" dirty="0"/>
              <a:t> </a:t>
            </a:r>
            <a:r>
              <a:rPr lang="en-US" sz="2800" b="1" dirty="0" err="1"/>
              <a:t>eden</a:t>
            </a:r>
            <a:r>
              <a:rPr lang="en-US" sz="2800" b="1" dirty="0"/>
              <a:t> </a:t>
            </a:r>
            <a:r>
              <a:rPr lang="en-US" sz="2800" b="1" dirty="0" smtClean="0"/>
              <a:t>atom</a:t>
            </a:r>
            <a:r>
              <a:rPr lang="tk-TM" sz="2800" b="1" dirty="0" smtClean="0"/>
              <a:t>     </a:t>
            </a:r>
            <a:r>
              <a:rPr lang="en-US" sz="2800" b="1" dirty="0" smtClean="0"/>
              <a:t> </a:t>
            </a:r>
            <a:r>
              <a:rPr lang="tk-TM" sz="2800" b="1" dirty="0" smtClean="0"/>
              <a:t>     </a:t>
            </a:r>
            <a:r>
              <a:rPr lang="en-US" sz="2800" b="1" dirty="0" err="1" smtClean="0"/>
              <a:t>bolsa</a:t>
            </a:r>
            <a:r>
              <a:rPr lang="en-US" sz="2800" b="1" dirty="0" smtClean="0"/>
              <a:t> </a:t>
            </a:r>
            <a:r>
              <a:rPr lang="en-US" sz="2800" b="1" dirty="0" err="1"/>
              <a:t>otrisatel</a:t>
            </a:r>
            <a:r>
              <a:rPr lang="en-US" sz="2800" b="1" dirty="0"/>
              <a:t> </a:t>
            </a:r>
            <a:r>
              <a:rPr lang="en-US" sz="2800" b="1" dirty="0" err="1"/>
              <a:t>zarýadlanýar</a:t>
            </a:r>
            <a:r>
              <a:rPr lang="en-US" sz="2800" b="1" dirty="0"/>
              <a:t>.</a:t>
            </a:r>
            <a:endParaRPr lang="ru-RU" sz="2800" b="1" dirty="0"/>
          </a:p>
          <a:p>
            <a:r>
              <a:rPr lang="en-US" sz="2800" b="1" dirty="0" smtClean="0"/>
              <a:t>Ş</a:t>
            </a:r>
            <a:r>
              <a:rPr lang="tk-TM" sz="2800" b="1" dirty="0" smtClean="0"/>
              <a:t>o</a:t>
            </a:r>
            <a:r>
              <a:rPr lang="en-US" sz="2800" b="1" dirty="0" err="1" smtClean="0"/>
              <a:t>nda</a:t>
            </a:r>
            <a:r>
              <a:rPr lang="en-US" sz="2800" b="1" dirty="0" smtClean="0"/>
              <a:t> </a:t>
            </a:r>
            <a:r>
              <a:rPr lang="tk-TM" sz="2800" b="1" dirty="0" smtClean="0"/>
              <a:t>şol birleşmäni emele getiren elementlerde           </a:t>
            </a:r>
            <a:r>
              <a:rPr lang="en-US" sz="2800" b="1" dirty="0" err="1" smtClean="0"/>
              <a:t>emele</a:t>
            </a:r>
            <a:r>
              <a:rPr lang="en-US" sz="2800" b="1" dirty="0" smtClean="0"/>
              <a:t> </a:t>
            </a:r>
            <a:r>
              <a:rPr lang="en-US" sz="2800" b="1" dirty="0" err="1"/>
              <a:t>gelen</a:t>
            </a:r>
            <a:r>
              <a:rPr lang="en-US" sz="2800" b="1" dirty="0"/>
              <a:t> </a:t>
            </a:r>
            <a:r>
              <a:rPr lang="en-US" sz="2800" b="1" dirty="0" err="1"/>
              <a:t>zarýada</a:t>
            </a:r>
            <a:r>
              <a:rPr lang="en-US" sz="2800" b="1" dirty="0"/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okislenme</a:t>
            </a:r>
            <a:r>
              <a:rPr lang="en-US" sz="2800" b="1" i="1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Franklin Gothic Demi Cond" panose="020B0706030402020204" pitchFamily="34" charset="0"/>
              </a:rPr>
              <a:t>derejesi</a:t>
            </a:r>
            <a:r>
              <a:rPr lang="en-US" sz="2800" b="1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n-US" sz="2800" b="1" dirty="0" err="1" smtClean="0"/>
              <a:t>diýilýär</a:t>
            </a:r>
            <a:r>
              <a:rPr lang="en-US" sz="2800" b="1" dirty="0"/>
              <a:t>. 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6644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24744"/>
            <a:ext cx="8999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Bilşimiz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ýaly himiki maddalar, şol sanda organiki däl maddalar öz 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tapawutlylygy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boýunça dürli klaslara bölünýärler: 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sada maddalar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oksitler, esaslar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kilotalar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duzlar…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Şol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klaslar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 degişli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maddalaryň ekwiwalentini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ň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tapylşyna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seredeliň.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78351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2698" y="67944"/>
                <a:ext cx="9144000" cy="4014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6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2600" b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</a:t>
                </a:r>
                <a:r>
                  <a:rPr lang="tk-TM" sz="2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600" b="1" dirty="0" err="1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Ekwiwalent</a:t>
                </a:r>
                <a:r>
                  <a:rPr lang="ru-RU" sz="2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600" b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massa</a:t>
                </a:r>
                <a:r>
                  <a:rPr lang="ru-RU" sz="26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600" b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diýlip</a:t>
                </a:r>
                <a:r>
                  <a:rPr lang="ru-RU" sz="26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maddanyň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bir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ekwiwalent</a:t>
                </a:r>
                <a:r>
                  <a:rPr lang="tk-TM" sz="24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24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</a:p>
              <a:p>
                <a:pPr marL="2286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4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24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   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massasynyň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g/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-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da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ýa-da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kg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/</a:t>
                </a:r>
                <a:r>
                  <a:rPr lang="en-US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-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da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aňladylmagyna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aýdylýar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                              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                                                      </a:t>
                </a:r>
                <a:r>
                  <a:rPr lang="ru-RU" sz="2400" b="1" dirty="0" err="1">
                    <a:solidFill>
                      <a:srgbClr val="3030A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Sada</a:t>
                </a:r>
                <a:r>
                  <a:rPr lang="ru-RU" sz="2400" b="1" dirty="0">
                    <a:solidFill>
                      <a:srgbClr val="3030A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rgbClr val="3030A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maddalaryň</a:t>
                </a:r>
                <a:r>
                  <a:rPr lang="ru-RU" sz="2400" b="1" dirty="0">
                    <a:solidFill>
                      <a:srgbClr val="3030A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ekwiwalenti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onuň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otnositel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atom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massasynyň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walentliligine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bolan</a:t>
                </a:r>
                <a:r>
                  <a:rPr lang="en-US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gatna</a:t>
                </a:r>
                <a:r>
                  <a:rPr lang="tk-TM" sz="24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şygyna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deňdir</a:t>
                </a:r>
                <a:r>
                  <a:rPr lang="ru-RU" sz="24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r>
                  <a:rPr lang="ru-RU" sz="105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1050" b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     </a:t>
                </a:r>
                <a:r>
                  <a:rPr lang="ru-RU" sz="2400" b="1" dirty="0" err="1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Ekw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1400" spc="1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𝑨𝒓</m:t>
                        </m:r>
                      </m:num>
                      <m:den>
                        <m:r>
                          <a:rPr lang="ru-RU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𝑾</m:t>
                        </m:r>
                      </m:den>
                    </m:f>
                  </m:oMath>
                </a14:m>
                <a:r>
                  <a:rPr lang="ru-RU" sz="3600" b="1" kern="1400" spc="150" dirty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tk-TM" sz="3600" b="1" kern="1400" spc="15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</a:t>
                </a:r>
                <a:r>
                  <a:rPr lang="ru-RU" sz="2400" b="1" kern="1400" spc="150" dirty="0" err="1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Meselem</a:t>
                </a:r>
                <a:r>
                  <a:rPr lang="tk-TM" sz="2400" b="1" kern="1400" spc="15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</a:t>
                </a:r>
              </a:p>
              <a:p>
                <a:pPr marL="2286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400" b="1" kern="1400" spc="15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tk-TM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          </a:t>
                </a:r>
                <a:r>
                  <a:rPr lang="ru-RU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tk-TM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        </a:t>
                </a:r>
                <a:r>
                  <a:rPr lang="ru-RU" sz="2400" b="1" dirty="0" err="1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Ekw</a:t>
                </a:r>
                <a:r>
                  <a:rPr lang="ru-RU" sz="24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Cu</a:t>
                </a: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)</a:t>
                </a:r>
                <a:r>
                  <a:rPr lang="tk-TM" sz="24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1400" spc="15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 smtClean="0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𝟔𝟑</m:t>
                        </m:r>
                        <m:r>
                          <a:rPr lang="ru-RU" sz="36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𝟓𝟒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kern="1400" spc="15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b="1" kern="1400" spc="15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=</a:t>
                </a:r>
                <a:r>
                  <a:rPr lang="tk-TM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31.77</a:t>
                </a:r>
                <a:r>
                  <a:rPr lang="tk-TM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b="1" kern="1400" spc="15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400" b="1" kern="1400" spc="15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g/</a:t>
                </a:r>
                <a:r>
                  <a:rPr lang="en-US" sz="2400" b="1" kern="1400" spc="150" dirty="0" err="1"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mol</a:t>
                </a:r>
                <a:endParaRPr lang="ru-RU" sz="1400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98" y="67944"/>
                <a:ext cx="9144000" cy="4014369"/>
              </a:xfrm>
              <a:prstGeom prst="rect">
                <a:avLst/>
              </a:prstGeom>
              <a:blipFill>
                <a:blip r:embed="rId2"/>
                <a:stretch>
                  <a:fillRect t="-759" r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36512" y="2996952"/>
                <a:ext cx="4104456" cy="2170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24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24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(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O)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tk-TM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1400" spc="15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𝟏𝟔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kern="1400" spc="15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b="1" kern="1400" spc="15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 8 g/</a:t>
                </a:r>
                <a:r>
                  <a:rPr lang="en-US" sz="2400" b="1" kern="1400" spc="15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mol</a:t>
                </a:r>
                <a:r>
                  <a:rPr lang="en-US" sz="24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endParaRPr lang="ru-RU" sz="1400" b="1" dirty="0">
                  <a:ea typeface="Calibri"/>
                  <a:cs typeface="Times New Roman"/>
                </a:endParaRPr>
              </a:p>
              <a:p>
                <a:pPr marL="2286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24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 err="1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24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S)</a:t>
                </a:r>
                <a:r>
                  <a:rPr lang="ru-RU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1400" spc="15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𝟑𝟐</m:t>
                        </m:r>
                      </m:num>
                      <m:den>
                        <m:r>
                          <a:rPr lang="ru-RU" sz="36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kern="1400" spc="15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2400" b="1" kern="1400" spc="150" dirty="0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=16 g/</a:t>
                </a:r>
                <a:r>
                  <a:rPr lang="en-US" sz="2400" b="1" kern="1400" spc="150" dirty="0" err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mol</a:t>
                </a:r>
                <a:r>
                  <a:rPr lang="ru-RU" sz="2400" b="1" dirty="0">
                    <a:effectLst/>
                    <a:latin typeface="Times New Roman"/>
                    <a:ea typeface="Calibri"/>
                    <a:cs typeface="Times New Roman"/>
                  </a:rPr>
                  <a:t>      </a:t>
                </a:r>
                <a:endParaRPr lang="ru-RU" sz="14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96952"/>
                <a:ext cx="4104456" cy="2170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763699"/>
            <a:ext cx="4824536" cy="21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39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5" y="0"/>
            <a:ext cx="9057010" cy="5924521"/>
          </a:xfrm>
        </p:spPr>
        <p:txBody>
          <a:bodyPr/>
          <a:lstStyle/>
          <a:p>
            <a:pPr indent="457200" algn="just">
              <a:spcAft>
                <a:spcPts val="0"/>
              </a:spcAft>
            </a:pPr>
            <a:r>
              <a:rPr lang="tk-TM" b="1" dirty="0" smtClean="0">
                <a:latin typeface="Arial Black" pitchFamily="34" charset="0"/>
                <a:ea typeface="Calibri"/>
                <a:cs typeface="Times New Roman"/>
              </a:rPr>
              <a:t>   </a:t>
            </a:r>
            <a:r>
              <a:rPr lang="en-US" b="1" dirty="0" smtClean="0">
                <a:latin typeface="Arial Black" pitchFamily="34" charset="0"/>
                <a:ea typeface="Calibri"/>
                <a:cs typeface="Times New Roman"/>
              </a:rPr>
              <a:t>8</a:t>
            </a:r>
            <a:r>
              <a:rPr lang="en-US" b="1" dirty="0">
                <a:latin typeface="Arial Black" pitchFamily="34" charset="0"/>
                <a:ea typeface="Calibri"/>
                <a:cs typeface="Times New Roman"/>
              </a:rPr>
              <a:t>. </a:t>
            </a:r>
            <a:r>
              <a:rPr lang="tk-TM" b="1" dirty="0" smtClean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b="1" dirty="0" err="1" smtClean="0">
                <a:latin typeface="Arial Black" pitchFamily="34" charset="0"/>
                <a:ea typeface="Calibri"/>
                <a:cs typeface="Times New Roman"/>
              </a:rPr>
              <a:t>Çylşyrymly</a:t>
            </a:r>
            <a:r>
              <a:rPr lang="ru-RU" b="1" dirty="0" smtClean="0">
                <a:latin typeface="Arial Black" pitchFamily="34" charset="0"/>
                <a:ea typeface="Calibri"/>
                <a:cs typeface="Times New Roman"/>
              </a:rPr>
              <a:t>  </a:t>
            </a:r>
            <a:r>
              <a:rPr lang="ru-RU" b="1" dirty="0" err="1" smtClean="0">
                <a:latin typeface="Arial Black" pitchFamily="34" charset="0"/>
                <a:ea typeface="Calibri"/>
                <a:cs typeface="Times New Roman"/>
              </a:rPr>
              <a:t>maddalarda</a:t>
            </a:r>
            <a:endParaRPr lang="tk-TM" b="1" dirty="0" smtClean="0">
              <a:latin typeface="Arial Black" pitchFamily="34" charset="0"/>
              <a:ea typeface="Calibri"/>
              <a:cs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latin typeface="Arial Black" pitchFamily="34" charset="0"/>
                <a:ea typeface="Calibri"/>
                <a:cs typeface="Times New Roman"/>
              </a:rPr>
              <a:t>  </a:t>
            </a:r>
            <a:r>
              <a:rPr lang="tk-TM" b="1" dirty="0" smtClean="0">
                <a:latin typeface="Arial Black" pitchFamily="34" charset="0"/>
                <a:ea typeface="Calibri"/>
                <a:cs typeface="Times New Roman"/>
              </a:rPr>
              <a:t>      </a:t>
            </a:r>
            <a:r>
              <a:rPr lang="ru-RU" b="1" dirty="0" err="1" smtClean="0">
                <a:latin typeface="Arial Black" pitchFamily="34" charset="0"/>
                <a:ea typeface="Calibri"/>
                <a:cs typeface="Times New Roman"/>
              </a:rPr>
              <a:t>ekwiwalentiň</a:t>
            </a:r>
            <a:r>
              <a:rPr lang="ru-RU" b="1" dirty="0" smtClean="0">
                <a:latin typeface="Arial Black" pitchFamily="34" charset="0"/>
                <a:ea typeface="Calibri"/>
                <a:cs typeface="Times New Roman"/>
              </a:rPr>
              <a:t>  </a:t>
            </a:r>
            <a:r>
              <a:rPr lang="ru-RU" b="1" dirty="0" err="1">
                <a:latin typeface="Arial Black" pitchFamily="34" charset="0"/>
                <a:ea typeface="Calibri"/>
                <a:cs typeface="Times New Roman"/>
              </a:rPr>
              <a:t>kesgitlenilişi</a:t>
            </a:r>
            <a:r>
              <a:rPr lang="ru-RU" b="1" dirty="0"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Arial Black" pitchFamily="34" charset="0"/>
                <a:ea typeface="Calibri"/>
                <a:cs typeface="Times New Roman"/>
              </a:rPr>
              <a:t>.</a:t>
            </a:r>
            <a:endParaRPr lang="en-US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tk-TM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sq-A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Oksidleriň ekwiwalentleriniň </a:t>
            </a:r>
            <a:r>
              <a:rPr lang="sq-A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tapyl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sq-A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şy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oksi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leriň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ekwiwalenti, </a:t>
            </a:r>
            <a:r>
              <a:rPr lang="en-US" sz="36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olary</a:t>
            </a:r>
            <a:r>
              <a:rPr lang="tk-TM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ň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molekulýar 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massasynyň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on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aky oksi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emele getirýän elementiň atom sanynyň onuň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walentligin</a:t>
            </a:r>
            <a:r>
              <a:rPr lang="en-US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köpeltmek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hasylyna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bölünmegine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deňdir.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86990" y="4293096"/>
                <a:ext cx="9057009" cy="939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Oksidlerde </a:t>
                </a:r>
                <a:r>
                  <a:rPr lang="ru-RU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b="1" dirty="0"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ru-RU" sz="1100" dirty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kern="1400" spc="1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𝐨𝐭𝐧𝐨𝐬𝐢𝐭𝐞𝐥</m:t>
                        </m:r>
                        <m:r>
                          <a:rPr lang="ru-RU" sz="32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𝐦𝐨𝐥𝐞𝐤𝐮𝐥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Calibri"/>
                          </a:rPr>
                          <m:t>ý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𝐚𝐫</m:t>
                        </m:r>
                        <m:r>
                          <a:rPr lang="ru-RU" sz="320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𝐦𝐚𝐬𝐬𝐚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𝒔𝒚</m:t>
                        </m:r>
                      </m:num>
                      <m:den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𝒆𝒍𝒆𝒎𝒆𝒏𝒕𝒊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ň 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𝒂𝒕𝒐𝒎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𝒔𝒂𝒏𝒚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tk-TM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∗</m:t>
                        </m:r>
                        <m:r>
                          <a:rPr lang="tk-TM" sz="3200" b="1" i="0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𝒐𝒏𝒖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ň 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𝒘𝒂𝒍𝒆𝒏𝒕𝒍𝒊𝒈𝒊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0" y="4293096"/>
                <a:ext cx="9057009" cy="939168"/>
              </a:xfrm>
              <a:prstGeom prst="rect">
                <a:avLst/>
              </a:prstGeom>
              <a:blipFill>
                <a:blip r:embed="rId2"/>
                <a:stretch>
                  <a:fillRect l="-1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259632" y="5373216"/>
                <a:ext cx="7314009" cy="1102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3600" b="1" dirty="0" smtClean="0">
                    <a:ea typeface="Calibri"/>
                    <a:cs typeface="Times New Roman"/>
                  </a:rPr>
                  <a:t>Ekw (</a:t>
                </a:r>
                <a:r>
                  <a:rPr lang="en-US" sz="3600" b="1" dirty="0">
                    <a:ea typeface="Calibri"/>
                    <a:cs typeface="Times New Roman"/>
                  </a:rPr>
                  <a:t>C</a:t>
                </a:r>
                <a:r>
                  <a:rPr lang="ru-RU" sz="3600" b="1" dirty="0">
                    <a:ea typeface="Calibri"/>
                    <a:cs typeface="Times New Roman"/>
                  </a:rPr>
                  <a:t>O)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/>
                            <a:ea typeface="Calibri"/>
                            <a:cs typeface="Times New Roman"/>
                          </a:rPr>
                          <m:t>𝟐𝟖</m:t>
                        </m:r>
                      </m:num>
                      <m:den>
                        <m:r>
                          <a:rPr lang="tk-TM" sz="40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4000" b="1" i="1">
                            <a:latin typeface="Cambria Math"/>
                            <a:ea typeface="Calibri"/>
                            <a:cs typeface="Calibri"/>
                          </a:rPr>
                          <m:t>·</m:t>
                        </m:r>
                        <m:r>
                          <a:rPr lang="tk-TM" sz="4000" b="1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>
                    <a:ea typeface="Times New Roman"/>
                    <a:cs typeface="Times New Roman"/>
                  </a:rPr>
                  <a:t>   = </a:t>
                </a:r>
                <a:r>
                  <a:rPr lang="en-US" sz="3600" b="1" dirty="0">
                    <a:ea typeface="Times New Roman"/>
                    <a:cs typeface="Times New Roman"/>
                  </a:rPr>
                  <a:t>14</a:t>
                </a:r>
                <a:endParaRPr lang="ru-RU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73216"/>
                <a:ext cx="7314009" cy="1102610"/>
              </a:xfrm>
              <a:prstGeom prst="rect">
                <a:avLst/>
              </a:prstGeom>
              <a:blipFill>
                <a:blip r:embed="rId3"/>
                <a:stretch>
                  <a:fillRect l="-2585" b="-7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173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3" y="13841"/>
            <a:ext cx="885698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tk-TM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sq-A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sq-A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Esaslaryň </a:t>
            </a:r>
            <a:r>
              <a:rPr lang="sq-A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ekwiwalentiniň </a:t>
            </a:r>
            <a:r>
              <a:rPr lang="sq-A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tapylyşy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esaslaryň ekwiwalenti, olaryň molekulýar 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massasynyň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ondaky gidroksid </a:t>
            </a:r>
            <a:r>
              <a:rPr lang="sq-A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(OH</a:t>
            </a:r>
            <a:r>
              <a:rPr lang="sq-AL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q-A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tk-TM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ionlarynyň </a:t>
            </a:r>
            <a:r>
              <a:rPr lang="sq-AL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sanyna </a:t>
            </a:r>
            <a:r>
              <a:rPr lang="sq-A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bölünmegine deňdir.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7" y="4004365"/>
                <a:ext cx="8424935" cy="93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Esaslarda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400" b="1" dirty="0"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ru-RU" sz="1200" b="1" dirty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kern="1400" spc="1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𝒐𝒕𝒏𝒐𝒔𝒊𝒕𝒆𝒍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𝒎𝒐𝒍𝒆𝒌𝒖𝒍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Calibri"/>
                          </a:rPr>
                          <m:t>ý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𝒂𝒓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𝒎𝒂𝒔𝒔𝒂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𝒔𝒚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𝑶𝑯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Calibri"/>
                          </a:rPr>
                          <m:t>⁻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𝒚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ň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𝒔𝒂𝒏𝒚</m:t>
                        </m:r>
                      </m:den>
                    </m:f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4004365"/>
                <a:ext cx="8424935" cy="937501"/>
              </a:xfrm>
              <a:prstGeom prst="rect">
                <a:avLst/>
              </a:prstGeom>
              <a:blipFill>
                <a:blip r:embed="rId2"/>
                <a:stretch>
                  <a:fillRect l="-1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87624" y="5301208"/>
                <a:ext cx="5616624" cy="1001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Ekw (</a:t>
                </a:r>
                <a:r>
                  <a:rPr lang="ru-RU" sz="3200" b="1" dirty="0" err="1">
                    <a:latin typeface="Times New Roman"/>
                    <a:ea typeface="Calibri"/>
                    <a:cs typeface="Times New Roman"/>
                  </a:rPr>
                  <a:t>NaOH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ru-RU" sz="3200" b="1" dirty="0">
                    <a:ea typeface="Calibri"/>
                    <a:cs typeface="Times New Roman"/>
                  </a:rPr>
                  <a:t> </a:t>
                </a:r>
                <a:r>
                  <a:rPr lang="ru-RU" sz="3600" b="1" dirty="0">
                    <a:ea typeface="Calibri"/>
                    <a:cs typeface="Times New Roman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𝟒𝟎</m:t>
                        </m:r>
                      </m:num>
                      <m:den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3600" b="1" dirty="0">
                    <a:ea typeface="Times New Roman"/>
                    <a:cs typeface="Times New Roman"/>
                  </a:rPr>
                  <a:t>   = 40</a:t>
                </a:r>
                <a:endParaRPr lang="ru-RU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301208"/>
                <a:ext cx="5616624" cy="1001556"/>
              </a:xfrm>
              <a:prstGeom prst="rect">
                <a:avLst/>
              </a:prstGeom>
              <a:blipFill>
                <a:blip r:embed="rId3"/>
                <a:stretch>
                  <a:fillRect l="-2823" b="-11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634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0" y="0"/>
                <a:ext cx="9144000" cy="64357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514350" lvl="0" indent="-514350" algn="ctr">
                  <a:spcAft>
                    <a:spcPts val="900"/>
                  </a:spcAft>
                  <a:buAutoNum type="arabicPeriod"/>
                </a:pPr>
                <a:r>
                  <a:rPr lang="tk-TM" sz="3200" b="1" dirty="0" smtClean="0">
                    <a:solidFill>
                      <a:srgbClr val="FF0000"/>
                    </a:solidFill>
                    <a:latin typeface="Arial Black" pitchFamily="34" charset="0"/>
                    <a:cs typeface="Times New Roman"/>
                  </a:rPr>
                  <a:t>A</a:t>
                </a:r>
                <a:r>
                  <a:rPr lang="en-US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tom</a:t>
                </a:r>
                <a:r>
                  <a:rPr lang="tk-TM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yň </a:t>
                </a:r>
                <a:r>
                  <a:rPr lang="tk-TM" sz="3200" b="1" dirty="0">
                    <a:solidFill>
                      <a:srgbClr val="FF0000"/>
                    </a:solidFill>
                    <a:latin typeface="Arial Black" pitchFamily="34" charset="0"/>
                    <a:cs typeface="Times New Roman"/>
                  </a:rPr>
                  <a:t>m</a:t>
                </a:r>
                <a:r>
                  <a:rPr lang="en-US" sz="3200" b="1" dirty="0" err="1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assa</a:t>
                </a:r>
                <a:r>
                  <a:rPr lang="tk-TM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sy</a:t>
                </a:r>
                <a:r>
                  <a:rPr lang="en-US" sz="3200" b="1" dirty="0" err="1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nyń</a:t>
                </a:r>
                <a:r>
                  <a:rPr lang="en-US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Arial Black" pitchFamily="34" charset="0"/>
                    <a:cs typeface="Times New Roman"/>
                  </a:rPr>
                  <a:t>b</a:t>
                </a:r>
                <a:r>
                  <a:rPr lang="en-US" sz="3200" b="1" dirty="0" err="1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irligi</a:t>
                </a:r>
                <a:r>
                  <a:rPr lang="en-US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.</a:t>
                </a:r>
                <a:r>
                  <a:rPr lang="tk-TM" sz="32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    </a:t>
                </a:r>
                <a:r>
                  <a:rPr lang="en-US" sz="1600" b="1" dirty="0" smtClean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 </a:t>
                </a:r>
                <a:r>
                  <a:rPr lang="en-US" sz="3200" b="1" dirty="0" err="1">
                    <a:latin typeface="Arial Black" pitchFamily="34" charset="0"/>
                    <a:cs typeface="Times New Roman"/>
                  </a:rPr>
                  <a:t>Otnositel</a:t>
                </a:r>
                <a:r>
                  <a:rPr lang="en-US" sz="3200" b="1" dirty="0">
                    <a:latin typeface="Arial Black" pitchFamily="34" charset="0"/>
                    <a:cs typeface="Times New Roman"/>
                  </a:rPr>
                  <a:t> atom </a:t>
                </a:r>
                <a:r>
                  <a:rPr lang="en-US" sz="3200" b="1" dirty="0" err="1">
                    <a:latin typeface="Arial Black" pitchFamily="34" charset="0"/>
                    <a:cs typeface="Times New Roman"/>
                  </a:rPr>
                  <a:t>massa</a:t>
                </a:r>
                <a:r>
                  <a:rPr lang="en-US" sz="3200" b="1" dirty="0">
                    <a:solidFill>
                      <a:srgbClr val="1F497D"/>
                    </a:solidFill>
                    <a:latin typeface="Arial Black" pitchFamily="34" charset="0"/>
                    <a:cs typeface="Times New Roman"/>
                  </a:rPr>
                  <a:t>. </a:t>
                </a:r>
                <a:r>
                  <a:rPr lang="en-US" sz="1100" dirty="0">
                    <a:effectLst/>
                    <a:latin typeface="Times New Roman"/>
                    <a:ea typeface="Calibri"/>
                    <a:cs typeface="Times New Roman"/>
                  </a:rPr>
                  <a:t> </a:t>
                </a:r>
                <a:endParaRPr lang="en-US" sz="1600" dirty="0">
                  <a:ea typeface="Calibri"/>
                  <a:cs typeface="Times New Roman"/>
                </a:endParaRPr>
              </a:p>
              <a:p>
                <a:pPr lvl="0" algn="ctr">
                  <a:spcAft>
                    <a:spcPts val="900"/>
                  </a:spcAft>
                </a:pPr>
                <a:r>
                  <a:rPr lang="tk-TM" sz="2800" b="1" u="sng" dirty="0" smtClean="0"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2800" b="1" u="sng" dirty="0" smtClean="0">
                    <a:effectLst/>
                    <a:latin typeface="Times New Roman"/>
                    <a:ea typeface="Calibri"/>
                    <a:cs typeface="Times New Roman"/>
                  </a:rPr>
                  <a:t>tom</a:t>
                </a:r>
                <a:r>
                  <a:rPr lang="tk-TM" sz="2800" b="1" u="sng" dirty="0" smtClean="0">
                    <a:effectLst/>
                    <a:latin typeface="Times New Roman"/>
                    <a:ea typeface="Calibri"/>
                    <a:cs typeface="Times New Roman"/>
                  </a:rPr>
                  <a:t>yň</a:t>
                </a:r>
                <a:r>
                  <a:rPr lang="en-US" sz="2800" b="1" u="sng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u="sng" dirty="0" smtClean="0"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u="sng" dirty="0" err="1" smtClean="0">
                    <a:latin typeface="Times New Roman"/>
                    <a:ea typeface="Calibri"/>
                    <a:cs typeface="Times New Roman"/>
                  </a:rPr>
                  <a:t>assa</a:t>
                </a:r>
                <a:r>
                  <a:rPr lang="tk-TM" sz="2800" b="1" u="sng" dirty="0" smtClean="0">
                    <a:latin typeface="Times New Roman"/>
                    <a:ea typeface="Calibri"/>
                    <a:cs typeface="Times New Roman"/>
                  </a:rPr>
                  <a:t>sy</a:t>
                </a:r>
                <a:r>
                  <a:rPr lang="en-US" sz="2800" b="1" u="sng" dirty="0" err="1" smtClean="0">
                    <a:latin typeface="Times New Roman"/>
                    <a:ea typeface="Calibri"/>
                    <a:cs typeface="Times New Roman"/>
                  </a:rPr>
                  <a:t>nyń</a:t>
                </a:r>
                <a:r>
                  <a:rPr lang="tk-TM" sz="2800" b="1" u="sng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u="sng" dirty="0" err="1" smtClean="0">
                    <a:latin typeface="Times New Roman"/>
                    <a:ea typeface="Calibri"/>
                    <a:cs typeface="Times New Roman"/>
                  </a:rPr>
                  <a:t>birligi</a:t>
                </a:r>
                <a:r>
                  <a:rPr lang="en-US" sz="2800" b="1" u="sng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tk-TM" sz="2800" b="1" u="sng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2800" b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2800" b="1" u="sng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.b</a:t>
                </a:r>
                <a:r>
                  <a:rPr lang="en-US" sz="2800" b="1" u="sng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.)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-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bu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erkin dynçlykdaky </a:t>
                </a: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uglerodyň </a:t>
                </a:r>
                <a:r>
                  <a:rPr lang="tk-TM" sz="2800" b="1" baseline="30000" dirty="0">
                    <a:latin typeface="Times New Roman"/>
                    <a:ea typeface="Calibri"/>
                    <a:cs typeface="Times New Roman"/>
                  </a:rPr>
                  <a:t>12</a:t>
                </a:r>
                <a:r>
                  <a:rPr lang="en-US" sz="2800" b="1" dirty="0">
                    <a:latin typeface="Times New Roman"/>
                    <a:ea typeface="Calibri"/>
                    <a:cs typeface="Times New Roman"/>
                  </a:rPr>
                  <a:t>C-</a:t>
                </a:r>
                <a:r>
                  <a:rPr lang="en-US" sz="2800" b="1" dirty="0" err="1">
                    <a:latin typeface="Times New Roman"/>
                    <a:ea typeface="Calibri"/>
                    <a:cs typeface="Times New Roman"/>
                  </a:rPr>
                  <a:t>izotopyny</a:t>
                </a: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ň 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atomynyň 1</a:t>
                </a:r>
                <a:r>
                  <a:rPr lang="en-US" sz="2800" b="1" dirty="0" smtClean="0">
                    <a:latin typeface="Times New Roman"/>
                    <a:ea typeface="Calibri"/>
                    <a:cs typeface="Times New Roman"/>
                  </a:rPr>
                  <a:t>/12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 bölejiginiň </a:t>
                </a:r>
                <a:r>
                  <a:rPr lang="en-US" sz="2800" b="1" dirty="0" err="1" smtClean="0">
                    <a:latin typeface="Times New Roman"/>
                    <a:ea typeface="Calibri"/>
                    <a:cs typeface="Times New Roman"/>
                  </a:rPr>
                  <a:t>massasy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dyr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1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Ol birligiň halkara </a:t>
                </a: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atlandyrylyşy </a:t>
                </a:r>
                <a:r>
                  <a:rPr lang="en-US" sz="2800" b="1" dirty="0">
                    <a:latin typeface="Times New Roman"/>
                    <a:ea typeface="Calibri"/>
                    <a:cs typeface="Times New Roman"/>
                  </a:rPr>
                  <a:t>“</a:t>
                </a:r>
                <a:r>
                  <a:rPr lang="en-US" sz="2800" b="1" i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massany</a:t>
                </a:r>
                <a:r>
                  <a:rPr lang="tk-TM" sz="2800" b="1" i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ň uniwersal atom birligi</a:t>
                </a:r>
                <a:r>
                  <a:rPr lang="en-US" sz="2800" b="1" dirty="0" smtClean="0">
                    <a:latin typeface="Times New Roman"/>
                    <a:ea typeface="Calibri"/>
                    <a:cs typeface="Times New Roman"/>
                  </a:rPr>
                  <a:t>”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.        (</a:t>
                </a:r>
                <a:r>
                  <a:rPr lang="tk-TM" sz="2800" b="1" u="sng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1,66</a:t>
                </a:r>
                <a:r>
                  <a:rPr lang="en-US" sz="2800" b="1" u="sng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·</a:t>
                </a:r>
                <a:r>
                  <a:rPr lang="tk-TM" sz="2800" b="1" u="sng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10</a:t>
                </a:r>
                <a:r>
                  <a:rPr lang="tk-TM" sz="2800" b="1" u="sng" baseline="30000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-27  </a:t>
                </a:r>
                <a:r>
                  <a:rPr lang="tk-TM" sz="2800" b="1" u="sng" dirty="0" smtClean="0">
                    <a:latin typeface="Times New Roman"/>
                    <a:ea typeface="Calibri"/>
                    <a:cs typeface="Times New Roman"/>
                  </a:rPr>
                  <a:t>kg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)</a:t>
                </a:r>
                <a:endParaRPr lang="ru-RU" sz="1600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Uglerodyń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tk-TM" sz="2800" b="1" baseline="30000" dirty="0" smtClean="0">
                    <a:latin typeface="Times New Roman"/>
                    <a:ea typeface="Calibri"/>
                    <a:cs typeface="Times New Roman"/>
                  </a:rPr>
                  <a:t>12</a:t>
                </a:r>
                <a:r>
                  <a:rPr lang="en-US" sz="2800" b="1" dirty="0" smtClean="0">
                    <a:latin typeface="Times New Roman"/>
                    <a:ea typeface="Calibri"/>
                    <a:cs typeface="Times New Roman"/>
                  </a:rPr>
                  <a:t>C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 )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atomynyń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massasy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0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· 10</a:t>
                </a:r>
                <a14:m>
                  <m:oMath xmlns:m="http://schemas.openxmlformats.org/officeDocument/2006/math">
                    <m:r>
                      <a:rPr lang="en-US" sz="2800" b="1">
                        <a:effectLst/>
                        <a:latin typeface="Cambria Math"/>
                        <a:ea typeface="Calibri"/>
                        <a:cs typeface="Times New Roman"/>
                      </a:rPr>
                      <m:t>‾²⁶</m:t>
                    </m:r>
                  </m:oMath>
                </a14:m>
                <a:r>
                  <a:rPr lang="en-US" sz="32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kg</a:t>
                </a:r>
                <a:r>
                  <a:rPr lang="en-US" sz="28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dűzỳär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6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. m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28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en-US" sz="28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atom</a:t>
                </a:r>
                <a:r>
                  <a:rPr lang="tk-TM" sz="28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massasy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nyň birligi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bolsa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şeýle bolar: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tk-TM" sz="3200" b="1" i="1" smtClean="0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32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·</m:t>
                        </m:r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𝟏𝟎</m:t>
                        </m:r>
                        <m:r>
                          <a:rPr lang="en-US" sz="3200" b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‾²⁶</m:t>
                        </m:r>
                      </m:num>
                      <m:den>
                        <m:r>
                          <a:rPr lang="en-US" sz="32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 smtClean="0">
                    <a:ea typeface="Calibri"/>
                    <a:cs typeface="Times New Roman"/>
                  </a:rPr>
                  <a:t>kg </a:t>
                </a:r>
                <a:r>
                  <a:rPr lang="tk-TM" sz="2400" b="1" dirty="0" smtClean="0">
                    <a:ea typeface="Calibri"/>
                    <a:cs typeface="Times New Roman"/>
                  </a:rPr>
                  <a:t> 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tk-TM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1,66·10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Cambria Math"/>
                    <a:ea typeface="Calibri"/>
                    <a:cs typeface="Cambria Math"/>
                  </a:rPr>
                  <a:t>⁻</a:t>
                </a:r>
                <a:r>
                  <a:rPr lang="en-US" sz="3200" b="1" baseline="30000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27</a:t>
                </a:r>
                <a:r>
                  <a:rPr lang="tk-TM" sz="3200" b="1" baseline="30000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b="1" i="1" dirty="0" smtClean="0">
                    <a:effectLst/>
                    <a:latin typeface="Times New Roman"/>
                    <a:ea typeface="Calibri"/>
                    <a:cs typeface="Times New Roman"/>
                  </a:rPr>
                  <a:t>kg</a:t>
                </a:r>
                <a:r>
                  <a:rPr lang="tk-TM" sz="24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ýa – da  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1,66·10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rPr>
                  <a:t>⁻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/>
                    <a:cs typeface="Times New Roman" panose="02020603050405020304" pitchFamily="18" charset="0"/>
                  </a:rPr>
                  <a:t>²</a:t>
                </a:r>
                <a:r>
                  <a:rPr lang="en-US" sz="3200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/>
                    <a:cs typeface="Times New Roman" panose="02020603050405020304" pitchFamily="18" charset="0"/>
                  </a:rPr>
                  <a:t>⁴</a:t>
                </a:r>
                <a:r>
                  <a:rPr lang="tk-TM" sz="2400" b="1" dirty="0" smtClean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Calibri"/>
                    <a:cs typeface="Cambria Math"/>
                  </a:rPr>
                  <a:t> </a:t>
                </a:r>
                <a:r>
                  <a:rPr lang="en-US" sz="2400" b="1" i="1" dirty="0" smtClean="0">
                    <a:effectLst/>
                    <a:latin typeface="Times New Roman"/>
                    <a:ea typeface="Calibri"/>
                    <a:cs typeface="Times New Roman"/>
                  </a:rPr>
                  <a:t>g</a:t>
                </a:r>
                <a:r>
                  <a:rPr lang="en-US" sz="2400" b="1" i="1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400" b="1" i="1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Beýleki hemme </a:t>
                </a:r>
                <a:r>
                  <a:rPr lang="tk-TM" sz="2400" b="1" dirty="0">
                    <a:latin typeface="Times New Roman"/>
                    <a:ea typeface="Calibri"/>
                    <a:cs typeface="Times New Roman"/>
                  </a:rPr>
                  <a:t>e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lementleriň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atomlarynyň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massalaryny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tk-TM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. 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24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b</a:t>
                </a:r>
                <a:r>
                  <a:rPr lang="en-US" sz="2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bilen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deňeşdirip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elementleriň</a:t>
                </a:r>
                <a:r>
                  <a:rPr lang="tk-TM" sz="2400" b="1" i="1" u="sng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i="1" u="sng" dirty="0" err="1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o</a:t>
                </a:r>
                <a:r>
                  <a:rPr lang="en-US" sz="2400" b="1" i="1" u="sng" dirty="0" err="1" smtClean="0">
                    <a:effectLst/>
                    <a:latin typeface="Times New Roman"/>
                    <a:ea typeface="Calibri"/>
                    <a:cs typeface="Times New Roman"/>
                  </a:rPr>
                  <a:t>tnositel</a:t>
                </a:r>
                <a:r>
                  <a:rPr lang="en-US" sz="2400" b="1" i="1" u="sng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400" b="1" i="1" u="sng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2400" b="1" i="1" u="sng" dirty="0">
                    <a:effectLst/>
                    <a:latin typeface="Times New Roman"/>
                    <a:ea typeface="Calibri"/>
                    <a:cs typeface="Times New Roman"/>
                  </a:rPr>
                  <a:t>tom </a:t>
                </a:r>
                <a:r>
                  <a:rPr lang="en-US" sz="2400" b="1" i="1" u="sng" dirty="0" err="1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400" b="1" i="1" u="sng" dirty="0" err="1">
                    <a:effectLst/>
                    <a:latin typeface="Times New Roman"/>
                    <a:ea typeface="Calibri"/>
                    <a:cs typeface="Times New Roman"/>
                  </a:rPr>
                  <a:t>assalary</a:t>
                </a:r>
                <a:r>
                  <a:rPr lang="en-US" sz="2400" b="1" i="1" u="sng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4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(o.a.m) </a:t>
                </a:r>
                <a:r>
                  <a:rPr lang="en-US" sz="24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diỳilyän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b="1" dirty="0">
                    <a:effectLst/>
                    <a:latin typeface="Times New Roman"/>
                    <a:ea typeface="Calibri"/>
                    <a:cs typeface="Times New Roman"/>
                  </a:rPr>
                  <a:t>san  </a:t>
                </a:r>
                <a:r>
                  <a:rPr lang="en-US" sz="2400" b="1" dirty="0" err="1">
                    <a:effectLst/>
                    <a:latin typeface="Times New Roman"/>
                    <a:ea typeface="Calibri"/>
                    <a:cs typeface="Times New Roman"/>
                  </a:rPr>
                  <a:t>bahalary</a:t>
                </a:r>
                <a:r>
                  <a:rPr lang="en-US" sz="2400" b="1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400" b="1" dirty="0" err="1">
                    <a:effectLst/>
                    <a:latin typeface="Times New Roman"/>
                    <a:ea typeface="Calibri"/>
                    <a:cs typeface="Times New Roman"/>
                  </a:rPr>
                  <a:t>tapylỳar</a:t>
                </a:r>
                <a:r>
                  <a:rPr lang="en-US" sz="2400" b="1" dirty="0" smtClean="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ru-RU" sz="1400" b="1" dirty="0"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435736"/>
              </a:xfrm>
              <a:prstGeom prst="rect">
                <a:avLst/>
              </a:prstGeom>
              <a:blipFill rotWithShape="0">
                <a:blip r:embed="rId2"/>
                <a:stretch>
                  <a:fillRect l="-1333" t="-2746" r="-533" b="-6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0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0728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Kislotalaryň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ekwiwalentiniň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tapylyşy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molekulýar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massasynyň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ondaky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wodorod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(H+)</a:t>
            </a:r>
            <a:r>
              <a:rPr lang="tk-TM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atomlarynyň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sanyna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bölünmegine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deňdir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3284984"/>
                <a:ext cx="8928992" cy="1069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Kislotalarda </a:t>
                </a:r>
                <a:r>
                  <a:rPr lang="ru-RU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b="1" dirty="0"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ru-RU" sz="1400" b="1" dirty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kern="1400" spc="1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𝒐𝒕𝒏𝒐𝒔𝒊𝒕𝒆𝒍</m:t>
                        </m:r>
                        <m:r>
                          <a:rPr lang="ru-RU" sz="36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𝒎𝒐𝒍𝒆𝒌𝒖𝒍</m:t>
                        </m:r>
                        <m:r>
                          <a:rPr lang="ru-RU" sz="3600" b="1">
                            <a:latin typeface="Cambria Math"/>
                            <a:ea typeface="Calibri"/>
                            <a:cs typeface="Times New Roman"/>
                          </a:rPr>
                          <m:t>ý</m:t>
                        </m:r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𝒂𝒓</m:t>
                        </m:r>
                        <m:r>
                          <a:rPr lang="ru-RU" sz="36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600" b="1" i="1">
                            <a:latin typeface="Cambria Math"/>
                            <a:ea typeface="Calibri"/>
                            <a:cs typeface="Times New Roman"/>
                          </a:rPr>
                          <m:t>𝒎𝒂𝒔𝒔𝒂</m:t>
                        </m:r>
                        <m:r>
                          <a:rPr lang="tk-TM" sz="36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𝒔𝒚</m:t>
                        </m:r>
                      </m:num>
                      <m:den>
                        <m:r>
                          <a:rPr lang="tk-TM" sz="36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𝒘𝒐𝒅𝒐𝒓𝒐𝒅𝒚</m:t>
                        </m:r>
                        <m:r>
                          <a:rPr lang="tk-TM" sz="36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ň </m:t>
                        </m:r>
                        <m:r>
                          <a:rPr lang="tk-TM" sz="36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𝒔𝒂𝒏𝒚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84984"/>
                <a:ext cx="8928992" cy="1069652"/>
              </a:xfrm>
              <a:prstGeom prst="rect">
                <a:avLst/>
              </a:prstGeom>
              <a:blipFill>
                <a:blip r:embed="rId2"/>
                <a:stretch>
                  <a:fillRect l="-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971600" y="4941168"/>
                <a:ext cx="9144000" cy="1304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4400" b="1" dirty="0">
                    <a:latin typeface="Times New Roman"/>
                    <a:ea typeface="Calibri"/>
                    <a:cs typeface="Times New Roman"/>
                  </a:rPr>
                  <a:t>Ekw(H</a:t>
                </a:r>
                <a:r>
                  <a:rPr lang="ru-RU" sz="4400" b="1" baseline="-25000" dirty="0">
                    <a:latin typeface="Times New Roman"/>
                    <a:ea typeface="Calibri"/>
                    <a:cs typeface="Times New Roman"/>
                  </a:rPr>
                  <a:t>2</a:t>
                </a:r>
                <a:r>
                  <a:rPr lang="ru-RU" sz="4400" b="1" dirty="0">
                    <a:latin typeface="Times New Roman"/>
                    <a:ea typeface="Calibri"/>
                    <a:cs typeface="Times New Roman"/>
                  </a:rPr>
                  <a:t>SO</a:t>
                </a:r>
                <a:r>
                  <a:rPr lang="ru-RU" sz="4400" b="1" baseline="-25000" dirty="0"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ru-RU" sz="4400" b="1" dirty="0">
                    <a:latin typeface="Times New Roman"/>
                    <a:ea typeface="Calibri"/>
                    <a:cs typeface="Times New Roman"/>
                  </a:rPr>
                  <a:t>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800" b="1" i="1">
                            <a:latin typeface="Cambria Math"/>
                            <a:ea typeface="Calibri"/>
                            <a:cs typeface="Times New Roman"/>
                          </a:rPr>
                          <m:t>𝟗𝟖</m:t>
                        </m:r>
                      </m:num>
                      <m:den>
                        <m:r>
                          <a:rPr lang="ru-RU" sz="48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4400" b="1" dirty="0">
                    <a:latin typeface="Times New Roman"/>
                    <a:ea typeface="Times New Roman"/>
                    <a:cs typeface="Times New Roman"/>
                  </a:rPr>
                  <a:t>   = 49</a:t>
                </a:r>
                <a:endParaRPr lang="ru-RU" sz="2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41168"/>
                <a:ext cx="9144000" cy="1304653"/>
              </a:xfrm>
              <a:prstGeom prst="rect">
                <a:avLst/>
              </a:prstGeom>
              <a:blipFill>
                <a:blip r:embed="rId3"/>
                <a:stretch>
                  <a:fillRect l="-2667" b="-84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96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2348880"/>
                <a:ext cx="9144000" cy="877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Duzlarda </a:t>
                </a:r>
                <a:r>
                  <a:rPr lang="ru-RU" sz="3200" b="1" dirty="0" err="1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Ekw</a:t>
                </a:r>
                <a:r>
                  <a:rPr lang="ru-RU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3200" b="1" dirty="0"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ru-RU" sz="3200" b="1" dirty="0">
                    <a:latin typeface="Times New Roman"/>
                    <a:ea typeface="Times New Roman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kern="1400" spc="15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tk-TM" sz="3200" b="1" i="1" kern="1400" spc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𝑫𝒖𝒛𝒖</m:t>
                        </m:r>
                        <m:r>
                          <a:rPr lang="tk-TM" sz="3200" b="1" i="0" kern="1400" spc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ň</m:t>
                        </m:r>
                        <m:r>
                          <a:rPr lang="tk-TM" sz="3200" b="1" i="1" kern="1400" spc="15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𝒐𝒕𝒏𝒐𝒔𝒊𝒕𝒆𝒍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𝒎𝒐𝒍𝒆𝒌𝒖𝒍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Calibri"/>
                          </a:rPr>
                          <m:t>ý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𝒂𝒓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𝒎𝒂𝒔𝒔𝒂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𝒔𝒚</m:t>
                        </m:r>
                      </m:num>
                      <m:den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𝑴𝒆𝒕𝒂𝒍𝒚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ň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𝒂𝒕𝒐𝒎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𝒔𝒂𝒏𝒚</m:t>
                        </m:r>
                        <m:r>
                          <a:rPr lang="tk-TM" sz="32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tk-TM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∗ </m:t>
                        </m:r>
                        <m:r>
                          <a:rPr lang="ru-RU" sz="3200" b="1" i="1">
                            <a:latin typeface="Cambria Math"/>
                            <a:ea typeface="Calibri"/>
                            <a:cs typeface="Times New Roman"/>
                          </a:rPr>
                          <m:t>𝒘𝒂𝒍𝒆𝒏𝒕𝒍𝒊𝒈𝒊</m:t>
                        </m:r>
                        <m:r>
                          <a:rPr lang="ru-RU" sz="3200" b="1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</m:den>
                    </m:f>
                  </m:oMath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8880"/>
                <a:ext cx="9144000" cy="877676"/>
              </a:xfrm>
              <a:prstGeom prst="rect">
                <a:avLst/>
              </a:prstGeom>
              <a:blipFill>
                <a:blip r:embed="rId2"/>
                <a:stretch>
                  <a:fillRect l="-1667"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7504" y="7708"/>
            <a:ext cx="9108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ç</a:t>
            </a:r>
            <a:r>
              <a:rPr lang="sq-A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Duzlaryň </a:t>
            </a:r>
            <a:r>
              <a:rPr lang="sq-A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ekwiwalentiniň </a:t>
            </a:r>
            <a:r>
              <a:rPr lang="sq-A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tapylyşy</a:t>
            </a:r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duzuň</a:t>
            </a:r>
          </a:p>
          <a:p>
            <a:pPr indent="457200" algn="just">
              <a:spcAft>
                <a:spcPts val="0"/>
              </a:spcAft>
            </a:pPr>
            <a:r>
              <a:rPr lang="tk-TM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sq-A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molekulýar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massasyny</a:t>
            </a:r>
            <a:r>
              <a:rPr lang="tk-TM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ň duzy emele getirýän metallyň</a:t>
            </a:r>
            <a:r>
              <a:rPr lang="sq-AL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atom </a:t>
            </a:r>
            <a:r>
              <a:rPr lang="sq-AL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sanynyň, onuň walentligine köpeltmek hasylyna bölünmegine deňdir.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85292" y="3645024"/>
                <a:ext cx="8352928" cy="1102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ru-RU" sz="3600" b="1" dirty="0" smtClean="0">
                    <a:ea typeface="Calibri"/>
                    <a:cs typeface="Times New Roman"/>
                  </a:rPr>
                  <a:t>Ekw (MgSO</a:t>
                </a:r>
                <a:r>
                  <a:rPr lang="ru-RU" sz="3600" b="1" baseline="-25000" dirty="0">
                    <a:ea typeface="Calibri"/>
                    <a:cs typeface="Times New Roman"/>
                  </a:rPr>
                  <a:t>4</a:t>
                </a:r>
                <a:r>
                  <a:rPr lang="ru-RU" sz="3600" b="1" dirty="0">
                    <a:ea typeface="Calibri"/>
                    <a:cs typeface="Times New Roman"/>
                  </a:rPr>
                  <a:t>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ru-RU" sz="4000" b="1" i="1">
                            <a:latin typeface="Cambria Math"/>
                            <a:ea typeface="Calibri"/>
                            <a:cs typeface="Times New Roman"/>
                          </a:rPr>
                          <m:t>𝟏𝟐𝟎</m:t>
                        </m:r>
                      </m:num>
                      <m:den>
                        <m:r>
                          <a:rPr lang="tk-TM" sz="4000" b="1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ru-RU" sz="4000" b="1" i="1">
                            <a:latin typeface="Cambria Math"/>
                            <a:ea typeface="Calibri"/>
                            <a:cs typeface="Calibri"/>
                          </a:rPr>
                          <m:t>·</m:t>
                        </m:r>
                        <m:r>
                          <a:rPr lang="ru-RU" sz="4000" b="1" i="1"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600" b="1" dirty="0">
                    <a:ea typeface="Times New Roman"/>
                    <a:cs typeface="Times New Roman"/>
                  </a:rPr>
                  <a:t>   = 60</a:t>
                </a:r>
                <a:endParaRPr lang="ru-RU" sz="16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2" y="3645024"/>
                <a:ext cx="8352928" cy="1102610"/>
              </a:xfrm>
              <a:prstGeom prst="rect">
                <a:avLst/>
              </a:prstGeom>
              <a:blipFill>
                <a:blip r:embed="rId3"/>
                <a:stretch>
                  <a:fillRect l="-2263" b="-7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35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\Рабочий стол\Terjime\Mukdar gatnasyklary\Massa paylar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04" y="1052736"/>
            <a:ext cx="9144000" cy="561495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0655" y="627692"/>
                <a:ext cx="5035353" cy="999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Massa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p</a:t>
                </a:r>
                <a:r>
                  <a:rPr lang="en-US" sz="3600" b="1" dirty="0" err="1" smtClean="0">
                    <a:latin typeface="Times New Roman"/>
                    <a:ea typeface="Calibri"/>
                    <a:cs typeface="Times New Roman"/>
                  </a:rPr>
                  <a:t>aỳy</a:t>
                </a: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ea typeface="Calibri"/>
                            <a:cs typeface="Times New Roman"/>
                          </a:rPr>
                          <m:t>𝑨𝒓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ea typeface="Calibri"/>
                            <a:cs typeface="Times New Roman"/>
                          </a:rPr>
                          <m:t>𝑴𝒓</m:t>
                        </m:r>
                      </m:den>
                    </m:f>
                  </m:oMath>
                </a14:m>
                <a:r>
                  <a:rPr lang="en-US" sz="3600" b="1" i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i="1" dirty="0">
                    <a:ea typeface="Calibri"/>
                    <a:cs typeface="Calibri"/>
                  </a:rPr>
                  <a:t>·</a:t>
                </a:r>
                <a:r>
                  <a:rPr lang="en-US" sz="3600" b="1" i="1" dirty="0">
                    <a:latin typeface="Times New Roman"/>
                    <a:ea typeface="Calibri"/>
                    <a:cs typeface="Times New Roman"/>
                  </a:rPr>
                  <a:t> 100 %</a:t>
                </a:r>
                <a:endParaRPr lang="ru-RU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655" y="627692"/>
                <a:ext cx="5035353" cy="999889"/>
              </a:xfrm>
              <a:prstGeom prst="rect">
                <a:avLst/>
              </a:prstGeom>
              <a:blipFill>
                <a:blip r:embed="rId3"/>
                <a:stretch>
                  <a:fillRect l="-3753" r="-2663" b="-11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115616" y="321640"/>
            <a:ext cx="763284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  <a:ea typeface="Calibri"/>
              </a:rPr>
              <a:t>7</a:t>
            </a:r>
            <a:r>
              <a:rPr lang="en-US" sz="2800" b="1" dirty="0">
                <a:latin typeface="Arial Black" pitchFamily="34" charset="0"/>
                <a:ea typeface="Calibri"/>
              </a:rPr>
              <a:t>. </a:t>
            </a:r>
            <a:r>
              <a:rPr lang="en-US" sz="2800" b="1" dirty="0" err="1">
                <a:latin typeface="Arial Black" pitchFamily="34" charset="0"/>
                <a:ea typeface="Calibri"/>
              </a:rPr>
              <a:t>Maddalaryň</a:t>
            </a:r>
            <a:r>
              <a:rPr lang="en-US" sz="2800" b="1" dirty="0">
                <a:latin typeface="Arial Black" pitchFamily="34" charset="0"/>
                <a:ea typeface="Calibri"/>
              </a:rPr>
              <a:t> </a:t>
            </a:r>
            <a:r>
              <a:rPr lang="en-US" sz="2800" b="1" dirty="0" err="1">
                <a:latin typeface="Arial Black" pitchFamily="34" charset="0"/>
                <a:ea typeface="Calibri"/>
              </a:rPr>
              <a:t>massa</a:t>
            </a:r>
            <a:r>
              <a:rPr lang="en-US" sz="2800" b="1" dirty="0">
                <a:latin typeface="Arial Black" pitchFamily="34" charset="0"/>
                <a:ea typeface="Calibri"/>
              </a:rPr>
              <a:t> </a:t>
            </a:r>
            <a:r>
              <a:rPr lang="en-US" sz="2800" b="1" dirty="0" err="1">
                <a:latin typeface="Arial Black" pitchFamily="34" charset="0"/>
                <a:ea typeface="Calibri"/>
              </a:rPr>
              <a:t>paỳy</a:t>
            </a:r>
            <a:r>
              <a:rPr lang="en-US" sz="2800" b="1" dirty="0">
                <a:latin typeface="Arial Black" pitchFamily="34" charset="0"/>
                <a:ea typeface="Calibri"/>
              </a:rPr>
              <a:t> </a:t>
            </a:r>
            <a:r>
              <a:rPr lang="tk-TM" sz="2800" b="1" dirty="0" smtClean="0">
                <a:latin typeface="Arial Black" pitchFamily="34" charset="0"/>
                <a:ea typeface="Calibri"/>
              </a:rPr>
              <a:t>(prosent)</a:t>
            </a:r>
            <a:r>
              <a:rPr lang="en-US" sz="2400" b="1" dirty="0" smtClean="0">
                <a:latin typeface="Arial Black" pitchFamily="34" charset="0"/>
                <a:ea typeface="Calibri"/>
              </a:rPr>
              <a:t>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879" y="4729500"/>
            <a:ext cx="427012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j-lt"/>
              </a:rPr>
              <a:t>Uglerody</a:t>
            </a:r>
            <a:r>
              <a:rPr lang="tk-TM" sz="2800" b="1" dirty="0" smtClean="0">
                <a:latin typeface="+mj-lt"/>
              </a:rPr>
              <a:t>ň (II) oksidi </a:t>
            </a:r>
            <a:r>
              <a:rPr lang="en-US" sz="4000" b="1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O</a:t>
            </a:r>
            <a:endParaRPr lang="ru-RU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238" y="4721833"/>
            <a:ext cx="45502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j-lt"/>
              </a:rPr>
              <a:t>Uglerody</a:t>
            </a:r>
            <a:r>
              <a:rPr lang="tk-TM" sz="2800" b="1" dirty="0" smtClean="0">
                <a:latin typeface="+mj-lt"/>
              </a:rPr>
              <a:t>ň (I</a:t>
            </a:r>
            <a:r>
              <a:rPr lang="en-US" sz="2800" b="1" dirty="0" smtClean="0">
                <a:latin typeface="+mj-lt"/>
              </a:rPr>
              <a:t>V</a:t>
            </a:r>
            <a:r>
              <a:rPr lang="tk-TM" sz="2800" b="1" dirty="0" smtClean="0">
                <a:latin typeface="+mj-lt"/>
              </a:rPr>
              <a:t>) oksidi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O</a:t>
            </a:r>
            <a:r>
              <a:rPr lang="en-US" sz="3600" b="1" dirty="0" smtClean="0">
                <a:latin typeface="Cambria"/>
              </a:rPr>
              <a:t>₂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826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583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14740" y="188640"/>
            <a:ext cx="562926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835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971600" y="7262"/>
                <a:ext cx="8136904" cy="64609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Otnositel</a:t>
                </a:r>
                <a:r>
                  <a:rPr lang="en-US" sz="3600" b="1" u="sng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atom </a:t>
                </a:r>
                <a:r>
                  <a:rPr lang="en-US" sz="3600" b="1" u="sng" dirty="0" err="1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massa</a:t>
                </a:r>
                <a:r>
                  <a:rPr lang="en-US" sz="3600" b="1" u="sng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-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ol</a:t>
                </a:r>
                <a:r>
                  <a:rPr lang="ru-RU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ç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egsiz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ululyk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bolup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 </a:t>
                </a:r>
                <a:r>
                  <a:rPr lang="en-US" sz="3600" b="1" i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600" b="1" i="1" baseline="-25000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r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bilen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belgilenỳär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Indeks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«</a:t>
                </a:r>
                <a:r>
                  <a:rPr lang="en-US" sz="3600" b="1" i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r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»</a:t>
                </a:r>
                <a:r>
                  <a:rPr lang="en-US" sz="3600" b="1" dirty="0" smtClean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«</a:t>
                </a:r>
                <a:r>
                  <a:rPr lang="en-US" sz="36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re</a:t>
                </a:r>
                <a:r>
                  <a:rPr lang="tk-TM" sz="36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l</a:t>
                </a:r>
                <a:r>
                  <a:rPr lang="en-US" sz="3600" b="1" i="1" dirty="0" err="1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ativ</a:t>
                </a:r>
                <a:r>
                  <a:rPr lang="en-US" sz="3600" b="1" dirty="0">
                    <a:solidFill>
                      <a:prstClr val="black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»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diỳen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ińlis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sőzűniń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başky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harpydyr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,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ol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«</a:t>
                </a:r>
                <a:r>
                  <a:rPr lang="en-US" sz="3600" b="1" i="1" dirty="0" err="1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otnositel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» 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ýa-da </a:t>
                </a:r>
                <a:r>
                  <a:rPr lang="tk-TM" sz="3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göräleýin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diỳmekligi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ańladỳar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ru-RU" sz="3600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Mysal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üçin</a:t>
                </a:r>
                <a:r>
                  <a:rPr lang="en-US" sz="3600" b="1" dirty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kislorodyň atomynyň massasy</a:t>
                </a:r>
                <a:r>
                  <a:rPr lang="tk-TM" sz="3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2, 66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  <m:r>
                      <a:rPr lang="tk-TM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tk-TM" sz="3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r>
                  <a:rPr lang="tk-TM" sz="3600" b="1" baseline="30000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-26</a:t>
                </a:r>
                <a:r>
                  <a:rPr lang="tk-TM" sz="3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tk-TM" sz="28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kg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. </a:t>
                </a:r>
                <a:r>
                  <a:rPr lang="tk-TM" sz="36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d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eň, onda onuň </a:t>
                </a:r>
                <a:r>
                  <a:rPr lang="tk-TM" sz="3600" b="1" dirty="0" smtClean="0">
                    <a:solidFill>
                      <a:srgbClr val="FF0000"/>
                    </a:solidFill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otnositel atom massasy 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bolar</a:t>
                </a:r>
                <a:r>
                  <a:rPr lang="tk-TM" sz="36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:</a:t>
                </a:r>
                <a:r>
                  <a:rPr lang="tk-TM" sz="3600" b="1" dirty="0" smtClean="0">
                    <a:effectLst/>
                    <a:latin typeface="Times New Roman" pitchFamily="18" charset="0"/>
                    <a:ea typeface="Calibri"/>
                    <a:cs typeface="Times New Roman" pitchFamily="18" charset="0"/>
                  </a:rPr>
                  <a:t>     </a:t>
                </a:r>
                <a:endParaRPr lang="ru-RU" sz="3600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36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A</a:t>
                </a:r>
                <a:r>
                  <a:rPr lang="en-US" sz="36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r</a:t>
                </a:r>
                <a:r>
                  <a:rPr lang="en-US" sz="3600" b="1" baseline="-25000" dirty="0" smtClean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(O)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𝟔𝟔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·</m:t>
                        </m:r>
                        <m:sSup>
                          <m:sSupPr>
                            <m:ctrlPr>
                              <a:rPr lang="ru-RU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 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𝟐𝟔</m:t>
                            </m:r>
                          </m:sup>
                        </m:sSup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𝒌𝒈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𝟔𝟔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· </m:t>
                        </m:r>
                        <m:sSup>
                          <m:sSupPr>
                            <m:ctrlPr>
                              <a:rPr lang="ru-RU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𝟐𝟕</m:t>
                            </m:r>
                          </m:sup>
                        </m:s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𝐤𝐠</m:t>
                        </m:r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.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= 16</a:t>
                </a:r>
                <a:endParaRPr lang="ru-RU" sz="3600" b="1" dirty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7262"/>
                <a:ext cx="8136904" cy="6460999"/>
              </a:xfrm>
              <a:prstGeom prst="rect">
                <a:avLst/>
              </a:prstGeom>
              <a:blipFill>
                <a:blip r:embed="rId2"/>
                <a:stretch>
                  <a:fillRect l="-2247" t="-1132" r="-749"/>
                </a:stretch>
              </a:blip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081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086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88" lvl="0" algn="ctr"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Hemme e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lement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iń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otnositel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atom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massasy</a:t>
            </a:r>
            <a:r>
              <a:rPr lang="tk-TM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 olaryň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 massalarynyň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uglerodyń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atomynyń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1/12 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böleginiň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massasyndan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näçe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uludygyny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hu-H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rkezỳär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Mysal üçin</a:t>
            </a:r>
            <a:r>
              <a:rPr lang="tk-TM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88752"/>
              </p:ext>
            </p:extLst>
          </p:nvPr>
        </p:nvGraphicFramePr>
        <p:xfrm>
          <a:off x="37294" y="2086726"/>
          <a:ext cx="9069412" cy="47712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7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7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73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7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87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Elementiń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ady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Atomy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ny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ń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massasy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kg.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hasabynda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Atomyń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massasy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(a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m.b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.)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hasabynda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tnositel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atom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massasy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( o. a.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m.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Wodorod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1,66·10</a:t>
                      </a:r>
                      <a:r>
                        <a:rPr lang="tk-TM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²⁷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kg.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 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a.m.b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1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Kislorod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2.66·10</a:t>
                      </a:r>
                      <a:r>
                        <a:rPr lang="tk-TM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²⁶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kg.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16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a.m.b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16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Uglerod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2,0·10</a:t>
                      </a:r>
                      <a:r>
                        <a:rPr lang="tk-TM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²⁶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kg.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12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a.m.b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12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08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Demir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9,30·10</a:t>
                      </a:r>
                      <a:r>
                        <a:rPr lang="tk-TM" sz="2400" b="1" baseline="30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²⁶</a:t>
                      </a:r>
                      <a:r>
                        <a:rPr lang="tk-TM" sz="2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kg.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56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a.m.b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    56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28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6849" y="1"/>
            <a:ext cx="554461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3.Otnositel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molekulýar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massa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14"/>
          <p:cNvSpPr/>
          <p:nvPr/>
        </p:nvSpPr>
        <p:spPr>
          <a:xfrm>
            <a:off x="114300" y="980728"/>
            <a:ext cx="89297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buClr>
                <a:srgbClr val="FFCC00"/>
              </a:buClr>
            </a:pP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dirty="0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tom</a:t>
            </a:r>
            <a:r>
              <a:rPr lang="tk-TM" sz="2600" b="1" dirty="0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yň </a:t>
            </a:r>
            <a:r>
              <a:rPr lang="tk-TM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b="1" dirty="0" err="1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assa</a:t>
            </a:r>
            <a:r>
              <a:rPr lang="tk-TM" sz="2600" b="1" dirty="0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r>
              <a:rPr lang="en-US" sz="2600" b="1" dirty="0" err="1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nyń</a:t>
            </a:r>
            <a:r>
              <a:rPr lang="en-US" sz="2600" b="1" dirty="0" smtClean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b="1" dirty="0" err="1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irliginde</a:t>
            </a:r>
            <a:r>
              <a:rPr lang="en-US" sz="2600" b="1" dirty="0">
                <a:solidFill>
                  <a:srgbClr val="3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ańladylỳan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molekulanyń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massasyna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maddanyń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molekulỳar</a:t>
            </a:r>
            <a:r>
              <a:rPr lang="en-US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massasy</a:t>
            </a:r>
            <a:r>
              <a:rPr lang="en-US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diỳilỳär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228600">
              <a:lnSpc>
                <a:spcPct val="150000"/>
              </a:lnSpc>
              <a:buClr>
                <a:srgbClr val="FFCC00"/>
              </a:buClr>
            </a:pPr>
            <a:r>
              <a:rPr lang="tk-TM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erlen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birleşmäniň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otnositel</a:t>
            </a:r>
            <a:r>
              <a:rPr lang="en-US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molekulỳar</a:t>
            </a:r>
            <a:r>
              <a:rPr lang="en-US" sz="26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massasy</a:t>
            </a:r>
            <a:r>
              <a:rPr lang="tk-TM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tk-TM" sz="3600" b="1" i="1" baseline="-4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) bu, </a:t>
            </a:r>
            <a:r>
              <a:rPr lang="tk-TM" sz="2600" b="1" dirty="0">
                <a:latin typeface="Times New Roman" pitchFamily="18" charset="0"/>
                <a:cs typeface="Times New Roman" pitchFamily="18" charset="0"/>
              </a:rPr>
              <a:t>birleşmäniň 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molekulasynyň,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uglerodyń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atomynyń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1/12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massasyndan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näçe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esse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uludygyny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ő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rkezỳär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k-TM" sz="2600" b="1" dirty="0" smtClean="0">
                <a:latin typeface="Times New Roman" pitchFamily="18" charset="0"/>
                <a:cs typeface="Times New Roman" pitchFamily="18" charset="0"/>
              </a:rPr>
              <a:t> Birleşmeleriň molekulýar massasynyň tapylyşy: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5"/>
              <p:cNvSpPr/>
              <p:nvPr/>
            </p:nvSpPr>
            <p:spPr>
              <a:xfrm>
                <a:off x="107504" y="4653136"/>
                <a:ext cx="8815055" cy="1970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28600">
                  <a:lnSpc>
                    <a:spcPct val="150000"/>
                  </a:lnSpc>
                  <a:buClr>
                    <a:srgbClr val="FFCC00"/>
                  </a:buClr>
                </a:pP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tk-TM" sz="3600" b="1" i="1" baseline="-40000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tk-TM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tk-TM" sz="2600" b="1" dirty="0" smtClean="0">
                    <a:solidFill>
                      <a:srgbClr val="00B050"/>
                    </a:solidFill>
                    <a:latin typeface="Cambria"/>
                    <a:cs typeface="Times New Roman" pitchFamily="18" charset="0"/>
                  </a:rPr>
                  <a:t>₂</a:t>
                </a:r>
                <a:r>
                  <a:rPr lang="tk-TM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) 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70C0"/>
                    </a:solidFill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tk-TM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otnositel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atom </a:t>
                </a:r>
                <a:r>
                  <a:rPr lang="en-US" sz="2600" b="1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massasy</a:t>
                </a:r>
                <a:r>
                  <a:rPr lang="tk-TM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=1)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</a:t>
                </a:r>
              </a:p>
              <a:p>
                <a:pPr indent="-228600">
                  <a:lnSpc>
                    <a:spcPct val="150000"/>
                  </a:lnSpc>
                  <a:buClr>
                    <a:srgbClr val="FFCC00"/>
                  </a:buClr>
                </a:pPr>
                <a:r>
                  <a:rPr lang="tk-TM" sz="2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tk-TM" sz="26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  <m:r>
                      <a:rPr lang="tk-TM" sz="2800" b="1">
                        <a:solidFill>
                          <a:srgbClr val="88167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6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otnositel</a:t>
                </a:r>
                <a:r>
                  <a:rPr lang="en-US" sz="24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 atom </a:t>
                </a:r>
                <a:r>
                  <a:rPr lang="en-US" sz="2400" b="1" dirty="0" err="1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massasy</a:t>
                </a:r>
                <a:r>
                  <a:rPr lang="en-US" sz="24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en-US" sz="26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tk-TM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tk-TM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tk-TM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tk-TM" sz="2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88167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  <m:r>
                      <a:rPr lang="tk-TM" sz="2800" b="1">
                        <a:solidFill>
                          <a:srgbClr val="88167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r>
                  <a:rPr lang="en-US" sz="2600" b="1" dirty="0" smtClean="0">
                    <a:solidFill>
                      <a:srgbClr val="88167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= 18 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</a:p>
              <a:p>
                <a:pPr indent="-228600">
                  <a:lnSpc>
                    <a:spcPct val="150000"/>
                  </a:lnSpc>
                  <a:buClr>
                    <a:srgbClr val="FFCC00"/>
                  </a:buClr>
                </a:pPr>
                <a:r>
                  <a:rPr lang="tk-TM" sz="2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(</a:t>
                </a:r>
                <a:r>
                  <a:rPr lang="tk-TM" sz="2000" b="1" dirty="0" smtClean="0">
                    <a:latin typeface="Times New Roman" pitchFamily="18" charset="0"/>
                    <a:cs typeface="Times New Roman" pitchFamily="18" charset="0"/>
                  </a:rPr>
                  <a:t>suwuň molekulýar massasy</a:t>
                </a:r>
                <a:r>
                  <a:rPr lang="tk-TM" sz="26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2600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653136"/>
                <a:ext cx="8815055" cy="1970283"/>
              </a:xfrm>
              <a:prstGeom prst="rect">
                <a:avLst/>
              </a:prstGeom>
              <a:blipFill>
                <a:blip r:embed="rId2"/>
                <a:stretch>
                  <a:fillRect l="-1245" b="-3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190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25395"/>
                <a:ext cx="9144000" cy="4911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b="1" dirty="0">
                    <a:latin typeface="Arial Black" pitchFamily="34" charset="0"/>
                    <a:ea typeface="Calibri"/>
                    <a:cs typeface="Times New Roman"/>
                  </a:rPr>
                  <a:t>4. Mol. </a:t>
                </a:r>
                <a:r>
                  <a:rPr lang="en-US" sz="2800" b="1" dirty="0" err="1">
                    <a:latin typeface="Arial Black" pitchFamily="34" charset="0"/>
                    <a:ea typeface="Calibri"/>
                    <a:cs typeface="Times New Roman"/>
                  </a:rPr>
                  <a:t>Awogadro</a:t>
                </a:r>
                <a:r>
                  <a:rPr lang="en-US" sz="2800" b="1" dirty="0">
                    <a:latin typeface="Arial Black" pitchFamily="34" charset="0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latin typeface="Arial Black" pitchFamily="34" charset="0"/>
                    <a:ea typeface="Calibri"/>
                    <a:cs typeface="Times New Roman"/>
                  </a:rPr>
                  <a:t>hemişeligi</a:t>
                </a:r>
                <a:r>
                  <a:rPr lang="ru-RU" sz="2000" b="1" dirty="0" smtClean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pPr algn="ctr">
                  <a:lnSpc>
                    <a:spcPct val="114000"/>
                  </a:lnSpc>
                  <a:spcAft>
                    <a:spcPts val="900"/>
                  </a:spcAft>
                </a:pPr>
                <a:endParaRPr lang="ru-RU" sz="1100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   Himiýa-da iň esasy düşünjeleriň biri hem bu </a:t>
                </a:r>
                <a:r>
                  <a:rPr lang="tk-TM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addanyń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600" b="1" dirty="0" err="1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mukdar</a:t>
                </a:r>
                <a:r>
                  <a:rPr lang="en-US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600" b="1" dirty="0" err="1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birligi</a:t>
                </a:r>
                <a:r>
                  <a:rPr lang="en-US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600" b="1" i="1" dirty="0" err="1" smtClean="0">
                    <a:latin typeface="Times New Roman"/>
                    <a:ea typeface="Calibri"/>
                    <a:cs typeface="Times New Roman"/>
                  </a:rPr>
                  <a:t>mol</a:t>
                </a:r>
                <a:r>
                  <a:rPr lang="tk-TM" sz="2600" b="1" i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- </a:t>
                </a:r>
                <a:r>
                  <a:rPr lang="en-US" sz="2600" b="1" dirty="0" err="1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dur</a:t>
                </a:r>
                <a:r>
                  <a:rPr lang="en-US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tk-TM" sz="2600" b="1" dirty="0" smtClean="0">
                  <a:solidFill>
                    <a:srgbClr val="C00000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   Uglerodyň bir </a:t>
                </a:r>
                <a:r>
                  <a:rPr lang="tk-TM" sz="2600" b="1" i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molunda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ýagny onuň 12-lik izotopynyň arassa takyk 12 gramynda, 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ýa-da 0,012 kilogramynda saklanýan </a:t>
                </a:r>
                <a:r>
                  <a:rPr lang="ru-RU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näçe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bőlejikleri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ň (struktura elementleriň-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atomlary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ň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tk-TM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molekulalary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ň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ru-RU" sz="2600" b="1" dirty="0" err="1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ya-da</a:t>
                </a:r>
                <a:r>
                  <a:rPr lang="ru-RU" sz="2600" b="1" dirty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600" b="1" dirty="0" err="1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basg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)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sany</a:t>
                </a:r>
                <a:r>
                  <a:rPr lang="en-US" sz="2600" b="1" dirty="0" err="1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ny</a:t>
                </a:r>
                <a:r>
                  <a:rPr lang="en-US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 g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örkezýän birlige </a:t>
                </a:r>
                <a:r>
                  <a:rPr lang="tk-TM" sz="2600" b="1" i="1" u="sng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Awogadro sany </a:t>
                </a:r>
                <a:r>
                  <a:rPr lang="tk-TM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diýilýär</a:t>
                </a:r>
                <a:r>
                  <a:rPr lang="ru-RU" sz="2600" b="1" dirty="0" smtClean="0">
                    <a:solidFill>
                      <a:srgbClr val="C00000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2600" b="1" dirty="0">
                  <a:solidFill>
                    <a:srgbClr val="C00000"/>
                  </a:solidFill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600" b="1" dirty="0" smtClean="0">
                    <a:latin typeface="Times New Roman"/>
                    <a:ea typeface="Calibri"/>
                    <a:cs typeface="Times New Roman"/>
                  </a:rPr>
                  <a:t>Şol </a:t>
                </a:r>
                <a:r>
                  <a:rPr lang="en-US" sz="26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6.02214199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2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10</a:t>
                </a:r>
                <a:r>
                  <a:rPr lang="en-US" sz="2600" b="1" baseline="30000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23</a:t>
                </a:r>
                <a:r>
                  <a:rPr lang="en-US" sz="2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tk-TM" sz="26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sany </a:t>
                </a:r>
                <a:r>
                  <a:rPr lang="en-US" sz="2600" b="1" dirty="0" err="1" smtClean="0">
                    <a:latin typeface="Times New Roman"/>
                    <a:ea typeface="Calibri"/>
                    <a:cs typeface="Times New Roman"/>
                  </a:rPr>
                  <a:t>molekulany</a:t>
                </a:r>
                <a:r>
                  <a:rPr lang="en-US" sz="2600" b="1" dirty="0">
                    <a:latin typeface="Times New Roman"/>
                    <a:ea typeface="Calibri"/>
                    <a:cs typeface="Times New Roman"/>
                  </a:rPr>
                  <a:t>, atomy </a:t>
                </a:r>
                <a:r>
                  <a:rPr lang="tk-TM" sz="2600" b="1" dirty="0" smtClean="0">
                    <a:latin typeface="Times New Roman"/>
                    <a:ea typeface="Calibri"/>
                    <a:cs typeface="Times New Roman"/>
                  </a:rPr>
                  <a:t>ýa-da başga bölejikleri</a:t>
                </a:r>
                <a:r>
                  <a:rPr lang="en-US" sz="2600" b="1" dirty="0" smtClean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600" b="1" dirty="0" err="1">
                    <a:latin typeface="Times New Roman"/>
                    <a:ea typeface="Calibri"/>
                    <a:cs typeface="Times New Roman"/>
                  </a:rPr>
                  <a:t>saklaỳan</a:t>
                </a:r>
                <a:r>
                  <a:rPr lang="en-US" sz="2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600" b="1" dirty="0" err="1">
                    <a:latin typeface="Times New Roman"/>
                    <a:ea typeface="Calibri"/>
                    <a:cs typeface="Times New Roman"/>
                  </a:rPr>
                  <a:t>maddanyń</a:t>
                </a:r>
                <a:r>
                  <a:rPr lang="en-US" sz="2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600" b="1" dirty="0" smtClean="0">
                    <a:latin typeface="Times New Roman"/>
                    <a:ea typeface="Calibri"/>
                    <a:cs typeface="Times New Roman"/>
                  </a:rPr>
                  <a:t>1mol </a:t>
                </a:r>
                <a:r>
                  <a:rPr lang="en-US" sz="2600" b="1" dirty="0" err="1" smtClean="0">
                    <a:latin typeface="Times New Roman"/>
                    <a:ea typeface="Calibri"/>
                    <a:cs typeface="Times New Roman"/>
                  </a:rPr>
                  <a:t>mukdarydyr</a:t>
                </a:r>
                <a:r>
                  <a:rPr lang="tk-TM" sz="2600" b="1" dirty="0" smtClean="0"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ru-RU" sz="26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95"/>
                <a:ext cx="9144000" cy="4911153"/>
              </a:xfrm>
              <a:prstGeom prst="rect">
                <a:avLst/>
              </a:prstGeom>
              <a:blipFill>
                <a:blip r:embed="rId2"/>
                <a:stretch>
                  <a:fillRect l="-1200" t="-620" r="-1733" b="-1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55576" y="5229200"/>
                <a:ext cx="6703438" cy="653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b="1" dirty="0" err="1">
                    <a:latin typeface="Times New Roman"/>
                    <a:ea typeface="Calibri"/>
                    <a:cs typeface="Times New Roman"/>
                  </a:rPr>
                  <a:t>Onuń</a:t>
                </a:r>
                <a:r>
                  <a:rPr lang="en-US" sz="28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latin typeface="Times New Roman"/>
                    <a:ea typeface="Calibri"/>
                    <a:cs typeface="Times New Roman"/>
                  </a:rPr>
                  <a:t>belgi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leni</a:t>
                </a: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ş</a:t>
                </a:r>
                <a:r>
                  <a:rPr lang="en-US" sz="2800" b="1" dirty="0" err="1" smtClean="0">
                    <a:latin typeface="Times New Roman"/>
                    <a:ea typeface="Calibri"/>
                    <a:cs typeface="Times New Roman"/>
                  </a:rPr>
                  <a:t>i</a:t>
                </a:r>
                <a:r>
                  <a:rPr lang="en-US" sz="2800" b="1" dirty="0" smtClean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3200" b="1" baseline="-25000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A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= 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6</a:t>
                </a:r>
                <a:r>
                  <a:rPr lang="tk-TM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02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10</a:t>
                </a:r>
                <a:r>
                  <a:rPr lang="en-US" sz="3200" b="1" baseline="30000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23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 mol</a:t>
                </a:r>
                <a:r>
                  <a:rPr lang="en-US" sz="3200" b="1" baseline="30000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-1</a:t>
                </a:r>
                <a:endParaRPr lang="ru-RU" sz="1600" b="1" dirty="0">
                  <a:solidFill>
                    <a:srgbClr val="FF0000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229200"/>
                <a:ext cx="6703438" cy="653705"/>
              </a:xfrm>
              <a:prstGeom prst="rect">
                <a:avLst/>
              </a:prstGeom>
              <a:blipFill>
                <a:blip r:embed="rId3"/>
                <a:stretch>
                  <a:fillRect l="-1909" t="-9346" r="-91" b="-224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014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0"/>
                <a:ext cx="8928992" cy="4037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                             Mysal üçin:</a:t>
                </a: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endParaRPr lang="tk-TM" sz="3200" b="1" dirty="0" smtClean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atomy</a:t>
                </a:r>
                <a:r>
                  <a:rPr lang="tk-TM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1 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g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Wodorod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= 6.02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r>
                  <a:rPr lang="en-US" sz="3200" b="1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23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atomy.</a:t>
                </a:r>
                <a:endParaRPr lang="ru-RU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C 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atomy 12 g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Uglerod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= 6.02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r>
                  <a:rPr lang="en-US" sz="3200" b="1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23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atomy.</a:t>
                </a:r>
                <a:endParaRPr lang="ru-RU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H</a:t>
                </a:r>
                <a:r>
                  <a:rPr lang="en-US" sz="3200" b="1" baseline="-25000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2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O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18 g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Suw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= 6.02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r>
                  <a:rPr lang="en-US" sz="3200" b="1" baseline="30000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23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molekulasy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ru-RU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	1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mol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 = 6.02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  <m:r>
                      <a:rPr lang="tk-TM" sz="3200" b="1" i="1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10</a:t>
                </a:r>
                <a:r>
                  <a:rPr lang="en-US" sz="3200" b="1" baseline="30000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23</a:t>
                </a:r>
                <a:r>
                  <a:rPr lang="en-US" sz="3200" b="1" dirty="0" smtClean="0">
                    <a:latin typeface="Times New Roman" pitchFamily="18" charset="0"/>
                    <a:ea typeface="Calibri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ea typeface="Calibri"/>
                    <a:cs typeface="Times New Roman" pitchFamily="18" charset="0"/>
                  </a:rPr>
                  <a:t>bölejik</a:t>
                </a:r>
                <a:r>
                  <a:rPr lang="en-US" sz="3200" b="1" dirty="0">
                    <a:latin typeface="Times New Roman" pitchFamily="18" charset="0"/>
                    <a:ea typeface="Calibri"/>
                    <a:cs typeface="Times New Roman" pitchFamily="18" charset="0"/>
                  </a:rPr>
                  <a:t>.</a:t>
                </a:r>
                <a:endParaRPr lang="ru-RU" b="1" dirty="0"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0"/>
                <a:ext cx="8928992" cy="4037644"/>
              </a:xfrm>
              <a:prstGeom prst="rect">
                <a:avLst/>
              </a:prstGeom>
              <a:blipFill>
                <a:blip r:embed="rId2"/>
                <a:stretch>
                  <a:fillRect l="-1776" t="-1511" b="-2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326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844" y="0"/>
                <a:ext cx="9144000" cy="6600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b="1" dirty="0" smtClean="0">
                    <a:latin typeface="Arial Black" pitchFamily="34" charset="0"/>
                    <a:ea typeface="Calibri"/>
                    <a:cs typeface="Times New Roman"/>
                  </a:rPr>
                  <a:t>5. </a:t>
                </a:r>
                <a:r>
                  <a:rPr lang="en-US" sz="2800" b="1" dirty="0" err="1">
                    <a:latin typeface="Arial Black" pitchFamily="34" charset="0"/>
                    <a:ea typeface="Calibri"/>
                    <a:cs typeface="Times New Roman"/>
                  </a:rPr>
                  <a:t>Molỳar</a:t>
                </a:r>
                <a:r>
                  <a:rPr lang="en-US" sz="2800" b="1" dirty="0">
                    <a:latin typeface="Arial Black" pitchFamily="34" charset="0"/>
                    <a:ea typeface="Calibri"/>
                    <a:cs typeface="Times New Roman"/>
                  </a:rPr>
                  <a:t> Massa (</a:t>
                </a:r>
                <a:r>
                  <a:rPr lang="en-US" sz="2800" b="1" i="1" dirty="0">
                    <a:latin typeface="Arial Black" pitchFamily="34" charset="0"/>
                    <a:ea typeface="Calibri"/>
                    <a:cs typeface="Times New Roman"/>
                  </a:rPr>
                  <a:t>M</a:t>
                </a:r>
                <a:r>
                  <a:rPr lang="en-US" sz="2800" b="1" dirty="0">
                    <a:latin typeface="Arial Black" pitchFamily="34" charset="0"/>
                    <a:ea typeface="Calibri"/>
                    <a:cs typeface="Times New Roman"/>
                  </a:rPr>
                  <a:t>)</a:t>
                </a:r>
                <a:endParaRPr lang="ru-RU" sz="1400" dirty="0">
                  <a:latin typeface="Arial Black" pitchFamily="34" charset="0"/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3200" b="1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    </a:t>
                </a:r>
                <a:r>
                  <a:rPr lang="en-US" sz="2800" b="1" i="1" u="sng" dirty="0" err="1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Maddanyn</a:t>
                </a:r>
                <a:r>
                  <a:rPr lang="en-US" sz="2800" b="1" i="1" u="sng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i="1" u="sng" dirty="0" err="1">
                    <a:effectLst/>
                    <a:latin typeface="Times New Roman"/>
                    <a:ea typeface="Calibri"/>
                    <a:cs typeface="Times New Roman"/>
                  </a:rPr>
                  <a:t>molỳar</a:t>
                </a:r>
                <a:r>
                  <a:rPr lang="en-US" sz="2800" b="1" i="1" u="sng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i="1" u="sng" dirty="0" err="1">
                    <a:effectLst/>
                    <a:latin typeface="Times New Roman"/>
                    <a:ea typeface="Calibri"/>
                    <a:cs typeface="Times New Roman"/>
                  </a:rPr>
                  <a:t>massasy</a:t>
                </a:r>
                <a:r>
                  <a:rPr lang="en-US" sz="2800" b="1" i="1" u="sng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-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bir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molu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ny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ň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massasydyr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600" b="1" dirty="0">
                  <a:ea typeface="Calibri"/>
                  <a:cs typeface="Times New Roman"/>
                </a:endParaRPr>
              </a:p>
              <a:p>
                <a:pPr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Ol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harpy 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bilen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belgilen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ýä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r 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we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ölçeg birligi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g/</a:t>
                </a:r>
                <a:r>
                  <a:rPr lang="en-US" sz="3200" b="1" dirty="0" err="1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mol</a:t>
                </a:r>
                <a:r>
                  <a:rPr lang="en-US" sz="32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hasabynda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aňladylỳar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. </a:t>
                </a:r>
                <a:endParaRPr lang="ru-RU" sz="1600" b="1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Belli bir massaly </a:t>
                </a: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addanyň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molyar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massasy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maddanyň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massasynyn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,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maddanyň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degişli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mukdaryna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bolan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gatnaşygyna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deňdir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: </a:t>
                </a:r>
                <a:endParaRPr lang="tk-TM" sz="2800" b="1" dirty="0" smtClean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marL="457200">
                  <a:lnSpc>
                    <a:spcPct val="114000"/>
                  </a:lnSpc>
                  <a:spcAft>
                    <a:spcPts val="900"/>
                  </a:spcAft>
                </a:pPr>
                <a:r>
                  <a:rPr lang="tk-TM" sz="28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tk-TM" sz="2800" b="1" dirty="0" smtClean="0">
                    <a:latin typeface="Times New Roman"/>
                    <a:ea typeface="Calibri"/>
                    <a:cs typeface="Times New Roman"/>
                  </a:rPr>
                  <a:t>                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        </a:t>
                </a:r>
                <a:r>
                  <a:rPr lang="en-US" sz="4000" b="1" i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4000" b="1" dirty="0" smtClean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1" dirty="0">
                            <a:solidFill>
                              <a:srgbClr val="FF0000"/>
                            </a:solidFill>
                            <a:latin typeface="Times New Roman"/>
                            <a:ea typeface="Calibri"/>
                            <a:cs typeface="Times New Roman"/>
                          </a:rPr>
                          <m:t>v</m:t>
                        </m:r>
                      </m:den>
                    </m:f>
                  </m:oMath>
                </a14:m>
                <a:endParaRPr lang="ru-RU" sz="1600" b="1" dirty="0">
                  <a:ea typeface="Calibri"/>
                  <a:cs typeface="Times New Roman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900"/>
                  </a:spcAft>
                </a:pP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           </a:t>
                </a:r>
                <a:r>
                  <a:rPr lang="en-US" sz="2800" b="1" dirty="0" err="1" smtClean="0">
                    <a:effectLst/>
                    <a:latin typeface="Times New Roman"/>
                    <a:ea typeface="Calibri"/>
                    <a:cs typeface="Times New Roman"/>
                  </a:rPr>
                  <a:t>Mese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lem: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ru-RU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                                                                                                                                                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M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(H</a:t>
                </a:r>
                <a:r>
                  <a:rPr lang="en-US" sz="2800" b="1" dirty="0">
                    <a:effectLst/>
                    <a:latin typeface="Cambria Math"/>
                    <a:ea typeface="Calibri"/>
                    <a:cs typeface="Cambria Math"/>
                  </a:rPr>
                  <a:t>₂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O) </a:t>
                </a:r>
                <a:r>
                  <a:rPr lang="en-US" sz="3200" b="1" dirty="0">
                    <a:effectLst/>
                    <a:latin typeface="Times New Roman"/>
                    <a:ea typeface="Calibri"/>
                    <a:cs typeface="Times New Roman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𝟑𝟔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𝟏𝟖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𝟗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effectLst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𝒈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,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𝒎𝒐𝒍</m:t>
                        </m:r>
                      </m:den>
                    </m:f>
                  </m:oMath>
                </a14:m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=</a:t>
                </a:r>
                <a:r>
                  <a:rPr lang="tk-TM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smtClean="0">
                    <a:effectLst/>
                    <a:latin typeface="Times New Roman"/>
                    <a:ea typeface="Calibri"/>
                    <a:cs typeface="Times New Roman"/>
                  </a:rPr>
                  <a:t>18 </a:t>
                </a:r>
                <a:r>
                  <a:rPr lang="en-US" sz="2800" b="1" dirty="0">
                    <a:effectLst/>
                    <a:latin typeface="Times New Roman"/>
                    <a:ea typeface="Calibri"/>
                    <a:cs typeface="Times New Roman"/>
                  </a:rPr>
                  <a:t>g/</a:t>
                </a:r>
                <a:r>
                  <a:rPr lang="en-US" sz="2800" b="1" dirty="0" err="1">
                    <a:effectLst/>
                    <a:latin typeface="Times New Roman"/>
                    <a:ea typeface="Calibri"/>
                    <a:cs typeface="Times New Roman"/>
                  </a:rPr>
                  <a:t>mol</a:t>
                </a:r>
                <a:endParaRPr lang="ru-RU" sz="2800" b="1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" y="0"/>
                <a:ext cx="9144000" cy="6600077"/>
              </a:xfrm>
              <a:prstGeom prst="rect">
                <a:avLst/>
              </a:prstGeom>
              <a:blipFill>
                <a:blip r:embed="rId2"/>
                <a:stretch>
                  <a:fillRect l="-1333" t="-462" b="-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483768" y="3501008"/>
            <a:ext cx="15071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 (“</a:t>
            </a:r>
            <a:r>
              <a:rPr lang="en-US" sz="2400" b="1" dirty="0" err="1">
                <a:latin typeface="Times New Roman"/>
                <a:ea typeface="Calibri"/>
                <a:cs typeface="Times New Roman"/>
              </a:rPr>
              <a:t>nýu</a:t>
            </a:r>
            <a:r>
              <a:rPr lang="en-US" sz="2400" b="1" dirty="0">
                <a:latin typeface="Times New Roman"/>
                <a:ea typeface="Calibri"/>
                <a:cs typeface="Times New Roman"/>
              </a:rPr>
              <a:t>”)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09433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676" y="1268760"/>
                <a:ext cx="9149090" cy="2756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900"/>
                  </a:spcAft>
                </a:pPr>
                <a:r>
                  <a:rPr lang="tk-TM" sz="3600" b="1" dirty="0" smtClean="0">
                    <a:latin typeface="Times New Roman"/>
                    <a:ea typeface="Calibri"/>
                    <a:cs typeface="Times New Roman"/>
                  </a:rPr>
                  <a:t>Mysal üçin:</a:t>
                </a:r>
              </a:p>
              <a:p>
                <a:pPr>
                  <a:lnSpc>
                    <a:spcPct val="115000"/>
                  </a:lnSpc>
                  <a:spcAft>
                    <a:spcPts val="900"/>
                  </a:spcAft>
                </a:pP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1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mol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= 14 </a:t>
                </a: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g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=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6.02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5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10</a:t>
                </a:r>
                <a:r>
                  <a:rPr lang="en-US" sz="3600" b="1" baseline="30000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23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N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atomy.                                                                    </a:t>
                </a:r>
                <a:r>
                  <a:rPr lang="tk-TM" sz="3600" b="1" dirty="0" smtClean="0">
                    <a:latin typeface="Times New Roman"/>
                    <a:ea typeface="Calibri"/>
                    <a:cs typeface="Times New Roman"/>
                  </a:rPr>
                  <a:t>                                                </a:t>
                </a: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1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mol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Cu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= </a:t>
                </a: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63,5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g =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6.02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5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10</a:t>
                </a:r>
                <a:r>
                  <a:rPr lang="en-US" sz="3600" b="1" baseline="30000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23</a:t>
                </a:r>
                <a:r>
                  <a:rPr lang="en-US" sz="3600" b="1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Cu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atomy.                                                                   </a:t>
                </a:r>
                <a:r>
                  <a:rPr lang="tk-TM" sz="3600" b="1" dirty="0" smtClean="0">
                    <a:latin typeface="Times New Roman"/>
                    <a:ea typeface="Calibri"/>
                    <a:cs typeface="Times New Roman"/>
                  </a:rPr>
                  <a:t>                                  </a:t>
                </a:r>
                <a:r>
                  <a:rPr lang="en-US" sz="3600" b="1" dirty="0" smtClean="0">
                    <a:latin typeface="Times New Roman"/>
                    <a:ea typeface="Calibri"/>
                    <a:cs typeface="Times New Roman"/>
                  </a:rPr>
                  <a:t>   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1 </a:t>
                </a:r>
                <a:r>
                  <a:rPr lang="en-US" sz="3600" b="1" dirty="0" err="1">
                    <a:latin typeface="Times New Roman"/>
                    <a:ea typeface="Calibri"/>
                    <a:cs typeface="Times New Roman"/>
                  </a:rPr>
                  <a:t>mol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CH</a:t>
                </a:r>
                <a:r>
                  <a:rPr lang="en-US" sz="4400" b="1" baseline="-25000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= 16 g =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6.02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B050"/>
                        </a:solidFill>
                        <a:latin typeface="Cambria Math"/>
                        <a:ea typeface="Calibri"/>
                        <a:cs typeface="Times New Roman"/>
                      </a:rPr>
                      <m:t>·</m:t>
                    </m:r>
                  </m:oMath>
                </a14:m>
                <a:r>
                  <a:rPr lang="en-US" sz="3600" b="1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10</a:t>
                </a:r>
                <a:r>
                  <a:rPr lang="en-US" sz="3600" b="1" baseline="30000" dirty="0">
                    <a:solidFill>
                      <a:srgbClr val="00B050"/>
                    </a:solidFill>
                    <a:latin typeface="Times New Roman"/>
                    <a:ea typeface="Calibri"/>
                    <a:cs typeface="Times New Roman"/>
                  </a:rPr>
                  <a:t>23</a:t>
                </a:r>
                <a:r>
                  <a:rPr lang="en-US" sz="3600" b="1" dirty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CH</a:t>
                </a:r>
                <a:r>
                  <a:rPr lang="en-US" sz="3600" b="1" baseline="-25000" dirty="0" smtClean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4</a:t>
                </a:r>
                <a:r>
                  <a:rPr lang="tk-TM" sz="3600" b="1" baseline="-25000" dirty="0" smtClean="0">
                    <a:latin typeface="Times New Roman"/>
                    <a:ea typeface="Calibri"/>
                    <a:cs typeface="Times New Roman"/>
                  </a:rPr>
                  <a:t>  </a:t>
                </a:r>
                <a:r>
                  <a:rPr lang="en-US" sz="3200" b="1" dirty="0" err="1" smtClean="0">
                    <a:latin typeface="Times New Roman"/>
                    <a:ea typeface="Calibri"/>
                    <a:cs typeface="Times New Roman"/>
                  </a:rPr>
                  <a:t>molekulasy</a:t>
                </a:r>
                <a:r>
                  <a:rPr lang="en-US" sz="1600" dirty="0">
                    <a:latin typeface="Times New Roman"/>
                    <a:ea typeface="Calibri"/>
                    <a:cs typeface="Times New Roman"/>
                  </a:rPr>
                  <a:t>.</a:t>
                </a:r>
                <a:endParaRPr lang="ru-RU" sz="11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6" y="1268760"/>
                <a:ext cx="9149090" cy="2756139"/>
              </a:xfrm>
              <a:prstGeom prst="rect">
                <a:avLst/>
              </a:prstGeom>
              <a:blipFill>
                <a:blip r:embed="rId2"/>
                <a:stretch>
                  <a:fillRect l="-2065" t="-2212" r="-74484" b="-7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755576" y="4077072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150000"/>
              </a:lnSpc>
              <a:buClr>
                <a:srgbClr val="FFCC00"/>
              </a:buClr>
            </a:pP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Gysga</a:t>
            </a: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görnüşde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150000"/>
              </a:lnSpc>
              <a:buClr>
                <a:srgbClr val="FFCC00"/>
              </a:buClr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 g/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indent="-228600">
              <a:lnSpc>
                <a:spcPct val="150000"/>
              </a:lnSpc>
              <a:buClr>
                <a:srgbClr val="FFCC00"/>
              </a:buClr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k-TM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40 g/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62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НЕЗНАЙКА И МАТЕ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12366</TotalTime>
  <Words>1122</Words>
  <Application>Microsoft Office PowerPoint</Application>
  <PresentationFormat>Экран (4:3)</PresentationFormat>
  <Paragraphs>118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Bauhaus 93</vt:lpstr>
      <vt:lpstr>Calibri</vt:lpstr>
      <vt:lpstr>Cambria</vt:lpstr>
      <vt:lpstr>Cambria Math</vt:lpstr>
      <vt:lpstr>Ebrima</vt:lpstr>
      <vt:lpstr>Franklin Gothic Demi Cond</vt:lpstr>
      <vt:lpstr>Palatino Linotype</vt:lpstr>
      <vt:lpstr>Times New Roman</vt:lpstr>
      <vt:lpstr>Презентация НЕЗНАЙКА И 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CHEMIST</dc:creator>
  <cp:lastModifiedBy>Gulamow Haydar</cp:lastModifiedBy>
  <cp:revision>822</cp:revision>
  <dcterms:created xsi:type="dcterms:W3CDTF">2007-12-11T08:42:43Z</dcterms:created>
  <dcterms:modified xsi:type="dcterms:W3CDTF">2021-09-08T03:10:58Z</dcterms:modified>
</cp:coreProperties>
</file>