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79" r:id="rId6"/>
    <p:sldId id="298" r:id="rId7"/>
    <p:sldId id="260" r:id="rId8"/>
    <p:sldId id="262" r:id="rId9"/>
    <p:sldId id="316" r:id="rId10"/>
    <p:sldId id="318" r:id="rId11"/>
    <p:sldId id="321" r:id="rId12"/>
    <p:sldId id="320" r:id="rId13"/>
    <p:sldId id="319" r:id="rId14"/>
    <p:sldId id="323" r:id="rId15"/>
    <p:sldId id="322" r:id="rId16"/>
    <p:sldId id="263" r:id="rId17"/>
    <p:sldId id="315" r:id="rId18"/>
    <p:sldId id="305"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14.09.2019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14.09.2019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14.09.2019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14.09.2019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14.09.2019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14.09.2019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14.09.2019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14.09.2019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14.09.2019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14.09.2019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14.09.2019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14.09.2019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5608" y="1028700"/>
            <a:ext cx="10928838" cy="2963006"/>
          </a:xfrm>
        </p:spPr>
        <p:txBody>
          <a:bodyPr>
            <a:normAutofit/>
          </a:bodyPr>
          <a:lstStyle/>
          <a:p>
            <a:pPr>
              <a:lnSpc>
                <a:spcPct val="115000"/>
              </a:lnSpc>
              <a:spcAft>
                <a:spcPts val="1000"/>
              </a:spcAft>
            </a:pPr>
            <a:r>
              <a:rPr lang="tk-TM"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en-US" b="1" dirty="0">
                <a:latin typeface="Times New Roman" panose="02020603050405020304" pitchFamily="18" charset="0"/>
                <a:ea typeface="Times New Roman" panose="02020603050405020304" pitchFamily="18" charset="0"/>
              </a:rPr>
              <a:t>Ýeriň </a:t>
            </a:r>
            <a:r>
              <a:rPr lang="en-US" b="1" dirty="0" err="1">
                <a:latin typeface="Times New Roman" panose="02020603050405020304" pitchFamily="18" charset="0"/>
                <a:ea typeface="Times New Roman" panose="02020603050405020304" pitchFamily="18" charset="0"/>
              </a:rPr>
              <a:t>güberçekliginiň</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ölçeglere</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ýetirýän</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täsiri</a:t>
            </a:r>
            <a:r>
              <a:rPr lang="tk-TM" b="1"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73429"/>
          </a:xfrm>
        </p:spPr>
        <p:txBody>
          <a:bodyPr>
            <a:normAutofit fontScale="90000"/>
          </a:bodyPr>
          <a:lstStyle/>
          <a:p>
            <a:endParaRPr lang="ru-RU" dirty="0"/>
          </a:p>
        </p:txBody>
      </p:sp>
      <p:sp>
        <p:nvSpPr>
          <p:cNvPr id="3" name="Объект 2"/>
          <p:cNvSpPr>
            <a:spLocks noGrp="1"/>
          </p:cNvSpPr>
          <p:nvPr>
            <p:ph idx="1"/>
          </p:nvPr>
        </p:nvSpPr>
        <p:spPr>
          <a:xfrm>
            <a:off x="838200" y="1230923"/>
            <a:ext cx="10515600" cy="4946040"/>
          </a:xfrm>
        </p:spPr>
        <p:txBody>
          <a:bodyPr>
            <a:normAutofit/>
          </a:bodyPr>
          <a:lstStyle/>
          <a:p>
            <a:pPr algn="just"/>
            <a:r>
              <a:rPr lang="tk-TM" dirty="0" smtClean="0"/>
              <a:t>    </a:t>
            </a:r>
            <a:r>
              <a:rPr lang="en-US" dirty="0" err="1" smtClean="0"/>
              <a:t>Görnükli</a:t>
            </a:r>
            <a:r>
              <a:rPr lang="en-US" dirty="0" smtClean="0"/>
              <a:t> </a:t>
            </a:r>
            <a:r>
              <a:rPr lang="en-US" dirty="0" err="1"/>
              <a:t>rus</a:t>
            </a:r>
            <a:r>
              <a:rPr lang="en-US" dirty="0"/>
              <a:t> </a:t>
            </a:r>
            <a:r>
              <a:rPr lang="en-US" dirty="0" err="1"/>
              <a:t>alymy</a:t>
            </a:r>
            <a:r>
              <a:rPr lang="en-US" dirty="0"/>
              <a:t> </a:t>
            </a:r>
            <a:r>
              <a:rPr lang="en-US" dirty="0" err="1"/>
              <a:t>Malodenski</a:t>
            </a:r>
            <a:r>
              <a:rPr lang="en-US" dirty="0"/>
              <a:t> </a:t>
            </a:r>
            <a:r>
              <a:rPr lang="en-US" dirty="0" err="1"/>
              <a:t>özüniň</a:t>
            </a:r>
            <a:r>
              <a:rPr lang="en-US" dirty="0"/>
              <a:t> </a:t>
            </a:r>
            <a:r>
              <a:rPr lang="en-US" dirty="0" err="1"/>
              <a:t>birnäçe</a:t>
            </a:r>
            <a:r>
              <a:rPr lang="en-US" dirty="0"/>
              <a:t> </a:t>
            </a:r>
            <a:r>
              <a:rPr lang="en-US" dirty="0" err="1"/>
              <a:t>ýyllaryň</a:t>
            </a:r>
            <a:r>
              <a:rPr lang="en-US" dirty="0"/>
              <a:t> </a:t>
            </a:r>
            <a:r>
              <a:rPr lang="en-US" dirty="0" err="1"/>
              <a:t>dowamynda</a:t>
            </a:r>
            <a:r>
              <a:rPr lang="en-US" dirty="0"/>
              <a:t> </a:t>
            </a:r>
            <a:r>
              <a:rPr lang="en-US" dirty="0" err="1"/>
              <a:t>alyp</a:t>
            </a:r>
            <a:r>
              <a:rPr lang="en-US" dirty="0"/>
              <a:t> </a:t>
            </a:r>
            <a:r>
              <a:rPr lang="en-US" dirty="0" err="1"/>
              <a:t>baran</a:t>
            </a:r>
            <a:r>
              <a:rPr lang="en-US" dirty="0"/>
              <a:t> </a:t>
            </a:r>
            <a:r>
              <a:rPr lang="en-US" dirty="0" err="1"/>
              <a:t>ylymy</a:t>
            </a:r>
            <a:r>
              <a:rPr lang="en-US" dirty="0"/>
              <a:t> </a:t>
            </a:r>
            <a:r>
              <a:rPr lang="en-US" dirty="0" err="1"/>
              <a:t>işleriniň</a:t>
            </a:r>
            <a:r>
              <a:rPr lang="en-US" dirty="0"/>
              <a:t> </a:t>
            </a:r>
            <a:r>
              <a:rPr lang="en-US" dirty="0" err="1"/>
              <a:t>netijesinde</a:t>
            </a:r>
            <a:r>
              <a:rPr lang="en-US" dirty="0"/>
              <a:t> </a:t>
            </a:r>
            <a:r>
              <a:rPr lang="en-US" dirty="0" err="1"/>
              <a:t>ýokary</a:t>
            </a:r>
            <a:r>
              <a:rPr lang="en-US" dirty="0"/>
              <a:t> </a:t>
            </a:r>
            <a:r>
              <a:rPr lang="en-US" dirty="0" err="1"/>
              <a:t>geodeziýanyň</a:t>
            </a:r>
            <a:r>
              <a:rPr lang="en-US" dirty="0"/>
              <a:t> </a:t>
            </a:r>
            <a:r>
              <a:rPr lang="en-US" dirty="0" err="1"/>
              <a:t>esasy</a:t>
            </a:r>
            <a:r>
              <a:rPr lang="en-US" dirty="0"/>
              <a:t> </a:t>
            </a:r>
            <a:r>
              <a:rPr lang="en-US" dirty="0" err="1"/>
              <a:t>wezipesi</a:t>
            </a:r>
            <a:r>
              <a:rPr lang="en-US" dirty="0"/>
              <a:t> </a:t>
            </a:r>
            <a:r>
              <a:rPr lang="en-US" dirty="0" err="1"/>
              <a:t>geoidiň</a:t>
            </a:r>
            <a:r>
              <a:rPr lang="en-US" dirty="0"/>
              <a:t> </a:t>
            </a:r>
            <a:r>
              <a:rPr lang="en-US" dirty="0" err="1"/>
              <a:t>şekilini</a:t>
            </a:r>
            <a:r>
              <a:rPr lang="en-US" dirty="0"/>
              <a:t> </a:t>
            </a:r>
            <a:r>
              <a:rPr lang="en-US" dirty="0" err="1"/>
              <a:t>kesgitlemek</a:t>
            </a:r>
            <a:r>
              <a:rPr lang="en-US" dirty="0"/>
              <a:t> </a:t>
            </a:r>
            <a:r>
              <a:rPr lang="en-US" dirty="0" err="1"/>
              <a:t>dälde</a:t>
            </a:r>
            <a:r>
              <a:rPr lang="en-US" dirty="0"/>
              <a:t>, </a:t>
            </a:r>
            <a:r>
              <a:rPr lang="en-US" dirty="0" err="1"/>
              <a:t>eýsem</a:t>
            </a:r>
            <a:r>
              <a:rPr lang="en-US" dirty="0"/>
              <a:t> </a:t>
            </a:r>
            <a:r>
              <a:rPr lang="en-US" dirty="0" err="1"/>
              <a:t>ýeriň</a:t>
            </a:r>
            <a:r>
              <a:rPr lang="en-US" dirty="0"/>
              <a:t> </a:t>
            </a:r>
            <a:r>
              <a:rPr lang="en-US" dirty="0" err="1"/>
              <a:t>grawitasion</a:t>
            </a:r>
            <a:r>
              <a:rPr lang="en-US" dirty="0"/>
              <a:t> </a:t>
            </a:r>
            <a:r>
              <a:rPr lang="en-US" dirty="0" err="1"/>
              <a:t>meýdanyny</a:t>
            </a:r>
            <a:r>
              <a:rPr lang="en-US" dirty="0"/>
              <a:t> we </a:t>
            </a:r>
            <a:r>
              <a:rPr lang="en-US" dirty="0" err="1"/>
              <a:t>tebigy</a:t>
            </a:r>
            <a:r>
              <a:rPr lang="en-US" dirty="0"/>
              <a:t> </a:t>
            </a:r>
            <a:r>
              <a:rPr lang="en-US" dirty="0" err="1"/>
              <a:t>üstüni</a:t>
            </a:r>
            <a:r>
              <a:rPr lang="en-US" dirty="0"/>
              <a:t> </a:t>
            </a:r>
            <a:r>
              <a:rPr lang="en-US" dirty="0" err="1"/>
              <a:t>öwrenmekligini</a:t>
            </a:r>
            <a:r>
              <a:rPr lang="en-US" dirty="0"/>
              <a:t> </a:t>
            </a:r>
            <a:r>
              <a:rPr lang="en-US" dirty="0" err="1"/>
              <a:t>kesgitledi</a:t>
            </a:r>
            <a:r>
              <a:rPr lang="en-US" dirty="0"/>
              <a:t>. </a:t>
            </a:r>
            <a:r>
              <a:rPr lang="en-US" dirty="0" err="1"/>
              <a:t>Geodeziki</a:t>
            </a:r>
            <a:r>
              <a:rPr lang="en-US" dirty="0"/>
              <a:t> </a:t>
            </a:r>
            <a:r>
              <a:rPr lang="en-US" dirty="0" err="1"/>
              <a:t>ölçegler</a:t>
            </a:r>
            <a:r>
              <a:rPr lang="en-US" dirty="0"/>
              <a:t> we </a:t>
            </a:r>
            <a:r>
              <a:rPr lang="en-US" dirty="0" err="1"/>
              <a:t>kartografiki</a:t>
            </a:r>
            <a:r>
              <a:rPr lang="en-US" dirty="0"/>
              <a:t> </a:t>
            </a:r>
            <a:r>
              <a:rPr lang="en-US" dirty="0" err="1"/>
              <a:t>maglumatlar</a:t>
            </a:r>
            <a:r>
              <a:rPr lang="en-US" dirty="0"/>
              <a:t> </a:t>
            </a:r>
            <a:r>
              <a:rPr lang="en-US" dirty="0" err="1"/>
              <a:t>harby</a:t>
            </a:r>
            <a:r>
              <a:rPr lang="en-US" dirty="0"/>
              <a:t> </a:t>
            </a:r>
            <a:r>
              <a:rPr lang="en-US" dirty="0" err="1"/>
              <a:t>işlerde</a:t>
            </a:r>
            <a:r>
              <a:rPr lang="en-US" dirty="0"/>
              <a:t> hem </a:t>
            </a:r>
            <a:r>
              <a:rPr lang="en-US" dirty="0" err="1"/>
              <a:t>wajyp</a:t>
            </a:r>
            <a:r>
              <a:rPr lang="en-US" dirty="0"/>
              <a:t> </a:t>
            </a:r>
            <a:r>
              <a:rPr lang="en-US" dirty="0" err="1"/>
              <a:t>ähmiýete</a:t>
            </a:r>
            <a:r>
              <a:rPr lang="en-US" dirty="0"/>
              <a:t> </a:t>
            </a:r>
            <a:r>
              <a:rPr lang="en-US" dirty="0" err="1"/>
              <a:t>eýedir</a:t>
            </a:r>
            <a:r>
              <a:rPr lang="en-US" dirty="0"/>
              <a:t>.</a:t>
            </a:r>
          </a:p>
          <a:p>
            <a:pPr algn="just"/>
            <a:r>
              <a:rPr lang="tk-TM" dirty="0" smtClean="0"/>
              <a:t>    </a:t>
            </a:r>
            <a:r>
              <a:rPr lang="en-US" dirty="0" smtClean="0"/>
              <a:t>Gury </a:t>
            </a:r>
            <a:r>
              <a:rPr lang="en-US" dirty="0" err="1"/>
              <a:t>ýerleriň</a:t>
            </a:r>
            <a:r>
              <a:rPr lang="en-US" dirty="0"/>
              <a:t> </a:t>
            </a:r>
            <a:r>
              <a:rPr lang="en-US" dirty="0" err="1"/>
              <a:t>üsti</a:t>
            </a:r>
            <a:r>
              <a:rPr lang="en-US" dirty="0"/>
              <a:t> </a:t>
            </a:r>
            <a:r>
              <a:rPr lang="en-US" dirty="0" err="1"/>
              <a:t>ýaly</a:t>
            </a:r>
            <a:r>
              <a:rPr lang="en-US" dirty="0"/>
              <a:t> </a:t>
            </a:r>
            <a:r>
              <a:rPr lang="en-US" dirty="0" err="1"/>
              <a:t>okeanlaryñ</a:t>
            </a:r>
            <a:r>
              <a:rPr lang="en-US" dirty="0"/>
              <a:t>, </a:t>
            </a:r>
            <a:r>
              <a:rPr lang="en-US" dirty="0" err="1"/>
              <a:t>deñizleriň</a:t>
            </a:r>
            <a:r>
              <a:rPr lang="en-US" dirty="0"/>
              <a:t> we </a:t>
            </a:r>
            <a:r>
              <a:rPr lang="en-US" dirty="0" err="1"/>
              <a:t>kölleriň</a:t>
            </a:r>
            <a:r>
              <a:rPr lang="en-US" dirty="0"/>
              <a:t> </a:t>
            </a:r>
            <a:r>
              <a:rPr lang="en-US" dirty="0" err="1"/>
              <a:t>düýbi</a:t>
            </a:r>
            <a:r>
              <a:rPr lang="en-US" dirty="0"/>
              <a:t> hem </a:t>
            </a:r>
            <a:r>
              <a:rPr lang="en-US" dirty="0" err="1"/>
              <a:t>çylşyrymly</a:t>
            </a:r>
            <a:r>
              <a:rPr lang="en-US" dirty="0"/>
              <a:t> </a:t>
            </a:r>
            <a:r>
              <a:rPr lang="en-US" dirty="0" err="1"/>
              <a:t>belentlikler</a:t>
            </a:r>
            <a:r>
              <a:rPr lang="en-US" dirty="0"/>
              <a:t>, </a:t>
            </a:r>
            <a:r>
              <a:rPr lang="en-US" dirty="0" err="1"/>
              <a:t>peslikler</a:t>
            </a:r>
            <a:r>
              <a:rPr lang="en-US" dirty="0"/>
              <a:t> </a:t>
            </a:r>
            <a:r>
              <a:rPr lang="en-US" dirty="0" err="1"/>
              <a:t>toplumyndan</a:t>
            </a:r>
            <a:r>
              <a:rPr lang="en-US" dirty="0"/>
              <a:t> </a:t>
            </a:r>
            <a:r>
              <a:rPr lang="en-US" dirty="0" err="1"/>
              <a:t>durýarlar</a:t>
            </a:r>
            <a:r>
              <a:rPr lang="en-US" dirty="0"/>
              <a:t>. Emma  </a:t>
            </a:r>
            <a:r>
              <a:rPr lang="en-US" dirty="0" err="1"/>
              <a:t>bu</a:t>
            </a:r>
            <a:r>
              <a:rPr lang="en-US" dirty="0"/>
              <a:t> </a:t>
            </a:r>
            <a:r>
              <a:rPr lang="en-US" dirty="0" err="1"/>
              <a:t>nätekizlikleriň</a:t>
            </a:r>
            <a:r>
              <a:rPr lang="en-US" dirty="0"/>
              <a:t> </a:t>
            </a:r>
            <a:r>
              <a:rPr lang="en-US" dirty="0" err="1"/>
              <a:t>görnüklisi-daglar</a:t>
            </a:r>
            <a:r>
              <a:rPr lang="en-US" dirty="0"/>
              <a:t> </a:t>
            </a:r>
            <a:r>
              <a:rPr lang="en-US" dirty="0" err="1"/>
              <a:t>bolup</a:t>
            </a:r>
            <a:r>
              <a:rPr lang="en-US" dirty="0"/>
              <a:t>, </a:t>
            </a:r>
            <a:r>
              <a:rPr lang="en-US" dirty="0" err="1"/>
              <a:t>olaryň</a:t>
            </a:r>
            <a:r>
              <a:rPr lang="en-US" dirty="0"/>
              <a:t> </a:t>
            </a:r>
            <a:r>
              <a:rPr lang="en-US" dirty="0" err="1"/>
              <a:t>belentligi</a:t>
            </a:r>
            <a:r>
              <a:rPr lang="en-US" dirty="0"/>
              <a:t> </a:t>
            </a:r>
            <a:r>
              <a:rPr lang="en-US" dirty="0" err="1"/>
              <a:t>deñiz</a:t>
            </a:r>
            <a:r>
              <a:rPr lang="en-US" dirty="0"/>
              <a:t> </a:t>
            </a:r>
            <a:r>
              <a:rPr lang="en-US" dirty="0" err="1"/>
              <a:t>derejesinden</a:t>
            </a:r>
            <a:r>
              <a:rPr lang="en-US" dirty="0"/>
              <a:t> 8000 m </a:t>
            </a:r>
            <a:r>
              <a:rPr lang="en-US" dirty="0" err="1"/>
              <a:t>uly</a:t>
            </a:r>
            <a:r>
              <a:rPr lang="en-US" dirty="0"/>
              <a:t> </a:t>
            </a:r>
            <a:r>
              <a:rPr lang="en-US" dirty="0" err="1"/>
              <a:t>däldir</a:t>
            </a:r>
            <a:r>
              <a:rPr lang="en-US" dirty="0"/>
              <a:t>. </a:t>
            </a:r>
            <a:r>
              <a:rPr lang="en-US" dirty="0" err="1"/>
              <a:t>Okeýan</a:t>
            </a:r>
            <a:r>
              <a:rPr lang="en-US" dirty="0"/>
              <a:t> </a:t>
            </a:r>
            <a:r>
              <a:rPr lang="en-US" dirty="0" err="1"/>
              <a:t>suwlarynyň</a:t>
            </a:r>
            <a:r>
              <a:rPr lang="en-US" dirty="0"/>
              <a:t> </a:t>
            </a:r>
            <a:r>
              <a:rPr lang="en-US" dirty="0" err="1"/>
              <a:t>çuñlygy</a:t>
            </a:r>
            <a:r>
              <a:rPr lang="en-US" dirty="0"/>
              <a:t> </a:t>
            </a:r>
            <a:r>
              <a:rPr lang="en-US" dirty="0" err="1"/>
              <a:t>ýeriň</a:t>
            </a:r>
            <a:r>
              <a:rPr lang="en-US" dirty="0"/>
              <a:t> </a:t>
            </a:r>
            <a:r>
              <a:rPr lang="en-US" dirty="0" err="1"/>
              <a:t>umumy</a:t>
            </a:r>
            <a:r>
              <a:rPr lang="en-US" dirty="0"/>
              <a:t> </a:t>
            </a:r>
            <a:r>
              <a:rPr lang="en-US" dirty="0" err="1"/>
              <a:t>gatlagy</a:t>
            </a:r>
            <a:r>
              <a:rPr lang="en-US" dirty="0"/>
              <a:t> </a:t>
            </a:r>
            <a:r>
              <a:rPr lang="en-US" dirty="0" err="1"/>
              <a:t>bilen</a:t>
            </a:r>
            <a:r>
              <a:rPr lang="en-US" dirty="0"/>
              <a:t> </a:t>
            </a:r>
            <a:r>
              <a:rPr lang="en-US" dirty="0" err="1"/>
              <a:t>deňeşdirilende</a:t>
            </a:r>
            <a:r>
              <a:rPr lang="en-US" dirty="0"/>
              <a:t> </a:t>
            </a:r>
            <a:r>
              <a:rPr lang="en-US" dirty="0" err="1"/>
              <a:t>örän</a:t>
            </a:r>
            <a:r>
              <a:rPr lang="en-US" dirty="0"/>
              <a:t> </a:t>
            </a:r>
            <a:r>
              <a:rPr lang="en-US" dirty="0" err="1"/>
              <a:t>ujypsyzjadyr</a:t>
            </a:r>
            <a:r>
              <a:rPr lang="en-US" dirty="0"/>
              <a:t>.</a:t>
            </a:r>
          </a:p>
          <a:p>
            <a:endParaRPr lang="ru-RU" dirty="0"/>
          </a:p>
        </p:txBody>
      </p:sp>
    </p:spTree>
    <p:extLst>
      <p:ext uri="{BB962C8B-B14F-4D97-AF65-F5344CB8AC3E}">
        <p14:creationId xmlns:p14="http://schemas.microsoft.com/office/powerpoint/2010/main" val="782185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149475"/>
          </a:xfrm>
        </p:spPr>
        <p:txBody>
          <a:bodyPr>
            <a:normAutofit fontScale="90000"/>
          </a:bodyPr>
          <a:lstStyle/>
          <a:p>
            <a:pPr algn="just"/>
            <a:r>
              <a:rPr lang="en-US" dirty="0"/>
              <a:t> </a:t>
            </a:r>
            <a:r>
              <a:rPr lang="tk-TM" dirty="0" smtClean="0"/>
              <a:t>   </a:t>
            </a:r>
            <a:r>
              <a:rPr lang="en-US" sz="2700" dirty="0" err="1" smtClean="0">
                <a:latin typeface="Times New Roman" panose="02020603050405020304" pitchFamily="18" charset="0"/>
                <a:cs typeface="Times New Roman" panose="02020603050405020304" pitchFamily="18" charset="0"/>
              </a:rPr>
              <a:t>Şonuň</a:t>
            </a:r>
            <a:r>
              <a:rPr lang="en-US" sz="2700" dirty="0" smtClean="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üçin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geodeziýada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ýeriň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görnüşini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jisim</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hökmünde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dünýä</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okeanlarynyñ</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ýuwaş</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akymy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wagtynda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bilen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çäklenen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dereje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üstüniň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görnüşi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alynýar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Listingiň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teklibi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esasynda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Geoidiň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güberçek</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üstüniň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möhüm</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häsiýeti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bardyr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ýagny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islendik</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nokatda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ýapgyt</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üstüñ</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şol</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nokadyň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üstünden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geçýän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ýarty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çyzyga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perpendikulýarlygydyr</a:t>
            </a:r>
            <a:r>
              <a:rPr lang="en-US" sz="2700" dirty="0">
                <a:latin typeface="Times New Roman" panose="02020603050405020304" pitchFamily="18" charset="0"/>
                <a:cs typeface="Times New Roman" panose="02020603050405020304" pitchFamily="18" charset="0"/>
              </a:rPr>
              <a:t>.    </a:t>
            </a:r>
            <a:endParaRPr lang="ru-RU" sz="27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a:stretch>
            <a:fillRect/>
          </a:stretch>
        </p:blipFill>
        <p:spPr>
          <a:xfrm>
            <a:off x="3727938" y="2400301"/>
            <a:ext cx="5108331" cy="3754316"/>
          </a:xfrm>
          <a:prstGeom prst="rect">
            <a:avLst/>
          </a:prstGeom>
        </p:spPr>
      </p:pic>
    </p:spTree>
    <p:extLst>
      <p:ext uri="{BB962C8B-B14F-4D97-AF65-F5344CB8AC3E}">
        <p14:creationId xmlns:p14="http://schemas.microsoft.com/office/powerpoint/2010/main" val="1716130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3" name="Объект 2"/>
          <p:cNvSpPr>
            <a:spLocks noGrp="1"/>
          </p:cNvSpPr>
          <p:nvPr>
            <p:ph idx="1"/>
          </p:nvPr>
        </p:nvSpPr>
        <p:spPr>
          <a:xfrm>
            <a:off x="838200" y="1072662"/>
            <a:ext cx="10515600" cy="5104301"/>
          </a:xfrm>
        </p:spPr>
        <p:txBody>
          <a:bodyPr>
            <a:normAutofit/>
          </a:bodyPr>
          <a:lstStyle/>
          <a:p>
            <a:pPr algn="just"/>
            <a:r>
              <a:rPr lang="en-US" dirty="0"/>
              <a:t> </a:t>
            </a:r>
            <a:r>
              <a:rPr lang="tk-TM" dirty="0" smtClean="0"/>
              <a:t>    </a:t>
            </a:r>
            <a:r>
              <a:rPr lang="en-US" dirty="0" err="1" smtClean="0"/>
              <a:t>Ýer</a:t>
            </a:r>
            <a:r>
              <a:rPr lang="en-US" dirty="0" smtClean="0"/>
              <a:t> </a:t>
            </a:r>
            <a:r>
              <a:rPr lang="en-US" dirty="0" err="1"/>
              <a:t>jisiminde</a:t>
            </a:r>
            <a:r>
              <a:rPr lang="en-US" dirty="0"/>
              <a:t> </a:t>
            </a:r>
            <a:r>
              <a:rPr lang="en-US" dirty="0" err="1"/>
              <a:t>massaň</a:t>
            </a:r>
            <a:r>
              <a:rPr lang="en-US" dirty="0"/>
              <a:t> </a:t>
            </a:r>
            <a:r>
              <a:rPr lang="en-US" dirty="0" err="1"/>
              <a:t>deň</a:t>
            </a:r>
            <a:r>
              <a:rPr lang="en-US" dirty="0"/>
              <a:t> </a:t>
            </a:r>
            <a:r>
              <a:rPr lang="en-US" dirty="0" err="1"/>
              <a:t>ýerleşmändigi</a:t>
            </a:r>
            <a:r>
              <a:rPr lang="en-US" dirty="0"/>
              <a:t> </a:t>
            </a:r>
            <a:r>
              <a:rPr lang="en-US" dirty="0" err="1"/>
              <a:t>üçin</a:t>
            </a:r>
            <a:r>
              <a:rPr lang="en-US" dirty="0"/>
              <a:t> “</a:t>
            </a:r>
            <a:r>
              <a:rPr lang="en-US" dirty="0" err="1"/>
              <a:t>geoidiň</a:t>
            </a:r>
            <a:r>
              <a:rPr lang="en-US" dirty="0"/>
              <a:t>” </a:t>
            </a:r>
            <a:r>
              <a:rPr lang="en-US" dirty="0" err="1"/>
              <a:t>görnüşi</a:t>
            </a:r>
            <a:r>
              <a:rPr lang="en-US" dirty="0"/>
              <a:t> </a:t>
            </a:r>
            <a:r>
              <a:rPr lang="en-US" dirty="0" err="1"/>
              <a:t>çylşyrymly</a:t>
            </a:r>
            <a:r>
              <a:rPr lang="en-US" dirty="0"/>
              <a:t> </a:t>
            </a:r>
            <a:r>
              <a:rPr lang="en-US" dirty="0" err="1"/>
              <a:t>geometriki</a:t>
            </a:r>
            <a:r>
              <a:rPr lang="en-US" dirty="0"/>
              <a:t> </a:t>
            </a:r>
            <a:r>
              <a:rPr lang="en-US" dirty="0" err="1"/>
              <a:t>görnüşi</a:t>
            </a:r>
            <a:r>
              <a:rPr lang="en-US" dirty="0"/>
              <a:t> </a:t>
            </a:r>
            <a:r>
              <a:rPr lang="en-US" dirty="0" err="1"/>
              <a:t>emele</a:t>
            </a:r>
            <a:r>
              <a:rPr lang="en-US" dirty="0"/>
              <a:t> </a:t>
            </a:r>
            <a:r>
              <a:rPr lang="en-US" dirty="0" err="1"/>
              <a:t>getirýär</a:t>
            </a:r>
            <a:r>
              <a:rPr lang="en-US" dirty="0"/>
              <a:t>. Bu </a:t>
            </a:r>
            <a:r>
              <a:rPr lang="en-US" dirty="0" err="1"/>
              <a:t>görnüş</a:t>
            </a:r>
            <a:r>
              <a:rPr lang="en-US" dirty="0"/>
              <a:t> </a:t>
            </a:r>
            <a:r>
              <a:rPr lang="en-US" dirty="0" err="1"/>
              <a:t>heniz</a:t>
            </a:r>
            <a:r>
              <a:rPr lang="en-US" dirty="0"/>
              <a:t> </a:t>
            </a:r>
            <a:r>
              <a:rPr lang="en-US" dirty="0" err="1"/>
              <a:t>doly</a:t>
            </a:r>
            <a:r>
              <a:rPr lang="en-US" dirty="0"/>
              <a:t> </a:t>
            </a:r>
            <a:r>
              <a:rPr lang="en-US" dirty="0" err="1"/>
              <a:t>öwrenilmedikdir</a:t>
            </a:r>
            <a:r>
              <a:rPr lang="en-US" dirty="0"/>
              <a:t> we </a:t>
            </a:r>
            <a:r>
              <a:rPr lang="en-US" dirty="0" err="1"/>
              <a:t>ony</a:t>
            </a:r>
            <a:r>
              <a:rPr lang="en-US" dirty="0"/>
              <a:t> </a:t>
            </a:r>
            <a:r>
              <a:rPr lang="en-US" dirty="0" err="1"/>
              <a:t>matematiki</a:t>
            </a:r>
            <a:r>
              <a:rPr lang="en-US" dirty="0"/>
              <a:t> formula </a:t>
            </a:r>
            <a:r>
              <a:rPr lang="en-US" dirty="0" err="1"/>
              <a:t>bilen</a:t>
            </a:r>
            <a:r>
              <a:rPr lang="en-US" dirty="0"/>
              <a:t> </a:t>
            </a:r>
            <a:r>
              <a:rPr lang="en-US" dirty="0" err="1"/>
              <a:t>aňladyp</a:t>
            </a:r>
            <a:r>
              <a:rPr lang="en-US" dirty="0"/>
              <a:t> </a:t>
            </a:r>
            <a:r>
              <a:rPr lang="en-US" dirty="0" err="1"/>
              <a:t>bolmaýandyr</a:t>
            </a:r>
            <a:r>
              <a:rPr lang="en-US" dirty="0"/>
              <a:t>. </a:t>
            </a:r>
            <a:r>
              <a:rPr lang="en-US" dirty="0" err="1"/>
              <a:t>Şonuň</a:t>
            </a:r>
            <a:r>
              <a:rPr lang="en-US" dirty="0"/>
              <a:t> </a:t>
            </a:r>
            <a:r>
              <a:rPr lang="en-US" dirty="0" err="1"/>
              <a:t>üçin</a:t>
            </a:r>
            <a:r>
              <a:rPr lang="en-US" dirty="0"/>
              <a:t> </a:t>
            </a:r>
            <a:r>
              <a:rPr lang="en-US" dirty="0" err="1"/>
              <a:t>geodeziki</a:t>
            </a:r>
            <a:r>
              <a:rPr lang="en-US" dirty="0"/>
              <a:t> </a:t>
            </a:r>
            <a:r>
              <a:rPr lang="en-US" dirty="0" err="1"/>
              <a:t>meseleleri</a:t>
            </a:r>
            <a:r>
              <a:rPr lang="en-US" dirty="0"/>
              <a:t> </a:t>
            </a:r>
            <a:r>
              <a:rPr lang="en-US" dirty="0" err="1"/>
              <a:t>çözmekde</a:t>
            </a:r>
            <a:r>
              <a:rPr lang="en-US" dirty="0"/>
              <a:t>, </a:t>
            </a:r>
            <a:r>
              <a:rPr lang="en-US" dirty="0" err="1"/>
              <a:t>geoidiň</a:t>
            </a:r>
            <a:r>
              <a:rPr lang="en-US" dirty="0"/>
              <a:t> </a:t>
            </a:r>
            <a:r>
              <a:rPr lang="en-US" dirty="0" err="1"/>
              <a:t>görnüşine</a:t>
            </a:r>
            <a:r>
              <a:rPr lang="en-US" dirty="0"/>
              <a:t> </a:t>
            </a:r>
            <a:r>
              <a:rPr lang="en-US" dirty="0" err="1"/>
              <a:t>ýakyn</a:t>
            </a:r>
            <a:r>
              <a:rPr lang="en-US" dirty="0"/>
              <a:t> </a:t>
            </a:r>
            <a:r>
              <a:rPr lang="en-US" dirty="0" err="1"/>
              <a:t>bolan</a:t>
            </a:r>
            <a:r>
              <a:rPr lang="en-US" dirty="0"/>
              <a:t>, </a:t>
            </a:r>
            <a:r>
              <a:rPr lang="en-US" dirty="0" err="1"/>
              <a:t>matematiki</a:t>
            </a:r>
            <a:r>
              <a:rPr lang="en-US" dirty="0"/>
              <a:t> </a:t>
            </a:r>
            <a:r>
              <a:rPr lang="en-US" dirty="0" err="1"/>
              <a:t>formulalar</a:t>
            </a:r>
            <a:r>
              <a:rPr lang="en-US" dirty="0"/>
              <a:t> </a:t>
            </a:r>
            <a:r>
              <a:rPr lang="en-US" dirty="0" err="1"/>
              <a:t>bilen</a:t>
            </a:r>
            <a:r>
              <a:rPr lang="en-US" dirty="0"/>
              <a:t> </a:t>
            </a:r>
            <a:r>
              <a:rPr lang="en-US" dirty="0" err="1"/>
              <a:t>ýeterlikli</a:t>
            </a:r>
            <a:r>
              <a:rPr lang="en-US" dirty="0"/>
              <a:t> </a:t>
            </a:r>
            <a:r>
              <a:rPr lang="en-US" dirty="0" err="1"/>
              <a:t>öwrenilen</a:t>
            </a:r>
            <a:r>
              <a:rPr lang="en-US" dirty="0"/>
              <a:t>, </a:t>
            </a:r>
            <a:r>
              <a:rPr lang="en-US" dirty="0" err="1"/>
              <a:t>kömekçi</a:t>
            </a:r>
            <a:r>
              <a:rPr lang="en-US" dirty="0"/>
              <a:t> </a:t>
            </a:r>
            <a:r>
              <a:rPr lang="en-US" dirty="0" err="1"/>
              <a:t>jisimiň</a:t>
            </a:r>
            <a:r>
              <a:rPr lang="en-US" dirty="0"/>
              <a:t> </a:t>
            </a:r>
            <a:r>
              <a:rPr lang="en-US" dirty="0" err="1"/>
              <a:t>görnüşi</a:t>
            </a:r>
            <a:r>
              <a:rPr lang="en-US" dirty="0"/>
              <a:t> </a:t>
            </a:r>
            <a:r>
              <a:rPr lang="en-US" dirty="0" err="1"/>
              <a:t>alynýar</a:t>
            </a:r>
            <a:r>
              <a:rPr lang="en-US" dirty="0"/>
              <a:t>. </a:t>
            </a:r>
            <a:r>
              <a:rPr lang="en-US" dirty="0" err="1"/>
              <a:t>Şonuň</a:t>
            </a:r>
            <a:r>
              <a:rPr lang="en-US" dirty="0"/>
              <a:t> </a:t>
            </a:r>
            <a:r>
              <a:rPr lang="en-US" dirty="0" err="1"/>
              <a:t>üçin</a:t>
            </a:r>
            <a:r>
              <a:rPr lang="en-US" dirty="0"/>
              <a:t> </a:t>
            </a:r>
            <a:r>
              <a:rPr lang="en-US" dirty="0" err="1"/>
              <a:t>tejribede</a:t>
            </a:r>
            <a:r>
              <a:rPr lang="en-US" dirty="0"/>
              <a:t> </a:t>
            </a:r>
            <a:r>
              <a:rPr lang="en-US" dirty="0" err="1"/>
              <a:t>ýeriň</a:t>
            </a:r>
            <a:r>
              <a:rPr lang="en-US" dirty="0"/>
              <a:t> </a:t>
            </a:r>
            <a:r>
              <a:rPr lang="en-US" dirty="0" err="1"/>
              <a:t>görnüşi</a:t>
            </a:r>
            <a:r>
              <a:rPr lang="en-US" dirty="0"/>
              <a:t> ellipsoid </a:t>
            </a:r>
            <a:r>
              <a:rPr lang="en-US" dirty="0" err="1"/>
              <a:t>aýlawly</a:t>
            </a:r>
            <a:r>
              <a:rPr lang="en-US" dirty="0"/>
              <a:t> </a:t>
            </a:r>
            <a:r>
              <a:rPr lang="en-US" dirty="0" err="1"/>
              <a:t>diýilip</a:t>
            </a:r>
            <a:r>
              <a:rPr lang="en-US" dirty="0"/>
              <a:t> </a:t>
            </a:r>
            <a:r>
              <a:rPr lang="en-US" dirty="0" err="1"/>
              <a:t>alynýar</a:t>
            </a:r>
            <a:r>
              <a:rPr lang="en-US" dirty="0"/>
              <a:t>, </a:t>
            </a:r>
            <a:r>
              <a:rPr lang="en-US" dirty="0" err="1"/>
              <a:t>ýagny</a:t>
            </a:r>
            <a:r>
              <a:rPr lang="en-US" dirty="0"/>
              <a:t> </a:t>
            </a:r>
            <a:r>
              <a:rPr lang="en-US" dirty="0" err="1"/>
              <a:t>ýer</a:t>
            </a:r>
            <a:r>
              <a:rPr lang="en-US" dirty="0"/>
              <a:t> </a:t>
            </a:r>
            <a:r>
              <a:rPr lang="en-US" dirty="0" err="1"/>
              <a:t>elipsoidi</a:t>
            </a:r>
            <a:r>
              <a:rPr lang="en-US" dirty="0"/>
              <a:t>  </a:t>
            </a:r>
            <a:r>
              <a:rPr lang="en-US" dirty="0" err="1"/>
              <a:t>ýa</a:t>
            </a:r>
            <a:r>
              <a:rPr lang="en-US" dirty="0"/>
              <a:t>-da </a:t>
            </a:r>
            <a:r>
              <a:rPr lang="en-US" dirty="0" err="1"/>
              <a:t>sferoidi</a:t>
            </a:r>
            <a:r>
              <a:rPr lang="en-US" dirty="0"/>
              <a:t> </a:t>
            </a:r>
            <a:r>
              <a:rPr lang="en-US" dirty="0" err="1"/>
              <a:t>diýilýär</a:t>
            </a:r>
            <a:r>
              <a:rPr lang="en-US" dirty="0"/>
              <a:t>.</a:t>
            </a:r>
          </a:p>
          <a:p>
            <a:pPr algn="just"/>
            <a:r>
              <a:rPr lang="tk-TM" dirty="0" smtClean="0"/>
              <a:t>    </a:t>
            </a:r>
            <a:r>
              <a:rPr lang="en-US" dirty="0" smtClean="0"/>
              <a:t>Geoid </a:t>
            </a:r>
            <a:r>
              <a:rPr lang="en-US" dirty="0" err="1"/>
              <a:t>käbir</a:t>
            </a:r>
            <a:r>
              <a:rPr lang="en-US" dirty="0"/>
              <a:t> </a:t>
            </a:r>
            <a:r>
              <a:rPr lang="en-US" dirty="0" err="1"/>
              <a:t>ýerlerde</a:t>
            </a:r>
            <a:r>
              <a:rPr lang="en-US" dirty="0"/>
              <a:t> </a:t>
            </a:r>
            <a:r>
              <a:rPr lang="en-US" dirty="0" err="1"/>
              <a:t>sferoidiň</a:t>
            </a:r>
            <a:r>
              <a:rPr lang="en-US" dirty="0"/>
              <a:t> </a:t>
            </a:r>
            <a:r>
              <a:rPr lang="en-US" dirty="0" err="1"/>
              <a:t>üstünden</a:t>
            </a:r>
            <a:r>
              <a:rPr lang="en-US" dirty="0"/>
              <a:t> </a:t>
            </a:r>
            <a:r>
              <a:rPr lang="en-US" dirty="0" err="1"/>
              <a:t>ýokarda</a:t>
            </a:r>
            <a:r>
              <a:rPr lang="en-US" dirty="0"/>
              <a:t> </a:t>
            </a:r>
            <a:r>
              <a:rPr lang="en-US" dirty="0" err="1"/>
              <a:t>ýerleşýär</a:t>
            </a:r>
            <a:r>
              <a:rPr lang="en-US" dirty="0"/>
              <a:t>, </a:t>
            </a:r>
            <a:r>
              <a:rPr lang="en-US" dirty="0" err="1"/>
              <a:t>käbir</a:t>
            </a:r>
            <a:r>
              <a:rPr lang="en-US" dirty="0"/>
              <a:t> </a:t>
            </a:r>
            <a:r>
              <a:rPr lang="en-US" dirty="0" err="1"/>
              <a:t>ýerlerde</a:t>
            </a:r>
            <a:r>
              <a:rPr lang="en-US" dirty="0"/>
              <a:t> </a:t>
            </a:r>
            <a:r>
              <a:rPr lang="en-US" dirty="0" err="1"/>
              <a:t>bolsa</a:t>
            </a:r>
            <a:r>
              <a:rPr lang="en-US" dirty="0"/>
              <a:t> </a:t>
            </a:r>
            <a:r>
              <a:rPr lang="en-US" dirty="0" err="1"/>
              <a:t>ondan</a:t>
            </a:r>
            <a:r>
              <a:rPr lang="en-US" dirty="0"/>
              <a:t> </a:t>
            </a:r>
            <a:r>
              <a:rPr lang="en-US" dirty="0" err="1"/>
              <a:t>pesde</a:t>
            </a:r>
            <a:r>
              <a:rPr lang="en-US" dirty="0"/>
              <a:t> </a:t>
            </a:r>
            <a:r>
              <a:rPr lang="en-US" dirty="0" err="1"/>
              <a:t>ýerleşýär</a:t>
            </a:r>
            <a:r>
              <a:rPr lang="en-US" dirty="0"/>
              <a:t>, </a:t>
            </a:r>
            <a:r>
              <a:rPr lang="en-US" dirty="0" err="1"/>
              <a:t>ýöne</a:t>
            </a:r>
            <a:r>
              <a:rPr lang="en-US" dirty="0"/>
              <a:t> </a:t>
            </a:r>
            <a:r>
              <a:rPr lang="en-US" dirty="0" err="1"/>
              <a:t>bu</a:t>
            </a:r>
            <a:r>
              <a:rPr lang="en-US" dirty="0"/>
              <a:t> </a:t>
            </a:r>
            <a:r>
              <a:rPr lang="en-US" dirty="0" err="1"/>
              <a:t>tapawutlanma</a:t>
            </a:r>
            <a:r>
              <a:rPr lang="en-US" dirty="0"/>
              <a:t> </a:t>
            </a:r>
            <a:r>
              <a:rPr lang="tk-TM" dirty="0" smtClean="0"/>
              <a:t>+</a:t>
            </a:r>
            <a:r>
              <a:rPr lang="en-US" dirty="0" smtClean="0"/>
              <a:t>150m </a:t>
            </a:r>
            <a:r>
              <a:rPr lang="en-US" dirty="0" err="1"/>
              <a:t>uly</a:t>
            </a:r>
            <a:r>
              <a:rPr lang="en-US" dirty="0"/>
              <a:t> </a:t>
            </a:r>
            <a:r>
              <a:rPr lang="en-US" dirty="0" err="1"/>
              <a:t>däldir</a:t>
            </a:r>
            <a:r>
              <a:rPr lang="en-US" dirty="0"/>
              <a:t>. </a:t>
            </a:r>
            <a:r>
              <a:rPr lang="en-US" dirty="0" err="1"/>
              <a:t>Şonuň</a:t>
            </a:r>
            <a:r>
              <a:rPr lang="en-US" dirty="0"/>
              <a:t> </a:t>
            </a:r>
            <a:r>
              <a:rPr lang="en-US" dirty="0" err="1"/>
              <a:t>üçin</a:t>
            </a:r>
            <a:r>
              <a:rPr lang="en-US" dirty="0"/>
              <a:t> </a:t>
            </a:r>
            <a:r>
              <a:rPr lang="en-US" dirty="0" err="1"/>
              <a:t>hasaplamalarda</a:t>
            </a:r>
            <a:r>
              <a:rPr lang="en-US" dirty="0"/>
              <a:t> </a:t>
            </a:r>
            <a:r>
              <a:rPr lang="en-US" dirty="0" err="1"/>
              <a:t>bu</a:t>
            </a:r>
            <a:r>
              <a:rPr lang="en-US" dirty="0"/>
              <a:t> </a:t>
            </a:r>
            <a:r>
              <a:rPr lang="en-US" dirty="0" err="1"/>
              <a:t>tapawuda</a:t>
            </a:r>
            <a:r>
              <a:rPr lang="en-US" dirty="0"/>
              <a:t> </a:t>
            </a:r>
            <a:r>
              <a:rPr lang="en-US" dirty="0" err="1"/>
              <a:t>kän</a:t>
            </a:r>
            <a:r>
              <a:rPr lang="en-US" dirty="0"/>
              <a:t> </a:t>
            </a:r>
            <a:r>
              <a:rPr lang="en-US" dirty="0" err="1"/>
              <a:t>bir</a:t>
            </a:r>
            <a:r>
              <a:rPr lang="en-US" dirty="0"/>
              <a:t> </a:t>
            </a:r>
            <a:r>
              <a:rPr lang="en-US" dirty="0" err="1"/>
              <a:t>üns</a:t>
            </a:r>
            <a:r>
              <a:rPr lang="en-US" dirty="0"/>
              <a:t> </a:t>
            </a:r>
            <a:r>
              <a:rPr lang="en-US" dirty="0" err="1"/>
              <a:t>berilmeýär</a:t>
            </a:r>
            <a:r>
              <a:rPr lang="en-US" dirty="0"/>
              <a:t>.</a:t>
            </a:r>
            <a:endParaRPr lang="ru-RU" dirty="0"/>
          </a:p>
        </p:txBody>
      </p:sp>
    </p:spTree>
    <p:extLst>
      <p:ext uri="{BB962C8B-B14F-4D97-AF65-F5344CB8AC3E}">
        <p14:creationId xmlns:p14="http://schemas.microsoft.com/office/powerpoint/2010/main" val="2115130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33913"/>
          </a:xfrm>
        </p:spPr>
        <p:txBody>
          <a:bodyPr/>
          <a:lstStyle/>
          <a:p>
            <a:endParaRPr lang="ru-RU" dirty="0"/>
          </a:p>
        </p:txBody>
      </p:sp>
      <p:pic>
        <p:nvPicPr>
          <p:cNvPr id="4" name="Объект 3"/>
          <p:cNvPicPr>
            <a:picLocks noGrp="1" noChangeAspect="1"/>
          </p:cNvPicPr>
          <p:nvPr>
            <p:ph idx="1"/>
          </p:nvPr>
        </p:nvPicPr>
        <p:blipFill>
          <a:blip r:embed="rId2"/>
          <a:stretch>
            <a:fillRect/>
          </a:stretch>
        </p:blipFill>
        <p:spPr>
          <a:xfrm>
            <a:off x="3666393" y="2294792"/>
            <a:ext cx="4246684" cy="2901462"/>
          </a:xfrm>
          <a:prstGeom prst="rect">
            <a:avLst/>
          </a:prstGeom>
        </p:spPr>
      </p:pic>
    </p:spTree>
    <p:extLst>
      <p:ext uri="{BB962C8B-B14F-4D97-AF65-F5344CB8AC3E}">
        <p14:creationId xmlns:p14="http://schemas.microsoft.com/office/powerpoint/2010/main" val="311065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4931" y="465992"/>
            <a:ext cx="10946423" cy="2804745"/>
          </a:xfrm>
        </p:spPr>
        <p:txBody>
          <a:bodyPr>
            <a:noAutofit/>
          </a:bodyPr>
          <a:lstStyle/>
          <a:p>
            <a:pPr algn="just"/>
            <a:r>
              <a:rPr lang="tk-TM" sz="2000" dirty="0" smtClean="0">
                <a:latin typeface="Times New Roman" panose="02020603050405020304" pitchFamily="18" charset="0"/>
                <a:cs typeface="Times New Roman" panose="02020603050405020304" pitchFamily="18" charset="0"/>
              </a:rPr>
              <a:t>      </a:t>
            </a:r>
            <a:br>
              <a:rPr lang="tk-TM" sz="2000" dirty="0" smtClean="0">
                <a:latin typeface="Times New Roman" panose="02020603050405020304" pitchFamily="18" charset="0"/>
                <a:cs typeface="Times New Roman" panose="02020603050405020304" pitchFamily="18" charset="0"/>
              </a:rPr>
            </a:br>
            <a:r>
              <a:rPr lang="tk-TM" sz="2000" dirty="0">
                <a:latin typeface="Times New Roman" panose="02020603050405020304" pitchFamily="18" charset="0"/>
                <a:cs typeface="Times New Roman" panose="02020603050405020304" pitchFamily="18" charset="0"/>
              </a:rPr>
              <a:t/>
            </a:r>
            <a:br>
              <a:rPr lang="tk-TM" sz="2000" dirty="0">
                <a:latin typeface="Times New Roman" panose="02020603050405020304" pitchFamily="18" charset="0"/>
                <a:cs typeface="Times New Roman" panose="02020603050405020304" pitchFamily="18" charset="0"/>
              </a:rPr>
            </a:br>
            <a:r>
              <a:rPr lang="tk-TM" sz="20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Ýer</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ellipsoidiniň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görňüşi</a:t>
            </a:r>
            <a:r>
              <a:rPr lang="en-US" sz="2800" dirty="0">
                <a:latin typeface="Times New Roman" panose="02020603050405020304" pitchFamily="18" charset="0"/>
                <a:cs typeface="Times New Roman" panose="02020603050405020304" pitchFamily="18" charset="0"/>
              </a:rPr>
              <a:t> we </a:t>
            </a:r>
            <a:r>
              <a:rPr lang="en-US" sz="2800" dirty="0" err="1">
                <a:latin typeface="Times New Roman" panose="02020603050405020304" pitchFamily="18" charset="0"/>
                <a:cs typeface="Times New Roman" panose="02020603050405020304" pitchFamily="18" charset="0"/>
              </a:rPr>
              <a:t>möçberi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onyñ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ýarym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oklaryň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uzynlygy</a:t>
            </a:r>
            <a:r>
              <a:rPr lang="en-US" sz="2800" dirty="0">
                <a:latin typeface="Times New Roman" panose="02020603050405020304" pitchFamily="18" charset="0"/>
                <a:cs typeface="Times New Roman" panose="02020603050405020304" pitchFamily="18" charset="0"/>
              </a:rPr>
              <a:t> we </a:t>
            </a:r>
            <a:r>
              <a:rPr lang="en-US" sz="2800" dirty="0" err="1">
                <a:latin typeface="Times New Roman" panose="02020603050405020304" pitchFamily="18" charset="0"/>
                <a:cs typeface="Times New Roman" panose="02020603050405020304" pitchFamily="18" charset="0"/>
              </a:rPr>
              <a:t>polýar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gysylmalary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kesgitlenýär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Uly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ýarym</a:t>
            </a:r>
            <a:r>
              <a:rPr lang="en-US" sz="2800" dirty="0">
                <a:latin typeface="Times New Roman" panose="02020603050405020304" pitchFamily="18" charset="0"/>
                <a:cs typeface="Times New Roman" panose="02020603050405020304" pitchFamily="18" charset="0"/>
              </a:rPr>
              <a:t> ok a-</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belgilenýär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kiçi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ýarym</a:t>
            </a:r>
            <a:r>
              <a:rPr lang="en-US" sz="2800" dirty="0">
                <a:latin typeface="Times New Roman" panose="02020603050405020304" pitchFamily="18" charset="0"/>
                <a:cs typeface="Times New Roman" panose="02020603050405020304" pitchFamily="18" charset="0"/>
              </a:rPr>
              <a:t> ok b-</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belgilenýär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polýar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gysylma</a:t>
            </a:r>
            <a:r>
              <a:rPr lang="en-US"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α</a:t>
            </a:r>
            <a:r>
              <a:rPr lang="en-US" sz="2800" dirty="0" smtClean="0">
                <a:latin typeface="Times New Roman" panose="02020603050405020304" pitchFamily="18" charset="0"/>
                <a:cs typeface="Times New Roman" panose="02020603050405020304" pitchFamily="18" charset="0"/>
              </a:rPr>
              <a:t>-</a:t>
            </a:r>
            <a:r>
              <a:rPr lang="en-US" sz="2800" dirty="0" err="1" smtClean="0">
                <a:latin typeface="Times New Roman" panose="02020603050405020304" pitchFamily="18" charset="0"/>
                <a:cs typeface="Times New Roman" panose="02020603050405020304" pitchFamily="18" charset="0"/>
              </a:rPr>
              <a:t>bilen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belgilenýär</a:t>
            </a:r>
            <a:r>
              <a:rPr lang="en-US" sz="2800" dirty="0" smtClean="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Polýar</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gysylma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diýip</a:t>
            </a:r>
            <a:r>
              <a:rPr lang="en-US" sz="2800" b="1"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ýarym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oklaryň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tapawudynyň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uly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ýarym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oka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bolan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gatnaşygyna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aýdylýar</a:t>
            </a:r>
            <a:r>
              <a:rPr lang="en-US" sz="2800" dirty="0">
                <a:latin typeface="Times New Roman" panose="02020603050405020304" pitchFamily="18" charset="0"/>
                <a:cs typeface="Times New Roman" panose="02020603050405020304" pitchFamily="18" charset="0"/>
              </a:rPr>
              <a:t> we </a:t>
            </a:r>
            <a:r>
              <a:rPr lang="en-US" sz="2800" dirty="0" err="1">
                <a:latin typeface="Times New Roman" panose="02020603050405020304" pitchFamily="18" charset="0"/>
                <a:cs typeface="Times New Roman" panose="02020603050405020304" pitchFamily="18" charset="0"/>
              </a:rPr>
              <a:t>şeýle</a:t>
            </a:r>
            <a:r>
              <a:rPr lang="en-US" sz="2800" dirty="0">
                <a:latin typeface="Times New Roman" panose="02020603050405020304" pitchFamily="18" charset="0"/>
                <a:cs typeface="Times New Roman" panose="02020603050405020304" pitchFamily="18" charset="0"/>
              </a:rPr>
              <a:t> formula </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aňladylýar</a:t>
            </a:r>
            <a:r>
              <a:rPr lang="en-US" sz="2800" dirty="0">
                <a:latin typeface="Times New Roman" panose="02020603050405020304" pitchFamily="18" charset="0"/>
                <a:cs typeface="Times New Roman" panose="02020603050405020304" pitchFamily="18" charset="0"/>
              </a:rPr>
              <a:t>:</a:t>
            </a:r>
            <a:br>
              <a:rPr lang="en-US"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a:stretch>
            <a:fillRect/>
          </a:stretch>
        </p:blipFill>
        <p:spPr>
          <a:xfrm>
            <a:off x="2795954" y="3675187"/>
            <a:ext cx="7244861" cy="1494692"/>
          </a:xfrm>
          <a:prstGeom prst="rect">
            <a:avLst/>
          </a:prstGeom>
        </p:spPr>
      </p:pic>
    </p:spTree>
    <p:extLst>
      <p:ext uri="{BB962C8B-B14F-4D97-AF65-F5344CB8AC3E}">
        <p14:creationId xmlns:p14="http://schemas.microsoft.com/office/powerpoint/2010/main" val="1306358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66860"/>
          </a:xfrm>
        </p:spPr>
        <p:txBody>
          <a:bodyPr>
            <a:normAutofit fontScale="90000"/>
          </a:bodyPr>
          <a:lstStyle/>
          <a:p>
            <a:endParaRPr lang="ru-RU" dirty="0"/>
          </a:p>
        </p:txBody>
      </p:sp>
      <p:sp>
        <p:nvSpPr>
          <p:cNvPr id="3" name="Объект 2"/>
          <p:cNvSpPr>
            <a:spLocks noGrp="1"/>
          </p:cNvSpPr>
          <p:nvPr>
            <p:ph idx="1"/>
          </p:nvPr>
        </p:nvSpPr>
        <p:spPr>
          <a:xfrm>
            <a:off x="838199" y="1063869"/>
            <a:ext cx="10741269" cy="5113094"/>
          </a:xfrm>
        </p:spPr>
        <p:txBody>
          <a:bodyPr/>
          <a:lstStyle/>
          <a:p>
            <a:pPr algn="just"/>
            <a:r>
              <a:rPr lang="tk-TM" dirty="0" smtClean="0"/>
              <a:t>    </a:t>
            </a:r>
            <a:r>
              <a:rPr lang="en-US" sz="3200" dirty="0" err="1" smtClean="0"/>
              <a:t>Ellipsiň</a:t>
            </a:r>
            <a:r>
              <a:rPr lang="en-US" sz="3200" dirty="0" smtClean="0"/>
              <a:t> </a:t>
            </a:r>
            <a:r>
              <a:rPr lang="en-US" sz="3200" dirty="0" err="1"/>
              <a:t>polýar</a:t>
            </a:r>
            <a:r>
              <a:rPr lang="en-US" sz="3200" dirty="0"/>
              <a:t> </a:t>
            </a:r>
            <a:r>
              <a:rPr lang="en-US" sz="3200" dirty="0" err="1"/>
              <a:t>gysylmalary</a:t>
            </a:r>
            <a:r>
              <a:rPr lang="en-US" sz="3200" dirty="0"/>
              <a:t> </a:t>
            </a:r>
            <a:r>
              <a:rPr lang="en-US" sz="3200" dirty="0" err="1"/>
              <a:t>ellipsiň</a:t>
            </a:r>
            <a:r>
              <a:rPr lang="en-US" sz="3200" dirty="0"/>
              <a:t> </a:t>
            </a:r>
            <a:r>
              <a:rPr lang="en-US" sz="3200" dirty="0" err="1"/>
              <a:t>töwerekden</a:t>
            </a:r>
            <a:r>
              <a:rPr lang="en-US" sz="3200" dirty="0"/>
              <a:t> </a:t>
            </a:r>
            <a:r>
              <a:rPr lang="en-US" sz="3200" dirty="0" err="1"/>
              <a:t>tapawutlanma</a:t>
            </a:r>
            <a:r>
              <a:rPr lang="en-US" sz="3200" dirty="0"/>
              <a:t> </a:t>
            </a:r>
            <a:r>
              <a:rPr lang="en-US" sz="3200" dirty="0" err="1"/>
              <a:t>derejesini</a:t>
            </a:r>
            <a:r>
              <a:rPr lang="en-US" sz="3200" dirty="0"/>
              <a:t> </a:t>
            </a:r>
            <a:r>
              <a:rPr lang="en-US" sz="3200" dirty="0" err="1"/>
              <a:t>görkezýär</a:t>
            </a:r>
            <a:r>
              <a:rPr lang="en-US" sz="3200" dirty="0"/>
              <a:t>. </a:t>
            </a:r>
            <a:r>
              <a:rPr lang="en-US" sz="3200" dirty="0" err="1"/>
              <a:t>Tapawutlanma</a:t>
            </a:r>
            <a:r>
              <a:rPr lang="en-US" sz="3200" dirty="0"/>
              <a:t> </a:t>
            </a:r>
            <a:r>
              <a:rPr lang="en-US" sz="3200" dirty="0" err="1"/>
              <a:t>dereje</a:t>
            </a:r>
            <a:r>
              <a:rPr lang="en-US" sz="3200" dirty="0"/>
              <a:t> </a:t>
            </a:r>
            <a:r>
              <a:rPr lang="en-US" sz="3200" dirty="0" err="1"/>
              <a:t>näçe</a:t>
            </a:r>
            <a:r>
              <a:rPr lang="en-US" sz="3200" dirty="0"/>
              <a:t> </a:t>
            </a:r>
            <a:r>
              <a:rPr lang="en-US" sz="3200" dirty="0" err="1"/>
              <a:t>uly</a:t>
            </a:r>
            <a:r>
              <a:rPr lang="en-US" sz="3200" dirty="0"/>
              <a:t> </a:t>
            </a:r>
            <a:r>
              <a:rPr lang="en-US" sz="3200" dirty="0" err="1"/>
              <a:t>bolsa</a:t>
            </a:r>
            <a:r>
              <a:rPr lang="en-US" sz="3200" dirty="0"/>
              <a:t>, </a:t>
            </a:r>
            <a:r>
              <a:rPr lang="en-US" sz="3200" dirty="0" err="1"/>
              <a:t>gysylma</a:t>
            </a:r>
            <a:r>
              <a:rPr lang="en-US" sz="3200" dirty="0"/>
              <a:t> </a:t>
            </a:r>
            <a:r>
              <a:rPr lang="en-US" sz="3200" dirty="0" err="1"/>
              <a:t>dereje</a:t>
            </a:r>
            <a:r>
              <a:rPr lang="en-US" sz="3200" dirty="0"/>
              <a:t> hem </a:t>
            </a:r>
            <a:r>
              <a:rPr lang="en-US" sz="3200" dirty="0" err="1"/>
              <a:t>şonça</a:t>
            </a:r>
            <a:r>
              <a:rPr lang="en-US" sz="3200" dirty="0"/>
              <a:t> </a:t>
            </a:r>
            <a:r>
              <a:rPr lang="en-US" sz="3200" dirty="0" err="1"/>
              <a:t>ulalýar</a:t>
            </a:r>
            <a:r>
              <a:rPr lang="en-US" sz="3200" dirty="0"/>
              <a:t>. </a:t>
            </a:r>
            <a:r>
              <a:rPr lang="en-US" sz="3200" dirty="0" err="1"/>
              <a:t>Alymlar</a:t>
            </a:r>
            <a:r>
              <a:rPr lang="en-US" sz="3200" dirty="0"/>
              <a:t> </a:t>
            </a:r>
            <a:r>
              <a:rPr lang="en-US" sz="3200" dirty="0" err="1"/>
              <a:t>köp</a:t>
            </a:r>
            <a:r>
              <a:rPr lang="en-US" sz="3200" dirty="0"/>
              <a:t> </a:t>
            </a:r>
            <a:r>
              <a:rPr lang="en-US" sz="3200" dirty="0" err="1"/>
              <a:t>asyrlaryň</a:t>
            </a:r>
            <a:r>
              <a:rPr lang="en-US" sz="3200" dirty="0"/>
              <a:t> </a:t>
            </a:r>
            <a:r>
              <a:rPr lang="en-US" sz="3200" dirty="0" err="1"/>
              <a:t>dowamynda</a:t>
            </a:r>
            <a:r>
              <a:rPr lang="en-US" sz="3200" dirty="0"/>
              <a:t> </a:t>
            </a:r>
            <a:r>
              <a:rPr lang="en-US" sz="3200" dirty="0" err="1"/>
              <a:t>ýer</a:t>
            </a:r>
            <a:r>
              <a:rPr lang="en-US" sz="3200" dirty="0"/>
              <a:t> </a:t>
            </a:r>
            <a:r>
              <a:rPr lang="en-US" sz="3200" dirty="0" err="1"/>
              <a:t>sferoidiň</a:t>
            </a:r>
            <a:r>
              <a:rPr lang="en-US" sz="3200" dirty="0"/>
              <a:t> </a:t>
            </a:r>
            <a:r>
              <a:rPr lang="en-US" sz="3200" dirty="0" err="1"/>
              <a:t>möçberini</a:t>
            </a:r>
            <a:r>
              <a:rPr lang="en-US" sz="3200" dirty="0"/>
              <a:t> </a:t>
            </a:r>
            <a:r>
              <a:rPr lang="en-US" sz="3200" dirty="0" err="1"/>
              <a:t>birnäçe</a:t>
            </a:r>
            <a:r>
              <a:rPr lang="en-US" sz="3200" dirty="0"/>
              <a:t> </a:t>
            </a:r>
            <a:r>
              <a:rPr lang="en-US" sz="3200" dirty="0" err="1"/>
              <a:t>gezek</a:t>
            </a:r>
            <a:r>
              <a:rPr lang="en-US" sz="3200" dirty="0"/>
              <a:t> </a:t>
            </a:r>
            <a:r>
              <a:rPr lang="en-US" sz="3200" dirty="0" err="1"/>
              <a:t>kesgitläpdirler</a:t>
            </a:r>
            <a:r>
              <a:rPr lang="en-US" sz="3200" dirty="0"/>
              <a:t>. </a:t>
            </a:r>
            <a:r>
              <a:rPr lang="en-US" sz="3200" dirty="0" err="1"/>
              <a:t>Şol</a:t>
            </a:r>
            <a:r>
              <a:rPr lang="en-US" sz="3200" dirty="0"/>
              <a:t>  </a:t>
            </a:r>
            <a:r>
              <a:rPr lang="en-US" sz="3200" dirty="0" err="1"/>
              <a:t>ölçegleriň</a:t>
            </a:r>
            <a:r>
              <a:rPr lang="en-US" sz="3200" dirty="0"/>
              <a:t> </a:t>
            </a:r>
            <a:r>
              <a:rPr lang="en-US" sz="3200" dirty="0" err="1"/>
              <a:t>iň</a:t>
            </a:r>
            <a:r>
              <a:rPr lang="en-US" sz="3200" dirty="0"/>
              <a:t> </a:t>
            </a:r>
            <a:r>
              <a:rPr lang="en-US" sz="3200" dirty="0" err="1"/>
              <a:t>bir</a:t>
            </a:r>
            <a:r>
              <a:rPr lang="en-US" sz="3200" dirty="0"/>
              <a:t> </a:t>
            </a:r>
            <a:r>
              <a:rPr lang="en-US" sz="3200" dirty="0" err="1"/>
              <a:t>takygy</a:t>
            </a:r>
            <a:r>
              <a:rPr lang="en-US" sz="3200" dirty="0"/>
              <a:t> </a:t>
            </a:r>
            <a:r>
              <a:rPr lang="en-US" sz="3200" dirty="0" err="1"/>
              <a:t>diýilip</a:t>
            </a:r>
            <a:r>
              <a:rPr lang="en-US" sz="3200" dirty="0"/>
              <a:t> </a:t>
            </a:r>
            <a:r>
              <a:rPr lang="en-US" sz="3200" dirty="0" err="1"/>
              <a:t>F.N.Krasowskiniň</a:t>
            </a:r>
            <a:r>
              <a:rPr lang="en-US" sz="3200" dirty="0"/>
              <a:t> </a:t>
            </a:r>
            <a:r>
              <a:rPr lang="en-US" sz="3200" dirty="0" err="1"/>
              <a:t>hasaplamalary</a:t>
            </a:r>
            <a:r>
              <a:rPr lang="en-US" sz="3200" dirty="0"/>
              <a:t> </a:t>
            </a:r>
            <a:r>
              <a:rPr lang="en-US" sz="3200" dirty="0" err="1"/>
              <a:t>alynýar</a:t>
            </a:r>
            <a:r>
              <a:rPr lang="en-US" sz="3200" dirty="0"/>
              <a:t>.</a:t>
            </a:r>
          </a:p>
          <a:p>
            <a:pPr algn="just"/>
            <a:r>
              <a:rPr lang="tk-TM" sz="3200" dirty="0" smtClean="0"/>
              <a:t>    </a:t>
            </a:r>
            <a:r>
              <a:rPr lang="en-US" sz="3200" dirty="0" err="1" smtClean="0"/>
              <a:t>Ýer</a:t>
            </a:r>
            <a:r>
              <a:rPr lang="en-US" sz="3200" dirty="0" smtClean="0"/>
              <a:t> </a:t>
            </a:r>
            <a:r>
              <a:rPr lang="en-US" sz="3200" dirty="0" err="1"/>
              <a:t>ellipsoidiniň</a:t>
            </a:r>
            <a:r>
              <a:rPr lang="en-US" sz="3200" dirty="0"/>
              <a:t> </a:t>
            </a:r>
            <a:r>
              <a:rPr lang="en-US" sz="3200" dirty="0" err="1"/>
              <a:t>ýarym</a:t>
            </a:r>
            <a:r>
              <a:rPr lang="en-US" sz="3200" dirty="0"/>
              <a:t> </a:t>
            </a:r>
            <a:r>
              <a:rPr lang="en-US" sz="3200" dirty="0" err="1"/>
              <a:t>oklarynyň</a:t>
            </a:r>
            <a:r>
              <a:rPr lang="en-US" sz="3200" dirty="0"/>
              <a:t> ( a we b) </a:t>
            </a:r>
            <a:r>
              <a:rPr lang="en-US" sz="3200" dirty="0" err="1"/>
              <a:t>bahalarynyň</a:t>
            </a:r>
            <a:r>
              <a:rPr lang="en-US" sz="3200" dirty="0"/>
              <a:t> </a:t>
            </a:r>
            <a:r>
              <a:rPr lang="en-US" sz="3200" dirty="0" err="1"/>
              <a:t>şaryň</a:t>
            </a:r>
            <a:r>
              <a:rPr lang="en-US" sz="3200" dirty="0"/>
              <a:t> </a:t>
            </a:r>
            <a:r>
              <a:rPr lang="en-US" sz="3200" dirty="0" err="1"/>
              <a:t>radiusyndan</a:t>
            </a:r>
            <a:r>
              <a:rPr lang="en-US" sz="3200" dirty="0"/>
              <a:t> </a:t>
            </a:r>
            <a:r>
              <a:rPr lang="en-US" sz="3200" dirty="0" err="1"/>
              <a:t>tapawutlylygy</a:t>
            </a:r>
            <a:r>
              <a:rPr lang="en-US" sz="3200" dirty="0"/>
              <a:t> 21 km </a:t>
            </a:r>
            <a:r>
              <a:rPr lang="en-US" sz="3200" dirty="0" err="1"/>
              <a:t>töweregi</a:t>
            </a:r>
            <a:r>
              <a:rPr lang="en-US" sz="3200" dirty="0"/>
              <a:t> </a:t>
            </a:r>
            <a:r>
              <a:rPr lang="en-US" sz="3200" dirty="0" err="1"/>
              <a:t>bolanlygy</a:t>
            </a:r>
            <a:r>
              <a:rPr lang="en-US" sz="3200" dirty="0"/>
              <a:t> </a:t>
            </a:r>
            <a:r>
              <a:rPr lang="en-US" sz="3200" dirty="0" err="1"/>
              <a:t>üçin</a:t>
            </a:r>
            <a:r>
              <a:rPr lang="en-US" sz="3200" dirty="0"/>
              <a:t> </a:t>
            </a:r>
            <a:r>
              <a:rPr lang="en-US" sz="3200" dirty="0" err="1"/>
              <a:t>käbir</a:t>
            </a:r>
            <a:r>
              <a:rPr lang="en-US" sz="3200" dirty="0"/>
              <a:t> </a:t>
            </a:r>
            <a:r>
              <a:rPr lang="en-US" sz="3200" dirty="0" err="1"/>
              <a:t>geodeziýa</a:t>
            </a:r>
            <a:r>
              <a:rPr lang="en-US" sz="3200" dirty="0"/>
              <a:t> </a:t>
            </a:r>
            <a:r>
              <a:rPr lang="en-US" sz="3200" dirty="0" err="1"/>
              <a:t>işlerinde</a:t>
            </a:r>
            <a:r>
              <a:rPr lang="en-US" sz="3200" dirty="0"/>
              <a:t> </a:t>
            </a:r>
            <a:r>
              <a:rPr lang="en-US" sz="3200" dirty="0" err="1"/>
              <a:t>takyklyga</a:t>
            </a:r>
            <a:r>
              <a:rPr lang="en-US" sz="3200" dirty="0"/>
              <a:t> </a:t>
            </a:r>
            <a:r>
              <a:rPr lang="en-US" sz="3200" dirty="0" err="1"/>
              <a:t>seretmezden</a:t>
            </a:r>
            <a:r>
              <a:rPr lang="en-US" sz="3200" dirty="0"/>
              <a:t> </a:t>
            </a:r>
            <a:r>
              <a:rPr lang="en-US" sz="3200" dirty="0" err="1"/>
              <a:t>ýeriň</a:t>
            </a:r>
            <a:r>
              <a:rPr lang="en-US" sz="3200" dirty="0"/>
              <a:t> </a:t>
            </a:r>
            <a:r>
              <a:rPr lang="en-US" sz="3200" dirty="0" err="1"/>
              <a:t>görnüşini</a:t>
            </a:r>
            <a:r>
              <a:rPr lang="en-US" sz="3200" dirty="0"/>
              <a:t> </a:t>
            </a:r>
            <a:r>
              <a:rPr lang="en-US" sz="3200" dirty="0" err="1"/>
              <a:t>şar</a:t>
            </a:r>
            <a:r>
              <a:rPr lang="en-US" sz="3200" dirty="0"/>
              <a:t> </a:t>
            </a:r>
            <a:r>
              <a:rPr lang="en-US" sz="3200" dirty="0" err="1"/>
              <a:t>hökmünde</a:t>
            </a:r>
            <a:r>
              <a:rPr lang="en-US" sz="3200" dirty="0"/>
              <a:t> </a:t>
            </a:r>
            <a:r>
              <a:rPr lang="en-US" sz="3200" dirty="0" err="1"/>
              <a:t>alýarlar</a:t>
            </a:r>
            <a:r>
              <a:rPr lang="en-US" sz="3200" dirty="0"/>
              <a:t> we </a:t>
            </a:r>
            <a:r>
              <a:rPr lang="en-US" sz="3200" dirty="0" err="1"/>
              <a:t>onuň</a:t>
            </a:r>
            <a:r>
              <a:rPr lang="en-US" sz="3200" dirty="0"/>
              <a:t> </a:t>
            </a:r>
            <a:r>
              <a:rPr lang="en-US" sz="3200" dirty="0" err="1"/>
              <a:t>radiusyny</a:t>
            </a:r>
            <a:r>
              <a:rPr lang="en-US" sz="3200" dirty="0"/>
              <a:t> 6371 km </a:t>
            </a:r>
            <a:r>
              <a:rPr lang="en-US" sz="3200" dirty="0" err="1"/>
              <a:t>deň</a:t>
            </a:r>
            <a:r>
              <a:rPr lang="en-US" sz="3200" dirty="0"/>
              <a:t> </a:t>
            </a:r>
            <a:r>
              <a:rPr lang="en-US" sz="3200" dirty="0" err="1"/>
              <a:t>diýip</a:t>
            </a:r>
            <a:r>
              <a:rPr lang="en-US" sz="3200" dirty="0"/>
              <a:t> </a:t>
            </a:r>
            <a:r>
              <a:rPr lang="en-US" sz="3200" dirty="0" err="1"/>
              <a:t>hasap</a:t>
            </a:r>
            <a:r>
              <a:rPr lang="en-US" sz="3200" dirty="0"/>
              <a:t> </a:t>
            </a:r>
            <a:r>
              <a:rPr lang="en-US" sz="3200" dirty="0" err="1"/>
              <a:t>edýärler</a:t>
            </a:r>
            <a:r>
              <a:rPr lang="en-US" sz="3200" dirty="0"/>
              <a:t>.</a:t>
            </a:r>
          </a:p>
          <a:p>
            <a:endParaRPr lang="ru-RU" dirty="0"/>
          </a:p>
        </p:txBody>
      </p:sp>
    </p:spTree>
    <p:extLst>
      <p:ext uri="{BB962C8B-B14F-4D97-AF65-F5344CB8AC3E}">
        <p14:creationId xmlns:p14="http://schemas.microsoft.com/office/powerpoint/2010/main" val="4262757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65992"/>
            <a:ext cx="10876086" cy="5890845"/>
          </a:xfrm>
        </p:spPr>
        <p:txBody>
          <a:bodyPr>
            <a:normAutofit/>
          </a:bodyPr>
          <a:lstStyle/>
          <a:p>
            <a:pPr algn="just">
              <a:lnSpc>
                <a:spcPct val="120000"/>
              </a:lnSpc>
              <a:spcAft>
                <a:spcPts val="0"/>
              </a:spcAft>
            </a:pPr>
            <a:r>
              <a:rPr lang="tk-TM" sz="1800" b="1" dirty="0" smtClean="0">
                <a:latin typeface="Times New Roman" panose="02020603050405020304" pitchFamily="18" charset="0"/>
                <a:ea typeface="Times New Roman" panose="02020603050405020304" pitchFamily="18" charset="0"/>
              </a:rPr>
              <a:t>      </a:t>
            </a:r>
            <a:r>
              <a:rPr lang="ru-RU" sz="2400" b="1" dirty="0" smtClean="0">
                <a:latin typeface="Times New Roman" panose="02020603050405020304" pitchFamily="18" charset="0"/>
                <a:ea typeface="Times New Roman" panose="02020603050405020304" pitchFamily="18" charset="0"/>
              </a:rPr>
              <a:t>3. </a:t>
            </a:r>
            <a:r>
              <a:rPr lang="en-US" sz="3200" b="1" dirty="0" smtClean="0">
                <a:latin typeface="Times New Roman" panose="02020603050405020304" pitchFamily="18" charset="0"/>
                <a:ea typeface="Times New Roman" panose="02020603050405020304" pitchFamily="18" charset="0"/>
              </a:rPr>
              <a:t>Plan </a:t>
            </a:r>
            <a:r>
              <a:rPr lang="en-US" sz="3200" b="1" dirty="0" err="1" smtClean="0">
                <a:latin typeface="Times New Roman" panose="02020603050405020304" pitchFamily="18" charset="0"/>
                <a:ea typeface="Times New Roman" panose="02020603050405020304" pitchFamily="18" charset="0"/>
              </a:rPr>
              <a:t>diýip</a:t>
            </a:r>
            <a:r>
              <a:rPr lang="en-US" sz="3200" b="1" dirty="0" smtClean="0">
                <a:latin typeface="Times New Roman" panose="02020603050405020304" pitchFamily="18" charset="0"/>
                <a:ea typeface="Times New Roman" panose="02020603050405020304" pitchFamily="18" charset="0"/>
              </a:rPr>
              <a:t> </a:t>
            </a:r>
            <a:r>
              <a:rPr lang="en-US" sz="3200" dirty="0" smtClean="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böleginiň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üstüniň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gorizantal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proýeksiýasynyň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kömegi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bilen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tekizlikde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kiçeldilip</a:t>
            </a:r>
            <a:r>
              <a:rPr lang="en-US" sz="3200" dirty="0">
                <a:latin typeface="Times New Roman" panose="02020603050405020304" pitchFamily="18" charset="0"/>
                <a:ea typeface="Times New Roman" panose="02020603050405020304" pitchFamily="18" charset="0"/>
              </a:rPr>
              <a:t> </a:t>
            </a:r>
            <a:r>
              <a:rPr lang="en-US" sz="3200" dirty="0" err="1" smtClean="0">
                <a:latin typeface="Times New Roman" panose="02020603050405020304" pitchFamily="18" charset="0"/>
                <a:ea typeface="Times New Roman" panose="02020603050405020304" pitchFamily="18" charset="0"/>
              </a:rPr>
              <a:t>meňzeş</a:t>
            </a:r>
            <a:r>
              <a:rPr lang="en-US" sz="3200" dirty="0" smtClean="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şekillendirmesine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aýdylýar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Plany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uly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böleginde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düzmek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bolmaýar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Planyň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masştaby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hemişelik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ululykdyr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Planda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aralyklar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burçlar</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meýdanlar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ýoýulmaýar</a:t>
            </a:r>
            <a:r>
              <a:rPr lang="en-US" sz="3200" dirty="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p>
          <a:p>
            <a:pPr algn="just">
              <a:lnSpc>
                <a:spcPct val="170000"/>
              </a:lnSpc>
              <a:spcAft>
                <a:spcPts val="0"/>
              </a:spcAft>
            </a:pPr>
            <a:endParaRPr lang="ru-RU" sz="80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2804746" y="5846857"/>
            <a:ext cx="5873261" cy="369332"/>
          </a:xfrm>
          <a:prstGeom prst="rect">
            <a:avLst/>
          </a:prstGeom>
        </p:spPr>
        <p:txBody>
          <a:bodyPr wrap="square">
            <a:spAutoFit/>
          </a:bodyPr>
          <a:lstStyle/>
          <a:p>
            <a:pPr algn="ctr"/>
            <a:r>
              <a:rPr lang="en-US" b="1" dirty="0" smtClean="0"/>
              <a:t> </a:t>
            </a:r>
            <a:endParaRPr lang="ru-RU" b="1" dirty="0"/>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04154"/>
          </a:xfrm>
        </p:spPr>
        <p:txBody>
          <a:bodyPr>
            <a:normAutofit fontScale="90000"/>
          </a:bodyPr>
          <a:lstStyle/>
          <a:p>
            <a:endParaRPr lang="ru-RU" dirty="0"/>
          </a:p>
        </p:txBody>
      </p:sp>
      <p:sp>
        <p:nvSpPr>
          <p:cNvPr id="3" name="Объект 2"/>
          <p:cNvSpPr>
            <a:spLocks noGrp="1"/>
          </p:cNvSpPr>
          <p:nvPr>
            <p:ph idx="1"/>
          </p:nvPr>
        </p:nvSpPr>
        <p:spPr>
          <a:xfrm>
            <a:off x="474785" y="791308"/>
            <a:ext cx="11412415" cy="5829300"/>
          </a:xfrm>
        </p:spPr>
        <p:txBody>
          <a:bodyPr>
            <a:noAutofit/>
          </a:bodyPr>
          <a:lstStyle/>
          <a:p>
            <a:pPr algn="just"/>
            <a:r>
              <a:rPr lang="en-US" sz="3200" dirty="0"/>
              <a:t> </a:t>
            </a:r>
            <a:r>
              <a:rPr lang="tk-TM" sz="3200" dirty="0" smtClean="0"/>
              <a:t>    </a:t>
            </a:r>
            <a:r>
              <a:rPr lang="en-US" sz="3200" dirty="0"/>
              <a:t>Ýeriň </a:t>
            </a:r>
            <a:r>
              <a:rPr lang="en-US" sz="3200" dirty="0" err="1"/>
              <a:t>ähli</a:t>
            </a:r>
            <a:r>
              <a:rPr lang="en-US" sz="3200" dirty="0"/>
              <a:t> </a:t>
            </a:r>
            <a:r>
              <a:rPr lang="en-US" sz="3200" dirty="0" err="1"/>
              <a:t>üstüni</a:t>
            </a:r>
            <a:r>
              <a:rPr lang="en-US" sz="3200" dirty="0"/>
              <a:t> </a:t>
            </a:r>
            <a:r>
              <a:rPr lang="en-US" sz="3200" dirty="0" err="1"/>
              <a:t>kiçeldilen</a:t>
            </a:r>
            <a:r>
              <a:rPr lang="en-US" sz="3200" dirty="0"/>
              <a:t> </a:t>
            </a:r>
            <a:r>
              <a:rPr lang="en-US" sz="3200" dirty="0" err="1"/>
              <a:t>görnüşde</a:t>
            </a:r>
            <a:r>
              <a:rPr lang="en-US" sz="3200" dirty="0"/>
              <a:t> </a:t>
            </a:r>
            <a:r>
              <a:rPr lang="en-US" sz="3200" dirty="0" err="1"/>
              <a:t>globusda</a:t>
            </a:r>
            <a:r>
              <a:rPr lang="en-US" sz="3200" dirty="0"/>
              <a:t> </a:t>
            </a:r>
            <a:r>
              <a:rPr lang="en-US" sz="3200" dirty="0" err="1"/>
              <a:t>ýa</a:t>
            </a:r>
            <a:r>
              <a:rPr lang="en-US" sz="3200" dirty="0"/>
              <a:t>-da </a:t>
            </a:r>
            <a:r>
              <a:rPr lang="en-US" sz="3200" dirty="0" err="1"/>
              <a:t>çyzgyda</a:t>
            </a:r>
            <a:r>
              <a:rPr lang="en-US" sz="3200" dirty="0"/>
              <a:t> plan we </a:t>
            </a:r>
            <a:r>
              <a:rPr lang="en-US" sz="3200" dirty="0" err="1"/>
              <a:t>karta</a:t>
            </a:r>
            <a:r>
              <a:rPr lang="en-US" sz="3200" dirty="0"/>
              <a:t> </a:t>
            </a:r>
            <a:r>
              <a:rPr lang="en-US" sz="3200" dirty="0" err="1"/>
              <a:t>görnüşinde</a:t>
            </a:r>
            <a:r>
              <a:rPr lang="en-US" sz="3200" dirty="0"/>
              <a:t> </a:t>
            </a:r>
            <a:r>
              <a:rPr lang="en-US" sz="3200" dirty="0" err="1"/>
              <a:t>aňladyp</a:t>
            </a:r>
            <a:r>
              <a:rPr lang="en-US" sz="3200" dirty="0"/>
              <a:t> </a:t>
            </a:r>
            <a:r>
              <a:rPr lang="en-US" sz="3200" dirty="0" err="1"/>
              <a:t>bolýar</a:t>
            </a:r>
            <a:r>
              <a:rPr lang="en-US" sz="3200" dirty="0"/>
              <a:t>. Ýeriň </a:t>
            </a:r>
            <a:r>
              <a:rPr lang="en-US" sz="3200" dirty="0" err="1"/>
              <a:t>ölçegleriniň</a:t>
            </a:r>
            <a:r>
              <a:rPr lang="en-US" sz="3200" dirty="0"/>
              <a:t> </a:t>
            </a:r>
            <a:r>
              <a:rPr lang="en-US" sz="3200" dirty="0" err="1"/>
              <a:t>bir</a:t>
            </a:r>
            <a:r>
              <a:rPr lang="en-US" sz="3200" dirty="0"/>
              <a:t> million </a:t>
            </a:r>
            <a:r>
              <a:rPr lang="en-US" sz="3200" dirty="0" err="1"/>
              <a:t>esse</a:t>
            </a:r>
            <a:r>
              <a:rPr lang="en-US" sz="3200" dirty="0"/>
              <a:t> </a:t>
            </a:r>
            <a:r>
              <a:rPr lang="en-US" sz="3200" dirty="0" err="1"/>
              <a:t>kiçeldilen</a:t>
            </a:r>
            <a:r>
              <a:rPr lang="en-US" sz="3200" dirty="0"/>
              <a:t> </a:t>
            </a:r>
            <a:r>
              <a:rPr lang="en-US" sz="3200" dirty="0" err="1"/>
              <a:t>görnüşini</a:t>
            </a:r>
            <a:r>
              <a:rPr lang="en-US" sz="3200" dirty="0"/>
              <a:t> </a:t>
            </a:r>
            <a:r>
              <a:rPr lang="en-US" sz="3200" dirty="0" err="1"/>
              <a:t>globusda</a:t>
            </a:r>
            <a:r>
              <a:rPr lang="en-US" sz="3200" dirty="0"/>
              <a:t> </a:t>
            </a:r>
            <a:r>
              <a:rPr lang="en-US" sz="3200" dirty="0" err="1"/>
              <a:t>ýerleşdirmek</a:t>
            </a:r>
            <a:r>
              <a:rPr lang="en-US" sz="3200" dirty="0"/>
              <a:t> </a:t>
            </a:r>
            <a:r>
              <a:rPr lang="en-US" sz="3200" dirty="0" err="1"/>
              <a:t>üçin</a:t>
            </a:r>
            <a:r>
              <a:rPr lang="en-US" sz="3200" dirty="0"/>
              <a:t> </a:t>
            </a:r>
            <a:r>
              <a:rPr lang="en-US" sz="3200" dirty="0" err="1"/>
              <a:t>radiusy</a:t>
            </a:r>
            <a:r>
              <a:rPr lang="en-US" sz="3200" dirty="0"/>
              <a:t> 6,4 </a:t>
            </a:r>
            <a:r>
              <a:rPr lang="en-US" sz="3200" dirty="0" err="1"/>
              <a:t>metre</a:t>
            </a:r>
            <a:r>
              <a:rPr lang="en-US" sz="3200" dirty="0"/>
              <a:t> </a:t>
            </a:r>
            <a:r>
              <a:rPr lang="en-US" sz="3200" dirty="0" err="1"/>
              <a:t>deň</a:t>
            </a:r>
            <a:r>
              <a:rPr lang="en-US" sz="3200" dirty="0"/>
              <a:t> </a:t>
            </a:r>
            <a:r>
              <a:rPr lang="en-US" sz="3200" dirty="0" err="1"/>
              <a:t>bolan</a:t>
            </a:r>
            <a:r>
              <a:rPr lang="en-US" sz="3200" dirty="0"/>
              <a:t> </a:t>
            </a:r>
            <a:r>
              <a:rPr lang="en-US" sz="3200" dirty="0" err="1"/>
              <a:t>globus</a:t>
            </a:r>
            <a:r>
              <a:rPr lang="en-US" sz="3200" dirty="0"/>
              <a:t> </a:t>
            </a:r>
            <a:r>
              <a:rPr lang="en-US" sz="3200" dirty="0" err="1"/>
              <a:t>gerek</a:t>
            </a:r>
            <a:r>
              <a:rPr lang="en-US" sz="3200" dirty="0"/>
              <a:t> </a:t>
            </a:r>
            <a:r>
              <a:rPr lang="en-US" sz="3200" dirty="0" err="1"/>
              <a:t>bolýar</a:t>
            </a:r>
            <a:r>
              <a:rPr lang="en-US" sz="3200" dirty="0"/>
              <a:t>. Bu </a:t>
            </a:r>
            <a:r>
              <a:rPr lang="en-US" sz="3200" dirty="0" err="1"/>
              <a:t>bolsa</a:t>
            </a:r>
            <a:r>
              <a:rPr lang="en-US" sz="3200" dirty="0"/>
              <a:t> </a:t>
            </a:r>
            <a:r>
              <a:rPr lang="en-US" sz="3200" dirty="0" err="1"/>
              <a:t>ulanmak</a:t>
            </a:r>
            <a:r>
              <a:rPr lang="en-US" sz="3200" dirty="0"/>
              <a:t> </a:t>
            </a:r>
            <a:r>
              <a:rPr lang="en-US" sz="3200" dirty="0" err="1"/>
              <a:t>üçin</a:t>
            </a:r>
            <a:r>
              <a:rPr lang="en-US" sz="3200" dirty="0"/>
              <a:t> </a:t>
            </a:r>
            <a:r>
              <a:rPr lang="en-US" sz="3200" dirty="0" err="1"/>
              <a:t>örän</a:t>
            </a:r>
            <a:r>
              <a:rPr lang="en-US" sz="3200" dirty="0"/>
              <a:t> </a:t>
            </a:r>
            <a:r>
              <a:rPr lang="en-US" sz="3200" dirty="0" err="1"/>
              <a:t>amatsyzdyr</a:t>
            </a:r>
            <a:r>
              <a:rPr lang="en-US" sz="3200" dirty="0"/>
              <a:t>. </a:t>
            </a:r>
            <a:r>
              <a:rPr lang="en-US" sz="3200" dirty="0" err="1"/>
              <a:t>Kartada</a:t>
            </a:r>
            <a:r>
              <a:rPr lang="en-US" sz="3200" dirty="0"/>
              <a:t> </a:t>
            </a:r>
            <a:r>
              <a:rPr lang="en-US" sz="3200" dirty="0" err="1"/>
              <a:t>esasan</a:t>
            </a:r>
            <a:r>
              <a:rPr lang="en-US" sz="3200" dirty="0"/>
              <a:t> </a:t>
            </a:r>
            <a:r>
              <a:rPr lang="en-US" sz="3200" dirty="0" err="1"/>
              <a:t>ýeriň</a:t>
            </a:r>
            <a:r>
              <a:rPr lang="en-US" sz="3200" dirty="0"/>
              <a:t> </a:t>
            </a:r>
            <a:r>
              <a:rPr lang="en-US" sz="3200" dirty="0" err="1"/>
              <a:t>üsti</a:t>
            </a:r>
            <a:r>
              <a:rPr lang="en-US" sz="3200" dirty="0"/>
              <a:t> </a:t>
            </a:r>
            <a:r>
              <a:rPr lang="en-US" sz="3200" dirty="0" err="1"/>
              <a:t>ýa</a:t>
            </a:r>
            <a:r>
              <a:rPr lang="en-US" sz="3200" dirty="0"/>
              <a:t>-da </a:t>
            </a:r>
            <a:r>
              <a:rPr lang="en-US" sz="3200" dirty="0" err="1"/>
              <a:t>onuň</a:t>
            </a:r>
            <a:r>
              <a:rPr lang="en-US" sz="3200" dirty="0"/>
              <a:t> </a:t>
            </a:r>
            <a:r>
              <a:rPr lang="en-US" sz="3200" dirty="0" err="1"/>
              <a:t>epesli</a:t>
            </a:r>
            <a:r>
              <a:rPr lang="en-US" sz="3200" dirty="0"/>
              <a:t> </a:t>
            </a:r>
            <a:r>
              <a:rPr lang="en-US" sz="3200" dirty="0" err="1"/>
              <a:t>bölegi</a:t>
            </a:r>
            <a:r>
              <a:rPr lang="en-US" sz="3200" dirty="0"/>
              <a:t> </a:t>
            </a:r>
            <a:r>
              <a:rPr lang="en-US" sz="3200" dirty="0" err="1"/>
              <a:t>şekillendirilýär</a:t>
            </a:r>
            <a:r>
              <a:rPr lang="en-US" sz="3200" dirty="0"/>
              <a:t>. </a:t>
            </a:r>
            <a:r>
              <a:rPr lang="en-US" sz="3200" dirty="0" err="1"/>
              <a:t>Geometriki</a:t>
            </a:r>
            <a:r>
              <a:rPr lang="en-US" sz="3200" dirty="0"/>
              <a:t> </a:t>
            </a:r>
            <a:r>
              <a:rPr lang="en-US" sz="3200" dirty="0" err="1"/>
              <a:t>nukdaý</a:t>
            </a:r>
            <a:r>
              <a:rPr lang="en-US" sz="3200" dirty="0"/>
              <a:t> </a:t>
            </a:r>
            <a:r>
              <a:rPr lang="en-US" sz="3200" dirty="0" err="1"/>
              <a:t>nazardan</a:t>
            </a:r>
            <a:r>
              <a:rPr lang="en-US" sz="3200" dirty="0"/>
              <a:t> </a:t>
            </a:r>
            <a:r>
              <a:rPr lang="en-US" sz="3200" dirty="0" err="1"/>
              <a:t>alanymyzda</a:t>
            </a:r>
            <a:r>
              <a:rPr lang="en-US" sz="3200" dirty="0"/>
              <a:t> </a:t>
            </a:r>
            <a:r>
              <a:rPr lang="en-US" sz="3200" dirty="0" err="1"/>
              <a:t>kartalaryň</a:t>
            </a:r>
            <a:r>
              <a:rPr lang="en-US" sz="3200" dirty="0"/>
              <a:t> </a:t>
            </a:r>
            <a:r>
              <a:rPr lang="en-US" sz="3200" dirty="0" err="1"/>
              <a:t>aýratynlygyna</a:t>
            </a:r>
            <a:r>
              <a:rPr lang="en-US" sz="3200" dirty="0"/>
              <a:t> </a:t>
            </a:r>
            <a:r>
              <a:rPr lang="en-US" sz="3200" dirty="0" err="1"/>
              <a:t>seredilende</a:t>
            </a:r>
            <a:r>
              <a:rPr lang="en-US" sz="3200" dirty="0"/>
              <a:t> </a:t>
            </a:r>
            <a:r>
              <a:rPr lang="en-US" sz="3200" dirty="0" err="1"/>
              <a:t>kartalar</a:t>
            </a:r>
            <a:r>
              <a:rPr lang="en-US" sz="3200" dirty="0"/>
              <a:t> </a:t>
            </a:r>
            <a:r>
              <a:rPr lang="tk-TM" sz="3200" dirty="0" smtClean="0"/>
              <a:t>                     </a:t>
            </a:r>
            <a:r>
              <a:rPr lang="en-US" sz="3200" dirty="0" err="1" smtClean="0"/>
              <a:t>azda-kände</a:t>
            </a:r>
            <a:r>
              <a:rPr lang="en-US" sz="3200" dirty="0" smtClean="0"/>
              <a:t> </a:t>
            </a:r>
            <a:r>
              <a:rPr lang="en-US" sz="3200" dirty="0" err="1"/>
              <a:t>ýoýulyp</a:t>
            </a:r>
            <a:r>
              <a:rPr lang="en-US" sz="3200" dirty="0"/>
              <a:t> </a:t>
            </a:r>
            <a:r>
              <a:rPr lang="en-US" sz="3200" dirty="0" err="1"/>
              <a:t>seredilen</a:t>
            </a:r>
            <a:r>
              <a:rPr lang="en-US" sz="3200" dirty="0"/>
              <a:t> (</a:t>
            </a:r>
            <a:r>
              <a:rPr lang="en-US" sz="3200" dirty="0" err="1"/>
              <a:t>aňladylan</a:t>
            </a:r>
            <a:r>
              <a:rPr lang="en-US" sz="3200" dirty="0"/>
              <a:t>) </a:t>
            </a:r>
            <a:r>
              <a:rPr lang="en-US" sz="3200" dirty="0" err="1"/>
              <a:t>ýer</a:t>
            </a:r>
            <a:r>
              <a:rPr lang="en-US" sz="3200" dirty="0"/>
              <a:t> </a:t>
            </a:r>
            <a:r>
              <a:rPr lang="en-US" sz="3200" dirty="0" err="1"/>
              <a:t>üstüniň</a:t>
            </a:r>
            <a:r>
              <a:rPr lang="en-US" sz="3200" dirty="0"/>
              <a:t> </a:t>
            </a:r>
            <a:r>
              <a:rPr lang="en-US" sz="3200" dirty="0" err="1"/>
              <a:t>şekilidir</a:t>
            </a:r>
            <a:r>
              <a:rPr lang="en-US" sz="3200" dirty="0"/>
              <a:t>. </a:t>
            </a:r>
            <a:r>
              <a:rPr lang="en-US" sz="3200" dirty="0" err="1"/>
              <a:t>Şeýlelik</a:t>
            </a:r>
            <a:r>
              <a:rPr lang="en-US" sz="3200" dirty="0"/>
              <a:t>-de </a:t>
            </a:r>
            <a:r>
              <a:rPr lang="en-US" sz="3200" dirty="0" err="1"/>
              <a:t>ähli</a:t>
            </a:r>
            <a:r>
              <a:rPr lang="en-US" sz="3200" dirty="0"/>
              <a:t> </a:t>
            </a:r>
            <a:r>
              <a:rPr lang="en-US" sz="3200" dirty="0" err="1"/>
              <a:t>ýerleriň</a:t>
            </a:r>
            <a:r>
              <a:rPr lang="en-US" sz="3200" dirty="0"/>
              <a:t> </a:t>
            </a:r>
            <a:r>
              <a:rPr lang="en-US" sz="3200" dirty="0" err="1"/>
              <a:t>ýa</a:t>
            </a:r>
            <a:r>
              <a:rPr lang="en-US" sz="3200" dirty="0"/>
              <a:t>-da </a:t>
            </a:r>
            <a:r>
              <a:rPr lang="en-US" sz="3200" dirty="0" err="1"/>
              <a:t>onuň</a:t>
            </a:r>
            <a:r>
              <a:rPr lang="en-US" sz="3200" dirty="0"/>
              <a:t> </a:t>
            </a:r>
            <a:r>
              <a:rPr lang="en-US" sz="3200" dirty="0" err="1"/>
              <a:t>epesli</a:t>
            </a:r>
            <a:r>
              <a:rPr lang="en-US" sz="3200" dirty="0"/>
              <a:t> </a:t>
            </a:r>
            <a:r>
              <a:rPr lang="en-US" sz="3200" dirty="0" err="1"/>
              <a:t>böleginiň</a:t>
            </a:r>
            <a:r>
              <a:rPr lang="en-US" sz="3200" dirty="0"/>
              <a:t> </a:t>
            </a:r>
            <a:r>
              <a:rPr lang="en-US" sz="3200" dirty="0" err="1"/>
              <a:t>kanuny</a:t>
            </a:r>
            <a:r>
              <a:rPr lang="en-US" sz="3200" dirty="0"/>
              <a:t> </a:t>
            </a:r>
            <a:r>
              <a:rPr lang="en-US" sz="3200" dirty="0" err="1"/>
              <a:t>ýoýulmalar</a:t>
            </a:r>
            <a:r>
              <a:rPr lang="en-US" sz="3200" dirty="0"/>
              <a:t> </a:t>
            </a:r>
            <a:r>
              <a:rPr lang="en-US" sz="3200" dirty="0" err="1"/>
              <a:t>esasynda</a:t>
            </a:r>
            <a:r>
              <a:rPr lang="en-US" sz="3200" dirty="0"/>
              <a:t> </a:t>
            </a:r>
            <a:r>
              <a:rPr lang="en-US" sz="3200" dirty="0" err="1"/>
              <a:t>kiçeldilen</a:t>
            </a:r>
            <a:r>
              <a:rPr lang="en-US" sz="3200" dirty="0"/>
              <a:t> </a:t>
            </a:r>
            <a:r>
              <a:rPr lang="en-US" sz="3200" dirty="0" err="1"/>
              <a:t>şekiline</a:t>
            </a:r>
            <a:r>
              <a:rPr lang="en-US" sz="3200" dirty="0"/>
              <a:t> </a:t>
            </a:r>
            <a:r>
              <a:rPr lang="en-US" sz="3200" dirty="0" err="1"/>
              <a:t>karta</a:t>
            </a:r>
            <a:r>
              <a:rPr lang="en-US" sz="3200" dirty="0"/>
              <a:t> </a:t>
            </a:r>
            <a:r>
              <a:rPr lang="en-US" sz="3200" dirty="0" err="1"/>
              <a:t>diýilýär</a:t>
            </a:r>
            <a:r>
              <a:rPr lang="en-US" sz="3200" dirty="0"/>
              <a:t>. </a:t>
            </a:r>
            <a:r>
              <a:rPr lang="en-US" sz="3200" dirty="0" err="1"/>
              <a:t>Kartanyň</a:t>
            </a:r>
            <a:r>
              <a:rPr lang="en-US" sz="3200" dirty="0"/>
              <a:t> </a:t>
            </a:r>
            <a:r>
              <a:rPr lang="en-US" sz="3200" dirty="0" err="1"/>
              <a:t>esasy</a:t>
            </a:r>
            <a:r>
              <a:rPr lang="en-US" sz="3200" dirty="0"/>
              <a:t> </a:t>
            </a:r>
            <a:r>
              <a:rPr lang="en-US" sz="3200" dirty="0" err="1"/>
              <a:t>aýratynlygy</a:t>
            </a:r>
            <a:r>
              <a:rPr lang="en-US" sz="3200" dirty="0"/>
              <a:t> </a:t>
            </a:r>
            <a:r>
              <a:rPr lang="en-US" sz="3200" dirty="0" err="1"/>
              <a:t>bir</a:t>
            </a:r>
            <a:r>
              <a:rPr lang="en-US" sz="3200" dirty="0"/>
              <a:t> </a:t>
            </a:r>
            <a:r>
              <a:rPr lang="en-US" sz="3200" dirty="0" err="1"/>
              <a:t>nokatdan</a:t>
            </a:r>
            <a:r>
              <a:rPr lang="en-US" sz="3200" dirty="0"/>
              <a:t> </a:t>
            </a:r>
            <a:r>
              <a:rPr lang="en-US" sz="3200" dirty="0" err="1"/>
              <a:t>başga</a:t>
            </a:r>
            <a:r>
              <a:rPr lang="en-US" sz="3200" dirty="0"/>
              <a:t> </a:t>
            </a:r>
            <a:r>
              <a:rPr lang="en-US" sz="3200" dirty="0" err="1"/>
              <a:t>bir</a:t>
            </a:r>
            <a:r>
              <a:rPr lang="en-US" sz="3200" dirty="0"/>
              <a:t> </a:t>
            </a:r>
            <a:r>
              <a:rPr lang="en-US" sz="3200" dirty="0" err="1"/>
              <a:t>nokada</a:t>
            </a:r>
            <a:r>
              <a:rPr lang="en-US" sz="3200" dirty="0"/>
              <a:t> </a:t>
            </a:r>
            <a:r>
              <a:rPr lang="en-US" sz="3200" dirty="0" err="1"/>
              <a:t>çenli</a:t>
            </a:r>
            <a:r>
              <a:rPr lang="en-US" sz="3200" dirty="0"/>
              <a:t> </a:t>
            </a:r>
            <a:r>
              <a:rPr lang="en-US" sz="3200" dirty="0" err="1"/>
              <a:t>ýa</a:t>
            </a:r>
            <a:r>
              <a:rPr lang="en-US" sz="3200" dirty="0"/>
              <a:t>-da </a:t>
            </a:r>
            <a:r>
              <a:rPr lang="en-US" sz="3200" dirty="0" err="1"/>
              <a:t>nokadyň</a:t>
            </a:r>
            <a:r>
              <a:rPr lang="en-US" sz="3200" dirty="0"/>
              <a:t> </a:t>
            </a:r>
            <a:r>
              <a:rPr lang="en-US" sz="3200" dirty="0" err="1"/>
              <a:t>töwereginde</a:t>
            </a:r>
            <a:r>
              <a:rPr lang="en-US" sz="3200" dirty="0"/>
              <a:t> </a:t>
            </a:r>
            <a:r>
              <a:rPr lang="en-US" sz="3200" dirty="0" err="1"/>
              <a:t>bolmagy</a:t>
            </a:r>
            <a:r>
              <a:rPr lang="en-US" sz="3200" dirty="0"/>
              <a:t> </a:t>
            </a:r>
            <a:r>
              <a:rPr lang="en-US" sz="3200" dirty="0" err="1"/>
              <a:t>onuň</a:t>
            </a:r>
            <a:r>
              <a:rPr lang="en-US" sz="3200" dirty="0"/>
              <a:t> </a:t>
            </a:r>
            <a:r>
              <a:rPr lang="en-US" sz="3200" dirty="0" err="1"/>
              <a:t>masştabynyň</a:t>
            </a:r>
            <a:r>
              <a:rPr lang="en-US" sz="3200" dirty="0"/>
              <a:t> </a:t>
            </a:r>
            <a:r>
              <a:rPr lang="en-US" sz="3200" dirty="0" err="1"/>
              <a:t>kanuny</a:t>
            </a:r>
            <a:r>
              <a:rPr lang="en-US" sz="3200" dirty="0"/>
              <a:t> </a:t>
            </a:r>
            <a:r>
              <a:rPr lang="en-US" sz="3200" dirty="0" err="1"/>
              <a:t>ýagdaýda</a:t>
            </a:r>
            <a:r>
              <a:rPr lang="en-US" sz="3200" dirty="0"/>
              <a:t> </a:t>
            </a:r>
            <a:r>
              <a:rPr lang="en-US" sz="3200" dirty="0" err="1"/>
              <a:t>üýtgemegidir</a:t>
            </a:r>
            <a:r>
              <a:rPr lang="en-US" sz="3200" dirty="0"/>
              <a:t>. </a:t>
            </a:r>
            <a:endParaRPr lang="ru-RU" sz="3200" dirty="0"/>
          </a:p>
        </p:txBody>
      </p:sp>
    </p:spTree>
    <p:extLst>
      <p:ext uri="{BB962C8B-B14F-4D97-AF65-F5344CB8AC3E}">
        <p14:creationId xmlns:p14="http://schemas.microsoft.com/office/powerpoint/2010/main" val="2516329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1984" y="452247"/>
            <a:ext cx="10656278" cy="1982421"/>
          </a:xfrm>
        </p:spPr>
        <p:txBody>
          <a:bodyPr>
            <a:noAutofit/>
          </a:bodyPr>
          <a:lstStyle/>
          <a:p>
            <a:pPr algn="just"/>
            <a:r>
              <a:rPr lang="tk-TM" sz="3200"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Profil</a:t>
            </a: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berlen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ugurlar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boýunça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üstüniň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wertikal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kesiminiň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kiçeldilen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şekilidir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Profil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göniden-göni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geodeziki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resminamalara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degişlidir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böleginiň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profili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belentlik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bahalar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boýunça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düzülýär</a:t>
            </a:r>
            <a:r>
              <a:rPr lang="en-US" sz="3200" dirty="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p:txBody>
      </p:sp>
      <p:pic>
        <p:nvPicPr>
          <p:cNvPr id="7" name="Рисунок 6"/>
          <p:cNvPicPr>
            <a:picLocks noChangeAspect="1"/>
          </p:cNvPicPr>
          <p:nvPr/>
        </p:nvPicPr>
        <p:blipFill>
          <a:blip r:embed="rId2"/>
          <a:stretch>
            <a:fillRect/>
          </a:stretch>
        </p:blipFill>
        <p:spPr>
          <a:xfrm>
            <a:off x="1951892" y="2681654"/>
            <a:ext cx="8352691" cy="3393830"/>
          </a:xfrm>
          <a:prstGeom prst="rect">
            <a:avLst/>
          </a:prstGeom>
        </p:spPr>
      </p:pic>
      <p:sp>
        <p:nvSpPr>
          <p:cNvPr id="8" name="Объект 7"/>
          <p:cNvSpPr>
            <a:spLocks noGrp="1"/>
          </p:cNvSpPr>
          <p:nvPr>
            <p:ph idx="1"/>
          </p:nvPr>
        </p:nvSpPr>
        <p:spPr>
          <a:xfrm>
            <a:off x="1468314" y="6559062"/>
            <a:ext cx="9979269" cy="2413854"/>
          </a:xfrm>
        </p:spPr>
        <p:txBody>
          <a:bodyPr/>
          <a:lstStyle/>
          <a:p>
            <a:pPr marL="0" indent="0">
              <a:buNone/>
            </a:pPr>
            <a:endParaRPr lang="ru-RU" dirty="0"/>
          </a:p>
        </p:txBody>
      </p:sp>
    </p:spTree>
    <p:extLst>
      <p:ext uri="{BB962C8B-B14F-4D97-AF65-F5344CB8AC3E}">
        <p14:creationId xmlns:p14="http://schemas.microsoft.com/office/powerpoint/2010/main" val="358661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342900" lvl="0" indent="-342900">
              <a:lnSpc>
                <a:spcPct val="107000"/>
              </a:lnSpc>
              <a:spcAft>
                <a:spcPts val="0"/>
              </a:spcAft>
              <a:buClr>
                <a:srgbClr val="000000"/>
              </a:buClr>
              <a:buFont typeface="+mj-lt"/>
              <a:buAutoNum type="arabicPeriod"/>
            </a:pPr>
            <a:r>
              <a:rPr lang="ru-RU" sz="3200" b="1" dirty="0" smtClean="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 </a:t>
            </a:r>
            <a:r>
              <a:rPr lang="en-US" sz="3200" b="1" dirty="0" smtClean="0">
                <a:latin typeface="Times New Roman" panose="02020603050405020304" pitchFamily="18" charset="0"/>
                <a:ea typeface="Times New Roman" panose="02020603050405020304" pitchFamily="18" charset="0"/>
              </a:rPr>
              <a:t>Ýeriň </a:t>
            </a:r>
            <a:r>
              <a:rPr lang="en-US" sz="3200" b="1" dirty="0" err="1">
                <a:latin typeface="Times New Roman" panose="02020603050405020304" pitchFamily="18" charset="0"/>
                <a:ea typeface="Times New Roman" panose="02020603050405020304" pitchFamily="18" charset="0"/>
              </a:rPr>
              <a:t>güberçekliginiň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ölçeglere</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ýetirýän</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täsiriniň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häsiýetleri</a:t>
            </a:r>
            <a:r>
              <a:rPr lang="en-US" sz="3200" b="1" dirty="0">
                <a:latin typeface="Times New Roman" panose="02020603050405020304" pitchFamily="18" charset="0"/>
                <a:ea typeface="Times New Roman" panose="02020603050405020304" pitchFamily="18" charset="0"/>
              </a:rPr>
              <a:t>.</a:t>
            </a:r>
          </a:p>
          <a:p>
            <a:pPr marL="342900" lvl="0" indent="-342900">
              <a:lnSpc>
                <a:spcPct val="107000"/>
              </a:lnSpc>
              <a:spcAft>
                <a:spcPts val="0"/>
              </a:spcAft>
              <a:buClr>
                <a:srgbClr val="000000"/>
              </a:buClr>
              <a:buFont typeface="+mj-lt"/>
              <a:buAutoNum type="arabicPeriod"/>
            </a:pPr>
            <a:r>
              <a:rPr lang="en-US" sz="3200" b="1" dirty="0">
                <a:latin typeface="Times New Roman" panose="02020603050405020304" pitchFamily="18" charset="0"/>
                <a:ea typeface="Times New Roman" panose="02020603050405020304" pitchFamily="18" charset="0"/>
              </a:rPr>
              <a:t>  </a:t>
            </a:r>
            <a:r>
              <a:rPr lang="en-US" sz="3200" b="1" dirty="0" smtClean="0">
                <a:latin typeface="Times New Roman" panose="02020603050405020304" pitchFamily="18" charset="0"/>
                <a:ea typeface="Times New Roman" panose="02020603050405020304" pitchFamily="18" charset="0"/>
              </a:rPr>
              <a:t>Ýeriň </a:t>
            </a:r>
            <a:r>
              <a:rPr lang="en-US" sz="3200" b="1" dirty="0" err="1">
                <a:latin typeface="Times New Roman" panose="02020603050405020304" pitchFamily="18" charset="0"/>
                <a:ea typeface="Times New Roman" panose="02020603050405020304" pitchFamily="18" charset="0"/>
              </a:rPr>
              <a:t>gabarasy</a:t>
            </a:r>
            <a:r>
              <a:rPr lang="en-US" sz="3200" b="1" dirty="0">
                <a:latin typeface="Times New Roman" panose="02020603050405020304" pitchFamily="18" charset="0"/>
                <a:ea typeface="Times New Roman" panose="02020603050405020304" pitchFamily="18" charset="0"/>
              </a:rPr>
              <a:t> we </a:t>
            </a:r>
            <a:r>
              <a:rPr lang="en-US" sz="3200" b="1" dirty="0" err="1">
                <a:latin typeface="Times New Roman" panose="02020603050405020304" pitchFamily="18" charset="0"/>
                <a:ea typeface="Times New Roman" panose="02020603050405020304" pitchFamily="18" charset="0"/>
              </a:rPr>
              <a:t>onuň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ölçegleriniň</a:t>
            </a:r>
            <a:r>
              <a:rPr lang="en-US" sz="3200" b="1" dirty="0">
                <a:latin typeface="Times New Roman" panose="02020603050405020304" pitchFamily="18" charset="0"/>
                <a:ea typeface="Times New Roman" panose="02020603050405020304" pitchFamily="18" charset="0"/>
              </a:rPr>
              <a:t> </a:t>
            </a:r>
            <a:r>
              <a:rPr lang="en-US" sz="3200" b="1" dirty="0" err="1" smtClean="0">
                <a:latin typeface="Times New Roman" panose="02020603050405020304" pitchFamily="18" charset="0"/>
                <a:ea typeface="Times New Roman" panose="02020603050405020304" pitchFamily="18" charset="0"/>
              </a:rPr>
              <a:t>kesgitlenilşi</a:t>
            </a:r>
            <a:r>
              <a:rPr lang="tk-TM" sz="3200" b="1" dirty="0" smtClean="0">
                <a:latin typeface="Times New Roman" panose="02020603050405020304" pitchFamily="18" charset="0"/>
                <a:ea typeface="Times New Roman" panose="02020603050405020304" pitchFamily="18" charset="0"/>
              </a:rPr>
              <a:t>.</a:t>
            </a:r>
            <a:endParaRPr lang="en-US" sz="3200" b="1" dirty="0">
              <a:latin typeface="Times New Roman" panose="02020603050405020304" pitchFamily="18" charset="0"/>
              <a:ea typeface="Times New Roman" panose="02020603050405020304" pitchFamily="18" charset="0"/>
            </a:endParaRPr>
          </a:p>
          <a:p>
            <a:pPr marL="342900" lvl="0" indent="-342900">
              <a:lnSpc>
                <a:spcPct val="107000"/>
              </a:lnSpc>
              <a:spcAft>
                <a:spcPts val="0"/>
              </a:spcAft>
              <a:buClr>
                <a:srgbClr val="000000"/>
              </a:buClr>
              <a:buFont typeface="+mj-lt"/>
              <a:buAutoNum type="arabicPeriod"/>
            </a:pPr>
            <a:r>
              <a:rPr lang="en-US" sz="3200" b="1" dirty="0">
                <a:latin typeface="Times New Roman" panose="02020603050405020304" pitchFamily="18" charset="0"/>
                <a:ea typeface="Times New Roman" panose="02020603050405020304" pitchFamily="18" charset="0"/>
              </a:rPr>
              <a:t>  </a:t>
            </a:r>
            <a:r>
              <a:rPr lang="en-US" sz="3200" b="1" dirty="0" smtClean="0">
                <a:latin typeface="Times New Roman" panose="02020603050405020304" pitchFamily="18" charset="0"/>
                <a:ea typeface="Times New Roman" panose="02020603050405020304" pitchFamily="18" charset="0"/>
              </a:rPr>
              <a:t>Plan</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karta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profil</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barada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umumy</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düşünjeler</a:t>
            </a:r>
            <a:r>
              <a:rPr lang="en-US" sz="3200" b="1" dirty="0">
                <a:latin typeface="Times New Roman" panose="02020603050405020304" pitchFamily="18" charset="0"/>
                <a:ea typeface="Times New Roman" panose="02020603050405020304" pitchFamily="18" charset="0"/>
              </a:rPr>
              <a:t>. </a:t>
            </a: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fontScale="85000" lnSpcReduction="20000"/>
          </a:bodyPr>
          <a:lstStyle/>
          <a:p>
            <a:pPr algn="just"/>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en-US" sz="4400" dirty="0">
                <a:solidFill>
                  <a:srgbClr val="000000"/>
                </a:solidFill>
                <a:latin typeface="Times New Roman" panose="02020603050405020304" pitchFamily="18" charset="0"/>
                <a:ea typeface="Times New Roman" panose="02020603050405020304" pitchFamily="18" charset="0"/>
              </a:rPr>
              <a:t>Ýeriň </a:t>
            </a:r>
            <a:r>
              <a:rPr lang="en-US" sz="4400" dirty="0" err="1">
                <a:solidFill>
                  <a:srgbClr val="000000"/>
                </a:solidFill>
                <a:latin typeface="Times New Roman" panose="02020603050405020304" pitchFamily="18" charset="0"/>
                <a:ea typeface="Times New Roman" panose="02020603050405020304" pitchFamily="18" charset="0"/>
              </a:rPr>
              <a:t>güberçekliginiň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ölçeglere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ýetirýän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täsirini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kesgitlemek</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üçin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ilki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bilen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görnüşi</a:t>
            </a:r>
            <a:r>
              <a:rPr lang="en-US" sz="4400" dirty="0">
                <a:solidFill>
                  <a:srgbClr val="000000"/>
                </a:solidFill>
                <a:latin typeface="Times New Roman" panose="02020603050405020304" pitchFamily="18" charset="0"/>
                <a:ea typeface="Times New Roman" panose="02020603050405020304" pitchFamily="18" charset="0"/>
              </a:rPr>
              <a:t> we </a:t>
            </a:r>
            <a:r>
              <a:rPr lang="en-US" sz="4400" dirty="0" err="1">
                <a:solidFill>
                  <a:srgbClr val="000000"/>
                </a:solidFill>
                <a:latin typeface="Times New Roman" panose="02020603050405020304" pitchFamily="18" charset="0"/>
                <a:ea typeface="Times New Roman" panose="02020603050405020304" pitchFamily="18" charset="0"/>
              </a:rPr>
              <a:t>onuň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möçberleri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hakyndaky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maglumatlary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bilmek</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zerurdyr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Ondan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soňra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ýer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ellipsoidyny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tekizlige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ýagny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kartalara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planlara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geçirmek</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üçin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ulanylýan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kartografiki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proýeksiýalaryň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dürli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usullary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bilen</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tanyş</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bolmalydyr</a:t>
            </a:r>
            <a:r>
              <a:rPr lang="en-US" sz="4400" dirty="0">
                <a:solidFill>
                  <a:srgbClr val="000000"/>
                </a:solidFill>
                <a:latin typeface="Times New Roman" panose="02020603050405020304" pitchFamily="18" charset="0"/>
                <a:ea typeface="Times New Roman" panose="02020603050405020304" pitchFamily="18" charset="0"/>
              </a:rPr>
              <a:t>.</a:t>
            </a:r>
          </a:p>
          <a:p>
            <a:pPr algn="just"/>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Kartografiki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proýeksiýalaryň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görnüşleri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köpdir</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emma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bu</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proýeksiýalaryň</a:t>
            </a:r>
            <a:r>
              <a:rPr lang="en-US" sz="4400" dirty="0">
                <a:solidFill>
                  <a:srgbClr val="000000"/>
                </a:solidFill>
                <a:latin typeface="Times New Roman" panose="02020603050405020304" pitchFamily="18" charset="0"/>
                <a:ea typeface="Times New Roman" panose="02020603050405020304" pitchFamily="18" charset="0"/>
              </a:rPr>
              <a:t> her </a:t>
            </a:r>
            <a:r>
              <a:rPr lang="en-US" sz="4400" dirty="0" err="1">
                <a:solidFill>
                  <a:srgbClr val="000000"/>
                </a:solidFill>
                <a:latin typeface="Times New Roman" panose="02020603050405020304" pitchFamily="18" charset="0"/>
                <a:ea typeface="Times New Roman" panose="02020603050405020304" pitchFamily="18" charset="0"/>
              </a:rPr>
              <a:t>birinde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obýektiň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şekiliniň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görnüşi</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ýa</a:t>
            </a:r>
            <a:r>
              <a:rPr lang="en-US" sz="4400" dirty="0">
                <a:solidFill>
                  <a:srgbClr val="000000"/>
                </a:solidFill>
                <a:latin typeface="Times New Roman" panose="02020603050405020304" pitchFamily="18" charset="0"/>
                <a:ea typeface="Times New Roman" panose="02020603050405020304" pitchFamily="18" charset="0"/>
              </a:rPr>
              <a:t>-da </a:t>
            </a:r>
            <a:r>
              <a:rPr lang="en-US" sz="4400" dirty="0" err="1">
                <a:solidFill>
                  <a:srgbClr val="000000"/>
                </a:solidFill>
                <a:latin typeface="Times New Roman" panose="02020603050405020304" pitchFamily="18" charset="0"/>
                <a:ea typeface="Times New Roman" panose="02020603050405020304" pitchFamily="18" charset="0"/>
              </a:rPr>
              <a:t>onyň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meýdanlarynyň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gatnaşygy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ýa</a:t>
            </a:r>
            <a:r>
              <a:rPr lang="en-US" sz="4400" dirty="0">
                <a:solidFill>
                  <a:srgbClr val="000000"/>
                </a:solidFill>
                <a:latin typeface="Times New Roman" panose="02020603050405020304" pitchFamily="18" charset="0"/>
                <a:ea typeface="Times New Roman" panose="02020603050405020304" pitchFamily="18" charset="0"/>
              </a:rPr>
              <a:t>-da </a:t>
            </a:r>
            <a:r>
              <a:rPr lang="en-US" sz="4400" dirty="0" err="1">
                <a:solidFill>
                  <a:srgbClr val="000000"/>
                </a:solidFill>
                <a:latin typeface="Times New Roman" panose="02020603050405020304" pitchFamily="18" charset="0"/>
                <a:ea typeface="Times New Roman" panose="02020603050405020304" pitchFamily="18" charset="0"/>
              </a:rPr>
              <a:t>obýektiň</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görnüşi</a:t>
            </a:r>
            <a:r>
              <a:rPr lang="en-US" sz="4400" dirty="0">
                <a:solidFill>
                  <a:srgbClr val="000000"/>
                </a:solidFill>
                <a:latin typeface="Times New Roman" panose="02020603050405020304" pitchFamily="18" charset="0"/>
                <a:ea typeface="Times New Roman" panose="02020603050405020304" pitchFamily="18" charset="0"/>
              </a:rPr>
              <a:t> we </a:t>
            </a:r>
            <a:r>
              <a:rPr lang="en-US" sz="4400" dirty="0" err="1">
                <a:solidFill>
                  <a:srgbClr val="000000"/>
                </a:solidFill>
                <a:latin typeface="Times New Roman" panose="02020603050405020304" pitchFamily="18" charset="0"/>
                <a:ea typeface="Times New Roman" panose="02020603050405020304" pitchFamily="18" charset="0"/>
              </a:rPr>
              <a:t>meýdany</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bilelikde</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ýoýulmaga</a:t>
            </a:r>
            <a:r>
              <a:rPr lang="en-US" sz="4400" dirty="0">
                <a:solidFill>
                  <a:srgbClr val="000000"/>
                </a:solidFill>
                <a:latin typeface="Times New Roman" panose="02020603050405020304" pitchFamily="18" charset="0"/>
                <a:ea typeface="Times New Roman" panose="02020603050405020304" pitchFamily="18" charset="0"/>
              </a:rPr>
              <a:t> </a:t>
            </a:r>
            <a:r>
              <a:rPr lang="en-US" sz="4400" dirty="0" err="1">
                <a:solidFill>
                  <a:srgbClr val="000000"/>
                </a:solidFill>
                <a:latin typeface="Times New Roman" panose="02020603050405020304" pitchFamily="18" charset="0"/>
                <a:ea typeface="Times New Roman" panose="02020603050405020304" pitchFamily="18" charset="0"/>
              </a:rPr>
              <a:t>häsiýetlidir</a:t>
            </a:r>
            <a:r>
              <a:rPr lang="en-US" sz="4400" dirty="0">
                <a:solidFill>
                  <a:srgbClr val="000000"/>
                </a:solidFill>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008" y="615463"/>
            <a:ext cx="10676792" cy="1617784"/>
          </a:xfrm>
        </p:spPr>
        <p:txBody>
          <a:bodyPr>
            <a:normAutofit fontScale="90000"/>
          </a:bodyPr>
          <a:lstStyle/>
          <a:p>
            <a:pPr algn="just"/>
            <a:r>
              <a:rPr lang="en-US" dirty="0"/>
              <a:t> </a:t>
            </a:r>
            <a:r>
              <a:rPr lang="tk-TM" dirty="0" smtClean="0"/>
              <a:t>   </a:t>
            </a:r>
            <a:r>
              <a:rPr lang="en-US" sz="2800" dirty="0" err="1" smtClean="0">
                <a:latin typeface="Times New Roman" panose="02020603050405020304" pitchFamily="18" charset="0"/>
                <a:cs typeface="Times New Roman" panose="02020603050405020304" pitchFamily="18" charset="0"/>
              </a:rPr>
              <a:t>Haýsy</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möçberdäki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böleginde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ýeriñ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güberçekligini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hasaba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almagyñ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zerurlygynyñ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ýokdygyny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anyklamak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üçin</a:t>
            </a:r>
            <a:r>
              <a:rPr lang="en-US" sz="2800" dirty="0">
                <a:latin typeface="Times New Roman" panose="02020603050405020304" pitchFamily="18" charset="0"/>
                <a:cs typeface="Times New Roman" panose="02020603050405020304" pitchFamily="18" charset="0"/>
              </a:rPr>
              <a:t> R – </a:t>
            </a:r>
            <a:r>
              <a:rPr lang="en-US" sz="2800" dirty="0" err="1">
                <a:latin typeface="Times New Roman" panose="02020603050405020304" pitchFamily="18" charset="0"/>
                <a:cs typeface="Times New Roman" panose="02020603050405020304" pitchFamily="18" charset="0"/>
              </a:rPr>
              <a:t>radiusly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aNb</a:t>
            </a:r>
            <a:r>
              <a:rPr lang="en-US" sz="2800" dirty="0">
                <a:latin typeface="Times New Roman" panose="02020603050405020304" pitchFamily="18" charset="0"/>
                <a:cs typeface="Times New Roman" panose="02020603050405020304" pitchFamily="18" charset="0"/>
              </a:rPr>
              <a:t> = L </a:t>
            </a:r>
            <a:r>
              <a:rPr lang="en-US" sz="2800" dirty="0" err="1">
                <a:latin typeface="Times New Roman" panose="02020603050405020304" pitchFamily="18" charset="0"/>
                <a:cs typeface="Times New Roman" panose="02020603050405020304" pitchFamily="18" charset="0"/>
              </a:rPr>
              <a:t>duganyñ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güberçege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degýän</a:t>
            </a:r>
            <a:r>
              <a:rPr lang="en-US" sz="2800" dirty="0">
                <a:latin typeface="Times New Roman" panose="02020603050405020304" pitchFamily="18" charset="0"/>
                <a:cs typeface="Times New Roman" panose="02020603050405020304" pitchFamily="18" charset="0"/>
              </a:rPr>
              <a:t> ANB </a:t>
            </a:r>
            <a:r>
              <a:rPr lang="en-US" sz="2800" dirty="0" err="1">
                <a:latin typeface="Times New Roman" panose="02020603050405020304" pitchFamily="18" charset="0"/>
                <a:cs typeface="Times New Roman" panose="02020603050405020304" pitchFamily="18" charset="0"/>
              </a:rPr>
              <a:t>tekizlik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tapawudyny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kesgitleýäris</a:t>
            </a:r>
            <a:r>
              <a:rPr lang="en-US" sz="2800" dirty="0">
                <a:latin typeface="Times New Roman" panose="02020603050405020304" pitchFamily="18" charset="0"/>
                <a:cs typeface="Times New Roman" panose="02020603050405020304" pitchFamily="18" charset="0"/>
              </a:rPr>
              <a:t> (1.5-nji </a:t>
            </a:r>
            <a:r>
              <a:rPr lang="en-US" sz="2800" dirty="0" err="1">
                <a:latin typeface="Times New Roman" panose="02020603050405020304" pitchFamily="18" charset="0"/>
                <a:cs typeface="Times New Roman" panose="02020603050405020304" pitchFamily="18" charset="0"/>
              </a:rPr>
              <a:t>surat</a:t>
            </a:r>
            <a:r>
              <a:rPr lang="en-US" sz="2800"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329963"/>
            <a:ext cx="10515600" cy="3847000"/>
          </a:xfrm>
        </p:spPr>
        <p:txBody>
          <a:bodyPr>
            <a:normAutofit/>
          </a:bodyPr>
          <a:lstStyle/>
          <a:p>
            <a:pPr algn="just"/>
            <a:r>
              <a:rPr lang="tk-TM" b="1" dirty="0" smtClean="0">
                <a:latin typeface="Times New Roman" panose="02020603050405020304" pitchFamily="18" charset="0"/>
                <a:ea typeface="Times New Roman" panose="02020603050405020304" pitchFamily="18" charset="0"/>
              </a:rPr>
              <a:t>    </a:t>
            </a:r>
            <a:endParaRPr lang="ru-RU" sz="3200" dirty="0"/>
          </a:p>
        </p:txBody>
      </p:sp>
      <p:pic>
        <p:nvPicPr>
          <p:cNvPr id="4" name="Рисунок 3"/>
          <p:cNvPicPr>
            <a:picLocks noChangeAspect="1"/>
          </p:cNvPicPr>
          <p:nvPr/>
        </p:nvPicPr>
        <p:blipFill>
          <a:blip r:embed="rId2"/>
          <a:stretch>
            <a:fillRect/>
          </a:stretch>
        </p:blipFill>
        <p:spPr>
          <a:xfrm>
            <a:off x="4791808" y="2532810"/>
            <a:ext cx="3191607" cy="3131475"/>
          </a:xfrm>
          <a:prstGeom prst="rect">
            <a:avLst/>
          </a:prstGeom>
        </p:spPr>
      </p:pic>
      <p:sp>
        <p:nvSpPr>
          <p:cNvPr id="5" name="Прямоугольник 4"/>
          <p:cNvSpPr/>
          <p:nvPr/>
        </p:nvSpPr>
        <p:spPr>
          <a:xfrm>
            <a:off x="2804747" y="5664285"/>
            <a:ext cx="7095392" cy="523220"/>
          </a:xfrm>
          <a:prstGeom prst="rect">
            <a:avLst/>
          </a:prstGeom>
        </p:spPr>
        <p:txBody>
          <a:bodyPr wrap="square">
            <a:spAutoFit/>
          </a:bodyPr>
          <a:lstStyle/>
          <a:p>
            <a:r>
              <a:rPr lang="en-US" sz="2800" dirty="0"/>
              <a:t>Ýeriň </a:t>
            </a:r>
            <a:r>
              <a:rPr lang="en-US" sz="2800" dirty="0" err="1"/>
              <a:t>güberçekliginiň</a:t>
            </a:r>
            <a:r>
              <a:rPr lang="en-US" sz="2800" dirty="0"/>
              <a:t> </a:t>
            </a:r>
            <a:r>
              <a:rPr lang="en-US" sz="2800" dirty="0" err="1"/>
              <a:t>ölçeglere</a:t>
            </a:r>
            <a:r>
              <a:rPr lang="en-US" sz="2800" dirty="0"/>
              <a:t> </a:t>
            </a:r>
            <a:r>
              <a:rPr lang="en-US" sz="2800" dirty="0" err="1"/>
              <a:t>ýetirýän</a:t>
            </a:r>
            <a:r>
              <a:rPr lang="en-US" sz="2800" dirty="0"/>
              <a:t> </a:t>
            </a:r>
            <a:r>
              <a:rPr lang="en-US" sz="2800" dirty="0" err="1"/>
              <a:t>täsiri</a:t>
            </a:r>
            <a:r>
              <a:rPr lang="en-US" sz="2800" dirty="0"/>
              <a:t>.</a:t>
            </a:r>
            <a:endParaRPr lang="ru-RU" sz="28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9954"/>
            <a:ext cx="10515600" cy="2813538"/>
          </a:xfrm>
        </p:spPr>
        <p:txBody>
          <a:bodyPr>
            <a:noAutofit/>
          </a:bodyPr>
          <a:lstStyle/>
          <a:p>
            <a:pPr algn="just"/>
            <a:r>
              <a:rPr lang="tk-TM" sz="24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Ýer</a:t>
            </a:r>
            <a:r>
              <a:rPr lang="en-US" sz="2600"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üstüni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ýeriñ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güberçekligini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hasaba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alman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şekillendirmek</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geodeziki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işleri</a:t>
            </a:r>
            <a:r>
              <a:rPr lang="en-US" sz="2600" dirty="0">
                <a:latin typeface="Times New Roman" panose="02020603050405020304" pitchFamily="18" charset="0"/>
                <a:cs typeface="Times New Roman" panose="02020603050405020304" pitchFamily="18" charset="0"/>
              </a:rPr>
              <a:t> has </a:t>
            </a:r>
            <a:r>
              <a:rPr lang="en-US" sz="2600" dirty="0" err="1">
                <a:latin typeface="Times New Roman" panose="02020603050405020304" pitchFamily="18" charset="0"/>
                <a:cs typeface="Times New Roman" panose="02020603050405020304" pitchFamily="18" charset="0"/>
              </a:rPr>
              <a:t>ýeñilleşdirýär</a:t>
            </a:r>
            <a:r>
              <a:rPr lang="en-US" sz="2600" dirty="0">
                <a:latin typeface="Times New Roman" panose="02020603050405020304" pitchFamily="18" charset="0"/>
                <a:cs typeface="Times New Roman" panose="02020603050405020304" pitchFamily="18" charset="0"/>
              </a:rPr>
              <a:t>. Bu </a:t>
            </a:r>
            <a:r>
              <a:rPr lang="en-US" sz="2600" dirty="0" err="1">
                <a:latin typeface="Times New Roman" panose="02020603050405020304" pitchFamily="18" charset="0"/>
                <a:cs typeface="Times New Roman" panose="02020603050405020304" pitchFamily="18" charset="0"/>
              </a:rPr>
              <a:t>bolsa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uly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bolmakdyk</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ýer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böleklerini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tekizlik</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görnüşinde</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kabul</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edilmeginiñ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esasy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sebäbidir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Ýeriñ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umumy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güberçekliginden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başgada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biziñ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planetamyzyñ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üstünde</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nätekizlikler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ýagny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beýiklikler</a:t>
            </a:r>
            <a:r>
              <a:rPr lang="en-US" sz="2600" dirty="0">
                <a:latin typeface="Times New Roman" panose="02020603050405020304" pitchFamily="18" charset="0"/>
                <a:cs typeface="Times New Roman" panose="02020603050405020304" pitchFamily="18" charset="0"/>
              </a:rPr>
              <a:t> we </a:t>
            </a:r>
            <a:r>
              <a:rPr lang="en-US" sz="2600" dirty="0" err="1">
                <a:latin typeface="Times New Roman" panose="02020603050405020304" pitchFamily="18" charset="0"/>
                <a:cs typeface="Times New Roman" panose="02020603050405020304" pitchFamily="18" charset="0"/>
              </a:rPr>
              <a:t>peslikler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bardyr</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Şol</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sebäpli</a:t>
            </a:r>
            <a:r>
              <a:rPr lang="en-US" sz="2600" dirty="0">
                <a:latin typeface="Times New Roman" panose="02020603050405020304" pitchFamily="18" charset="0"/>
                <a:cs typeface="Times New Roman" panose="02020603050405020304" pitchFamily="18" charset="0"/>
              </a:rPr>
              <a:t> hem </a:t>
            </a:r>
            <a:r>
              <a:rPr lang="en-US" sz="2600" dirty="0" err="1">
                <a:latin typeface="Times New Roman" panose="02020603050405020304" pitchFamily="18" charset="0"/>
                <a:cs typeface="Times New Roman" panose="02020603050405020304" pitchFamily="18" charset="0"/>
              </a:rPr>
              <a:t>ölçelýän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aralyklary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kagyz</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ýüzünde</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şekillendirmek</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üçin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olaryñ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gorizontal</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tekizlikdäki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aralyklaryny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almaly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bolýar</a:t>
            </a:r>
            <a:r>
              <a:rPr lang="en-US" sz="2600" dirty="0">
                <a:latin typeface="Times New Roman" panose="02020603050405020304" pitchFamily="18" charset="0"/>
                <a:cs typeface="Times New Roman" panose="02020603050405020304" pitchFamily="18" charset="0"/>
              </a:rPr>
              <a:t> (1.6-njy </a:t>
            </a:r>
            <a:r>
              <a:rPr lang="en-US" sz="2600" dirty="0" err="1">
                <a:latin typeface="Times New Roman" panose="02020603050405020304" pitchFamily="18" charset="0"/>
                <a:cs typeface="Times New Roman" panose="02020603050405020304" pitchFamily="18" charset="0"/>
              </a:rPr>
              <a:t>surat</a:t>
            </a:r>
            <a:r>
              <a:rPr lang="en-US" sz="2600" dirty="0">
                <a:latin typeface="Times New Roman" panose="02020603050405020304" pitchFamily="18" charset="0"/>
                <a:cs typeface="Times New Roman" panose="02020603050405020304" pitchFamily="18" charset="0"/>
              </a:rPr>
              <a:t>).</a:t>
            </a:r>
            <a:endParaRPr lang="ru-RU" sz="2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250830"/>
            <a:ext cx="10873154" cy="3982915"/>
          </a:xfrm>
        </p:spPr>
        <p:txBody>
          <a:bodyPr>
            <a:normAutofit/>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indent="449580" algn="just">
              <a:lnSpc>
                <a:spcPct val="107000"/>
              </a:lnSpc>
              <a:spcAft>
                <a:spcPts val="0"/>
              </a:spcAft>
            </a:pPr>
            <a:endParaRPr lang="tk-TM" sz="5000"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242037" y="3323492"/>
            <a:ext cx="7913077" cy="3147645"/>
          </a:xfrm>
          <a:prstGeom prst="rect">
            <a:avLst/>
          </a:prstGeom>
        </p:spPr>
      </p:pic>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15461"/>
            <a:ext cx="10515600" cy="1863969"/>
          </a:xfrm>
        </p:spPr>
        <p:txBody>
          <a:bodyPr>
            <a:normAutofit/>
          </a:bodyPr>
          <a:lstStyle/>
          <a:p>
            <a:pPr algn="just"/>
            <a:r>
              <a:rPr lang="tk-TM" sz="1600" dirty="0" smtClean="0"/>
              <a:t>     </a:t>
            </a:r>
            <a:r>
              <a:rPr lang="en-US" sz="3100" dirty="0" smtClean="0">
                <a:latin typeface="Times New Roman" panose="02020603050405020304" pitchFamily="18" charset="0"/>
                <a:cs typeface="Times New Roman" panose="02020603050405020304" pitchFamily="18" charset="0"/>
              </a:rPr>
              <a:t>AB </a:t>
            </a:r>
            <a:r>
              <a:rPr lang="en-US" sz="3100" dirty="0" err="1">
                <a:latin typeface="Times New Roman" panose="02020603050405020304" pitchFamily="18" charset="0"/>
                <a:cs typeface="Times New Roman" panose="02020603050405020304" pitchFamily="18" charset="0"/>
              </a:rPr>
              <a:t>egriniñ</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gorizontal</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aralygyny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birneme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umumylaşdyryp</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ýerinde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birnäçe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böleklerden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durýan</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döwük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çyzyklar</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görnüşinde</a:t>
            </a:r>
            <a:r>
              <a:rPr lang="en-US" sz="3100" dirty="0">
                <a:latin typeface="Times New Roman" panose="02020603050405020304" pitchFamily="18" charset="0"/>
                <a:cs typeface="Times New Roman" panose="02020603050405020304" pitchFamily="18" charset="0"/>
              </a:rPr>
              <a:t> AS=D1, SF=D2, FK=D3,  KB=D4 </a:t>
            </a:r>
            <a:r>
              <a:rPr lang="en-US" sz="3100" dirty="0" err="1">
                <a:latin typeface="Times New Roman" panose="02020603050405020304" pitchFamily="18" charset="0"/>
                <a:cs typeface="Times New Roman" panose="02020603050405020304" pitchFamily="18" charset="0"/>
              </a:rPr>
              <a:t>getirip</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bolýar</a:t>
            </a:r>
            <a:r>
              <a:rPr lang="en-US" sz="3100" dirty="0">
                <a:latin typeface="Times New Roman" panose="02020603050405020304" pitchFamily="18" charset="0"/>
                <a:cs typeface="Times New Roman" panose="02020603050405020304" pitchFamily="18" charset="0"/>
              </a:rPr>
              <a:t>. Bu </a:t>
            </a:r>
            <a:r>
              <a:rPr lang="en-US" sz="3100" dirty="0" err="1">
                <a:latin typeface="Times New Roman" panose="02020603050405020304" pitchFamily="18" charset="0"/>
                <a:cs typeface="Times New Roman" panose="02020603050405020304" pitchFamily="18" charset="0"/>
              </a:rPr>
              <a:t>aralyklary</a:t>
            </a:r>
            <a:r>
              <a:rPr lang="en-US" sz="3100" dirty="0">
                <a:latin typeface="Times New Roman" panose="02020603050405020304" pitchFamily="18" charset="0"/>
                <a:cs typeface="Times New Roman" panose="02020603050405020304" pitchFamily="18" charset="0"/>
              </a:rPr>
              <a:t> we </a:t>
            </a:r>
            <a:r>
              <a:rPr lang="en-US" sz="3100" dirty="0" err="1">
                <a:latin typeface="Times New Roman" panose="02020603050405020304" pitchFamily="18" charset="0"/>
                <a:cs typeface="Times New Roman" panose="02020603050405020304" pitchFamily="18" charset="0"/>
              </a:rPr>
              <a:t>eññitlik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burçlary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ölçäp</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alarys</a:t>
            </a:r>
            <a:r>
              <a:rPr lang="en-US" sz="3100" dirty="0">
                <a:latin typeface="Times New Roman" panose="02020603050405020304" pitchFamily="18" charset="0"/>
                <a:cs typeface="Times New Roman" panose="02020603050405020304" pitchFamily="18" charset="0"/>
              </a:rPr>
              <a:t>: </a:t>
            </a:r>
            <a:endParaRPr lang="ru-RU" sz="31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664069"/>
            <a:ext cx="10515600" cy="3771900"/>
          </a:xfrm>
        </p:spPr>
        <p:txBody>
          <a:bodyPr>
            <a:normAutofit/>
          </a:bodyPr>
          <a:lstStyle/>
          <a:p>
            <a:pPr algn="just"/>
            <a:r>
              <a:rPr lang="en-US" dirty="0"/>
              <a:t> </a:t>
            </a:r>
            <a:r>
              <a:rPr lang="tk-TM" dirty="0" smtClean="0"/>
              <a:t>    </a:t>
            </a:r>
            <a:r>
              <a:rPr lang="en-US" dirty="0"/>
              <a:t> </a:t>
            </a:r>
            <a:endParaRPr lang="ru-RU" sz="3500" dirty="0"/>
          </a:p>
        </p:txBody>
      </p:sp>
      <p:pic>
        <p:nvPicPr>
          <p:cNvPr id="4" name="Рисунок 3"/>
          <p:cNvPicPr>
            <a:picLocks noChangeAspect="1"/>
          </p:cNvPicPr>
          <p:nvPr/>
        </p:nvPicPr>
        <p:blipFill>
          <a:blip r:embed="rId2"/>
          <a:stretch>
            <a:fillRect/>
          </a:stretch>
        </p:blipFill>
        <p:spPr>
          <a:xfrm>
            <a:off x="1371600" y="3181380"/>
            <a:ext cx="9592407" cy="836705"/>
          </a:xfrm>
          <a:prstGeom prst="rect">
            <a:avLst/>
          </a:prstGeom>
        </p:spPr>
      </p:pic>
    </p:spTree>
    <p:extLst>
      <p:ext uri="{BB962C8B-B14F-4D97-AF65-F5344CB8AC3E}">
        <p14:creationId xmlns:p14="http://schemas.microsoft.com/office/powerpoint/2010/main" val="346446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fontScale="85000" lnSpcReduction="100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en-US" sz="4100" dirty="0" err="1">
                <a:latin typeface="Times New Roman" panose="02020603050405020304" pitchFamily="18" charset="0"/>
                <a:ea typeface="Times New Roman" panose="02020603050405020304" pitchFamily="18" charset="0"/>
              </a:rPr>
              <a:t>Geodeziýa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ylmynda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fiziki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a:t>
            </a:r>
            <a:r>
              <a:rPr lang="en-US" sz="4100" dirty="0">
                <a:latin typeface="Times New Roman" panose="02020603050405020304" pitchFamily="18" charset="0"/>
                <a:ea typeface="Times New Roman" panose="02020603050405020304" pitchFamily="18" charset="0"/>
              </a:rPr>
              <a:t>-da </a:t>
            </a:r>
            <a:r>
              <a:rPr lang="en-US" sz="4100" dirty="0" err="1">
                <a:latin typeface="Times New Roman" panose="02020603050405020304" pitchFamily="18" charset="0"/>
                <a:ea typeface="Times New Roman" panose="02020603050405020304" pitchFamily="18" charset="0"/>
              </a:rPr>
              <a:t>topografiki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höküminde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kabul</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edilendir</a:t>
            </a:r>
            <a:r>
              <a:rPr lang="en-US" sz="4100" dirty="0">
                <a:latin typeface="Times New Roman" panose="02020603050405020304" pitchFamily="18" charset="0"/>
                <a:ea typeface="Times New Roman" panose="02020603050405020304" pitchFamily="18" charset="0"/>
              </a:rPr>
              <a:t>. Ýeriň </a:t>
            </a:r>
            <a:r>
              <a:rPr lang="en-US" sz="4100" dirty="0" err="1">
                <a:latin typeface="Times New Roman" panose="02020603050405020304" pitchFamily="18" charset="0"/>
                <a:ea typeface="Times New Roman" panose="02020603050405020304" pitchFamily="18" charset="0"/>
              </a:rPr>
              <a:t>fiziki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dogry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geometriki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jisim</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däldir</a:t>
            </a:r>
            <a:r>
              <a:rPr lang="en-US" sz="4100" dirty="0">
                <a:latin typeface="Times New Roman" panose="02020603050405020304" pitchFamily="18" charset="0"/>
                <a:ea typeface="Times New Roman" panose="02020603050405020304" pitchFamily="18" charset="0"/>
              </a:rPr>
              <a:t>. Bu </a:t>
            </a:r>
            <a:r>
              <a:rPr lang="en-US" sz="4100" dirty="0" err="1">
                <a:latin typeface="Times New Roman" panose="02020603050405020304" pitchFamily="18" charset="0"/>
                <a:ea typeface="Times New Roman" panose="02020603050405020304" pitchFamily="18" charset="0"/>
              </a:rPr>
              <a:t>üst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ummanlaryň</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materiklaryň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bilelikdäki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çylşyrymly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geometriki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şekilidir</a:t>
            </a:r>
            <a:r>
              <a:rPr lang="en-US" sz="4100" dirty="0">
                <a:latin typeface="Times New Roman" panose="02020603050405020304" pitchFamily="18" charset="0"/>
                <a:ea typeface="Times New Roman" panose="02020603050405020304" pitchFamily="18" charset="0"/>
              </a:rPr>
              <a:t>. Ýeriň </a:t>
            </a:r>
            <a:r>
              <a:rPr lang="en-US" sz="4100" dirty="0" err="1">
                <a:latin typeface="Times New Roman" panose="02020603050405020304" pitchFamily="18" charset="0"/>
                <a:ea typeface="Times New Roman" panose="02020603050405020304" pitchFamily="18" charset="0"/>
              </a:rPr>
              <a:t>fiziki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dogry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geometriki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jisim</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däldir</a:t>
            </a:r>
            <a:r>
              <a:rPr lang="en-US" sz="4100" dirty="0">
                <a:latin typeface="Times New Roman" panose="02020603050405020304" pitchFamily="18" charset="0"/>
                <a:ea typeface="Times New Roman" panose="02020603050405020304" pitchFamily="18" charset="0"/>
              </a:rPr>
              <a:t>. Ýeriň </a:t>
            </a:r>
            <a:r>
              <a:rPr lang="en-US" sz="4100" dirty="0" err="1">
                <a:latin typeface="Times New Roman" panose="02020603050405020304" pitchFamily="18" charset="0"/>
                <a:ea typeface="Times New Roman" panose="02020603050405020304" pitchFamily="18" charset="0"/>
              </a:rPr>
              <a:t>üstüniň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meýdany</a:t>
            </a:r>
            <a:r>
              <a:rPr lang="en-US" sz="4100" dirty="0">
                <a:latin typeface="Times New Roman" panose="02020603050405020304" pitchFamily="18" charset="0"/>
                <a:ea typeface="Times New Roman" panose="02020603050405020304" pitchFamily="18" charset="0"/>
              </a:rPr>
              <a:t> 510 </a:t>
            </a:r>
            <a:r>
              <a:rPr lang="en-US" sz="4100" dirty="0" err="1">
                <a:latin typeface="Times New Roman" panose="02020603050405020304" pitchFamily="18" charset="0"/>
                <a:ea typeface="Times New Roman" panose="02020603050405020304" pitchFamily="18" charset="0"/>
              </a:rPr>
              <a:t>mln</a:t>
            </a:r>
            <a:r>
              <a:rPr lang="en-US" sz="4100" dirty="0">
                <a:latin typeface="Times New Roman" panose="02020603050405020304" pitchFamily="18" charset="0"/>
                <a:ea typeface="Times New Roman" panose="02020603050405020304" pitchFamily="18" charset="0"/>
              </a:rPr>
              <a:t> km2 </a:t>
            </a:r>
            <a:r>
              <a:rPr lang="en-US" sz="4100" dirty="0" err="1">
                <a:latin typeface="Times New Roman" panose="02020603050405020304" pitchFamily="18" charset="0"/>
                <a:ea typeface="Times New Roman" panose="02020603050405020304" pitchFamily="18" charset="0"/>
              </a:rPr>
              <a:t>deň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bolup</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onuň</a:t>
            </a:r>
            <a:r>
              <a:rPr lang="en-US" sz="4100" dirty="0">
                <a:latin typeface="Times New Roman" panose="02020603050405020304" pitchFamily="18" charset="0"/>
                <a:ea typeface="Times New Roman" panose="02020603050405020304" pitchFamily="18" charset="0"/>
              </a:rPr>
              <a:t> 29%                     </a:t>
            </a:r>
            <a:r>
              <a:rPr lang="en-US" sz="4100" dirty="0" err="1">
                <a:latin typeface="Times New Roman" panose="02020603050405020304" pitchFamily="18" charset="0"/>
                <a:ea typeface="Times New Roman" panose="02020603050405020304" pitchFamily="18" charset="0"/>
              </a:rPr>
              <a:t>ýa</a:t>
            </a:r>
            <a:r>
              <a:rPr lang="en-US" sz="4100" dirty="0">
                <a:latin typeface="Times New Roman" panose="02020603050405020304" pitchFamily="18" charset="0"/>
                <a:ea typeface="Times New Roman" panose="02020603050405020304" pitchFamily="18" charset="0"/>
              </a:rPr>
              <a:t>-da 149 </a:t>
            </a:r>
            <a:r>
              <a:rPr lang="en-US" sz="4100" dirty="0" err="1">
                <a:latin typeface="Times New Roman" panose="02020603050405020304" pitchFamily="18" charset="0"/>
                <a:ea typeface="Times New Roman" panose="02020603050405020304" pitchFamily="18" charset="0"/>
              </a:rPr>
              <a:t>mln</a:t>
            </a:r>
            <a:r>
              <a:rPr lang="en-US" sz="4100" dirty="0">
                <a:latin typeface="Times New Roman" panose="02020603050405020304" pitchFamily="18" charset="0"/>
                <a:ea typeface="Times New Roman" panose="02020603050405020304" pitchFamily="18" charset="0"/>
              </a:rPr>
              <a:t> km2 </a:t>
            </a:r>
            <a:r>
              <a:rPr lang="en-US" sz="4100" dirty="0" err="1">
                <a:latin typeface="Times New Roman" panose="02020603050405020304" pitchFamily="18" charset="0"/>
                <a:ea typeface="Times New Roman" panose="02020603050405020304" pitchFamily="18" charset="0"/>
              </a:rPr>
              <a:t>meýdany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gury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ýerler</a:t>
            </a:r>
            <a:r>
              <a:rPr lang="en-US" sz="4100" dirty="0">
                <a:latin typeface="Times New Roman" panose="02020603050405020304" pitchFamily="18" charset="0"/>
                <a:ea typeface="Times New Roman" panose="02020603050405020304" pitchFamily="18" charset="0"/>
              </a:rPr>
              <a:t>, 71% </a:t>
            </a:r>
            <a:r>
              <a:rPr lang="en-US" sz="4100" dirty="0" err="1">
                <a:latin typeface="Times New Roman" panose="02020603050405020304" pitchFamily="18" charset="0"/>
                <a:ea typeface="Times New Roman" panose="02020603050405020304" pitchFamily="18" charset="0"/>
              </a:rPr>
              <a:t>ýa</a:t>
            </a:r>
            <a:r>
              <a:rPr lang="en-US" sz="4100" dirty="0">
                <a:latin typeface="Times New Roman" panose="02020603050405020304" pitchFamily="18" charset="0"/>
                <a:ea typeface="Times New Roman" panose="02020603050405020304" pitchFamily="18" charset="0"/>
              </a:rPr>
              <a:t>-da 361 </a:t>
            </a:r>
            <a:r>
              <a:rPr lang="en-US" sz="4100" dirty="0" err="1">
                <a:latin typeface="Times New Roman" panose="02020603050405020304" pitchFamily="18" charset="0"/>
                <a:ea typeface="Times New Roman" panose="02020603050405020304" pitchFamily="18" charset="0"/>
              </a:rPr>
              <a:t>mln</a:t>
            </a:r>
            <a:r>
              <a:rPr lang="en-US" sz="4100" dirty="0">
                <a:latin typeface="Times New Roman" panose="02020603050405020304" pitchFamily="18" charset="0"/>
                <a:ea typeface="Times New Roman" panose="02020603050405020304" pitchFamily="18" charset="0"/>
              </a:rPr>
              <a:t> km2 </a:t>
            </a:r>
            <a:r>
              <a:rPr lang="en-US" sz="4100" dirty="0" err="1">
                <a:latin typeface="Times New Roman" panose="02020603050405020304" pitchFamily="18" charset="0"/>
                <a:ea typeface="Times New Roman" panose="02020603050405020304" pitchFamily="18" charset="0"/>
              </a:rPr>
              <a:t>okeanlar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deňizler,we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köller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tutýarlar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Şulardan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ugur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alsak</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onda</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şekilini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kesgitlemekde</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dünýä</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ummanlarynyň</a:t>
            </a:r>
            <a:r>
              <a:rPr lang="en-US" sz="4100" dirty="0">
                <a:latin typeface="Times New Roman" panose="02020603050405020304" pitchFamily="18" charset="0"/>
                <a:ea typeface="Times New Roman" panose="02020603050405020304" pitchFamily="18" charset="0"/>
              </a:rPr>
              <a:t> we </a:t>
            </a:r>
            <a:r>
              <a:rPr lang="en-US" sz="4100" dirty="0" err="1">
                <a:latin typeface="Times New Roman" panose="02020603050405020304" pitchFamily="18" charset="0"/>
                <a:ea typeface="Times New Roman" panose="02020603050405020304" pitchFamily="18" charset="0"/>
              </a:rPr>
              <a:t>deňizleriniň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suwunyň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derejesinden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ugur</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alynýar</a:t>
            </a:r>
            <a:r>
              <a:rPr lang="en-US" sz="4100" dirty="0">
                <a:latin typeface="Times New Roman" panose="02020603050405020304" pitchFamily="18" charset="0"/>
                <a:ea typeface="Times New Roman" panose="02020603050405020304" pitchFamily="18" charset="0"/>
              </a:rPr>
              <a:t>. Gury </a:t>
            </a:r>
            <a:r>
              <a:rPr lang="en-US" sz="4100" dirty="0" err="1">
                <a:latin typeface="Times New Roman" panose="02020603050405020304" pitchFamily="18" charset="0"/>
                <a:ea typeface="Times New Roman" panose="02020603050405020304" pitchFamily="18" charset="0"/>
              </a:rPr>
              <a:t>ýeriň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üsti</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ýaly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okeanlaryň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deňizleriň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derýalaryň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kölleriň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düýbi</a:t>
            </a:r>
            <a:r>
              <a:rPr lang="en-US" sz="4100" dirty="0">
                <a:latin typeface="Times New Roman" panose="02020603050405020304" pitchFamily="18" charset="0"/>
                <a:ea typeface="Times New Roman" panose="02020603050405020304" pitchFamily="18" charset="0"/>
              </a:rPr>
              <a:t> hem </a:t>
            </a:r>
            <a:r>
              <a:rPr lang="en-US" sz="4100" dirty="0" err="1">
                <a:latin typeface="Times New Roman" panose="02020603050405020304" pitchFamily="18" charset="0"/>
                <a:ea typeface="Times New Roman" panose="02020603050405020304" pitchFamily="18" charset="0"/>
              </a:rPr>
              <a:t>çylşyrymly</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belntlikleriň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peslikleriň</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toplumyndan</a:t>
            </a:r>
            <a:r>
              <a:rPr lang="en-US" sz="4100" dirty="0">
                <a:latin typeface="Times New Roman" panose="02020603050405020304" pitchFamily="18" charset="0"/>
                <a:ea typeface="Times New Roman" panose="02020603050405020304" pitchFamily="18" charset="0"/>
              </a:rPr>
              <a:t> </a:t>
            </a:r>
            <a:r>
              <a:rPr lang="en-US" sz="4100" dirty="0" err="1">
                <a:latin typeface="Times New Roman" panose="02020603050405020304" pitchFamily="18" charset="0"/>
                <a:ea typeface="Times New Roman" panose="02020603050405020304" pitchFamily="18" charset="0"/>
              </a:rPr>
              <a:t>durýar</a:t>
            </a:r>
            <a:r>
              <a:rPr lang="en-US" sz="4100" dirty="0">
                <a:latin typeface="Times New Roman" panose="02020603050405020304" pitchFamily="18" charset="0"/>
                <a:ea typeface="Times New Roman" panose="02020603050405020304" pitchFamily="18" charset="0"/>
              </a:rPr>
              <a:t>.</a:t>
            </a: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09954"/>
            <a:ext cx="10794023" cy="5547946"/>
          </a:xfrm>
        </p:spPr>
        <p:txBody>
          <a:bodyPr>
            <a:normAutofit fontScale="62500" lnSpcReduction="20000"/>
          </a:bodyPr>
          <a:lstStyle/>
          <a:p>
            <a:pPr indent="449580" algn="just">
              <a:lnSpc>
                <a:spcPct val="120000"/>
              </a:lnSpc>
              <a:spcAft>
                <a:spcPts val="0"/>
              </a:spcAft>
            </a:pPr>
            <a:r>
              <a:rPr lang="es-ES" sz="3600" dirty="0">
                <a:latin typeface="Times New Roman" panose="02020603050405020304" pitchFamily="18" charset="0"/>
                <a:ea typeface="Times New Roman" panose="02020603050405020304" pitchFamily="18" charset="0"/>
              </a:rPr>
              <a:t> </a:t>
            </a:r>
            <a:r>
              <a:rPr lang="es-ES" sz="4100" dirty="0">
                <a:latin typeface="Times New Roman" panose="02020603050405020304" pitchFamily="18" charset="0"/>
                <a:ea typeface="Times New Roman" panose="02020603050405020304" pitchFamily="18" charset="0"/>
              </a:rPr>
              <a:t> </a:t>
            </a:r>
            <a:r>
              <a:rPr lang="es-ES" sz="4500" dirty="0">
                <a:latin typeface="Times New Roman" panose="02020603050405020304" pitchFamily="18" charset="0"/>
                <a:ea typeface="Times New Roman" panose="02020603050405020304" pitchFamily="18" charset="0"/>
              </a:rPr>
              <a:t>Okean suwlarynyň çuňlugy ýeriň umumy gatlagy bien deňeşdirlende örän ujypsyzdyr. Şonuň üçin geodeziýada ýeriň görnüşini jisim höküminde dünýä okeanlarynyň üsti bilen çäklenen dereje üstiniň görnüşi alynýar. Ummanlaryň suwunyň üst derejesiniň dynçlykdaky we deňagramlykdaky duran ýagdaýynyň gury ýer böleginiň ähli ýerinde asma çyzygy göni burç bilen kesip geçýän ýagdaýyna esasy dereje (urewen) üsti diýilýär. Geodeziki işleriň tejiribesinde ýeriň aýlanma üsti, elipsoidiň aýlanma üsti (şeriod) höküminde alynýar, we ol öz gezeginde ýeriň hakyky şekiline geoide has ýakyndyr. </a:t>
            </a:r>
          </a:p>
          <a:p>
            <a:pPr indent="449580" algn="just">
              <a:lnSpc>
                <a:spcPct val="120000"/>
              </a:lnSpc>
              <a:spcAft>
                <a:spcPts val="0"/>
              </a:spcAft>
            </a:pPr>
            <a:r>
              <a:rPr lang="es-ES" sz="4500" dirty="0">
                <a:latin typeface="Times New Roman" panose="02020603050405020304" pitchFamily="18" charset="0"/>
                <a:ea typeface="Times New Roman" panose="02020603050405020304" pitchFamily="18" charset="0"/>
              </a:rPr>
              <a:t>      Geoid umman suwlarynyň üst derejesiniň dynçlykdaky we deňagramlykdaky ýagdaýynyň materiklaryň aşagyndan dowam etdirilende alnan ýeriň şekilidir.</a:t>
            </a: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3" name="Объект 2"/>
          <p:cNvSpPr>
            <a:spLocks noGrp="1"/>
          </p:cNvSpPr>
          <p:nvPr>
            <p:ph idx="1"/>
          </p:nvPr>
        </p:nvSpPr>
        <p:spPr>
          <a:xfrm>
            <a:off x="729763" y="1072662"/>
            <a:ext cx="10788160" cy="5521569"/>
          </a:xfrm>
        </p:spPr>
        <p:txBody>
          <a:bodyPr>
            <a:noAutofit/>
          </a:bodyPr>
          <a:lstStyle/>
          <a:p>
            <a:pPr algn="just"/>
            <a:r>
              <a:rPr lang="ru-RU" sz="3200" dirty="0" smtClean="0"/>
              <a:t>    </a:t>
            </a:r>
            <a:r>
              <a:rPr lang="en-US" dirty="0"/>
              <a:t>Ýeriň </a:t>
            </a:r>
            <a:r>
              <a:rPr lang="en-US" dirty="0" err="1"/>
              <a:t>okean</a:t>
            </a:r>
            <a:r>
              <a:rPr lang="en-US" dirty="0"/>
              <a:t> </a:t>
            </a:r>
            <a:r>
              <a:rPr lang="en-US" dirty="0" err="1"/>
              <a:t>derejesi</a:t>
            </a:r>
            <a:r>
              <a:rPr lang="en-US" dirty="0"/>
              <a:t> </a:t>
            </a:r>
            <a:r>
              <a:rPr lang="en-US" dirty="0" err="1"/>
              <a:t>bilen</a:t>
            </a:r>
            <a:r>
              <a:rPr lang="en-US" dirty="0"/>
              <a:t> </a:t>
            </a:r>
            <a:r>
              <a:rPr lang="en-US" dirty="0" err="1"/>
              <a:t>örtülen</a:t>
            </a:r>
            <a:r>
              <a:rPr lang="en-US" dirty="0"/>
              <a:t> </a:t>
            </a:r>
            <a:r>
              <a:rPr lang="en-US" dirty="0" err="1"/>
              <a:t>jisim</a:t>
            </a:r>
            <a:r>
              <a:rPr lang="en-US" dirty="0"/>
              <a:t> </a:t>
            </a:r>
            <a:r>
              <a:rPr lang="en-US" dirty="0" err="1"/>
              <a:t>üstine</a:t>
            </a:r>
            <a:r>
              <a:rPr lang="en-US" dirty="0"/>
              <a:t> “geoid” </a:t>
            </a:r>
            <a:r>
              <a:rPr lang="en-US" dirty="0" err="1"/>
              <a:t>diýilýär</a:t>
            </a:r>
            <a:r>
              <a:rPr lang="en-US" dirty="0"/>
              <a:t>. Geoid </a:t>
            </a:r>
            <a:r>
              <a:rPr lang="en-US" dirty="0" err="1"/>
              <a:t>düşünjesinde</a:t>
            </a:r>
            <a:r>
              <a:rPr lang="en-US" dirty="0"/>
              <a:t> </a:t>
            </a:r>
            <a:r>
              <a:rPr lang="en-US" dirty="0" err="1"/>
              <a:t>gury</a:t>
            </a:r>
            <a:r>
              <a:rPr lang="en-US" dirty="0"/>
              <a:t> </a:t>
            </a:r>
            <a:r>
              <a:rPr lang="en-US" dirty="0" err="1"/>
              <a:t>ýer</a:t>
            </a:r>
            <a:r>
              <a:rPr lang="en-US" dirty="0"/>
              <a:t> </a:t>
            </a:r>
            <a:r>
              <a:rPr lang="en-US" dirty="0" err="1"/>
              <a:t>böleginiň</a:t>
            </a:r>
            <a:r>
              <a:rPr lang="en-US" dirty="0"/>
              <a:t> </a:t>
            </a:r>
            <a:r>
              <a:rPr lang="en-US" dirty="0" err="1"/>
              <a:t>beýikli-pesli</a:t>
            </a:r>
            <a:r>
              <a:rPr lang="en-US" dirty="0"/>
              <a:t> </a:t>
            </a:r>
            <a:r>
              <a:rPr lang="en-US" dirty="0" err="1"/>
              <a:t>bölekleri</a:t>
            </a:r>
            <a:r>
              <a:rPr lang="en-US" dirty="0"/>
              <a:t> </a:t>
            </a:r>
            <a:r>
              <a:rPr lang="en-US" dirty="0" err="1"/>
              <a:t>hasaba</a:t>
            </a:r>
            <a:r>
              <a:rPr lang="en-US" dirty="0"/>
              <a:t> </a:t>
            </a:r>
            <a:r>
              <a:rPr lang="en-US" dirty="0" err="1"/>
              <a:t>alynmaýar</a:t>
            </a:r>
            <a:r>
              <a:rPr lang="en-US" dirty="0"/>
              <a:t>. Geoid </a:t>
            </a:r>
            <a:r>
              <a:rPr lang="en-US" dirty="0" err="1"/>
              <a:t>grek</a:t>
            </a:r>
            <a:r>
              <a:rPr lang="en-US" dirty="0"/>
              <a:t> </a:t>
            </a:r>
            <a:r>
              <a:rPr lang="en-US" dirty="0" err="1"/>
              <a:t>sözi</a:t>
            </a:r>
            <a:r>
              <a:rPr lang="en-US" dirty="0"/>
              <a:t> </a:t>
            </a:r>
            <a:r>
              <a:rPr lang="en-US" dirty="0" err="1"/>
              <a:t>bolup</a:t>
            </a:r>
            <a:r>
              <a:rPr lang="en-US" dirty="0"/>
              <a:t>, </a:t>
            </a:r>
            <a:r>
              <a:rPr lang="en-US" dirty="0" err="1"/>
              <a:t>türkmen</a:t>
            </a:r>
            <a:r>
              <a:rPr lang="en-US" dirty="0"/>
              <a:t> </a:t>
            </a:r>
            <a:r>
              <a:rPr lang="en-US" dirty="0" err="1"/>
              <a:t>dilinde</a:t>
            </a:r>
            <a:r>
              <a:rPr lang="en-US" dirty="0"/>
              <a:t> “</a:t>
            </a:r>
            <a:r>
              <a:rPr lang="en-US" dirty="0" err="1"/>
              <a:t>Ýere</a:t>
            </a:r>
            <a:r>
              <a:rPr lang="en-US" dirty="0"/>
              <a:t> </a:t>
            </a:r>
            <a:r>
              <a:rPr lang="en-US" dirty="0" err="1"/>
              <a:t>meňzeş</a:t>
            </a:r>
            <a:r>
              <a:rPr lang="en-US" dirty="0"/>
              <a:t>” </a:t>
            </a:r>
            <a:r>
              <a:rPr lang="en-US" dirty="0" err="1"/>
              <a:t>diýmekligi</a:t>
            </a:r>
            <a:r>
              <a:rPr lang="en-US" dirty="0"/>
              <a:t> </a:t>
            </a:r>
            <a:r>
              <a:rPr lang="en-US" dirty="0" err="1"/>
              <a:t>aňladýar</a:t>
            </a:r>
            <a:r>
              <a:rPr lang="en-US" dirty="0"/>
              <a:t>. Geoid </a:t>
            </a:r>
            <a:r>
              <a:rPr lang="en-US" dirty="0" err="1"/>
              <a:t>käbir</a:t>
            </a:r>
            <a:r>
              <a:rPr lang="en-US" dirty="0"/>
              <a:t> </a:t>
            </a:r>
            <a:r>
              <a:rPr lang="en-US" dirty="0" err="1"/>
              <a:t>ýerlere</a:t>
            </a:r>
            <a:r>
              <a:rPr lang="en-US" dirty="0"/>
              <a:t> </a:t>
            </a:r>
            <a:r>
              <a:rPr lang="en-US" dirty="0" err="1"/>
              <a:t>seredeniňde</a:t>
            </a:r>
            <a:r>
              <a:rPr lang="en-US" dirty="0"/>
              <a:t> </a:t>
            </a:r>
            <a:r>
              <a:rPr lang="en-US" dirty="0" err="1"/>
              <a:t>ýeriň</a:t>
            </a:r>
            <a:r>
              <a:rPr lang="en-US" dirty="0"/>
              <a:t> </a:t>
            </a:r>
            <a:r>
              <a:rPr lang="en-US" dirty="0" err="1"/>
              <a:t>üstünden</a:t>
            </a:r>
            <a:r>
              <a:rPr lang="en-US" dirty="0"/>
              <a:t> </a:t>
            </a:r>
            <a:r>
              <a:rPr lang="en-US" dirty="0" err="1"/>
              <a:t>ýokarda</a:t>
            </a:r>
            <a:r>
              <a:rPr lang="en-US" dirty="0"/>
              <a:t> </a:t>
            </a:r>
            <a:r>
              <a:rPr lang="en-US" dirty="0" err="1"/>
              <a:t>ýerleşýär</a:t>
            </a:r>
            <a:r>
              <a:rPr lang="en-US" dirty="0"/>
              <a:t>, </a:t>
            </a:r>
            <a:r>
              <a:rPr lang="en-US" dirty="0" err="1"/>
              <a:t>käbir</a:t>
            </a:r>
            <a:r>
              <a:rPr lang="en-US" dirty="0"/>
              <a:t> </a:t>
            </a:r>
            <a:r>
              <a:rPr lang="en-US" dirty="0" err="1"/>
              <a:t>halatlarda</a:t>
            </a:r>
            <a:r>
              <a:rPr lang="en-US" dirty="0"/>
              <a:t> </a:t>
            </a:r>
            <a:r>
              <a:rPr lang="en-US" dirty="0" err="1"/>
              <a:t>bolsa</a:t>
            </a:r>
            <a:r>
              <a:rPr lang="en-US" dirty="0"/>
              <a:t> </a:t>
            </a:r>
            <a:r>
              <a:rPr lang="en-US" dirty="0" err="1"/>
              <a:t>ondan</a:t>
            </a:r>
            <a:r>
              <a:rPr lang="en-US" dirty="0"/>
              <a:t> </a:t>
            </a:r>
            <a:r>
              <a:rPr lang="en-US" dirty="0" err="1"/>
              <a:t>pesräkde</a:t>
            </a:r>
            <a:r>
              <a:rPr lang="en-US" dirty="0"/>
              <a:t> </a:t>
            </a:r>
            <a:r>
              <a:rPr lang="en-US" dirty="0" err="1"/>
              <a:t>ýerleşýär</a:t>
            </a:r>
            <a:r>
              <a:rPr lang="en-US" dirty="0"/>
              <a:t>. </a:t>
            </a:r>
            <a:r>
              <a:rPr lang="en-US" dirty="0" err="1"/>
              <a:t>Ýöne</a:t>
            </a:r>
            <a:r>
              <a:rPr lang="en-US" dirty="0"/>
              <a:t> </a:t>
            </a:r>
            <a:r>
              <a:rPr lang="en-US" dirty="0" err="1"/>
              <a:t>bu</a:t>
            </a:r>
            <a:r>
              <a:rPr lang="en-US" dirty="0"/>
              <a:t> </a:t>
            </a:r>
            <a:r>
              <a:rPr lang="en-US" dirty="0" err="1"/>
              <a:t>tapawud</a:t>
            </a:r>
            <a:r>
              <a:rPr lang="en-US" dirty="0"/>
              <a:t> </a:t>
            </a:r>
            <a:r>
              <a:rPr lang="en-US" dirty="0" err="1"/>
              <a:t>plýus</a:t>
            </a:r>
            <a:r>
              <a:rPr lang="en-US" dirty="0"/>
              <a:t>-minus </a:t>
            </a:r>
            <a:r>
              <a:rPr lang="en-US" dirty="0" err="1"/>
              <a:t>elli</a:t>
            </a:r>
            <a:r>
              <a:rPr lang="en-US" dirty="0"/>
              <a:t> </a:t>
            </a:r>
            <a:r>
              <a:rPr lang="en-US" dirty="0" err="1"/>
              <a:t>metrden</a:t>
            </a:r>
            <a:r>
              <a:rPr lang="en-US" dirty="0"/>
              <a:t> </a:t>
            </a:r>
            <a:r>
              <a:rPr lang="en-US" dirty="0" err="1"/>
              <a:t>uly</a:t>
            </a:r>
            <a:r>
              <a:rPr lang="en-US" dirty="0"/>
              <a:t> </a:t>
            </a:r>
            <a:r>
              <a:rPr lang="en-US" dirty="0" err="1"/>
              <a:t>däldir</a:t>
            </a:r>
            <a:r>
              <a:rPr lang="en-US" dirty="0"/>
              <a:t>. </a:t>
            </a:r>
            <a:r>
              <a:rPr lang="en-US" dirty="0" err="1"/>
              <a:t>Şonuň</a:t>
            </a:r>
            <a:r>
              <a:rPr lang="en-US" dirty="0"/>
              <a:t> </a:t>
            </a:r>
            <a:r>
              <a:rPr lang="en-US" dirty="0" err="1"/>
              <a:t>üçin</a:t>
            </a:r>
            <a:r>
              <a:rPr lang="en-US" dirty="0"/>
              <a:t> </a:t>
            </a:r>
            <a:r>
              <a:rPr lang="en-US" dirty="0" err="1"/>
              <a:t>hsaplama</a:t>
            </a:r>
            <a:r>
              <a:rPr lang="en-US" dirty="0"/>
              <a:t> </a:t>
            </a:r>
            <a:r>
              <a:rPr lang="en-US" dirty="0" err="1"/>
              <a:t>işleri</a:t>
            </a:r>
            <a:r>
              <a:rPr lang="en-US" dirty="0"/>
              <a:t> </a:t>
            </a:r>
            <a:r>
              <a:rPr lang="en-US" dirty="0" err="1"/>
              <a:t>geçirilende</a:t>
            </a:r>
            <a:r>
              <a:rPr lang="en-US" dirty="0"/>
              <a:t> </a:t>
            </a:r>
            <a:r>
              <a:rPr lang="en-US" dirty="0" err="1"/>
              <a:t>bu</a:t>
            </a:r>
            <a:r>
              <a:rPr lang="en-US" dirty="0"/>
              <a:t> </a:t>
            </a:r>
            <a:r>
              <a:rPr lang="en-US" dirty="0" err="1"/>
              <a:t>tapawuda</a:t>
            </a:r>
            <a:r>
              <a:rPr lang="en-US" dirty="0"/>
              <a:t> </a:t>
            </a:r>
            <a:r>
              <a:rPr lang="en-US" dirty="0" err="1"/>
              <a:t>kän</a:t>
            </a:r>
            <a:r>
              <a:rPr lang="en-US" dirty="0"/>
              <a:t> </a:t>
            </a:r>
            <a:r>
              <a:rPr lang="en-US" dirty="0" err="1"/>
              <a:t>bir</a:t>
            </a:r>
            <a:r>
              <a:rPr lang="en-US" dirty="0"/>
              <a:t> </a:t>
            </a:r>
            <a:r>
              <a:rPr lang="en-US" dirty="0" err="1"/>
              <a:t>üns</a:t>
            </a:r>
            <a:r>
              <a:rPr lang="en-US" dirty="0"/>
              <a:t> </a:t>
            </a:r>
            <a:r>
              <a:rPr lang="en-US" dirty="0" err="1"/>
              <a:t>berilmeýär</a:t>
            </a:r>
            <a:r>
              <a:rPr lang="en-US" dirty="0"/>
              <a:t>. </a:t>
            </a:r>
            <a:r>
              <a:rPr lang="en-US" dirty="0" err="1"/>
              <a:t>Ýer</a:t>
            </a:r>
            <a:r>
              <a:rPr lang="en-US" dirty="0"/>
              <a:t> </a:t>
            </a:r>
            <a:r>
              <a:rPr lang="en-US" dirty="0" err="1"/>
              <a:t>üstiniň</a:t>
            </a:r>
            <a:r>
              <a:rPr lang="en-US" dirty="0"/>
              <a:t> 3/2 </a:t>
            </a:r>
            <a:r>
              <a:rPr lang="en-US" dirty="0" err="1"/>
              <a:t>bölegini</a:t>
            </a:r>
            <a:r>
              <a:rPr lang="en-US" dirty="0"/>
              <a:t> </a:t>
            </a:r>
            <a:r>
              <a:rPr lang="en-US" dirty="0" err="1"/>
              <a:t>suw</a:t>
            </a:r>
            <a:r>
              <a:rPr lang="en-US" dirty="0"/>
              <a:t> </a:t>
            </a:r>
            <a:r>
              <a:rPr lang="en-US" dirty="0" err="1"/>
              <a:t>toplumlary</a:t>
            </a:r>
            <a:r>
              <a:rPr lang="en-US" dirty="0"/>
              <a:t> we </a:t>
            </a:r>
            <a:r>
              <a:rPr lang="en-US" dirty="0" err="1"/>
              <a:t>galan</a:t>
            </a:r>
            <a:r>
              <a:rPr lang="en-US" dirty="0"/>
              <a:t> </a:t>
            </a:r>
            <a:r>
              <a:rPr lang="en-US" dirty="0" err="1"/>
              <a:t>bölegini</a:t>
            </a:r>
            <a:r>
              <a:rPr lang="en-US" dirty="0"/>
              <a:t> </a:t>
            </a:r>
            <a:r>
              <a:rPr lang="en-US" dirty="0" err="1"/>
              <a:t>gury</a:t>
            </a:r>
            <a:r>
              <a:rPr lang="en-US" dirty="0"/>
              <a:t> </a:t>
            </a:r>
            <a:r>
              <a:rPr lang="en-US" dirty="0" err="1"/>
              <a:t>ýerler</a:t>
            </a:r>
            <a:r>
              <a:rPr lang="en-US" dirty="0"/>
              <a:t> </a:t>
            </a:r>
            <a:r>
              <a:rPr lang="en-US" dirty="0" err="1"/>
              <a:t>tutýanlygy</a:t>
            </a:r>
            <a:r>
              <a:rPr lang="en-US" dirty="0"/>
              <a:t> </a:t>
            </a:r>
            <a:r>
              <a:rPr lang="en-US" dirty="0" err="1"/>
              <a:t>bize</a:t>
            </a:r>
            <a:r>
              <a:rPr lang="en-US" dirty="0"/>
              <a:t> </a:t>
            </a:r>
            <a:r>
              <a:rPr lang="en-US" dirty="0" err="1"/>
              <a:t>mälimdir</a:t>
            </a:r>
            <a:r>
              <a:rPr lang="en-US" dirty="0"/>
              <a:t>. Gury </a:t>
            </a:r>
            <a:r>
              <a:rPr lang="en-US" dirty="0" err="1"/>
              <a:t>ýerleriň</a:t>
            </a:r>
            <a:r>
              <a:rPr lang="en-US" dirty="0"/>
              <a:t> </a:t>
            </a:r>
            <a:r>
              <a:rPr lang="en-US" dirty="0" err="1"/>
              <a:t>ummanlaryň</a:t>
            </a:r>
            <a:r>
              <a:rPr lang="en-US" dirty="0"/>
              <a:t> </a:t>
            </a:r>
            <a:r>
              <a:rPr lang="en-US" dirty="0" err="1"/>
              <a:t>üstinden</a:t>
            </a:r>
            <a:r>
              <a:rPr lang="en-US" dirty="0"/>
              <a:t> </a:t>
            </a:r>
            <a:r>
              <a:rPr lang="en-US" dirty="0" err="1"/>
              <a:t>ortaça</a:t>
            </a:r>
            <a:r>
              <a:rPr lang="en-US" dirty="0"/>
              <a:t> </a:t>
            </a:r>
            <a:r>
              <a:rPr lang="en-US" dirty="0" err="1"/>
              <a:t>beýikliginiň</a:t>
            </a:r>
            <a:r>
              <a:rPr lang="en-US" dirty="0"/>
              <a:t> </a:t>
            </a:r>
            <a:r>
              <a:rPr lang="en-US" dirty="0" err="1"/>
              <a:t>tapawudy</a:t>
            </a:r>
            <a:r>
              <a:rPr lang="en-US" dirty="0"/>
              <a:t> 875 </a:t>
            </a:r>
            <a:r>
              <a:rPr lang="en-US" dirty="0" err="1"/>
              <a:t>metre</a:t>
            </a:r>
            <a:r>
              <a:rPr lang="en-US" dirty="0"/>
              <a:t> </a:t>
            </a:r>
            <a:r>
              <a:rPr lang="en-US" dirty="0" err="1"/>
              <a:t>deňdir</a:t>
            </a:r>
            <a:r>
              <a:rPr lang="en-US" dirty="0"/>
              <a:t>. </a:t>
            </a:r>
            <a:r>
              <a:rPr lang="en-US" dirty="0" err="1"/>
              <a:t>Ýer</a:t>
            </a:r>
            <a:r>
              <a:rPr lang="en-US" dirty="0"/>
              <a:t> </a:t>
            </a:r>
            <a:r>
              <a:rPr lang="en-US" dirty="0" err="1"/>
              <a:t>gabygyny</a:t>
            </a:r>
            <a:r>
              <a:rPr lang="en-US" dirty="0"/>
              <a:t> </a:t>
            </a:r>
            <a:r>
              <a:rPr lang="en-US" dirty="0" err="1"/>
              <a:t>emele</a:t>
            </a:r>
            <a:r>
              <a:rPr lang="en-US" dirty="0"/>
              <a:t> </a:t>
            </a:r>
            <a:r>
              <a:rPr lang="en-US" dirty="0" err="1"/>
              <a:t>getirýän</a:t>
            </a:r>
            <a:r>
              <a:rPr lang="en-US" dirty="0"/>
              <a:t> </a:t>
            </a:r>
            <a:r>
              <a:rPr lang="en-US" dirty="0" err="1"/>
              <a:t>jynyslaryň</a:t>
            </a:r>
            <a:r>
              <a:rPr lang="en-US" dirty="0"/>
              <a:t> </a:t>
            </a:r>
            <a:r>
              <a:rPr lang="en-US" dirty="0" err="1"/>
              <a:t>dykyzlygy</a:t>
            </a:r>
            <a:r>
              <a:rPr lang="en-US" dirty="0"/>
              <a:t> </a:t>
            </a:r>
            <a:r>
              <a:rPr lang="en-US" dirty="0" err="1"/>
              <a:t>häzirki</a:t>
            </a:r>
            <a:r>
              <a:rPr lang="en-US" dirty="0"/>
              <a:t> </a:t>
            </a:r>
            <a:r>
              <a:rPr lang="en-US" dirty="0" err="1"/>
              <a:t>güne</a:t>
            </a:r>
            <a:r>
              <a:rPr lang="en-US" dirty="0"/>
              <a:t> </a:t>
            </a:r>
            <a:r>
              <a:rPr lang="en-US" dirty="0" err="1"/>
              <a:t>çenli</a:t>
            </a:r>
            <a:r>
              <a:rPr lang="en-US" dirty="0"/>
              <a:t> </a:t>
            </a:r>
            <a:r>
              <a:rPr lang="en-US" dirty="0" err="1"/>
              <a:t>doly</a:t>
            </a:r>
            <a:r>
              <a:rPr lang="en-US" dirty="0"/>
              <a:t> </a:t>
            </a:r>
            <a:r>
              <a:rPr lang="en-US" dirty="0" err="1"/>
              <a:t>öwrenilmändigi</a:t>
            </a:r>
            <a:r>
              <a:rPr lang="en-US" dirty="0"/>
              <a:t> </a:t>
            </a:r>
            <a:r>
              <a:rPr lang="en-US" dirty="0" err="1"/>
              <a:t>sebäpli</a:t>
            </a:r>
            <a:r>
              <a:rPr lang="en-US" dirty="0"/>
              <a:t>, </a:t>
            </a:r>
            <a:r>
              <a:rPr lang="en-US" dirty="0" err="1"/>
              <a:t>geoidiň</a:t>
            </a:r>
            <a:r>
              <a:rPr lang="en-US" dirty="0"/>
              <a:t> </a:t>
            </a:r>
            <a:r>
              <a:rPr lang="en-US" dirty="0" err="1"/>
              <a:t>takyk</a:t>
            </a:r>
            <a:r>
              <a:rPr lang="en-US" dirty="0"/>
              <a:t> </a:t>
            </a:r>
            <a:r>
              <a:rPr lang="en-US" dirty="0" err="1"/>
              <a:t>şekilini</a:t>
            </a:r>
            <a:r>
              <a:rPr lang="en-US" dirty="0"/>
              <a:t> </a:t>
            </a:r>
            <a:r>
              <a:rPr lang="en-US" dirty="0" err="1"/>
              <a:t>bilmek</a:t>
            </a:r>
            <a:r>
              <a:rPr lang="en-US" dirty="0"/>
              <a:t> </a:t>
            </a:r>
            <a:r>
              <a:rPr lang="en-US" dirty="0" err="1"/>
              <a:t>kyn</a:t>
            </a:r>
            <a:r>
              <a:rPr lang="en-US" dirty="0"/>
              <a:t> </a:t>
            </a:r>
            <a:r>
              <a:rPr lang="en-US" dirty="0" err="1"/>
              <a:t>meseleleriň</a:t>
            </a:r>
            <a:r>
              <a:rPr lang="en-US" dirty="0"/>
              <a:t> </a:t>
            </a:r>
            <a:r>
              <a:rPr lang="en-US" dirty="0" err="1"/>
              <a:t>biri</a:t>
            </a:r>
            <a:r>
              <a:rPr lang="en-US" dirty="0"/>
              <a:t> </a:t>
            </a:r>
            <a:r>
              <a:rPr lang="en-US" dirty="0" err="1"/>
              <a:t>hasaplanylýar</a:t>
            </a:r>
            <a:r>
              <a:rPr lang="en-US" dirty="0"/>
              <a:t>. </a:t>
            </a:r>
            <a:r>
              <a:rPr lang="en-US" dirty="0" err="1"/>
              <a:t>Soňky</a:t>
            </a:r>
            <a:r>
              <a:rPr lang="en-US" dirty="0"/>
              <a:t> </a:t>
            </a:r>
            <a:r>
              <a:rPr lang="en-US" dirty="0" err="1"/>
              <a:t>ýyllarda</a:t>
            </a:r>
            <a:r>
              <a:rPr lang="en-US" dirty="0"/>
              <a:t> </a:t>
            </a:r>
            <a:r>
              <a:rPr lang="en-US" dirty="0" err="1"/>
              <a:t>ýokary</a:t>
            </a:r>
            <a:r>
              <a:rPr lang="en-US" dirty="0"/>
              <a:t> </a:t>
            </a:r>
            <a:r>
              <a:rPr lang="en-US" dirty="0" err="1"/>
              <a:t>geodeziýanyň</a:t>
            </a:r>
            <a:r>
              <a:rPr lang="en-US" dirty="0"/>
              <a:t> </a:t>
            </a:r>
            <a:r>
              <a:rPr lang="en-US" dirty="0" err="1"/>
              <a:t>esasy</a:t>
            </a:r>
            <a:r>
              <a:rPr lang="en-US" dirty="0"/>
              <a:t> </a:t>
            </a:r>
            <a:r>
              <a:rPr lang="en-US" dirty="0" err="1"/>
              <a:t>wezipesi</a:t>
            </a:r>
            <a:r>
              <a:rPr lang="en-US" dirty="0"/>
              <a:t> </a:t>
            </a:r>
            <a:r>
              <a:rPr lang="en-US" dirty="0" err="1"/>
              <a:t>geoidiň</a:t>
            </a:r>
            <a:r>
              <a:rPr lang="en-US" dirty="0"/>
              <a:t> </a:t>
            </a:r>
            <a:r>
              <a:rPr lang="en-US" dirty="0" err="1"/>
              <a:t>şekilini</a:t>
            </a:r>
            <a:r>
              <a:rPr lang="en-US" dirty="0"/>
              <a:t> </a:t>
            </a:r>
            <a:r>
              <a:rPr lang="en-US" dirty="0" err="1"/>
              <a:t>kesgitlemek</a:t>
            </a:r>
            <a:r>
              <a:rPr lang="en-US" dirty="0"/>
              <a:t> </a:t>
            </a:r>
            <a:r>
              <a:rPr lang="en-US" dirty="0" err="1"/>
              <a:t>bolup</a:t>
            </a:r>
            <a:r>
              <a:rPr lang="en-US" dirty="0"/>
              <a:t> </a:t>
            </a:r>
            <a:r>
              <a:rPr lang="en-US" dirty="0" err="1"/>
              <a:t>durýar</a:t>
            </a:r>
            <a:r>
              <a:rPr lang="en-US" dirty="0"/>
              <a:t>. </a:t>
            </a:r>
          </a:p>
          <a:p>
            <a:pPr algn="just"/>
            <a:endParaRPr lang="ru-RU" dirty="0"/>
          </a:p>
        </p:txBody>
      </p:sp>
    </p:spTree>
    <p:extLst>
      <p:ext uri="{BB962C8B-B14F-4D97-AF65-F5344CB8AC3E}">
        <p14:creationId xmlns:p14="http://schemas.microsoft.com/office/powerpoint/2010/main" val="278527584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624</TotalTime>
  <Words>1087</Words>
  <Application>Microsoft Office PowerPoint</Application>
  <PresentationFormat>Широкоэкранный</PresentationFormat>
  <Paragraphs>29</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Times New Roman</vt:lpstr>
      <vt:lpstr>Тема Office</vt:lpstr>
      <vt:lpstr>Tema:Ýeriň güberçekliginiň ölçeglere ýetirýän täsiri.</vt:lpstr>
      <vt:lpstr>Sapagyň meýilnamasy</vt:lpstr>
      <vt:lpstr>Презентация PowerPoint</vt:lpstr>
      <vt:lpstr>    Haýsy möçberdäki ýer böleginde ýeriñ güberçekligini hasaba almagyñ zerurlygynyñ ýokdygyny anyklamak üçin R – radiusly aNb = L duganyñ, güberçege degýän ANB tekizlik bilen tapawudyny kesgitleýäris (1.5-nji surat).</vt:lpstr>
      <vt:lpstr>     Ýer üstüni, ýeriñ güberçekligini hasaba alman şekillendirmek geodeziki işleri has ýeñilleşdirýär. Bu bolsa uly bolmakdyk ýer böleklerini tekizlik görnüşinde kabul edilmeginiñ esasy sebäbidir. Ýeriñ umumy güberçekliginden başgada biziñ planetamyzyñ üstünde nätekizlikler, ýagny beýiklikler we peslikler bardyr. Şol sebäpli hem ölçelýän aralyklary kagyz ýüzünde şekillendirmek üçin olaryñ gorizontal tekizlikdäki aralyklaryny almaly bolýar (1.6-njy surat).</vt:lpstr>
      <vt:lpstr>     AB egriniñ gorizontal aralygyny, birneme umumylaşdyryp ýerinde birnäçe böleklerden durýan döwük çyzyklar görnüşinde AS=D1, SF=D2, FK=D3,  KB=D4 getirip bolýar. Bu aralyklary we eññitlik burçlary ölçäp alarys: </vt:lpstr>
      <vt:lpstr>Презентация PowerPoint</vt:lpstr>
      <vt:lpstr>Презентация PowerPoint</vt:lpstr>
      <vt:lpstr>Презентация PowerPoint</vt:lpstr>
      <vt:lpstr>Презентация PowerPoint</vt:lpstr>
      <vt:lpstr>    Şonuň üçin geodeziýada ýeriň görnüşini jisim hökmünde dünýä okeanlarynyñ (ýuwaş akymy wagtynda) üsti bilen çäklenen dereje üstüniň görnüşi alynýar. (Listingiň teklibi esasynda). “Geoidiň” güberçek üstüniň möhüm häsiýeti bardyr, ýagny islendik nokatda ýapgyt üstüñ şol nokadyň üstünden  geçýän ýarty çyzyga  perpendikulýarlygydyr.    </vt:lpstr>
      <vt:lpstr>Презентация PowerPoint</vt:lpstr>
      <vt:lpstr>Презентация PowerPoint</vt:lpstr>
      <vt:lpstr>                  Ýer ellipsoidiniň görňüşi we möçberi, onyñ ýarym oklaryň  uzynlygy we polýar gysylmalary bilen kesgitlenýär. Uly ýarym ok a-bilen belgilenýär,  kiçi ýarym ok b-bilen belgilenýär, polýar gysylma α-bilen belgilenýär.           Polýar gysylma diýip  ýarym oklaryň tapawudynyň uly ýarym oka bolan gatnaşygyna aýdylýar we şeýle formula bilen aňladylýar: </vt:lpstr>
      <vt:lpstr>Презентация PowerPoint</vt:lpstr>
      <vt:lpstr>Презентация PowerPoint</vt:lpstr>
      <vt:lpstr>Презентация PowerPoint</vt:lpstr>
      <vt:lpstr>       Profil – bu berlen ugurlar boýunça ýer üstüniň wertikal kesiminiň kiçeldilen şekilidir. Profil göniden-göni geodeziki resminamalara degişlidir. Ýer böleginiň profili belentlik bahalar boýunça düzülýär.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89</cp:revision>
  <dcterms:created xsi:type="dcterms:W3CDTF">2019-02-11T16:56:33Z</dcterms:created>
  <dcterms:modified xsi:type="dcterms:W3CDTF">2019-09-14T07:45:21Z</dcterms:modified>
</cp:coreProperties>
</file>