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5" r:id="rId9"/>
    <p:sldId id="266" r:id="rId10"/>
    <p:sldId id="267" r:id="rId11"/>
    <p:sldId id="268" r:id="rId12"/>
    <p:sldId id="269" r:id="rId13"/>
    <p:sldId id="270" r:id="rId14"/>
    <p:sldId id="273" r:id="rId15"/>
    <p:sldId id="274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3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3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A89257-E058-4C17-B62D-4CD5018BE83F}" type="datetimeFigureOut">
              <a:rPr lang="ru-RU" smtClean="0"/>
              <a:t>28.11.2020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892862-DCEF-4838-A7D8-C4AC3D74EC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12760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F33C4-EAC9-4AD0-8E25-EF9E48B8B0A9}" type="datetimeFigureOut">
              <a:rPr lang="ru-RU" smtClean="0"/>
              <a:t>28.11.2020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C947E-5B31-4BCB-B918-97933C574AB3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8385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F33C4-EAC9-4AD0-8E25-EF9E48B8B0A9}" type="datetimeFigureOut">
              <a:rPr lang="ru-RU" smtClean="0"/>
              <a:t>28.11.2020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C947E-5B31-4BCB-B918-97933C574A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55532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F33C4-EAC9-4AD0-8E25-EF9E48B8B0A9}" type="datetimeFigureOut">
              <a:rPr lang="ru-RU" smtClean="0"/>
              <a:t>28.11.2020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C947E-5B31-4BCB-B918-97933C574A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77131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F33C4-EAC9-4AD0-8E25-EF9E48B8B0A9}" type="datetimeFigureOut">
              <a:rPr lang="ru-RU" smtClean="0"/>
              <a:t>28.11.2020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C947E-5B31-4BCB-B918-97933C574AB3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753616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F33C4-EAC9-4AD0-8E25-EF9E48B8B0A9}" type="datetimeFigureOut">
              <a:rPr lang="ru-RU" smtClean="0"/>
              <a:t>28.11.2020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C947E-5B31-4BCB-B918-97933C574A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13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F33C4-EAC9-4AD0-8E25-EF9E48B8B0A9}" type="datetimeFigureOut">
              <a:rPr lang="ru-RU" smtClean="0"/>
              <a:t>28.11.2020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C947E-5B31-4BCB-B918-97933C574AB3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250960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F33C4-EAC9-4AD0-8E25-EF9E48B8B0A9}" type="datetimeFigureOut">
              <a:rPr lang="ru-RU" smtClean="0"/>
              <a:t>28.11.2020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C947E-5B31-4BCB-B918-97933C574A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87892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F33C4-EAC9-4AD0-8E25-EF9E48B8B0A9}" type="datetimeFigureOut">
              <a:rPr lang="ru-RU" smtClean="0"/>
              <a:t>28.11.2020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C947E-5B31-4BCB-B918-97933C574A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18668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F33C4-EAC9-4AD0-8E25-EF9E48B8B0A9}" type="datetimeFigureOut">
              <a:rPr lang="ru-RU" smtClean="0"/>
              <a:t>28.11.2020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C947E-5B31-4BCB-B918-97933C574A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3413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F33C4-EAC9-4AD0-8E25-EF9E48B8B0A9}" type="datetimeFigureOut">
              <a:rPr lang="ru-RU" smtClean="0"/>
              <a:t>28.11.2020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C947E-5B31-4BCB-B918-97933C574A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44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F33C4-EAC9-4AD0-8E25-EF9E48B8B0A9}" type="datetimeFigureOut">
              <a:rPr lang="ru-RU" smtClean="0"/>
              <a:t>28.11.2020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C947E-5B31-4BCB-B918-97933C574A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22176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F33C4-EAC9-4AD0-8E25-EF9E48B8B0A9}" type="datetimeFigureOut">
              <a:rPr lang="ru-RU" smtClean="0"/>
              <a:t>28.11.2020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C947E-5B31-4BCB-B918-97933C574A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98968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F33C4-EAC9-4AD0-8E25-EF9E48B8B0A9}" type="datetimeFigureOut">
              <a:rPr lang="ru-RU" smtClean="0"/>
              <a:t>28.11.2020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C947E-5B31-4BCB-B918-97933C574A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6851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F33C4-EAC9-4AD0-8E25-EF9E48B8B0A9}" type="datetimeFigureOut">
              <a:rPr lang="ru-RU" smtClean="0"/>
              <a:t>28.11.2020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C947E-5B31-4BCB-B918-97933C574A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74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F33C4-EAC9-4AD0-8E25-EF9E48B8B0A9}" type="datetimeFigureOut">
              <a:rPr lang="ru-RU" smtClean="0"/>
              <a:t>28.11.2020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C947E-5B31-4BCB-B918-97933C574A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39617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F33C4-EAC9-4AD0-8E25-EF9E48B8B0A9}" type="datetimeFigureOut">
              <a:rPr lang="ru-RU" smtClean="0"/>
              <a:t>28.11.2020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C947E-5B31-4BCB-B918-97933C574A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95647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F33C4-EAC9-4AD0-8E25-EF9E48B8B0A9}" type="datetimeFigureOut">
              <a:rPr lang="ru-RU" smtClean="0"/>
              <a:t>28.11.2020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C947E-5B31-4BCB-B918-97933C574A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55703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646F33C4-EAC9-4AD0-8E25-EF9E48B8B0A9}" type="datetimeFigureOut">
              <a:rPr lang="ru-RU" smtClean="0"/>
              <a:t>28.11.2020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779C947E-5B31-4BCB-B918-97933C574A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136088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0040" y="351400"/>
            <a:ext cx="11452860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sq-AL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13-nji tema</a:t>
            </a:r>
            <a:endParaRPr lang="ru-RU" sz="20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sq-AL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DÜNÝÄNIŇ ÝERASTY GAZMA BAÝLYKLARY WE OLARY PEÝDALANMAKDA ÝÜZE ÇYKÝAN EKOLOGIK MESELELER</a:t>
            </a:r>
            <a:endParaRPr lang="ru-RU" sz="20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(2 </a:t>
            </a:r>
            <a:r>
              <a:rPr lang="tk-TM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sagatlyk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0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tk-TM" sz="2800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tk-TM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2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</a:t>
            </a:r>
            <a:r>
              <a:rPr lang="sq-AL" sz="2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Umumy </a:t>
            </a:r>
            <a:r>
              <a:rPr lang="sq-AL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okuwyň meýilnamasy:</a:t>
            </a:r>
            <a:endParaRPr lang="ru-RU" sz="20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pl-PL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Litosfera barada düşünje. </a:t>
            </a:r>
            <a:endParaRPr lang="ru-RU" sz="28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pl-PL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Litosferanyň </a:t>
            </a:r>
            <a:r>
              <a:rPr lang="pl-PL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esasy aýratynlyklary</a:t>
            </a:r>
            <a:endParaRPr lang="ru-RU" sz="20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k-TM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Litosferanyň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düzümi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gurluşy</a:t>
            </a:r>
            <a:endParaRPr lang="ru-RU" sz="20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Dünýäniň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mineral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baýlyklary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barada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düşü</a:t>
            </a:r>
            <a:r>
              <a:rPr lang="tk-TM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je.</a:t>
            </a:r>
            <a:endParaRPr lang="ru-RU" sz="28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94276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0624230"/>
              </p:ext>
            </p:extLst>
          </p:nvPr>
        </p:nvGraphicFramePr>
        <p:xfrm>
          <a:off x="428202" y="671512"/>
          <a:ext cx="11058949" cy="587012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763844">
                  <a:extLst>
                    <a:ext uri="{9D8B030D-6E8A-4147-A177-3AD203B41FA5}">
                      <a16:colId xmlns:a16="http://schemas.microsoft.com/office/drawing/2014/main" val="2781443213"/>
                    </a:ext>
                  </a:extLst>
                </a:gridCol>
                <a:gridCol w="2765035">
                  <a:extLst>
                    <a:ext uri="{9D8B030D-6E8A-4147-A177-3AD203B41FA5}">
                      <a16:colId xmlns:a16="http://schemas.microsoft.com/office/drawing/2014/main" val="3237578055"/>
                    </a:ext>
                  </a:extLst>
                </a:gridCol>
                <a:gridCol w="2765035">
                  <a:extLst>
                    <a:ext uri="{9D8B030D-6E8A-4147-A177-3AD203B41FA5}">
                      <a16:colId xmlns:a16="http://schemas.microsoft.com/office/drawing/2014/main" val="1344794228"/>
                    </a:ext>
                  </a:extLst>
                </a:gridCol>
                <a:gridCol w="2765035">
                  <a:extLst>
                    <a:ext uri="{9D8B030D-6E8A-4147-A177-3AD203B41FA5}">
                      <a16:colId xmlns:a16="http://schemas.microsoft.com/office/drawing/2014/main" val="223989248"/>
                    </a:ext>
                  </a:extLst>
                </a:gridCol>
              </a:tblGrid>
              <a:tr h="6123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</a:rPr>
                        <a:t>Magdanlaryň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atlary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83" marR="360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Minerallaryň himiki düzümi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83" marR="360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Alynýan metal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83" marR="360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</a:rPr>
                        <a:t>Magdanda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metalyň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möçberi</a:t>
                      </a:r>
                      <a:r>
                        <a:rPr lang="en-US" sz="1200" dirty="0">
                          <a:effectLst/>
                        </a:rPr>
                        <a:t> %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83" marR="36083" marT="0" marB="0" anchor="ctr"/>
                </a:tc>
                <a:extLst>
                  <a:ext uri="{0D108BD9-81ED-4DB2-BD59-A6C34878D82A}">
                    <a16:rowId xmlns:a16="http://schemas.microsoft.com/office/drawing/2014/main" val="2023136296"/>
                  </a:ext>
                </a:extLst>
              </a:tr>
              <a:tr h="8164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</a:rPr>
                        <a:t>Magnetit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</a:rPr>
                        <a:t>Gematit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</a:rPr>
                        <a:t>Siderit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</a:rPr>
                        <a:t>Limonit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83" marR="3608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FeO</a:t>
                      </a:r>
                      <a:r>
                        <a:rPr lang="en-US" sz="1200" baseline="-25000" dirty="0">
                          <a:effectLst/>
                        </a:rPr>
                        <a:t>4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Fe</a:t>
                      </a:r>
                      <a:r>
                        <a:rPr lang="en-US" sz="1200" baseline="-25000" dirty="0">
                          <a:effectLst/>
                        </a:rPr>
                        <a:t>2</a:t>
                      </a:r>
                      <a:r>
                        <a:rPr lang="en-US" sz="1200" dirty="0">
                          <a:effectLst/>
                        </a:rPr>
                        <a:t>O</a:t>
                      </a:r>
                      <a:r>
                        <a:rPr lang="en-US" sz="1200" baseline="-25000" dirty="0">
                          <a:effectLst/>
                        </a:rPr>
                        <a:t>3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FeCO</a:t>
                      </a:r>
                      <a:r>
                        <a:rPr lang="en-US" sz="1200" baseline="-25000" dirty="0">
                          <a:effectLst/>
                        </a:rPr>
                        <a:t>3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HFeO</a:t>
                      </a:r>
                      <a:r>
                        <a:rPr lang="en-US" sz="1200" baseline="-25000" dirty="0">
                          <a:effectLst/>
                        </a:rPr>
                        <a:t>2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83" marR="360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Demir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83" marR="360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72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70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48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48-63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83" marR="36083" marT="0" marB="0" anchor="ctr"/>
                </a:tc>
                <a:extLst>
                  <a:ext uri="{0D108BD9-81ED-4DB2-BD59-A6C34878D82A}">
                    <a16:rowId xmlns:a16="http://schemas.microsoft.com/office/drawing/2014/main" val="602366869"/>
                  </a:ext>
                </a:extLst>
              </a:tr>
              <a:tr h="4082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Pirolýuzit 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Manganit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83" marR="3608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MnO</a:t>
                      </a:r>
                      <a:r>
                        <a:rPr lang="en-US" sz="1200" baseline="-25000" dirty="0">
                          <a:effectLst/>
                        </a:rPr>
                        <a:t>2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</a:rPr>
                        <a:t>MnO</a:t>
                      </a:r>
                      <a:r>
                        <a:rPr lang="en-US" sz="1200" dirty="0">
                          <a:effectLst/>
                        </a:rPr>
                        <a:t>(OH)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83" marR="360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Marganes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83" marR="360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63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62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83" marR="36083" marT="0" marB="0" anchor="ctr"/>
                </a:tc>
                <a:extLst>
                  <a:ext uri="{0D108BD9-81ED-4DB2-BD59-A6C34878D82A}">
                    <a16:rowId xmlns:a16="http://schemas.microsoft.com/office/drawing/2014/main" val="3577177450"/>
                  </a:ext>
                </a:extLst>
              </a:tr>
              <a:tr h="2041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Hromit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83" marR="3608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FeCr</a:t>
                      </a:r>
                      <a:r>
                        <a:rPr lang="en-US" sz="1200" baseline="-25000" dirty="0">
                          <a:effectLst/>
                        </a:rPr>
                        <a:t>2</a:t>
                      </a:r>
                      <a:r>
                        <a:rPr lang="en-US" sz="1200" dirty="0">
                          <a:effectLst/>
                        </a:rPr>
                        <a:t>O</a:t>
                      </a:r>
                      <a:r>
                        <a:rPr lang="en-US" sz="1200" baseline="-25000" dirty="0">
                          <a:effectLst/>
                        </a:rPr>
                        <a:t>4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83" marR="360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Hrom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83" marR="360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83" marR="36083" marT="0" marB="0" anchor="ctr"/>
                </a:tc>
                <a:extLst>
                  <a:ext uri="{0D108BD9-81ED-4DB2-BD59-A6C34878D82A}">
                    <a16:rowId xmlns:a16="http://schemas.microsoft.com/office/drawing/2014/main" val="3543129235"/>
                  </a:ext>
                </a:extLst>
              </a:tr>
              <a:tr h="2041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Ilmenit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83" marR="3608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FeTiO</a:t>
                      </a:r>
                      <a:r>
                        <a:rPr lang="en-US" sz="1200" baseline="-25000" dirty="0">
                          <a:effectLst/>
                        </a:rPr>
                        <a:t>3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83" marR="360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Titan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83" marR="360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83" marR="36083" marT="0" marB="0" anchor="ctr"/>
                </a:tc>
                <a:extLst>
                  <a:ext uri="{0D108BD9-81ED-4DB2-BD59-A6C34878D82A}">
                    <a16:rowId xmlns:a16="http://schemas.microsoft.com/office/drawing/2014/main" val="924095816"/>
                  </a:ext>
                </a:extLst>
              </a:tr>
              <a:tr h="6123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Halkopirit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Halkozin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Kowellin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83" marR="3608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CuFe</a:t>
                      </a:r>
                      <a:r>
                        <a:rPr lang="en-US" sz="1200" baseline="-25000" dirty="0">
                          <a:effectLst/>
                        </a:rPr>
                        <a:t>2</a:t>
                      </a:r>
                      <a:r>
                        <a:rPr lang="en-US" sz="1200" dirty="0">
                          <a:effectLst/>
                        </a:rPr>
                        <a:t>S</a:t>
                      </a:r>
                      <a:r>
                        <a:rPr lang="en-US" sz="1200" baseline="-25000" dirty="0">
                          <a:effectLst/>
                        </a:rPr>
                        <a:t>2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Cu</a:t>
                      </a:r>
                      <a:r>
                        <a:rPr lang="en-US" sz="1200" baseline="-25000" dirty="0">
                          <a:effectLst/>
                        </a:rPr>
                        <a:t>2</a:t>
                      </a:r>
                      <a:r>
                        <a:rPr lang="en-US" sz="1200" dirty="0">
                          <a:effectLst/>
                        </a:rPr>
                        <a:t>S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Cu</a:t>
                      </a:r>
                      <a:r>
                        <a:rPr lang="en-US" sz="1200" baseline="-25000" dirty="0">
                          <a:effectLst/>
                        </a:rPr>
                        <a:t>2</a:t>
                      </a:r>
                      <a:r>
                        <a:rPr lang="en-US" sz="1200" dirty="0">
                          <a:effectLst/>
                        </a:rPr>
                        <a:t>S CuS</a:t>
                      </a:r>
                      <a:r>
                        <a:rPr lang="en-US" sz="1200" baseline="-25000" dirty="0">
                          <a:effectLst/>
                        </a:rPr>
                        <a:t>2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83" marR="360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Mis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83" marR="360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34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80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66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83" marR="36083" marT="0" marB="0" anchor="ctr"/>
                </a:tc>
                <a:extLst>
                  <a:ext uri="{0D108BD9-81ED-4DB2-BD59-A6C34878D82A}">
                    <a16:rowId xmlns:a16="http://schemas.microsoft.com/office/drawing/2014/main" val="2093571598"/>
                  </a:ext>
                </a:extLst>
              </a:tr>
              <a:tr h="4082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Galenit 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Serussit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83" marR="3608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PbS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PbCO</a:t>
                      </a:r>
                      <a:r>
                        <a:rPr lang="en-US" sz="1200" baseline="-250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83" marR="360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</a:rPr>
                        <a:t>Gurşun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83" marR="360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86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77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83" marR="36083" marT="0" marB="0" anchor="ctr"/>
                </a:tc>
                <a:extLst>
                  <a:ext uri="{0D108BD9-81ED-4DB2-BD59-A6C34878D82A}">
                    <a16:rowId xmlns:a16="http://schemas.microsoft.com/office/drawing/2014/main" val="309062860"/>
                  </a:ext>
                </a:extLst>
              </a:tr>
              <a:tr h="2041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Sfalerit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83" marR="3608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ZnS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83" marR="360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Sink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83" marR="360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67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83" marR="36083" marT="0" marB="0" anchor="ctr"/>
                </a:tc>
                <a:extLst>
                  <a:ext uri="{0D108BD9-81ED-4DB2-BD59-A6C34878D82A}">
                    <a16:rowId xmlns:a16="http://schemas.microsoft.com/office/drawing/2014/main" val="705372713"/>
                  </a:ext>
                </a:extLst>
              </a:tr>
              <a:tr h="2041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Boksit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83" marR="3608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Al</a:t>
                      </a:r>
                      <a:r>
                        <a:rPr lang="en-US" sz="1200" baseline="-25000">
                          <a:effectLst/>
                        </a:rPr>
                        <a:t>2</a:t>
                      </a:r>
                      <a:r>
                        <a:rPr lang="en-US" sz="1200">
                          <a:effectLst/>
                        </a:rPr>
                        <a:t>O</a:t>
                      </a:r>
                      <a:r>
                        <a:rPr lang="en-US" sz="1200" baseline="-25000">
                          <a:effectLst/>
                        </a:rPr>
                        <a:t>3</a:t>
                      </a:r>
                      <a:r>
                        <a:rPr lang="en-US" sz="1200">
                          <a:effectLst/>
                        </a:rPr>
                        <a:t> nH</a:t>
                      </a:r>
                      <a:r>
                        <a:rPr lang="en-US" sz="1200" baseline="-25000">
                          <a:effectLst/>
                        </a:rPr>
                        <a:t>2</a:t>
                      </a:r>
                      <a:r>
                        <a:rPr lang="en-US" sz="1200">
                          <a:effectLst/>
                        </a:rPr>
                        <a:t>O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83" marR="360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</a:rPr>
                        <a:t>Alýuminiý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83" marR="360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30-65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83" marR="36083" marT="0" marB="0" anchor="ctr"/>
                </a:tc>
                <a:extLst>
                  <a:ext uri="{0D108BD9-81ED-4DB2-BD59-A6C34878D82A}">
                    <a16:rowId xmlns:a16="http://schemas.microsoft.com/office/drawing/2014/main" val="2341442663"/>
                  </a:ext>
                </a:extLst>
              </a:tr>
              <a:tr h="2041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Antimonit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83" marR="3608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Sb</a:t>
                      </a:r>
                      <a:r>
                        <a:rPr lang="en-US" sz="1200" baseline="-25000">
                          <a:effectLst/>
                        </a:rPr>
                        <a:t>2</a:t>
                      </a:r>
                      <a:r>
                        <a:rPr lang="en-US" sz="1200">
                          <a:effectLst/>
                        </a:rPr>
                        <a:t>S</a:t>
                      </a:r>
                      <a:r>
                        <a:rPr lang="en-US" sz="1200" baseline="-250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83" marR="360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</a:rPr>
                        <a:t>Surma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83" marR="360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71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83" marR="36083" marT="0" marB="0" anchor="ctr"/>
                </a:tc>
                <a:extLst>
                  <a:ext uri="{0D108BD9-81ED-4DB2-BD59-A6C34878D82A}">
                    <a16:rowId xmlns:a16="http://schemas.microsoft.com/office/drawing/2014/main" val="3045504023"/>
                  </a:ext>
                </a:extLst>
              </a:tr>
              <a:tr h="2041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Kinowar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83" marR="3608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HgS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83" marR="360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</a:rPr>
                        <a:t>Simap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83" marR="360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86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83" marR="36083" marT="0" marB="0" anchor="ctr"/>
                </a:tc>
                <a:extLst>
                  <a:ext uri="{0D108BD9-81ED-4DB2-BD59-A6C34878D82A}">
                    <a16:rowId xmlns:a16="http://schemas.microsoft.com/office/drawing/2014/main" val="3211748867"/>
                  </a:ext>
                </a:extLst>
              </a:tr>
              <a:tr h="2041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Realgar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83" marR="3608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As</a:t>
                      </a:r>
                      <a:r>
                        <a:rPr lang="en-US" sz="1200" baseline="-25000">
                          <a:effectLst/>
                        </a:rPr>
                        <a:t>4</a:t>
                      </a:r>
                      <a:r>
                        <a:rPr lang="en-US" sz="1200">
                          <a:effectLst/>
                        </a:rPr>
                        <a:t>S</a:t>
                      </a:r>
                      <a:r>
                        <a:rPr lang="en-US" sz="1200" baseline="-25000">
                          <a:effectLst/>
                        </a:rPr>
                        <a:t>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83" marR="360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</a:rPr>
                        <a:t>Myşýak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83" marR="360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70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83" marR="36083" marT="0" marB="0" anchor="ctr"/>
                </a:tc>
                <a:extLst>
                  <a:ext uri="{0D108BD9-81ED-4DB2-BD59-A6C34878D82A}">
                    <a16:rowId xmlns:a16="http://schemas.microsoft.com/office/drawing/2014/main" val="66699965"/>
                  </a:ext>
                </a:extLst>
              </a:tr>
              <a:tr h="2041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Kobaltin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83" marR="3608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CoAsS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83" marR="360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</a:rPr>
                        <a:t>Kobalt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83" marR="360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83" marR="36083" marT="0" marB="0" anchor="ctr"/>
                </a:tc>
                <a:extLst>
                  <a:ext uri="{0D108BD9-81ED-4DB2-BD59-A6C34878D82A}">
                    <a16:rowId xmlns:a16="http://schemas.microsoft.com/office/drawing/2014/main" val="5688024"/>
                  </a:ext>
                </a:extLst>
              </a:tr>
              <a:tr h="2041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Kassiterit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83" marR="3608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SnO</a:t>
                      </a:r>
                      <a:r>
                        <a:rPr lang="en-US" sz="1200" baseline="-250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83" marR="360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</a:rPr>
                        <a:t>Galaýy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83" marR="360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79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83" marR="36083" marT="0" marB="0" anchor="ctr"/>
                </a:tc>
                <a:extLst>
                  <a:ext uri="{0D108BD9-81ED-4DB2-BD59-A6C34878D82A}">
                    <a16:rowId xmlns:a16="http://schemas.microsoft.com/office/drawing/2014/main" val="97258767"/>
                  </a:ext>
                </a:extLst>
              </a:tr>
              <a:tr h="2041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Molibdenit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83" marR="3608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MoS</a:t>
                      </a:r>
                      <a:r>
                        <a:rPr lang="en-US" sz="1200" baseline="-250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83" marR="360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</a:rPr>
                        <a:t>Molibden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83" marR="360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60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83" marR="36083" marT="0" marB="0" anchor="ctr"/>
                </a:tc>
                <a:extLst>
                  <a:ext uri="{0D108BD9-81ED-4DB2-BD59-A6C34878D82A}">
                    <a16:rowId xmlns:a16="http://schemas.microsoft.com/office/drawing/2014/main" val="742417777"/>
                  </a:ext>
                </a:extLst>
              </a:tr>
              <a:tr h="2041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Wolframit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83" marR="3608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(Fe, Mn) WO</a:t>
                      </a:r>
                      <a:r>
                        <a:rPr lang="en-US" sz="1200" baseline="-25000">
                          <a:effectLst/>
                        </a:rPr>
                        <a:t>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83" marR="360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Wolfram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83" marR="360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60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83" marR="36083" marT="0" marB="0" anchor="ctr"/>
                </a:tc>
                <a:extLst>
                  <a:ext uri="{0D108BD9-81ED-4DB2-BD59-A6C34878D82A}">
                    <a16:rowId xmlns:a16="http://schemas.microsoft.com/office/drawing/2014/main" val="234368253"/>
                  </a:ext>
                </a:extLst>
              </a:tr>
              <a:tr h="2041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Uraninit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83" marR="3608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UO</a:t>
                      </a:r>
                      <a:r>
                        <a:rPr lang="en-US" sz="1200" baseline="-250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83" marR="360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</a:rPr>
                        <a:t>Uran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83" marR="360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50-65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83" marR="36083" marT="0" marB="0" anchor="ctr"/>
                </a:tc>
                <a:extLst>
                  <a:ext uri="{0D108BD9-81ED-4DB2-BD59-A6C34878D82A}">
                    <a16:rowId xmlns:a16="http://schemas.microsoft.com/office/drawing/2014/main" val="2686900493"/>
                  </a:ext>
                </a:extLst>
              </a:tr>
              <a:tr h="2041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Argentit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83" marR="3608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Ag</a:t>
                      </a:r>
                      <a:r>
                        <a:rPr lang="en-US" sz="1200" baseline="-25000">
                          <a:effectLst/>
                        </a:rPr>
                        <a:t>2</a:t>
                      </a:r>
                      <a:r>
                        <a:rPr lang="en-US" sz="1200">
                          <a:effectLst/>
                        </a:rPr>
                        <a:t>S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83" marR="360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Kümüş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83" marR="360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87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83" marR="36083" marT="0" marB="0" anchor="ctr"/>
                </a:tc>
                <a:extLst>
                  <a:ext uri="{0D108BD9-81ED-4DB2-BD59-A6C34878D82A}">
                    <a16:rowId xmlns:a16="http://schemas.microsoft.com/office/drawing/2014/main" val="818555788"/>
                  </a:ext>
                </a:extLst>
              </a:tr>
              <a:tr h="2041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Kalawerit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83" marR="3608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(An, Ag) Te</a:t>
                      </a:r>
                      <a:r>
                        <a:rPr lang="en-US" sz="1200" baseline="-250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83" marR="360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Altyn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83" marR="360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44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083" marR="36083" marT="0" marB="0" anchor="ctr"/>
                </a:tc>
                <a:extLst>
                  <a:ext uri="{0D108BD9-81ED-4DB2-BD59-A6C34878D82A}">
                    <a16:rowId xmlns:a16="http://schemas.microsoft.com/office/drawing/2014/main" val="4198301318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324461" y="86737"/>
            <a:ext cx="997170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47863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47863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47863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47863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47863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47863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47863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47863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47863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786313" algn="l"/>
              </a:tabLst>
            </a:pPr>
            <a:r>
              <a:rPr kumimoji="0" lang="en-US" alt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Ýerden</a:t>
            </a:r>
            <a:r>
              <a:rPr kumimoji="0" lang="en-US" alt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gazylyp</a:t>
            </a:r>
            <a:r>
              <a:rPr kumimoji="0" lang="en-US" alt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alynýan</a:t>
            </a:r>
            <a:r>
              <a:rPr kumimoji="0" lang="en-US" alt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kumimoji="0" lang="en-US" alt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magdanlar</a:t>
            </a:r>
            <a:r>
              <a:rPr kumimoji="0" lang="en-US" alt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kumimoji="0" lang="en-US" alt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düzümi</a:t>
            </a:r>
            <a:r>
              <a:rPr kumimoji="0" lang="en-US" alt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kumimoji="0" lang="en-US" alt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metalyň</a:t>
            </a:r>
            <a:r>
              <a:rPr kumimoji="0" lang="en-US" alt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möçberi</a:t>
            </a:r>
            <a:r>
              <a:rPr kumimoji="0" lang="en-US" alt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kumimoji="0" lang="en-US" altLang="ru-RU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Probedow</a:t>
            </a:r>
            <a:r>
              <a:rPr kumimoji="0" lang="en-US" alt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N.S. 1985)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786313" algn="l"/>
              </a:tabLst>
            </a:pPr>
            <a:r>
              <a:rPr kumimoji="0" lang="en-US" alt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kumimoji="0" lang="en-US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20844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7090" y="231931"/>
            <a:ext cx="11430000" cy="6044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tk-TM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agdanlaryň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atlary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minerallaryň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himiki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düzümi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alynýan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metallar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hem-de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gazylyp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alynan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magdandaky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metalyň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möçberi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berlipdir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Diýmek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magdanyň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birnäçe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görnüşinde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magnetitde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gematit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siderit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limonitde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demir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saplanyp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olardan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senagatda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demir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öndürilýär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mukdary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magdanlarda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48%-den-72%-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çenli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biler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Magdan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däl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peýdaly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gazylma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baýlyklar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-metal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däl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ýangyç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däl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dag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jynslary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himiýa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senagatynyň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çig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mallary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apatit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sary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kükürt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kaliý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daş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duzlary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gurluşyk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çig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mallary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hek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jynslary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toýun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çägeler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granit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mermer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tuf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ş.m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metallurgiýa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senagaty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çig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mallar-kwars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asbest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oda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çydamly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toýunlar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gymmat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bahaly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minerallar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abatlaýyşda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ulanylýan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daşlar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ýaşma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almaz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rubin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malahit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hrustal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ş.m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.).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Ýer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togalagynda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minerallaryň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ýerleşmegi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tektoniki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hereketler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emele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geliş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şertleri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baglydyr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Ondan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başga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Ýer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togalagyndan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gazylyp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alynýan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magdanlar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öňde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baryjy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senagat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taýdan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ösen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döwletler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13.2-nji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tablisada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anyk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Z.A.Radionowa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2000)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berilýär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58422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6415348"/>
              </p:ext>
            </p:extLst>
          </p:nvPr>
        </p:nvGraphicFramePr>
        <p:xfrm>
          <a:off x="457200" y="595752"/>
          <a:ext cx="11180618" cy="6053995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4171838">
                  <a:extLst>
                    <a:ext uri="{9D8B030D-6E8A-4147-A177-3AD203B41FA5}">
                      <a16:colId xmlns:a16="http://schemas.microsoft.com/office/drawing/2014/main" val="165299487"/>
                    </a:ext>
                  </a:extLst>
                </a:gridCol>
                <a:gridCol w="7008780">
                  <a:extLst>
                    <a:ext uri="{9D8B030D-6E8A-4147-A177-3AD203B41FA5}">
                      <a16:colId xmlns:a16="http://schemas.microsoft.com/office/drawing/2014/main" val="955509599"/>
                    </a:ext>
                  </a:extLst>
                </a:gridCol>
              </a:tblGrid>
              <a:tr h="39552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q-AL" sz="1200" dirty="0">
                          <a:effectLst/>
                        </a:rPr>
                        <a:t>Çig mallaryň görnüşleri – olaryň dünýä boýunça alnyşy (ätiýaçlyklary)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906" marR="25906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Gazyp almakda öňde baryjy döwletler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906" marR="25906" marT="0" marB="0" anchor="ctr"/>
                </a:tc>
                <a:extLst>
                  <a:ext uri="{0D108BD9-81ED-4DB2-BD59-A6C34878D82A}">
                    <a16:rowId xmlns:a16="http://schemas.microsoft.com/office/drawing/2014/main" val="1515351451"/>
                  </a:ext>
                </a:extLst>
              </a:tr>
              <a:tr h="39552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</a:rPr>
                        <a:t>Nebit</a:t>
                      </a:r>
                      <a:r>
                        <a:rPr lang="en-US" sz="1200" dirty="0">
                          <a:effectLst/>
                        </a:rPr>
                        <a:t> – 3,5 </a:t>
                      </a:r>
                      <a:r>
                        <a:rPr lang="en-US" sz="1200" dirty="0" err="1">
                          <a:effectLst/>
                        </a:rPr>
                        <a:t>mlrd</a:t>
                      </a:r>
                      <a:r>
                        <a:rPr lang="en-US" sz="1200" dirty="0">
                          <a:effectLst/>
                        </a:rPr>
                        <a:t> t </a:t>
                      </a:r>
                      <a:r>
                        <a:rPr lang="en-US" sz="1200" dirty="0" err="1">
                          <a:effectLst/>
                        </a:rPr>
                        <a:t>golaý</a:t>
                      </a:r>
                      <a:r>
                        <a:rPr lang="en-US" sz="1200" dirty="0">
                          <a:effectLst/>
                        </a:rPr>
                        <a:t> (140,9)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906" marR="259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Saud Arabystan, ABŞ, Russiýa, Eýran, Wenesuela, Meksika, Hytaý, Norwegiýa, Beýik Britaniýa, Kanada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906" marR="25906" marT="0" marB="0"/>
                </a:tc>
                <a:extLst>
                  <a:ext uri="{0D108BD9-81ED-4DB2-BD59-A6C34878D82A}">
                    <a16:rowId xmlns:a16="http://schemas.microsoft.com/office/drawing/2014/main" val="1134484557"/>
                  </a:ext>
                </a:extLst>
              </a:tr>
              <a:tr h="39552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</a:rPr>
                        <a:t>Tebigy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gaz</a:t>
                      </a:r>
                      <a:r>
                        <a:rPr lang="en-US" sz="1200" dirty="0">
                          <a:effectLst/>
                        </a:rPr>
                        <a:t> – 2200 </a:t>
                      </a:r>
                      <a:r>
                        <a:rPr lang="en-US" sz="1200" dirty="0" err="1">
                          <a:effectLst/>
                        </a:rPr>
                        <a:t>mlrd</a:t>
                      </a:r>
                      <a:r>
                        <a:rPr lang="en-US" sz="1200" dirty="0">
                          <a:effectLst/>
                        </a:rPr>
                        <a:t> m</a:t>
                      </a:r>
                      <a:r>
                        <a:rPr lang="en-US" sz="1200" baseline="30000" dirty="0">
                          <a:effectLst/>
                        </a:rPr>
                        <a:t>3</a:t>
                      </a:r>
                      <a:r>
                        <a:rPr lang="en-US" sz="1200" dirty="0">
                          <a:effectLst/>
                        </a:rPr>
                        <a:t>-den </a:t>
                      </a:r>
                      <a:r>
                        <a:rPr lang="en-US" sz="1200" dirty="0" err="1">
                          <a:effectLst/>
                        </a:rPr>
                        <a:t>gowrak</a:t>
                      </a:r>
                      <a:r>
                        <a:rPr lang="en-US" sz="1200" dirty="0">
                          <a:effectLst/>
                        </a:rPr>
                        <a:t> (145 </a:t>
                      </a:r>
                      <a:r>
                        <a:rPr lang="en-US" sz="1200" dirty="0" err="1">
                          <a:effectLst/>
                        </a:rPr>
                        <a:t>trln</a:t>
                      </a:r>
                      <a:r>
                        <a:rPr lang="en-US" sz="1200" dirty="0">
                          <a:effectLst/>
                        </a:rPr>
                        <a:t> m</a:t>
                      </a:r>
                      <a:r>
                        <a:rPr lang="en-US" sz="1200" baseline="30000" dirty="0">
                          <a:effectLst/>
                        </a:rPr>
                        <a:t>3</a:t>
                      </a:r>
                      <a:r>
                        <a:rPr lang="en-US" sz="1200" dirty="0">
                          <a:effectLst/>
                        </a:rPr>
                        <a:t>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906" marR="259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ABŞ, Russiýa, Kanada, Beýik Britaniýa, Indoneziýa, Niderlandlar, Aljir, Özbegistan, Saud Arabystany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906" marR="25906" marT="0" marB="0"/>
                </a:tc>
                <a:extLst>
                  <a:ext uri="{0D108BD9-81ED-4DB2-BD59-A6C34878D82A}">
                    <a16:rowId xmlns:a16="http://schemas.microsoft.com/office/drawing/2014/main" val="2296308936"/>
                  </a:ext>
                </a:extLst>
              </a:tr>
              <a:tr h="39552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</a:rPr>
                        <a:t>Daş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kömür</a:t>
                      </a:r>
                      <a:r>
                        <a:rPr lang="en-US" sz="1200" dirty="0">
                          <a:effectLst/>
                        </a:rPr>
                        <a:t> – 3,8 </a:t>
                      </a:r>
                      <a:r>
                        <a:rPr lang="en-US" sz="1200" dirty="0" err="1">
                          <a:effectLst/>
                        </a:rPr>
                        <a:t>mlrd</a:t>
                      </a:r>
                      <a:r>
                        <a:rPr lang="en-US" sz="1200" dirty="0">
                          <a:effectLst/>
                        </a:rPr>
                        <a:t> t </a:t>
                      </a:r>
                      <a:r>
                        <a:rPr lang="en-US" sz="1200" dirty="0" err="1">
                          <a:effectLst/>
                        </a:rPr>
                        <a:t>golaý</a:t>
                      </a:r>
                      <a:r>
                        <a:rPr lang="en-US" sz="1200" dirty="0">
                          <a:effectLst/>
                        </a:rPr>
                        <a:t> (541 </a:t>
                      </a:r>
                      <a:r>
                        <a:rPr lang="en-US" sz="1200" dirty="0" err="1">
                          <a:effectLst/>
                        </a:rPr>
                        <a:t>mlrd</a:t>
                      </a:r>
                      <a:r>
                        <a:rPr lang="en-US" sz="1200" dirty="0">
                          <a:effectLst/>
                        </a:rPr>
                        <a:t> t)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906" marR="259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Hytaý, ABŞ, Indiýa, Günorta Afrika Respublikasy, Awstraliýa, Russiýa, Polşa, Ukraina, Gazagystan, GFR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906" marR="25906" marT="0" marB="0"/>
                </a:tc>
                <a:extLst>
                  <a:ext uri="{0D108BD9-81ED-4DB2-BD59-A6C34878D82A}">
                    <a16:rowId xmlns:a16="http://schemas.microsoft.com/office/drawing/2014/main" val="133291031"/>
                  </a:ext>
                </a:extLst>
              </a:tr>
              <a:tr h="26368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</a:rPr>
                        <a:t>Goňur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kömür</a:t>
                      </a:r>
                      <a:r>
                        <a:rPr lang="en-US" sz="1200" dirty="0">
                          <a:effectLst/>
                        </a:rPr>
                        <a:t> – 900 </a:t>
                      </a:r>
                      <a:r>
                        <a:rPr lang="en-US" sz="1200" dirty="0" err="1">
                          <a:effectLst/>
                        </a:rPr>
                        <a:t>mln</a:t>
                      </a:r>
                      <a:r>
                        <a:rPr lang="en-US" sz="1200" dirty="0">
                          <a:effectLst/>
                        </a:rPr>
                        <a:t> t </a:t>
                      </a:r>
                      <a:r>
                        <a:rPr lang="en-US" sz="1200" dirty="0" err="1">
                          <a:effectLst/>
                        </a:rPr>
                        <a:t>golaý</a:t>
                      </a:r>
                      <a:r>
                        <a:rPr lang="en-US" sz="1200" dirty="0">
                          <a:effectLst/>
                        </a:rPr>
                        <a:t> (509 </a:t>
                      </a:r>
                      <a:r>
                        <a:rPr lang="en-US" sz="1200" dirty="0" err="1">
                          <a:effectLst/>
                        </a:rPr>
                        <a:t>mlrd</a:t>
                      </a:r>
                      <a:r>
                        <a:rPr lang="en-US" sz="1200" dirty="0">
                          <a:effectLst/>
                        </a:rPr>
                        <a:t> t)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906" marR="259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GFR, </a:t>
                      </a:r>
                      <a:r>
                        <a:rPr lang="en-US" sz="1200" dirty="0" err="1">
                          <a:effectLst/>
                        </a:rPr>
                        <a:t>Russiýa</a:t>
                      </a:r>
                      <a:r>
                        <a:rPr lang="en-US" sz="1200" dirty="0">
                          <a:effectLst/>
                        </a:rPr>
                        <a:t>, ABŞ, </a:t>
                      </a:r>
                      <a:r>
                        <a:rPr lang="en-US" sz="1200" dirty="0" err="1">
                          <a:effectLst/>
                        </a:rPr>
                        <a:t>Hytaý</a:t>
                      </a:r>
                      <a:r>
                        <a:rPr lang="en-US" sz="1200" dirty="0">
                          <a:effectLst/>
                        </a:rPr>
                        <a:t>, </a:t>
                      </a:r>
                      <a:r>
                        <a:rPr lang="en-US" sz="1200" dirty="0" err="1">
                          <a:effectLst/>
                        </a:rPr>
                        <a:t>Polşa</a:t>
                      </a:r>
                      <a:r>
                        <a:rPr lang="en-US" sz="1200" dirty="0">
                          <a:effectLst/>
                        </a:rPr>
                        <a:t>, </a:t>
                      </a:r>
                      <a:r>
                        <a:rPr lang="en-US" sz="1200" dirty="0" err="1">
                          <a:effectLst/>
                        </a:rPr>
                        <a:t>Çehiýa</a:t>
                      </a:r>
                      <a:r>
                        <a:rPr lang="en-US" sz="1200" dirty="0">
                          <a:effectLst/>
                        </a:rPr>
                        <a:t>, </a:t>
                      </a:r>
                      <a:r>
                        <a:rPr lang="en-US" sz="1200" dirty="0" err="1">
                          <a:effectLst/>
                        </a:rPr>
                        <a:t>Gresiýa</a:t>
                      </a:r>
                      <a:r>
                        <a:rPr lang="en-US" sz="1200" dirty="0">
                          <a:effectLst/>
                        </a:rPr>
                        <a:t>, </a:t>
                      </a:r>
                      <a:r>
                        <a:rPr lang="en-US" sz="1200" dirty="0" err="1">
                          <a:effectLst/>
                        </a:rPr>
                        <a:t>Turkiýe</a:t>
                      </a:r>
                      <a:r>
                        <a:rPr lang="en-US" sz="1200" dirty="0">
                          <a:effectLst/>
                        </a:rPr>
                        <a:t>, </a:t>
                      </a:r>
                      <a:r>
                        <a:rPr lang="en-US" sz="1200" dirty="0" err="1">
                          <a:effectLst/>
                        </a:rPr>
                        <a:t>Awstraliýa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906" marR="25906" marT="0" marB="0"/>
                </a:tc>
                <a:extLst>
                  <a:ext uri="{0D108BD9-81ED-4DB2-BD59-A6C34878D82A}">
                    <a16:rowId xmlns:a16="http://schemas.microsoft.com/office/drawing/2014/main" val="1522649439"/>
                  </a:ext>
                </a:extLst>
              </a:tr>
              <a:tr h="39552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</a:rPr>
                        <a:t>Boksitler</a:t>
                      </a:r>
                      <a:r>
                        <a:rPr lang="en-US" sz="1200" dirty="0">
                          <a:effectLst/>
                        </a:rPr>
                        <a:t> (</a:t>
                      </a:r>
                      <a:r>
                        <a:rPr lang="en-US" sz="1200" dirty="0" err="1">
                          <a:effectLst/>
                        </a:rPr>
                        <a:t>Alýuminiý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çig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maly</a:t>
                      </a:r>
                      <a:r>
                        <a:rPr lang="en-US" sz="1200" dirty="0">
                          <a:effectLst/>
                        </a:rPr>
                        <a:t>) 127 </a:t>
                      </a:r>
                      <a:r>
                        <a:rPr lang="en-US" sz="1200" dirty="0" err="1">
                          <a:effectLst/>
                        </a:rPr>
                        <a:t>mln</a:t>
                      </a:r>
                      <a:r>
                        <a:rPr lang="en-US" sz="1200" dirty="0">
                          <a:effectLst/>
                        </a:rPr>
                        <a:t> t </a:t>
                      </a:r>
                      <a:r>
                        <a:rPr lang="en-US" sz="1200" dirty="0" err="1">
                          <a:effectLst/>
                        </a:rPr>
                        <a:t>köpräk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906" marR="259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 Awstraliýa, Gwineýa, Ýamaýka, Braziliýa, Hytaý, Wenesuela, Hindistan, Surinam, Russiýa, Gazagystan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906" marR="25906" marT="0" marB="0"/>
                </a:tc>
                <a:extLst>
                  <a:ext uri="{0D108BD9-81ED-4DB2-BD59-A6C34878D82A}">
                    <a16:rowId xmlns:a16="http://schemas.microsoft.com/office/drawing/2014/main" val="4039801524"/>
                  </a:ext>
                </a:extLst>
              </a:tr>
              <a:tr h="39552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Demir magdany – 1 mlrd t golaý (400 mlrd t)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906" marR="259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</a:rPr>
                        <a:t>Hytaý</a:t>
                      </a:r>
                      <a:r>
                        <a:rPr lang="en-US" sz="1200" dirty="0">
                          <a:effectLst/>
                        </a:rPr>
                        <a:t>, </a:t>
                      </a:r>
                      <a:r>
                        <a:rPr lang="en-US" sz="1200" dirty="0" err="1">
                          <a:effectLst/>
                        </a:rPr>
                        <a:t>Braziliýa</a:t>
                      </a:r>
                      <a:r>
                        <a:rPr lang="en-US" sz="1200" dirty="0">
                          <a:effectLst/>
                        </a:rPr>
                        <a:t>, </a:t>
                      </a:r>
                      <a:r>
                        <a:rPr lang="en-US" sz="1200" dirty="0" err="1">
                          <a:effectLst/>
                        </a:rPr>
                        <a:t>Awstraliýa</a:t>
                      </a:r>
                      <a:r>
                        <a:rPr lang="en-US" sz="1200" dirty="0">
                          <a:effectLst/>
                        </a:rPr>
                        <a:t>, </a:t>
                      </a:r>
                      <a:r>
                        <a:rPr lang="en-US" sz="1200" dirty="0" err="1">
                          <a:effectLst/>
                        </a:rPr>
                        <a:t>Russiýa</a:t>
                      </a:r>
                      <a:r>
                        <a:rPr lang="en-US" sz="1200" dirty="0">
                          <a:effectLst/>
                        </a:rPr>
                        <a:t>, ABŞ, </a:t>
                      </a:r>
                      <a:r>
                        <a:rPr lang="en-US" sz="1200" dirty="0" err="1">
                          <a:effectLst/>
                        </a:rPr>
                        <a:t>Hindistan</a:t>
                      </a:r>
                      <a:r>
                        <a:rPr lang="en-US" sz="1200" dirty="0">
                          <a:effectLst/>
                        </a:rPr>
                        <a:t>, </a:t>
                      </a:r>
                      <a:r>
                        <a:rPr lang="en-US" sz="1200" dirty="0" err="1">
                          <a:effectLst/>
                        </a:rPr>
                        <a:t>Ukraina</a:t>
                      </a:r>
                      <a:r>
                        <a:rPr lang="en-US" sz="1200" dirty="0">
                          <a:effectLst/>
                        </a:rPr>
                        <a:t>, </a:t>
                      </a:r>
                      <a:r>
                        <a:rPr lang="en-US" sz="1200" dirty="0" err="1">
                          <a:effectLst/>
                        </a:rPr>
                        <a:t>Kanada</a:t>
                      </a:r>
                      <a:r>
                        <a:rPr lang="en-US" sz="1200" dirty="0">
                          <a:effectLst/>
                        </a:rPr>
                        <a:t>, </a:t>
                      </a:r>
                      <a:r>
                        <a:rPr lang="en-US" sz="1200" dirty="0" err="1">
                          <a:effectLst/>
                        </a:rPr>
                        <a:t>Günorta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Afrika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Respublikasy</a:t>
                      </a:r>
                      <a:r>
                        <a:rPr lang="en-US" sz="1200" dirty="0">
                          <a:effectLst/>
                        </a:rPr>
                        <a:t>, </a:t>
                      </a:r>
                      <a:r>
                        <a:rPr lang="en-US" sz="1200" dirty="0" err="1">
                          <a:effectLst/>
                        </a:rPr>
                        <a:t>Wenesuela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906" marR="25906" marT="0" marB="0"/>
                </a:tc>
                <a:extLst>
                  <a:ext uri="{0D108BD9-81ED-4DB2-BD59-A6C34878D82A}">
                    <a16:rowId xmlns:a16="http://schemas.microsoft.com/office/drawing/2014/main" val="3628118591"/>
                  </a:ext>
                </a:extLst>
              </a:tr>
              <a:tr h="36573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Mis magdany – 10 mln t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906" marR="259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</a:rPr>
                        <a:t>Çili</a:t>
                      </a:r>
                      <a:r>
                        <a:rPr lang="en-US" sz="1200" dirty="0">
                          <a:effectLst/>
                        </a:rPr>
                        <a:t>, ABŞ, </a:t>
                      </a:r>
                      <a:r>
                        <a:rPr lang="en-US" sz="1200" dirty="0" err="1">
                          <a:effectLst/>
                        </a:rPr>
                        <a:t>Kanada</a:t>
                      </a:r>
                      <a:r>
                        <a:rPr lang="en-US" sz="1200" dirty="0">
                          <a:effectLst/>
                        </a:rPr>
                        <a:t>, </a:t>
                      </a:r>
                      <a:r>
                        <a:rPr lang="en-US" sz="1200" dirty="0" err="1">
                          <a:effectLst/>
                        </a:rPr>
                        <a:t>Hytaý</a:t>
                      </a:r>
                      <a:r>
                        <a:rPr lang="en-US" sz="1200" dirty="0">
                          <a:effectLst/>
                        </a:rPr>
                        <a:t>, </a:t>
                      </a:r>
                      <a:r>
                        <a:rPr lang="en-US" sz="1200" dirty="0" err="1">
                          <a:effectLst/>
                        </a:rPr>
                        <a:t>Indoneziýa</a:t>
                      </a:r>
                      <a:r>
                        <a:rPr lang="en-US" sz="1200" dirty="0">
                          <a:effectLst/>
                        </a:rPr>
                        <a:t>, </a:t>
                      </a:r>
                      <a:r>
                        <a:rPr lang="en-US" sz="1200" dirty="0" err="1">
                          <a:effectLst/>
                        </a:rPr>
                        <a:t>Zambiýa</a:t>
                      </a:r>
                      <a:r>
                        <a:rPr lang="en-US" sz="1200" dirty="0">
                          <a:effectLst/>
                        </a:rPr>
                        <a:t>, </a:t>
                      </a:r>
                      <a:r>
                        <a:rPr lang="en-US" sz="1200" dirty="0" err="1">
                          <a:effectLst/>
                        </a:rPr>
                        <a:t>Russiýa</a:t>
                      </a:r>
                      <a:r>
                        <a:rPr lang="en-US" sz="1200" dirty="0">
                          <a:effectLst/>
                        </a:rPr>
                        <a:t>, Peru, </a:t>
                      </a:r>
                      <a:r>
                        <a:rPr lang="en-US" sz="1200" dirty="0" err="1">
                          <a:effectLst/>
                        </a:rPr>
                        <a:t>Awstraliýa</a:t>
                      </a:r>
                      <a:r>
                        <a:rPr lang="en-US" sz="1200" dirty="0">
                          <a:effectLst/>
                        </a:rPr>
                        <a:t>, </a:t>
                      </a:r>
                      <a:r>
                        <a:rPr lang="en-US" sz="1200" dirty="0" err="1">
                          <a:effectLst/>
                        </a:rPr>
                        <a:t>Meksika</a:t>
                      </a:r>
                      <a:r>
                        <a:rPr lang="en-US" sz="1200" dirty="0">
                          <a:effectLst/>
                        </a:rPr>
                        <a:t>, </a:t>
                      </a:r>
                      <a:r>
                        <a:rPr lang="en-US" sz="1200" dirty="0" err="1">
                          <a:effectLst/>
                        </a:rPr>
                        <a:t>Gazagystan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906" marR="25906" marT="0" marB="0"/>
                </a:tc>
                <a:extLst>
                  <a:ext uri="{0D108BD9-81ED-4DB2-BD59-A6C34878D82A}">
                    <a16:rowId xmlns:a16="http://schemas.microsoft.com/office/drawing/2014/main" val="987185195"/>
                  </a:ext>
                </a:extLst>
              </a:tr>
              <a:tr h="26368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Sink arassalanan görnüş-de 7 mln tonna golaý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906" marR="259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</a:rPr>
                        <a:t>Hytaý</a:t>
                      </a:r>
                      <a:r>
                        <a:rPr lang="en-US" sz="1200" dirty="0">
                          <a:effectLst/>
                        </a:rPr>
                        <a:t>, </a:t>
                      </a:r>
                      <a:r>
                        <a:rPr lang="en-US" sz="1200" dirty="0" err="1">
                          <a:effectLst/>
                        </a:rPr>
                        <a:t>Ýaponiýa</a:t>
                      </a:r>
                      <a:r>
                        <a:rPr lang="en-US" sz="1200" dirty="0">
                          <a:effectLst/>
                        </a:rPr>
                        <a:t>, </a:t>
                      </a:r>
                      <a:r>
                        <a:rPr lang="en-US" sz="1200" dirty="0" err="1">
                          <a:effectLst/>
                        </a:rPr>
                        <a:t>Kanada</a:t>
                      </a:r>
                      <a:r>
                        <a:rPr lang="en-US" sz="1200" dirty="0">
                          <a:effectLst/>
                        </a:rPr>
                        <a:t>, ABŞ, </a:t>
                      </a:r>
                      <a:r>
                        <a:rPr lang="en-US" sz="1200" dirty="0" err="1">
                          <a:effectLst/>
                        </a:rPr>
                        <a:t>Belgiýa</a:t>
                      </a:r>
                      <a:r>
                        <a:rPr lang="en-US" sz="1200" dirty="0">
                          <a:effectLst/>
                        </a:rPr>
                        <a:t>, </a:t>
                      </a:r>
                      <a:r>
                        <a:rPr lang="en-US" sz="1200" dirty="0" err="1">
                          <a:effectLst/>
                        </a:rPr>
                        <a:t>Awstraliýa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906" marR="25906" marT="0" marB="0"/>
                </a:tc>
                <a:extLst>
                  <a:ext uri="{0D108BD9-81ED-4DB2-BD59-A6C34878D82A}">
                    <a16:rowId xmlns:a16="http://schemas.microsoft.com/office/drawing/2014/main" val="3896767682"/>
                  </a:ext>
                </a:extLst>
              </a:tr>
              <a:tr h="26368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Arassalanan gurşun - 6 mln tonna golaý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906" marR="259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ABŞ (1 </a:t>
                      </a:r>
                      <a:r>
                        <a:rPr lang="en-US" sz="1200" dirty="0" err="1">
                          <a:effectLst/>
                        </a:rPr>
                        <a:t>mln</a:t>
                      </a:r>
                      <a:r>
                        <a:rPr lang="en-US" sz="1200" dirty="0">
                          <a:effectLst/>
                        </a:rPr>
                        <a:t> t </a:t>
                      </a:r>
                      <a:r>
                        <a:rPr lang="en-US" sz="1200" dirty="0" err="1">
                          <a:effectLst/>
                        </a:rPr>
                        <a:t>gowrak</a:t>
                      </a:r>
                      <a:r>
                        <a:rPr lang="en-US" sz="1200" dirty="0">
                          <a:effectLst/>
                        </a:rPr>
                        <a:t>), </a:t>
                      </a:r>
                      <a:r>
                        <a:rPr lang="en-US" sz="1200" dirty="0" err="1">
                          <a:effectLst/>
                        </a:rPr>
                        <a:t>Hytaý</a:t>
                      </a:r>
                      <a:r>
                        <a:rPr lang="en-US" sz="1200" dirty="0">
                          <a:effectLst/>
                        </a:rPr>
                        <a:t>, </a:t>
                      </a:r>
                      <a:r>
                        <a:rPr lang="en-US" sz="1200" dirty="0" err="1">
                          <a:effectLst/>
                        </a:rPr>
                        <a:t>Ýaponiýa</a:t>
                      </a:r>
                      <a:r>
                        <a:rPr lang="en-US" sz="1200" dirty="0">
                          <a:effectLst/>
                        </a:rPr>
                        <a:t>, GFR, </a:t>
                      </a:r>
                      <a:r>
                        <a:rPr lang="en-US" sz="1200" dirty="0" err="1">
                          <a:effectLst/>
                        </a:rPr>
                        <a:t>Russiýa</a:t>
                      </a:r>
                      <a:r>
                        <a:rPr lang="en-US" sz="1200" dirty="0">
                          <a:effectLst/>
                        </a:rPr>
                        <a:t>, , </a:t>
                      </a:r>
                      <a:r>
                        <a:rPr lang="en-US" sz="1200" dirty="0" err="1">
                          <a:effectLst/>
                        </a:rPr>
                        <a:t>Angliýa</a:t>
                      </a:r>
                      <a:r>
                        <a:rPr lang="en-US" sz="1200" dirty="0">
                          <a:effectLst/>
                        </a:rPr>
                        <a:t>, </a:t>
                      </a:r>
                      <a:r>
                        <a:rPr lang="en-US" sz="1200" dirty="0" err="1">
                          <a:effectLst/>
                        </a:rPr>
                        <a:t>Belgiýa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906" marR="25906" marT="0" marB="0"/>
                </a:tc>
                <a:extLst>
                  <a:ext uri="{0D108BD9-81ED-4DB2-BD59-A6C34878D82A}">
                    <a16:rowId xmlns:a16="http://schemas.microsoft.com/office/drawing/2014/main" val="1252373045"/>
                  </a:ext>
                </a:extLst>
              </a:tr>
              <a:tr h="24108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Gurşun – 3 mln t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906" marR="259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</a:rPr>
                        <a:t>Hytaý</a:t>
                      </a:r>
                      <a:r>
                        <a:rPr lang="en-US" sz="1200" dirty="0">
                          <a:effectLst/>
                        </a:rPr>
                        <a:t>, </a:t>
                      </a:r>
                      <a:r>
                        <a:rPr lang="en-US" sz="1200" dirty="0" err="1">
                          <a:effectLst/>
                        </a:rPr>
                        <a:t>Awstraliýa</a:t>
                      </a:r>
                      <a:r>
                        <a:rPr lang="en-US" sz="1200" dirty="0">
                          <a:effectLst/>
                        </a:rPr>
                        <a:t>, ABŞ, </a:t>
                      </a:r>
                      <a:r>
                        <a:rPr lang="en-US" sz="1200" dirty="0" err="1">
                          <a:effectLst/>
                        </a:rPr>
                        <a:t>Russiýa</a:t>
                      </a:r>
                      <a:r>
                        <a:rPr lang="en-US" sz="1200" dirty="0">
                          <a:effectLst/>
                        </a:rPr>
                        <a:t>, </a:t>
                      </a:r>
                      <a:r>
                        <a:rPr lang="en-US" sz="1200" dirty="0" err="1">
                          <a:effectLst/>
                        </a:rPr>
                        <a:t>Kanada</a:t>
                      </a:r>
                      <a:r>
                        <a:rPr lang="en-US" sz="1200" dirty="0">
                          <a:effectLst/>
                        </a:rPr>
                        <a:t>, Peru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906" marR="25906" marT="0" marB="0"/>
                </a:tc>
                <a:extLst>
                  <a:ext uri="{0D108BD9-81ED-4DB2-BD59-A6C34878D82A}">
                    <a16:rowId xmlns:a16="http://schemas.microsoft.com/office/drawing/2014/main" val="851130284"/>
                  </a:ext>
                </a:extLst>
              </a:tr>
              <a:tr h="49038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Nikel magdany - 1 mln tonna golaý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906" marR="259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</a:rPr>
                        <a:t>Kanada</a:t>
                      </a:r>
                      <a:r>
                        <a:rPr lang="en-US" sz="1200" dirty="0">
                          <a:effectLst/>
                        </a:rPr>
                        <a:t>, </a:t>
                      </a:r>
                      <a:r>
                        <a:rPr lang="en-US" sz="1200" dirty="0" err="1">
                          <a:effectLst/>
                        </a:rPr>
                        <a:t>Kuba</a:t>
                      </a:r>
                      <a:r>
                        <a:rPr lang="en-US" sz="1200" dirty="0">
                          <a:effectLst/>
                        </a:rPr>
                        <a:t>, </a:t>
                      </a:r>
                      <a:r>
                        <a:rPr lang="en-US" sz="1200" dirty="0" err="1">
                          <a:effectLst/>
                        </a:rPr>
                        <a:t>Dominikan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Respublikasy</a:t>
                      </a:r>
                      <a:r>
                        <a:rPr lang="en-US" sz="1200" dirty="0">
                          <a:effectLst/>
                        </a:rPr>
                        <a:t>, </a:t>
                      </a:r>
                      <a:r>
                        <a:rPr lang="en-US" sz="1200" dirty="0" err="1">
                          <a:effectLst/>
                        </a:rPr>
                        <a:t>Awstraliýa</a:t>
                      </a:r>
                      <a:r>
                        <a:rPr lang="en-US" sz="1200" dirty="0">
                          <a:effectLst/>
                        </a:rPr>
                        <a:t>, </a:t>
                      </a:r>
                      <a:r>
                        <a:rPr lang="en-US" sz="1200" dirty="0" err="1">
                          <a:effectLst/>
                        </a:rPr>
                        <a:t>Täze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Kaledoniýa</a:t>
                      </a:r>
                      <a:r>
                        <a:rPr lang="en-US" sz="1200" dirty="0">
                          <a:effectLst/>
                        </a:rPr>
                        <a:t>, </a:t>
                      </a:r>
                      <a:r>
                        <a:rPr lang="en-US" sz="1200" dirty="0" err="1">
                          <a:effectLst/>
                        </a:rPr>
                        <a:t>Russiýa</a:t>
                      </a:r>
                      <a:r>
                        <a:rPr lang="en-US" sz="1200" dirty="0">
                          <a:effectLst/>
                        </a:rPr>
                        <a:t>, </a:t>
                      </a:r>
                      <a:r>
                        <a:rPr lang="en-US" sz="1200" dirty="0" err="1">
                          <a:effectLst/>
                        </a:rPr>
                        <a:t>Norwegiýa</a:t>
                      </a:r>
                      <a:r>
                        <a:rPr lang="en-US" sz="1200" dirty="0">
                          <a:effectLst/>
                        </a:rPr>
                        <a:t>, </a:t>
                      </a:r>
                      <a:r>
                        <a:rPr lang="en-US" sz="1200" dirty="0" err="1">
                          <a:effectLst/>
                        </a:rPr>
                        <a:t>Finlýandiýa</a:t>
                      </a:r>
                      <a:r>
                        <a:rPr lang="en-US" sz="1200" dirty="0">
                          <a:effectLst/>
                        </a:rPr>
                        <a:t>, Go </a:t>
                      </a:r>
                      <a:r>
                        <a:rPr lang="en-US" sz="1200" dirty="0" err="1">
                          <a:effectLst/>
                        </a:rPr>
                        <a:t>Afrika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respublikasy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906" marR="25906" marT="0" marB="0"/>
                </a:tc>
                <a:extLst>
                  <a:ext uri="{0D108BD9-81ED-4DB2-BD59-A6C34878D82A}">
                    <a16:rowId xmlns:a16="http://schemas.microsoft.com/office/drawing/2014/main" val="2781119300"/>
                  </a:ext>
                </a:extLst>
              </a:tr>
              <a:tr h="26368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Galaýy magdany – 30 müň t golaý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906" marR="259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</a:rPr>
                        <a:t>Hytaý</a:t>
                      </a:r>
                      <a:r>
                        <a:rPr lang="en-US" sz="1200" dirty="0">
                          <a:effectLst/>
                        </a:rPr>
                        <a:t>, </a:t>
                      </a:r>
                      <a:r>
                        <a:rPr lang="en-US" sz="1200" dirty="0" err="1">
                          <a:effectLst/>
                        </a:rPr>
                        <a:t>Malaýziýa</a:t>
                      </a:r>
                      <a:r>
                        <a:rPr lang="en-US" sz="1200" dirty="0">
                          <a:effectLst/>
                        </a:rPr>
                        <a:t>, </a:t>
                      </a:r>
                      <a:r>
                        <a:rPr lang="en-US" sz="1200" dirty="0" err="1">
                          <a:effectLst/>
                        </a:rPr>
                        <a:t>Braziliýa</a:t>
                      </a:r>
                      <a:r>
                        <a:rPr lang="en-US" sz="1200" dirty="0">
                          <a:effectLst/>
                        </a:rPr>
                        <a:t>, </a:t>
                      </a:r>
                      <a:r>
                        <a:rPr lang="en-US" sz="1200" dirty="0" err="1">
                          <a:effectLst/>
                        </a:rPr>
                        <a:t>Indoneziýa</a:t>
                      </a:r>
                      <a:r>
                        <a:rPr lang="en-US" sz="1200" dirty="0">
                          <a:effectLst/>
                        </a:rPr>
                        <a:t>, </a:t>
                      </a:r>
                      <a:r>
                        <a:rPr lang="en-US" sz="1200" dirty="0" err="1">
                          <a:effectLst/>
                        </a:rPr>
                        <a:t>Tailand</a:t>
                      </a:r>
                      <a:r>
                        <a:rPr lang="en-US" sz="1200" dirty="0">
                          <a:effectLst/>
                        </a:rPr>
                        <a:t>, </a:t>
                      </a:r>
                      <a:r>
                        <a:rPr lang="en-US" sz="1200" dirty="0" err="1">
                          <a:effectLst/>
                        </a:rPr>
                        <a:t>Boliwiýa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906" marR="25906" marT="0" marB="0"/>
                </a:tc>
                <a:extLst>
                  <a:ext uri="{0D108BD9-81ED-4DB2-BD59-A6C34878D82A}">
                    <a16:rowId xmlns:a16="http://schemas.microsoft.com/office/drawing/2014/main" val="995210898"/>
                  </a:ext>
                </a:extLst>
              </a:tr>
              <a:tr h="39552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Uran magdany – 30 müň t golaý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906" marR="259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</a:rPr>
                        <a:t>Kanada</a:t>
                      </a:r>
                      <a:r>
                        <a:rPr lang="en-US" sz="1200" dirty="0">
                          <a:effectLst/>
                        </a:rPr>
                        <a:t>, ABŞ, </a:t>
                      </a:r>
                      <a:r>
                        <a:rPr lang="en-US" sz="1200" dirty="0" err="1">
                          <a:effectLst/>
                        </a:rPr>
                        <a:t>Awstraliýa</a:t>
                      </a:r>
                      <a:r>
                        <a:rPr lang="en-US" sz="1200" dirty="0">
                          <a:effectLst/>
                        </a:rPr>
                        <a:t>, </a:t>
                      </a:r>
                      <a:r>
                        <a:rPr lang="en-US" sz="1200" dirty="0" err="1">
                          <a:effectLst/>
                        </a:rPr>
                        <a:t>Russiýa</a:t>
                      </a:r>
                      <a:r>
                        <a:rPr lang="en-US" sz="1200" dirty="0">
                          <a:effectLst/>
                        </a:rPr>
                        <a:t>, Go </a:t>
                      </a:r>
                      <a:r>
                        <a:rPr lang="en-US" sz="1200" dirty="0" err="1">
                          <a:effectLst/>
                        </a:rPr>
                        <a:t>Afrika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Respublikasy</a:t>
                      </a:r>
                      <a:r>
                        <a:rPr lang="en-US" sz="1200" dirty="0">
                          <a:effectLst/>
                        </a:rPr>
                        <a:t>, </a:t>
                      </a:r>
                      <a:r>
                        <a:rPr lang="en-US" sz="1200" dirty="0" err="1">
                          <a:effectLst/>
                        </a:rPr>
                        <a:t>Fransiýa</a:t>
                      </a:r>
                      <a:r>
                        <a:rPr lang="en-US" sz="1200" dirty="0">
                          <a:effectLst/>
                        </a:rPr>
                        <a:t>, Niger, </a:t>
                      </a:r>
                      <a:r>
                        <a:rPr lang="en-US" sz="1200" dirty="0" err="1">
                          <a:effectLst/>
                        </a:rPr>
                        <a:t>Ukraina</a:t>
                      </a:r>
                      <a:r>
                        <a:rPr lang="en-US" sz="1200" dirty="0">
                          <a:effectLst/>
                        </a:rPr>
                        <a:t>, </a:t>
                      </a:r>
                      <a:r>
                        <a:rPr lang="en-US" sz="1200" dirty="0" err="1">
                          <a:effectLst/>
                        </a:rPr>
                        <a:t>Gazagystan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906" marR="25906" marT="0" marB="0"/>
                </a:tc>
                <a:extLst>
                  <a:ext uri="{0D108BD9-81ED-4DB2-BD59-A6C34878D82A}">
                    <a16:rowId xmlns:a16="http://schemas.microsoft.com/office/drawing/2014/main" val="697423853"/>
                  </a:ext>
                </a:extLst>
              </a:tr>
              <a:tr h="24108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Molibden – 126 müň tonna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906" marR="259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ABŞ, </a:t>
                      </a:r>
                      <a:r>
                        <a:rPr lang="en-US" sz="1200" dirty="0" err="1">
                          <a:effectLst/>
                        </a:rPr>
                        <a:t>Çili</a:t>
                      </a:r>
                      <a:r>
                        <a:rPr lang="en-US" sz="1200" dirty="0">
                          <a:effectLst/>
                        </a:rPr>
                        <a:t>, </a:t>
                      </a:r>
                      <a:r>
                        <a:rPr lang="en-US" sz="1200" dirty="0" err="1">
                          <a:effectLst/>
                        </a:rPr>
                        <a:t>Russiýa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906" marR="25906" marT="0" marB="0"/>
                </a:tc>
                <a:extLst>
                  <a:ext uri="{0D108BD9-81ED-4DB2-BD59-A6C34878D82A}">
                    <a16:rowId xmlns:a16="http://schemas.microsoft.com/office/drawing/2014/main" val="968295110"/>
                  </a:ext>
                </a:extLst>
              </a:tr>
              <a:tr h="24108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Wolfram – 25 müň tonna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906" marR="259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</a:rPr>
                        <a:t>Hytaý</a:t>
                      </a:r>
                      <a:r>
                        <a:rPr lang="en-US" sz="1200" dirty="0">
                          <a:effectLst/>
                        </a:rPr>
                        <a:t>, </a:t>
                      </a:r>
                      <a:r>
                        <a:rPr lang="en-US" sz="1200" dirty="0" err="1">
                          <a:effectLst/>
                        </a:rPr>
                        <a:t>Russiýa</a:t>
                      </a:r>
                      <a:r>
                        <a:rPr lang="en-US" sz="1200" dirty="0">
                          <a:effectLst/>
                        </a:rPr>
                        <a:t>, </a:t>
                      </a:r>
                      <a:r>
                        <a:rPr lang="en-US" sz="1200" dirty="0" err="1">
                          <a:effectLst/>
                        </a:rPr>
                        <a:t>Özbegistan</a:t>
                      </a:r>
                      <a:r>
                        <a:rPr lang="en-US" sz="1200" dirty="0">
                          <a:effectLst/>
                        </a:rPr>
                        <a:t>, </a:t>
                      </a:r>
                      <a:r>
                        <a:rPr lang="en-US" sz="1200" dirty="0" err="1">
                          <a:effectLst/>
                        </a:rPr>
                        <a:t>Koreýa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respublikasy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906" marR="25906" marT="0" marB="0"/>
                </a:tc>
                <a:extLst>
                  <a:ext uri="{0D108BD9-81ED-4DB2-BD59-A6C34878D82A}">
                    <a16:rowId xmlns:a16="http://schemas.microsoft.com/office/drawing/2014/main" val="1206493678"/>
                  </a:ext>
                </a:extLst>
              </a:tr>
              <a:tr h="1318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Wanadiý – 25 müň tonna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906" marR="259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Go </a:t>
                      </a:r>
                      <a:r>
                        <a:rPr lang="en-US" sz="1200" dirty="0" err="1">
                          <a:effectLst/>
                        </a:rPr>
                        <a:t>Afrika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Respublikasy</a:t>
                      </a:r>
                      <a:r>
                        <a:rPr lang="en-US" sz="1200" dirty="0">
                          <a:effectLst/>
                        </a:rPr>
                        <a:t>, </a:t>
                      </a:r>
                      <a:r>
                        <a:rPr lang="en-US" sz="1200" dirty="0" err="1">
                          <a:effectLst/>
                        </a:rPr>
                        <a:t>Russiýa</a:t>
                      </a:r>
                      <a:r>
                        <a:rPr lang="en-US" sz="1200" dirty="0">
                          <a:effectLst/>
                        </a:rPr>
                        <a:t>, </a:t>
                      </a:r>
                      <a:r>
                        <a:rPr lang="en-US" sz="1200" dirty="0" err="1">
                          <a:effectLst/>
                        </a:rPr>
                        <a:t>Hytaý</a:t>
                      </a:r>
                      <a:r>
                        <a:rPr lang="en-US" sz="1200" dirty="0">
                          <a:effectLst/>
                        </a:rPr>
                        <a:t>, ABŞ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906" marR="25906" marT="0" marB="0"/>
                </a:tc>
                <a:extLst>
                  <a:ext uri="{0D108BD9-81ED-4DB2-BD59-A6C34878D82A}">
                    <a16:rowId xmlns:a16="http://schemas.microsoft.com/office/drawing/2014/main" val="3941717343"/>
                  </a:ext>
                </a:extLst>
              </a:tr>
              <a:tr h="1318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Kobalt – 20 müň tonna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906" marR="259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</a:rPr>
                        <a:t>Kanada</a:t>
                      </a:r>
                      <a:r>
                        <a:rPr lang="en-US" sz="1200" dirty="0">
                          <a:effectLst/>
                        </a:rPr>
                        <a:t>, </a:t>
                      </a:r>
                      <a:r>
                        <a:rPr lang="en-US" sz="1200" dirty="0" err="1">
                          <a:effectLst/>
                        </a:rPr>
                        <a:t>Russiýa</a:t>
                      </a:r>
                      <a:r>
                        <a:rPr lang="en-US" sz="1200" dirty="0">
                          <a:effectLst/>
                        </a:rPr>
                        <a:t>, </a:t>
                      </a:r>
                      <a:r>
                        <a:rPr lang="en-US" sz="1200" dirty="0" err="1">
                          <a:effectLst/>
                        </a:rPr>
                        <a:t>Zair</a:t>
                      </a:r>
                      <a:r>
                        <a:rPr lang="en-US" sz="1200" dirty="0">
                          <a:effectLst/>
                        </a:rPr>
                        <a:t>, </a:t>
                      </a:r>
                      <a:r>
                        <a:rPr lang="en-US" sz="1200" dirty="0" err="1">
                          <a:effectLst/>
                        </a:rPr>
                        <a:t>Zambiýa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906" marR="25906" marT="0" marB="0"/>
                </a:tc>
                <a:extLst>
                  <a:ext uri="{0D108BD9-81ED-4DB2-BD59-A6C34878D82A}">
                    <a16:rowId xmlns:a16="http://schemas.microsoft.com/office/drawing/2014/main" val="1562295941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673666" y="37197"/>
            <a:ext cx="10747686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Senagat</a:t>
            </a:r>
            <a:r>
              <a:rPr kumimoji="0" lang="en-US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kumimoji="0" lang="en-US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çig</a:t>
            </a:r>
            <a:r>
              <a:rPr kumimoji="0" lang="en-US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mallary</a:t>
            </a:r>
            <a:r>
              <a:rPr kumimoji="0" lang="en-US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köp</a:t>
            </a:r>
            <a:r>
              <a:rPr kumimoji="0" lang="en-US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öndürýän</a:t>
            </a:r>
            <a:r>
              <a:rPr kumimoji="0" lang="en-US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döwletler</a:t>
            </a:r>
            <a:r>
              <a:rPr kumimoji="0" lang="en-US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(1997 ý.)</a:t>
            </a:r>
            <a:r>
              <a:rPr lang="ru-RU" altLang="ru-RU" dirty="0"/>
              <a:t> </a:t>
            </a:r>
            <a:r>
              <a:rPr kumimoji="0" lang="en-US" alt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kumimoji="0" lang="en-US" altLang="ru-RU" sz="2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I.A.Rodionowa</a:t>
            </a:r>
            <a:r>
              <a:rPr kumimoji="0" lang="en-US" alt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2000)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55460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8922" y="407142"/>
            <a:ext cx="11384280" cy="55790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XX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asyryň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ahyryndan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başlap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dünýäde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ylymyň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gazananlary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senagat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pudaklaryna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ornaşdyrylyp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başlandy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çig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mallar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artykmaç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öndürilse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-de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ähmiýeti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pese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düşdi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ýöne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dag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magdanlary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işläp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bejeriji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kärhanalaryň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ähmiýeti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ýokarlandy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I.A.Radionow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ikinji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jahan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urşunyň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öňisyrasynda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iki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pudagyň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önüminiň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gymmaty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gatnaşygy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15:85,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ýetmişinji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ýyllarda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13:87,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togsanynjy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ýyllaryň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başlarynda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8:92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bolandygyny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ýazýar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Beýle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ýagdaýyň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ýüze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çykmagyny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alym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seljerip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mineral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çig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mallaryň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emeli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çig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mal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çalşyrylmagy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dag-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magdan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senagatynyň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önümleriniň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gymmatynyň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işläp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bejeriji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senagat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önümlerine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garanda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arzan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bolmagy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düşündirilýär.</a:t>
            </a:r>
            <a:r>
              <a:rPr lang="en-US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Gazylyp</a:t>
            </a: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alynýan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baýlyklaryň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arasynda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ýangyç-energetiki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çeşmeler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ikinji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)-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ýangyç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energiýanyň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dürli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görnüşiniň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jemi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bolup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oňa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nebiti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gazyp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alýan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gaz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kömür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torf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slanes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senagaty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atom we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suw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elektrik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stansiýalarynyň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hem-de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ýerli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ýangyç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görnüşleri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degişlidir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Ikinji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energetiki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çeşmeler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nebit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tebigy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gaz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daş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goňur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kömür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ýanyjy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slanis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torf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olar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gaýtadan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emele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gelmeýär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3941899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4340" y="328099"/>
            <a:ext cx="11361420" cy="55761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Dünýäniň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1997-nji ýylda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anyklanan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ätiýaçlygynyň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8,5%-e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barabar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boldy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Şeýle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hem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Türkmenistanda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gazyň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ätiýaçlygy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23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trln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kub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metr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kesgitlenip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dünýäniň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tebigy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gaz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gorlarynyň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16%-ne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golaýydyr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Ýöne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dünýä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tebigy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gazyň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anyklanan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ätiýaçlygy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147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trln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</a:t>
            </a:r>
            <a:r>
              <a:rPr lang="en-US" sz="2600" baseline="30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deň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bolandygyny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anyklandy.Dünýä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kömrüň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gaty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uly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ähmiýeti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ýangyç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energetiki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metallurgiýa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senagatynda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metallary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eretmekde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senagat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kärhanalaryna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çig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mal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durýar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Kömrüň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dünýäde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anyklanan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ätiýaçlygy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trln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şertli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ýangyç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52%-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daş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kömür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48%-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goňur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kömür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degişlidir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Kömrüň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iň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köp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ätiýaçlygy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90%-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Hytaý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ABŞ,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Russiýa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Gazagystan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Ukraina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Günorta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Afrika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Respublikasy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Angliýa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Polşa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Awstraliýa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Polşa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Kanada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Hindistan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Indoneziýa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Botswana,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Žimbabwe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Možambik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Kolumbiýa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Wenesuela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döwletlerinde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jemlenendir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Soňky</a:t>
            </a:r>
            <a:r>
              <a:rPr lang="en-US" sz="2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ylmy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maglumatlara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görä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Ýer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togalagynda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4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mlrd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t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ýakyn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kömür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gazylyp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alynýar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20812175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6415839"/>
              </p:ext>
            </p:extLst>
          </p:nvPr>
        </p:nvGraphicFramePr>
        <p:xfrm>
          <a:off x="415637" y="520351"/>
          <a:ext cx="11319163" cy="384251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878211">
                  <a:extLst>
                    <a:ext uri="{9D8B030D-6E8A-4147-A177-3AD203B41FA5}">
                      <a16:colId xmlns:a16="http://schemas.microsoft.com/office/drawing/2014/main" val="3550957322"/>
                    </a:ext>
                  </a:extLst>
                </a:gridCol>
                <a:gridCol w="4878950">
                  <a:extLst>
                    <a:ext uri="{9D8B030D-6E8A-4147-A177-3AD203B41FA5}">
                      <a16:colId xmlns:a16="http://schemas.microsoft.com/office/drawing/2014/main" val="732641176"/>
                    </a:ext>
                  </a:extLst>
                </a:gridCol>
                <a:gridCol w="5562002">
                  <a:extLst>
                    <a:ext uri="{9D8B030D-6E8A-4147-A177-3AD203B41FA5}">
                      <a16:colId xmlns:a16="http://schemas.microsoft.com/office/drawing/2014/main" val="1382913679"/>
                    </a:ext>
                  </a:extLst>
                </a:gridCol>
              </a:tblGrid>
              <a:tr h="47739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№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</a:rPr>
                        <a:t>Ýurtlaryň</a:t>
                      </a:r>
                      <a:r>
                        <a:rPr lang="en-US" sz="2400" dirty="0">
                          <a:effectLst/>
                        </a:rPr>
                        <a:t> </a:t>
                      </a:r>
                      <a:r>
                        <a:rPr lang="en-US" sz="2400" dirty="0" err="1">
                          <a:effectLst/>
                        </a:rPr>
                        <a:t>ady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Öndürilýän kömrüň mukdary mln.tonna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82639834"/>
                  </a:ext>
                </a:extLst>
              </a:tr>
              <a:tr h="259812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228600" algn="l"/>
                        </a:tabLst>
                      </a:pPr>
                      <a:r>
                        <a:rPr lang="en-US" sz="24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</a:rPr>
                        <a:t>Hytaý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1352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70228267"/>
                  </a:ext>
                </a:extLst>
              </a:tr>
              <a:tr h="259812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ru-RU" sz="24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2.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ABŞ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913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03101495"/>
                  </a:ext>
                </a:extLst>
              </a:tr>
              <a:tr h="259812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ru-RU" sz="2400" dirty="0" smtClean="0">
                          <a:effectLst/>
                        </a:rPr>
                        <a:t>3.</a:t>
                      </a:r>
                      <a:r>
                        <a:rPr lang="en-US" sz="24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</a:rPr>
                        <a:t>Hindistan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310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16398683"/>
                  </a:ext>
                </a:extLst>
              </a:tr>
              <a:tr h="477524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ru-RU" sz="2400" dirty="0" smtClean="0">
                          <a:effectLst/>
                        </a:rPr>
                        <a:t>4.</a:t>
                      </a:r>
                      <a:r>
                        <a:rPr lang="en-US" sz="24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</a:rPr>
                        <a:t>Günorta</a:t>
                      </a:r>
                      <a:r>
                        <a:rPr lang="en-US" sz="2400" dirty="0">
                          <a:effectLst/>
                        </a:rPr>
                        <a:t> </a:t>
                      </a:r>
                      <a:r>
                        <a:rPr lang="en-US" sz="2400" dirty="0" err="1">
                          <a:effectLst/>
                        </a:rPr>
                        <a:t>Afrika</a:t>
                      </a:r>
                      <a:r>
                        <a:rPr lang="en-US" sz="2400" dirty="0">
                          <a:effectLst/>
                        </a:rPr>
                        <a:t> </a:t>
                      </a:r>
                      <a:r>
                        <a:rPr lang="en-US" sz="2400" dirty="0" err="1">
                          <a:effectLst/>
                        </a:rPr>
                        <a:t>Respublikasy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220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31494544"/>
                  </a:ext>
                </a:extLst>
              </a:tr>
              <a:tr h="259812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ru-RU" sz="2400" dirty="0" smtClean="0">
                          <a:effectLst/>
                        </a:rPr>
                        <a:t>5.</a:t>
                      </a:r>
                      <a:r>
                        <a:rPr lang="en-US" sz="24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Awstraliýa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206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33727515"/>
                  </a:ext>
                </a:extLst>
              </a:tr>
              <a:tr h="259812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ru-RU" sz="2400" dirty="0" smtClean="0">
                          <a:effectLst/>
                        </a:rPr>
                        <a:t>6.</a:t>
                      </a:r>
                      <a:r>
                        <a:rPr lang="en-US" sz="24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Russiýa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160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89614788"/>
                  </a:ext>
                </a:extLst>
              </a:tr>
              <a:tr h="259812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ru-RU" sz="2400" dirty="0" smtClean="0">
                          <a:effectLst/>
                        </a:rPr>
                        <a:t>7.</a:t>
                      </a:r>
                      <a:r>
                        <a:rPr lang="en-US" sz="24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Polşa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137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35059605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505393" y="31291"/>
            <a:ext cx="6208751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</a:tabLst>
            </a:pPr>
            <a:r>
              <a:rPr kumimoji="0" lang="en-US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Dünýä</a:t>
            </a:r>
            <a:r>
              <a:rPr kumimoji="0" lang="en-US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kumimoji="0" lang="en-US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öndürilýän</a:t>
            </a:r>
            <a:r>
              <a:rPr kumimoji="0" lang="en-US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kömrüň</a:t>
            </a:r>
            <a:r>
              <a:rPr kumimoji="0" lang="en-US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mukdary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</a:tabLst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15636" y="4290059"/>
            <a:ext cx="11319163" cy="1755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tk-TM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ablisadan</a:t>
            </a:r>
            <a:r>
              <a:rPr lang="en-US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görnüşi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ýaly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kömri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köp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öndürýän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döwletleriň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sanawy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berlip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Hytaý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dünýä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1-nji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orny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eýeleýär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Galan 6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sany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döwlet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kömri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daşary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ýurtlara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eksport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edýärler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72064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429491" y="661444"/>
            <a:ext cx="11485417" cy="4893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kumimoji="0" lang="pl-PL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Litosfera barada düşünje. 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Litosfera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name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Ýeriň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daşky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çuňluga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aralaşdygymyzça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berkligi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gowşaýan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gaty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gatlagyna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litosfera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diýilýär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ýer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gabygyndan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ýokary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mantiýadan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durýar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Litosferanyň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galyňlygy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50-200 km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aralygynda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ýer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gabygynyň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galyňlygy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gury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ýerde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75 km,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ummanlaryň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astynda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10 km-e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çenlidir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Ýer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gabygynda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ähli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dag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jynslary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minerallar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gazylyp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alynýan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peýdaly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baýlyklar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jemlenendir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Ýer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gabygyndaky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gazylyp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alynýan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baýlyklar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millionlarça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ýyllaryň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dowamynda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emele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gelendir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Adamzat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özüniň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hojalyk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işinde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kem-kemden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täze-täze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gurallaryny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ulanmak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olary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has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köp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çykaryp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başlaýar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Häzirki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günde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adamzat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ýeriň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göwsünden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100 milliard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tonna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magdanlary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ýangyç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gurluşyk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çig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mallary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alýar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800 million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tonna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töweregi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dürli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metallary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eredýär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60 million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tonna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mukdarda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heniz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tebigatda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belli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bolmadyk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sintetika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önümlerini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öndürýär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400 million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tonna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mineral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dökünleri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 4 million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tonna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awuly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himikatlary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ekerançylyk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ýerlerine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pytradýar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kumimoji="0" lang="en-US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94132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9772" y="474437"/>
            <a:ext cx="11247120" cy="60385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705" indent="450215" algn="ctr">
              <a:lnSpc>
                <a:spcPct val="115000"/>
              </a:lnSpc>
            </a:pPr>
            <a:r>
              <a:rPr lang="tk-TM" alt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pl-PL" alt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Litosferanyň </a:t>
            </a:r>
            <a:r>
              <a:rPr lang="pl-PL" alt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esasy aýratynlyklary</a:t>
            </a:r>
            <a:endParaRPr lang="tk-TM" altLang="ru-RU" sz="24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9705" indent="450215" algn="just">
              <a:lnSpc>
                <a:spcPct val="115000"/>
              </a:lnSpc>
            </a:pPr>
            <a:r>
              <a:rPr lang="en-US" alt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Litosferanyň </a:t>
            </a:r>
            <a:r>
              <a:rPr lang="en-US" alt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baýlyklary</a:t>
            </a:r>
            <a:r>
              <a:rPr lang="en-US" alt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durmuşda</a:t>
            </a:r>
            <a:r>
              <a:rPr lang="en-US" alt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her </a:t>
            </a:r>
            <a:r>
              <a:rPr lang="en-US" alt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alt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ädimde</a:t>
            </a:r>
            <a:r>
              <a:rPr lang="en-US" alt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peýdalanyp</a:t>
            </a:r>
            <a:r>
              <a:rPr lang="en-US" alt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gelinýär</a:t>
            </a:r>
            <a:r>
              <a:rPr lang="en-US" alt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Emma </a:t>
            </a:r>
            <a:r>
              <a:rPr lang="en-US" alt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ýeriň</a:t>
            </a:r>
            <a:r>
              <a:rPr lang="en-US" alt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jümmüşinden</a:t>
            </a:r>
            <a:r>
              <a:rPr lang="en-US" alt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çykarylýan</a:t>
            </a:r>
            <a:r>
              <a:rPr lang="en-US" alt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baýlyklar</a:t>
            </a:r>
            <a:r>
              <a:rPr lang="en-US" alt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tükeniksiz</a:t>
            </a:r>
            <a:r>
              <a:rPr lang="en-US" alt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däldir</a:t>
            </a:r>
            <a:r>
              <a:rPr lang="en-US" alt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alt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9705"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O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lar her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gün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emele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gelmeýärler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onuň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geologik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asyrlar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gerek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Şonuň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baýlygyny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goramak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ählihalk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işidir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Häzir</a:t>
            </a: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gabygyndaky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peýdaly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zatlaryň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çykarylyşy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ylmy-tehniki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ösüş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netijesinde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ýyl-ýyldan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artýar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1961-1985-nji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ýyllar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aralygynda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ýagny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adamzat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taryhynyň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dowamynda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belli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bolan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gazylyp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alynýan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demir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magdanynyň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51%-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kömüriň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44-%-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nebitiň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77-%-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çykarylypdyr.Eger</a:t>
            </a: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-de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gazyp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almak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şu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depginde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gitse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onda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XXI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asyryň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birinji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ýarymyna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çenli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gabygynda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gurşunyň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galaýynyň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nebitiň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wolframyň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altynyň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almazyň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häzirki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wagta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çenli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belli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bolan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ätyýaçlyklary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köp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döwletlerde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gutarar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Energetik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çig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malyň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ýerini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uran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magdanynyň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tutmagy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mümkindir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Şonuň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-de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nebit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gaz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kömür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işleýän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elektrik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stansiýalara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derek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atom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elektrik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stansiýalaryny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(AES),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daşgyn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elektrik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stansiýalaryny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peýdalanmak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zerurlygy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döreýär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Gün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energiýasyny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peýdalanmak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has-da </a:t>
            </a:r>
            <a:r>
              <a:rPr lang="en-US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amatlydyr</a:t>
            </a: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98764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457201" y="255795"/>
            <a:ext cx="11236036" cy="5632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tk-TM" altLang="ru-RU" sz="2400" b="1" dirty="0">
                <a:ea typeface="Times New Roman" panose="02020603050405020304" pitchFamily="18" charset="0"/>
              </a:rPr>
              <a:t>3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r>
              <a:rPr kumimoji="0" lang="ru-RU" altLang="ru-RU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Litosferanyň </a:t>
            </a:r>
            <a:r>
              <a:rPr kumimoji="0" lang="en-US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düzümi</a:t>
            </a:r>
            <a:r>
              <a:rPr kumimoji="0" lang="en-US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we </a:t>
            </a:r>
            <a:r>
              <a:rPr kumimoji="0" lang="en-US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gurluşy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Litosfera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Ýeriň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daşky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gaty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gatlagy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bolmak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ýeriň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üstünden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1200 km.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çuňluga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çenli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aralaşýar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Tebigatdaky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abiotiki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gurşawyň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iň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iri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elementi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Ýeriň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gabygy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geosfera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diýip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atlandyrylýar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sanysy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tapawutlandyrylyp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“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içki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ýadro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mantiýa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ýer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gabygy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şeýle-de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daşky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biosfera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gidrosfera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atmosfera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gabyklary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degişlidir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Daşky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gabykda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janly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organizmler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gaty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hereketjeň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bolýarlar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Içki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ýer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gabykda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esasanda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gaty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litosfera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ähmiýetli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grek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sözünden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litos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daş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diýmegi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aňladýar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ýokarky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bölegine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käbir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alymlar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sial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gatlak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hem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diýip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atlandyrýarlar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(Bu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sözüň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manysy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Si+Al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kationlarynyň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agdyklyk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etmegi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baglanyşyklydyr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Beýleki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içki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gabyklaryň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roly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pes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(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ýöne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çuňluklarda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geçýän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ýer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titremelerde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merkezi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mantiýada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ýerleşen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diňe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şonda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täsiri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ýüze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çykýar.Şeýlelikde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litosfera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ýer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gazbygy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–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Ýeriň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ýokarky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gaty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gabygy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üstki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seýsmiki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araçägi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durýar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Ýer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gabygynyň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kuwwaty-materikleriň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ummanlaryň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düýbünde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meňzeş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däldir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Materikleriň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düýbünde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kuwwaty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35-40 km,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gatlakly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daglaryň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aşagynda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75-80 km </a:t>
            </a:r>
            <a:r>
              <a:rPr kumimoji="0" lang="en-US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barabardyr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kumimoji="0" lang="en-US" alt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55203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457200" y="160895"/>
            <a:ext cx="11315700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Ummanlaryň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düýbünde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ýer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gabygy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gaty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galyň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bolman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10-20 km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töweregi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aralykda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Ýer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gabygy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3-gatlakdan;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bazalt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granit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çökündi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gatlaklardan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durandyr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Ummanlaryň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düýbünde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granit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gatlagy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bolmaýar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ýöne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ýerde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ýer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gabygynyň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2-kontinental (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gatlakly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we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umman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iki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gatlakly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tipleri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duş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gelýär</a:t>
            </a:r>
            <a:r>
              <a:rPr kumimoji="0" lang="en-US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" name="Рисунок 2" descr="Безымянный           dddfds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789" y="1484334"/>
            <a:ext cx="5656522" cy="469011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1376796" y="1830178"/>
            <a:ext cx="1546514" cy="4344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Ýer</a:t>
            </a:r>
            <a:r>
              <a:rPr lang="en-US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gabygynyň</a:t>
            </a:r>
            <a:r>
              <a:rPr lang="en-US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gurluşy</a:t>
            </a:r>
            <a:r>
              <a:rPr lang="en-US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1-ýokary </a:t>
            </a:r>
            <a:r>
              <a:rPr lang="en-US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mantiýa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i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2-bazalt </a:t>
            </a:r>
            <a:r>
              <a:rPr lang="en-US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gatlagy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i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3-granit </a:t>
            </a:r>
            <a:r>
              <a:rPr lang="en-US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gatlagy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4-çökündi </a:t>
            </a:r>
            <a:r>
              <a:rPr lang="en-US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gatlak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endParaRPr lang="ru-RU" i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n-US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5-umman </a:t>
            </a:r>
            <a:r>
              <a:rPr lang="en-US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suwlarynyň</a:t>
            </a:r>
            <a:r>
              <a:rPr lang="en-US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galyňlygy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09315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5760" y="262944"/>
            <a:ext cx="11452860" cy="23221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Litosferanyň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himiki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düzümini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kesgitlände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haýsy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gatlak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öwrenilýän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gatlagyň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düzümi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himiki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usul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kesgitlenýär.Ýer</a:t>
            </a:r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gabygynyň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ähli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bölegi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A.P.Winogradowyň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pikirine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görä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turşy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duzlaryň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garyndysy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magmatiki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jynslaryň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2:1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gatnaşygyndan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durandyr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diýip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belleýär.A.Poldermartyň</a:t>
            </a:r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(1955)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pikirine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görä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ýer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gabygy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40,8% -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granodioritden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10,3 -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doritden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anezitden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48,9% -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bazalt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tolektden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durandyr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Ýer</a:t>
            </a:r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gabygynda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her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elementiň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ortaça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saklanýan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mukdary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klark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diýen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ady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aldy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adalga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rus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akademigi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Fersman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tarapyndan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girizilip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oňa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Amerikaly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alym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F.Klarkyň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ady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goýuldy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ýer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gabygynda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elementleriň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ýaýraýyşyny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häsiýetlendiren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alymlaryň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biridir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D.I.Mendeleýewiň</a:t>
            </a:r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tablisasyndaky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elementler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ýer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gabygynyň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massasynyň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99%-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düzýär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(12.1-nji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tablisa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1604149"/>
              </p:ext>
            </p:extLst>
          </p:nvPr>
        </p:nvGraphicFramePr>
        <p:xfrm>
          <a:off x="365761" y="3149181"/>
          <a:ext cx="11355185" cy="2809069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837879">
                  <a:extLst>
                    <a:ext uri="{9D8B030D-6E8A-4147-A177-3AD203B41FA5}">
                      <a16:colId xmlns:a16="http://schemas.microsoft.com/office/drawing/2014/main" val="3662701469"/>
                    </a:ext>
                  </a:extLst>
                </a:gridCol>
                <a:gridCol w="2839102">
                  <a:extLst>
                    <a:ext uri="{9D8B030D-6E8A-4147-A177-3AD203B41FA5}">
                      <a16:colId xmlns:a16="http://schemas.microsoft.com/office/drawing/2014/main" val="4007514272"/>
                    </a:ext>
                  </a:extLst>
                </a:gridCol>
                <a:gridCol w="2839102">
                  <a:extLst>
                    <a:ext uri="{9D8B030D-6E8A-4147-A177-3AD203B41FA5}">
                      <a16:colId xmlns:a16="http://schemas.microsoft.com/office/drawing/2014/main" val="2863560962"/>
                    </a:ext>
                  </a:extLst>
                </a:gridCol>
                <a:gridCol w="2839102">
                  <a:extLst>
                    <a:ext uri="{9D8B030D-6E8A-4147-A177-3AD203B41FA5}">
                      <a16:colId xmlns:a16="http://schemas.microsoft.com/office/drawing/2014/main" val="2692294694"/>
                    </a:ext>
                  </a:extLst>
                </a:gridCol>
              </a:tblGrid>
              <a:tr h="5657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Elementler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Agramy</a:t>
                      </a:r>
                      <a:r>
                        <a:rPr lang="en-US" sz="1600" dirty="0">
                          <a:effectLst/>
                        </a:rPr>
                        <a:t> (%)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Atom görnüşinde (%)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Göwrümi boýunça (%)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28858118"/>
                  </a:ext>
                </a:extLst>
              </a:tr>
              <a:tr h="2734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O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46,60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62,55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93,77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154774"/>
                  </a:ext>
                </a:extLst>
              </a:tr>
              <a:tr h="2734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Si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27,72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21,22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0,86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62160831"/>
                  </a:ext>
                </a:extLst>
              </a:tr>
              <a:tr h="2734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Al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8,13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6,47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0,47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08666464"/>
                  </a:ext>
                </a:extLst>
              </a:tr>
              <a:tr h="2734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Fe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5,00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1,92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0,43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84452765"/>
                  </a:ext>
                </a:extLst>
              </a:tr>
              <a:tr h="2734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Mg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2,09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1,84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0,29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82626363"/>
                  </a:ext>
                </a:extLst>
              </a:tr>
              <a:tr h="2734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Ca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3,63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1,94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1,03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29722821"/>
                  </a:ext>
                </a:extLst>
              </a:tr>
              <a:tr h="2734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Na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2,83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2,64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1,32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75137878"/>
                  </a:ext>
                </a:extLst>
              </a:tr>
              <a:tr h="2732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K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2,59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1,42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1,83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4082813"/>
                  </a:ext>
                </a:extLst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429453" y="5902035"/>
            <a:ext cx="8110105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B.Meýson</a:t>
            </a:r>
            <a:r>
              <a:rPr kumimoji="0" lang="en-US" alt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kumimoji="0" lang="en-US" alt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ýer</a:t>
            </a:r>
            <a:r>
              <a:rPr kumimoji="0" lang="en-US" alt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gabygynda</a:t>
            </a:r>
            <a:r>
              <a:rPr kumimoji="0" lang="en-US" alt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artykmaçlyk</a:t>
            </a:r>
            <a:r>
              <a:rPr kumimoji="0" lang="en-US" alt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edýän</a:t>
            </a:r>
            <a:r>
              <a:rPr kumimoji="0" lang="en-US" alt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himiki</a:t>
            </a:r>
            <a:r>
              <a:rPr kumimoji="0" lang="en-US" alt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elementler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91303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515450"/>
              </p:ext>
            </p:extLst>
          </p:nvPr>
        </p:nvGraphicFramePr>
        <p:xfrm>
          <a:off x="505572" y="3011895"/>
          <a:ext cx="11062972" cy="331963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513261">
                  <a:extLst>
                    <a:ext uri="{9D8B030D-6E8A-4147-A177-3AD203B41FA5}">
                      <a16:colId xmlns:a16="http://schemas.microsoft.com/office/drawing/2014/main" val="3186342459"/>
                    </a:ext>
                  </a:extLst>
                </a:gridCol>
                <a:gridCol w="1323479">
                  <a:extLst>
                    <a:ext uri="{9D8B030D-6E8A-4147-A177-3AD203B41FA5}">
                      <a16:colId xmlns:a16="http://schemas.microsoft.com/office/drawing/2014/main" val="2920948518"/>
                    </a:ext>
                  </a:extLst>
                </a:gridCol>
                <a:gridCol w="2468413">
                  <a:extLst>
                    <a:ext uri="{9D8B030D-6E8A-4147-A177-3AD203B41FA5}">
                      <a16:colId xmlns:a16="http://schemas.microsoft.com/office/drawing/2014/main" val="530767212"/>
                    </a:ext>
                  </a:extLst>
                </a:gridCol>
                <a:gridCol w="320319">
                  <a:extLst>
                    <a:ext uri="{9D8B030D-6E8A-4147-A177-3AD203B41FA5}">
                      <a16:colId xmlns:a16="http://schemas.microsoft.com/office/drawing/2014/main" val="47127941"/>
                    </a:ext>
                  </a:extLst>
                </a:gridCol>
                <a:gridCol w="1646857">
                  <a:extLst>
                    <a:ext uri="{9D8B030D-6E8A-4147-A177-3AD203B41FA5}">
                      <a16:colId xmlns:a16="http://schemas.microsoft.com/office/drawing/2014/main" val="1114884681"/>
                    </a:ext>
                  </a:extLst>
                </a:gridCol>
                <a:gridCol w="1322230">
                  <a:extLst>
                    <a:ext uri="{9D8B030D-6E8A-4147-A177-3AD203B41FA5}">
                      <a16:colId xmlns:a16="http://schemas.microsoft.com/office/drawing/2014/main" val="4198719344"/>
                    </a:ext>
                  </a:extLst>
                </a:gridCol>
                <a:gridCol w="2468413">
                  <a:extLst>
                    <a:ext uri="{9D8B030D-6E8A-4147-A177-3AD203B41FA5}">
                      <a16:colId xmlns:a16="http://schemas.microsoft.com/office/drawing/2014/main" val="3045784394"/>
                    </a:ext>
                  </a:extLst>
                </a:gridCol>
              </a:tblGrid>
              <a:tr h="7574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Element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Atom </a:t>
                      </a:r>
                      <a:r>
                        <a:rPr lang="en-US" sz="1400" dirty="0" err="1">
                          <a:effectLst/>
                        </a:rPr>
                        <a:t>klarky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Minerallaryň sany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Element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Atom klarky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Minerallaryň sany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76395976"/>
                  </a:ext>
                </a:extLst>
              </a:tr>
              <a:tr h="3660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O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53,39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1538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Fe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1,31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346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85225245"/>
                  </a:ext>
                </a:extLst>
              </a:tr>
              <a:tr h="3660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H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17,25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1024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K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1,05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115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78540243"/>
                  </a:ext>
                </a:extLst>
              </a:tr>
              <a:tr h="3660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Si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16,11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500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C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0,50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127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51230030"/>
                  </a:ext>
                </a:extLst>
              </a:tr>
              <a:tr h="3660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Al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4,8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344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Ti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0,22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75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40026118"/>
                  </a:ext>
                </a:extLst>
              </a:tr>
              <a:tr h="3660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Na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1,82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256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Cl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0,10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111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21591244"/>
                  </a:ext>
                </a:extLst>
              </a:tr>
              <a:tr h="3660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Mg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1,72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220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F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0,07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97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33109088"/>
                  </a:ext>
                </a:extLst>
              </a:tr>
              <a:tr h="3658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Ca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1,41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441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27765568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84307" y="241906"/>
            <a:ext cx="11671300" cy="2769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Şeýlelikde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ýer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gabygy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himiki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düzümi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kislorodyň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anionynyň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jemlenen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görnüşi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kremniý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alýumininiň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kömegi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metallar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(Fe, Mg, Ca, Na we K)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birleşýär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Şonuň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litosfera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käbir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alymlar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oksisfera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hem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diýip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atlandyrýarlar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Şoňa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görä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-de,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geohimiki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ewolýusiýanyň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dowamynda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suwuň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massasy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deň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hatarda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atmosfera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kislorody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gelip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durýar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Himiki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elementleriň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litosferada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ýaýraýyş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kanunalaýyklygyny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görnüşleri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baradaky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maglumatlary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G.W.Boýtkewiçiň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W.W.Žakrutkinanyň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maglumatlaryna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salgylanylýar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Şu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ýerde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elementleriň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klarklary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minerallaryň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görnüşleriniň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göni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baglylygyň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bardygy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anyklandy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baglylyk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12.2-nji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tablisada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P.P.Pilipenko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tarapyndan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ýokarky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maglumatlardan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alnyp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getirilipdir</a:t>
            </a:r>
            <a:r>
              <a:rPr kumimoji="0" lang="en-US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Elementleriň</a:t>
            </a:r>
            <a:r>
              <a:rPr kumimoji="0" lang="en-US" alt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klarklarynyň</a:t>
            </a:r>
            <a:r>
              <a:rPr kumimoji="0" lang="en-US" alt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minerallaryň</a:t>
            </a:r>
            <a:r>
              <a:rPr kumimoji="0" lang="en-US" alt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sanyna</a:t>
            </a:r>
            <a:r>
              <a:rPr kumimoji="0" lang="en-US" alt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baglylygy</a:t>
            </a:r>
            <a:r>
              <a:rPr kumimoji="0" lang="en-US" alt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endParaRPr kumimoji="0" lang="en-US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16982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94360" y="378735"/>
            <a:ext cx="11201400" cy="56138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algn="just">
              <a:lnSpc>
                <a:spcPct val="115000"/>
              </a:lnSpc>
              <a:spcAft>
                <a:spcPts val="0"/>
              </a:spcAft>
            </a:pPr>
            <a:r>
              <a:rPr lang="tk-TM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Dünýäniň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mineral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baýlyklary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barada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düşü</a:t>
            </a:r>
            <a:r>
              <a:rPr lang="tk-TM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je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Mineral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çig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mallaryň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gorlary</a:t>
            </a:r>
            <a:endParaRPr lang="ru-RU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Dünýäniň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senagatynyň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mineral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çig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mallara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islegi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ýyldan-ýyla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artýar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Çig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mallaryň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dürli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görnüşine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isleg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aýratynda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taýdan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ýokary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derejede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ösen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döwletlerde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has hem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duýulýar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Dünýä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möçberinde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her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ýyl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ýeriň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jümmüşinden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dürli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mineral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çig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mallaryň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ýangyjyň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100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mlrd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tonnasy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gazylyp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alynýar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Mineral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baýlyklaryň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gorlary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hasaba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alnan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magdan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magdan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däl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ýeriň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jümmüşinde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üstki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çuň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gatlaklarda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köllerde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deňizlerde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dürli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duzlar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emele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gelen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hojalykda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ulanylýan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peýdaly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gazylma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baýlyklardyr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Gorlar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adalgasy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çalt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üýtgeýän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düşünje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ylymyň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tehnikanyň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çalt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ösmegi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netijesinde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peýdaly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gazylmalaryň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gorlarynyň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çalt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üýtgemegini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azalýandygyny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köpelýändigini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aňladýar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Meselem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soňky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ýyllarda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Dünýä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ummanlarynyň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düýbünde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demir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marganes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mis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magdanlarynyň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gorlary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tapyldy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Häzir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hem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dünýäniň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ösüş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ýoluna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düşen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döwletleriň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meýdanlary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geologiki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babatda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gowy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öwrenilen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däldir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93224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5740" y="0"/>
            <a:ext cx="1182624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Peýdaly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gazylma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baýlyklardan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magdanlar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gara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metallurgiýanyň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magdanlary-demire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ABŞ,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Kanada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Russiýa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Braziliýa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Awstraliýa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Hytaý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marganese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Awstraliýa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Braziliýa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Hindistan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Günorta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Afrika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respublikasy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baýdyr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Hrom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titan,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wanadiý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gara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metallurgiýanyň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magdanlarydyr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Reňkli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metallurgiýanyň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magdanlary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mis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(ABŞ,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Zair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Awstraliýa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Çili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Zambiýa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mise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baýdyr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alýuminiý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alýuminiý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öndürmekde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esasy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çig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mal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alýuminiý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bokside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Braziliýa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Awstraliýa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Ýamaýka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Şirilanka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Gwineýa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ýaly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ýurtlar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baýdyr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galaýy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Braziliýa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Indoneziýa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Hytaý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Malaýziýa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Boliwiýa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), sink,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gurşun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nikel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kobalt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molibden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asylly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magdanlar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altyn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kümüş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platina;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radioaktiw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magdanlar-uran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toriý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radiý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ş.m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-dir.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Magdan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ojaklaryndaky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magdanlaryň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düzüminde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birnäçe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minerallaryň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peýdaly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goşantlary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bolýar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Şeýlelikde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togalagynda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gazylyp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alynýan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çig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mallar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baýlyklar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tebigatda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birleşmeler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görnüşinde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duş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gelýärler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Şol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sebäpli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himiki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birleşme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görnüşdäki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magdanlar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senagat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kärhanalarynda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işlenilip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käbir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birleşmeler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baýlaşdyrylyp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alynýar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Ol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bolsa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senagat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kärhanalarynyň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ekologiki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taýdan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amatly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bolmagyna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getirýär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togalagynda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gazylyp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alynýan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esasy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magdanlar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N.S.Podobedowyň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tablisasy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boýunça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düzüminde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30%-den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artyk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bolan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elementler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bar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bolsa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senagatda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ulanylýandygyny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bellemek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zerur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Ýöne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tehnologiýanyň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ösmegi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geljekde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ondan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az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bolan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birleşmeler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hem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senagatda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öndürilip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başlanar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Bu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bolsa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daşky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gurşawa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taşlanylýan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maddalaryň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mukdaryny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azaldar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096156218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177</TotalTime>
  <Words>2395</Words>
  <Application>Microsoft Office PowerPoint</Application>
  <PresentationFormat>Широкоэкранный</PresentationFormat>
  <Paragraphs>288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Calibri</vt:lpstr>
      <vt:lpstr>Century Gothic</vt:lpstr>
      <vt:lpstr>Times New Roman</vt:lpstr>
      <vt:lpstr>Wingdings 3</vt:lpstr>
      <vt:lpstr>Сектор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Lenovo</cp:lastModifiedBy>
  <cp:revision>16</cp:revision>
  <dcterms:created xsi:type="dcterms:W3CDTF">2019-11-01T17:40:47Z</dcterms:created>
  <dcterms:modified xsi:type="dcterms:W3CDTF">2020-11-28T10:56:37Z</dcterms:modified>
</cp:coreProperties>
</file>