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258" r:id="rId4"/>
    <p:sldId id="283" r:id="rId5"/>
    <p:sldId id="263" r:id="rId6"/>
    <p:sldId id="259" r:id="rId7"/>
    <p:sldId id="261" r:id="rId8"/>
    <p:sldId id="284" r:id="rId9"/>
    <p:sldId id="262" r:id="rId10"/>
    <p:sldId id="265" r:id="rId11"/>
    <p:sldId id="281" r:id="rId12"/>
    <p:sldId id="266" r:id="rId13"/>
    <p:sldId id="268" r:id="rId14"/>
    <p:sldId id="269" r:id="rId15"/>
    <p:sldId id="270" r:id="rId16"/>
    <p:sldId id="271" r:id="rId17"/>
    <p:sldId id="272" r:id="rId18"/>
    <p:sldId id="282" r:id="rId19"/>
    <p:sldId id="274" r:id="rId20"/>
    <p:sldId id="275" r:id="rId21"/>
    <p:sldId id="276" r:id="rId22"/>
    <p:sldId id="278" r:id="rId23"/>
    <p:sldId id="279" r:id="rId24"/>
    <p:sldId id="280" r:id="rId25"/>
    <p:sldId id="287" r:id="rId26"/>
    <p:sldId id="277" r:id="rId27"/>
    <p:sldId id="29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826" autoAdjust="0"/>
  </p:normalViewPr>
  <p:slideViewPr>
    <p:cSldViewPr>
      <p:cViewPr varScale="1">
        <p:scale>
          <a:sx n="88" d="100"/>
          <a:sy n="88" d="100"/>
        </p:scale>
        <p:origin x="1306" y="62"/>
      </p:cViewPr>
      <p:guideLst>
        <p:guide orient="horz" pos="2160"/>
        <p:guide pos="2880"/>
      </p:guideLst>
    </p:cSldViewPr>
  </p:slideViewPr>
  <p:outlineViewPr>
    <p:cViewPr>
      <p:scale>
        <a:sx n="33" d="100"/>
        <a:sy n="33" d="100"/>
      </p:scale>
      <p:origin x="0" y="71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190"/>
      <c:rAngAx val="0"/>
      <c:perspective val="0"/>
    </c:view3D>
    <c:floor>
      <c:thickness val="0"/>
    </c:floor>
    <c:sideWall>
      <c:thickness val="0"/>
    </c:sideWall>
    <c:backWall>
      <c:thickness val="0"/>
    </c:backWall>
    <c:plotArea>
      <c:layout>
        <c:manualLayout>
          <c:layoutTarget val="inner"/>
          <c:xMode val="edge"/>
          <c:yMode val="edge"/>
          <c:x val="2.2308822612363128E-2"/>
          <c:y val="0.34859942373714059"/>
          <c:w val="0.97769117738763689"/>
          <c:h val="0.64198112311922451"/>
        </c:manualLayout>
      </c:layout>
      <c:pie3DChart>
        <c:varyColors val="1"/>
        <c:ser>
          <c:idx val="0"/>
          <c:order val="0"/>
          <c:tx>
            <c:strRef>
              <c:f>Sheet1!$A$2</c:f>
              <c:strCache>
                <c:ptCount val="1"/>
                <c:pt idx="0">
                  <c:v>Содержание в %</c:v>
                </c:pt>
              </c:strCache>
            </c:strRef>
          </c:tx>
          <c:spPr>
            <a:solidFill>
              <a:schemeClr val="accent1"/>
            </a:solidFill>
            <a:ln w="17435">
              <a:solidFill>
                <a:schemeClr val="tx1"/>
              </a:solidFill>
              <a:prstDash val="solid"/>
            </a:ln>
          </c:spPr>
          <c:explosion val="11"/>
          <c:dPt>
            <c:idx val="0"/>
            <c:bubble3D val="0"/>
            <c:explosion val="16"/>
            <c:spPr>
              <a:solidFill>
                <a:srgbClr val="FFFF00"/>
              </a:solidFill>
              <a:ln w="17435">
                <a:solidFill>
                  <a:schemeClr val="tx1"/>
                </a:solidFill>
                <a:prstDash val="solid"/>
              </a:ln>
            </c:spPr>
            <c:extLst>
              <c:ext xmlns:c16="http://schemas.microsoft.com/office/drawing/2014/chart" uri="{C3380CC4-5D6E-409C-BE32-E72D297353CC}">
                <c16:uniqueId val="{00000001-5177-48E7-9C8C-EA5FA8DE67F9}"/>
              </c:ext>
            </c:extLst>
          </c:dPt>
          <c:dPt>
            <c:idx val="1"/>
            <c:bubble3D val="0"/>
            <c:spPr>
              <a:solidFill>
                <a:schemeClr val="accent2"/>
              </a:solidFill>
              <a:ln w="17435">
                <a:solidFill>
                  <a:schemeClr val="tx1"/>
                </a:solidFill>
                <a:prstDash val="solid"/>
              </a:ln>
            </c:spPr>
            <c:extLst>
              <c:ext xmlns:c16="http://schemas.microsoft.com/office/drawing/2014/chart" uri="{C3380CC4-5D6E-409C-BE32-E72D297353CC}">
                <c16:uniqueId val="{00000003-5177-48E7-9C8C-EA5FA8DE67F9}"/>
              </c:ext>
            </c:extLst>
          </c:dPt>
          <c:dPt>
            <c:idx val="2"/>
            <c:bubble3D val="0"/>
            <c:spPr>
              <a:solidFill>
                <a:srgbClr val="0000FF"/>
              </a:solidFill>
              <a:ln w="17435">
                <a:solidFill>
                  <a:schemeClr val="tx1"/>
                </a:solidFill>
                <a:prstDash val="solid"/>
              </a:ln>
            </c:spPr>
            <c:extLst>
              <c:ext xmlns:c16="http://schemas.microsoft.com/office/drawing/2014/chart" uri="{C3380CC4-5D6E-409C-BE32-E72D297353CC}">
                <c16:uniqueId val="{00000005-5177-48E7-9C8C-EA5FA8DE67F9}"/>
              </c:ext>
            </c:extLst>
          </c:dPt>
          <c:dPt>
            <c:idx val="3"/>
            <c:bubble3D val="0"/>
            <c:spPr>
              <a:solidFill>
                <a:schemeClr val="folHlink"/>
              </a:solidFill>
              <a:ln w="17435">
                <a:solidFill>
                  <a:schemeClr val="tx1"/>
                </a:solidFill>
                <a:prstDash val="solid"/>
              </a:ln>
            </c:spPr>
            <c:extLst>
              <c:ext xmlns:c16="http://schemas.microsoft.com/office/drawing/2014/chart" uri="{C3380CC4-5D6E-409C-BE32-E72D297353CC}">
                <c16:uniqueId val="{00000007-5177-48E7-9C8C-EA5FA8DE67F9}"/>
              </c:ext>
            </c:extLst>
          </c:dPt>
          <c:dLbls>
            <c:dLbl>
              <c:idx val="0"/>
              <c:layout>
                <c:manualLayout>
                  <c:x val="0.17493506633983194"/>
                  <c:y val="0.12876447204632036"/>
                </c:manualLayout>
              </c:layout>
              <c:tx>
                <c:rich>
                  <a:bodyPr/>
                  <a:lstStyle/>
                  <a:p>
                    <a:pPr algn="l">
                      <a:defRPr sz="2746" b="1" i="0" u="none" strike="noStrike" baseline="0">
                        <a:solidFill>
                          <a:schemeClr val="tx1"/>
                        </a:solidFill>
                        <a:latin typeface="Times New Roman"/>
                        <a:ea typeface="Times New Roman"/>
                        <a:cs typeface="Times New Roman"/>
                      </a:defRPr>
                    </a:pPr>
                    <a:r>
                      <a:rPr lang="ru-RU" dirty="0" err="1" smtClean="0"/>
                      <a:t>А</a:t>
                    </a:r>
                    <a:r>
                      <a:rPr lang="en-US" dirty="0" err="1" smtClean="0"/>
                      <a:t>zot</a:t>
                    </a:r>
                    <a:r>
                      <a:rPr lang="en-US" dirty="0"/>
                      <a:t>
78%</a:t>
                    </a:r>
                  </a:p>
                </c:rich>
              </c:tx>
              <c:spPr>
                <a:noFill/>
                <a:ln w="34870">
                  <a:noFill/>
                </a:ln>
              </c:spP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177-48E7-9C8C-EA5FA8DE67F9}"/>
                </c:ext>
              </c:extLst>
            </c:dLbl>
            <c:dLbl>
              <c:idx val="1"/>
              <c:layout>
                <c:manualLayout>
                  <c:x val="-9.8888028154788199E-2"/>
                  <c:y val="-9.6701737688848904E-2"/>
                </c:manualLayout>
              </c:layout>
              <c:tx>
                <c:rich>
                  <a:bodyPr/>
                  <a:lstStyle/>
                  <a:p>
                    <a:pPr algn="l">
                      <a:defRPr sz="2231" b="1" i="0" u="none" strike="noStrike" baseline="0">
                        <a:solidFill>
                          <a:schemeClr val="tx1"/>
                        </a:solidFill>
                        <a:latin typeface="Times New Roman"/>
                        <a:ea typeface="Times New Roman"/>
                        <a:cs typeface="Times New Roman"/>
                      </a:defRPr>
                    </a:pPr>
                    <a:r>
                      <a:rPr lang="ru-RU" dirty="0" err="1" smtClean="0">
                        <a:solidFill>
                          <a:srgbClr val="FFFF00"/>
                        </a:solidFill>
                      </a:rPr>
                      <a:t>К</a:t>
                    </a:r>
                    <a:r>
                      <a:rPr lang="en-US" dirty="0" err="1" smtClean="0">
                        <a:solidFill>
                          <a:srgbClr val="FFFF00"/>
                        </a:solidFill>
                      </a:rPr>
                      <a:t>islorod</a:t>
                    </a:r>
                    <a:r>
                      <a:rPr lang="en-US" dirty="0">
                        <a:solidFill>
                          <a:srgbClr val="FFFF00"/>
                        </a:solidFill>
                      </a:rPr>
                      <a:t>
21%</a:t>
                    </a:r>
                  </a:p>
                </c:rich>
              </c:tx>
              <c:spPr>
                <a:noFill/>
                <a:ln w="34870">
                  <a:noFill/>
                </a:ln>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177-48E7-9C8C-EA5FA8DE67F9}"/>
                </c:ext>
              </c:extLst>
            </c:dLbl>
            <c:dLbl>
              <c:idx val="2"/>
              <c:layout>
                <c:manualLayout>
                  <c:x val="2.7370026955030158E-2"/>
                  <c:y val="-1.8838906287271264E-3"/>
                </c:manualLayout>
              </c:layout>
              <c:tx>
                <c:rich>
                  <a:bodyPr/>
                  <a:lstStyle/>
                  <a:p>
                    <a:pPr algn="l">
                      <a:defRPr sz="2471" b="1" i="0" u="none" strike="noStrike" baseline="0">
                        <a:solidFill>
                          <a:schemeClr val="tx1"/>
                        </a:solidFill>
                        <a:latin typeface="Times New Roman"/>
                        <a:ea typeface="Times New Roman"/>
                        <a:cs typeface="Times New Roman"/>
                      </a:defRPr>
                    </a:pPr>
                    <a:r>
                      <a:rPr lang="en-US" sz="2400" b="1" i="0" u="none" strike="noStrike" baseline="0" dirty="0" err="1" smtClean="0">
                        <a:solidFill>
                          <a:srgbClr val="FF0000"/>
                        </a:solidFill>
                        <a:latin typeface="Times New Roman"/>
                        <a:cs typeface="Times New Roman"/>
                      </a:rPr>
                      <a:t>Beýleki</a:t>
                    </a:r>
                    <a:r>
                      <a:rPr lang="en-US" sz="2400" b="1" i="0" u="none" strike="noStrike" baseline="0" dirty="0" smtClean="0">
                        <a:solidFill>
                          <a:srgbClr val="FF0000"/>
                        </a:solidFill>
                        <a:latin typeface="Times New Roman"/>
                        <a:cs typeface="Times New Roman"/>
                      </a:rPr>
                      <a:t> </a:t>
                    </a:r>
                    <a:r>
                      <a:rPr lang="en-US" sz="2400" b="1" i="0" u="none" strike="noStrike" baseline="0" dirty="0" err="1" smtClean="0">
                        <a:solidFill>
                          <a:srgbClr val="FF0000"/>
                        </a:solidFill>
                        <a:latin typeface="Times New Roman"/>
                        <a:cs typeface="Times New Roman"/>
                      </a:rPr>
                      <a:t>gazlar</a:t>
                    </a:r>
                    <a:r>
                      <a:rPr lang="en-US" sz="2400" b="1" i="0" u="none" strike="noStrike" baseline="0" dirty="0" smtClean="0">
                        <a:solidFill>
                          <a:srgbClr val="FF0000"/>
                        </a:solidFill>
                        <a:latin typeface="Times New Roman"/>
                        <a:cs typeface="Times New Roman"/>
                      </a:rPr>
                      <a:t>  </a:t>
                    </a:r>
                    <a:r>
                      <a:rPr lang="en-US" sz="2800" b="1" i="0" u="none" strike="noStrike" baseline="0" dirty="0" smtClean="0">
                        <a:solidFill>
                          <a:srgbClr val="FF0000"/>
                        </a:solidFill>
                        <a:latin typeface="Times New Roman"/>
                        <a:cs typeface="Times New Roman"/>
                      </a:rPr>
                      <a:t>1</a:t>
                    </a:r>
                    <a:r>
                      <a:rPr lang="en-US" sz="2800" b="1" i="0" u="none" strike="noStrike" baseline="0" dirty="0">
                        <a:solidFill>
                          <a:srgbClr val="FF0000"/>
                        </a:solidFill>
                        <a:latin typeface="Times New Roman"/>
                        <a:cs typeface="Times New Roman"/>
                      </a:rPr>
                      <a:t>%</a:t>
                    </a:r>
                  </a:p>
                </c:rich>
              </c:tx>
              <c:spPr>
                <a:noFill/>
                <a:ln w="34870">
                  <a:noFill/>
                </a:ln>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177-48E7-9C8C-EA5FA8DE67F9}"/>
                </c:ext>
              </c:extLst>
            </c:dLbl>
            <c:dLbl>
              <c:idx val="3"/>
              <c:delete val="1"/>
              <c:extLst>
                <c:ext xmlns:c15="http://schemas.microsoft.com/office/drawing/2012/chart" uri="{CE6537A1-D6FC-4f65-9D91-7224C49458BB}"/>
                <c:ext xmlns:c16="http://schemas.microsoft.com/office/drawing/2014/chart" uri="{C3380CC4-5D6E-409C-BE32-E72D297353CC}">
                  <c16:uniqueId val="{00000007-5177-48E7-9C8C-EA5FA8DE67F9}"/>
                </c:ext>
              </c:extLst>
            </c:dLbl>
            <c:numFmt formatCode="0%" sourceLinked="0"/>
            <c:spPr>
              <a:noFill/>
              <a:ln w="34870">
                <a:noFill/>
              </a:ln>
            </c:spPr>
            <c:txPr>
              <a:bodyPr/>
              <a:lstStyle/>
              <a:p>
                <a:pPr algn="l">
                  <a:defRPr sz="1750" b="1" i="0" u="none" strike="noStrike" baseline="0">
                    <a:solidFill>
                      <a:schemeClr val="tx1"/>
                    </a:solidFill>
                    <a:latin typeface="Times New Roman"/>
                    <a:ea typeface="Times New Roman"/>
                    <a:cs typeface="Times New Roman"/>
                  </a:defRPr>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3"/>
                <c:pt idx="0">
                  <c:v>Азот</c:v>
                </c:pt>
                <c:pt idx="1">
                  <c:v>Кислород</c:v>
                </c:pt>
                <c:pt idx="2">
                  <c:v>Другие газы</c:v>
                </c:pt>
              </c:strCache>
            </c:strRef>
          </c:cat>
          <c:val>
            <c:numRef>
              <c:f>Sheet1!$B$2:$E$2</c:f>
              <c:numCache>
                <c:formatCode>General</c:formatCode>
                <c:ptCount val="4"/>
                <c:pt idx="0">
                  <c:v>78</c:v>
                </c:pt>
                <c:pt idx="1">
                  <c:v>21</c:v>
                </c:pt>
                <c:pt idx="2">
                  <c:v>1</c:v>
                </c:pt>
              </c:numCache>
            </c:numRef>
          </c:val>
          <c:extLst>
            <c:ext xmlns:c16="http://schemas.microsoft.com/office/drawing/2014/chart" uri="{C3380CC4-5D6E-409C-BE32-E72D297353CC}">
              <c16:uniqueId val="{00000008-5177-48E7-9C8C-EA5FA8DE67F9}"/>
            </c:ext>
          </c:extLst>
        </c:ser>
        <c:dLbls>
          <c:showLegendKey val="0"/>
          <c:showVal val="0"/>
          <c:showCatName val="1"/>
          <c:showSerName val="0"/>
          <c:showPercent val="1"/>
          <c:showBubbleSize val="0"/>
          <c:showLeaderLines val="1"/>
        </c:dLbls>
      </c:pie3DChart>
      <c:spPr>
        <a:noFill/>
        <a:ln w="17435">
          <a:solidFill>
            <a:schemeClr val="tx1"/>
          </a:solidFill>
          <a:prstDash val="solid"/>
        </a:ln>
      </c:spPr>
    </c:plotArea>
    <c:plotVisOnly val="1"/>
    <c:dispBlanksAs val="zero"/>
    <c:showDLblsOverMax val="0"/>
  </c:chart>
  <c:spPr>
    <a:noFill/>
    <a:ln>
      <a:noFill/>
    </a:ln>
  </c:spPr>
  <c:txPr>
    <a:bodyPr/>
    <a:lstStyle/>
    <a:p>
      <a:pPr>
        <a:defRPr sz="2505" b="1" i="0" u="none" strike="noStrike" baseline="0">
          <a:solidFill>
            <a:schemeClr val="tx1"/>
          </a:solidFill>
          <a:latin typeface="Times New Roman"/>
          <a:ea typeface="Times New Roman"/>
          <a:cs typeface="Times New Roman"/>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8FBD-7405-4D03-8973-EC2FF4E7539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FAC48B9A-E7ED-4E75-B3D0-CD61A9C1D853}">
      <dgm:prSet phldrT="[Текст]" custT="1"/>
      <dgm:spPr>
        <a:xfrm>
          <a:off x="0" y="1458431"/>
          <a:ext cx="3425482" cy="1712741"/>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sq-AL" sz="4400" b="1" dirty="0" smtClean="0">
              <a:solidFill>
                <a:srgbClr val="FF0000"/>
              </a:solidFill>
              <a:latin typeface="Arial"/>
              <a:ea typeface="+mn-ea"/>
              <a:cs typeface="+mn-cs"/>
            </a:rPr>
            <a:t>Eredijiler</a:t>
          </a:r>
          <a:endParaRPr lang="ru-RU" sz="4400" b="1" dirty="0">
            <a:solidFill>
              <a:srgbClr val="FF0000"/>
            </a:solidFill>
            <a:latin typeface="Arial"/>
            <a:ea typeface="+mn-ea"/>
            <a:cs typeface="+mn-cs"/>
          </a:endParaRPr>
        </a:p>
      </dgm:t>
    </dgm:pt>
    <dgm:pt modelId="{AF183F44-7572-48FB-9659-1734984C2FF9}" type="parTrans" cxnId="{5FF8A548-9BD5-4058-AC68-2364147FF4B9}">
      <dgm:prSet/>
      <dgm:spPr/>
      <dgm:t>
        <a:bodyPr/>
        <a:lstStyle/>
        <a:p>
          <a:endParaRPr lang="ru-RU"/>
        </a:p>
      </dgm:t>
    </dgm:pt>
    <dgm:pt modelId="{CA9C629B-F9F1-4438-9E23-3D56A51C9814}" type="sibTrans" cxnId="{5FF8A548-9BD5-4058-AC68-2364147FF4B9}">
      <dgm:prSet/>
      <dgm:spPr/>
      <dgm:t>
        <a:bodyPr/>
        <a:lstStyle/>
        <a:p>
          <a:endParaRPr lang="ru-RU"/>
        </a:p>
      </dgm:t>
    </dgm:pt>
    <dgm:pt modelId="{236EECE8-7AA0-46B7-A717-687F06C66077}">
      <dgm:prSet phldrT="[Текст]" custT="1"/>
      <dgm:spPr>
        <a:xfrm>
          <a:off x="4799896" y="551500"/>
          <a:ext cx="3425482" cy="1712741"/>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sq-AL" sz="3600" b="1" dirty="0" smtClean="0">
              <a:solidFill>
                <a:srgbClr val="FF0000"/>
              </a:solidFill>
              <a:latin typeface="Arial"/>
              <a:ea typeface="+mn-ea"/>
              <a:cs typeface="+mn-cs"/>
            </a:rPr>
            <a:t>Organiki däl</a:t>
          </a:r>
          <a:endParaRPr lang="ru-RU" sz="3600" b="1" dirty="0" smtClean="0">
            <a:solidFill>
              <a:srgbClr val="FF0000"/>
            </a:solidFill>
            <a:latin typeface="Arial"/>
            <a:ea typeface="+mn-ea"/>
            <a:cs typeface="+mn-cs"/>
          </a:endParaRPr>
        </a:p>
        <a:p>
          <a:r>
            <a:rPr lang="ru-RU" sz="3600" b="1" dirty="0" smtClean="0">
              <a:solidFill>
                <a:srgbClr val="FF0000"/>
              </a:solidFill>
              <a:latin typeface="Arial"/>
              <a:ea typeface="+mn-ea"/>
              <a:cs typeface="+mn-cs"/>
            </a:rPr>
            <a:t>(</a:t>
          </a:r>
          <a:r>
            <a:rPr lang="sq-AL" sz="3600" b="1" dirty="0" smtClean="0">
              <a:solidFill>
                <a:srgbClr val="FF0000"/>
              </a:solidFill>
              <a:latin typeface="Arial"/>
              <a:ea typeface="+mn-ea"/>
              <a:cs typeface="+mn-cs"/>
            </a:rPr>
            <a:t>suw</a:t>
          </a:r>
          <a:r>
            <a:rPr lang="ru-RU" sz="3600" b="1" dirty="0" smtClean="0">
              <a:solidFill>
                <a:srgbClr val="FF0000"/>
              </a:solidFill>
              <a:latin typeface="Arial"/>
              <a:ea typeface="+mn-ea"/>
              <a:cs typeface="+mn-cs"/>
            </a:rPr>
            <a:t>)</a:t>
          </a:r>
          <a:endParaRPr lang="ru-RU" sz="3600" b="1" dirty="0">
            <a:solidFill>
              <a:srgbClr val="FF0000"/>
            </a:solidFill>
            <a:latin typeface="Arial"/>
            <a:ea typeface="+mn-ea"/>
            <a:cs typeface="+mn-cs"/>
          </a:endParaRPr>
        </a:p>
      </dgm:t>
    </dgm:pt>
    <dgm:pt modelId="{98D4A50A-4DF7-44CC-8B58-503702872434}" type="parTrans" cxnId="{D24FE458-2B33-4202-BFA7-DAE3860D1B8D}">
      <dgm:prSet/>
      <dgm:spPr>
        <a:xfrm rot="19594829">
          <a:off x="3289352" y="1829124"/>
          <a:ext cx="1646674" cy="64423"/>
        </a:xfrm>
        <a:custGeom>
          <a:avLst/>
          <a:gdLst/>
          <a:ahLst/>
          <a:cxnLst/>
          <a:rect l="0" t="0" r="0" b="0"/>
          <a:pathLst>
            <a:path>
              <a:moveTo>
                <a:pt x="0" y="32211"/>
              </a:moveTo>
              <a:lnTo>
                <a:pt x="1646674" y="3221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ru-RU" dirty="0">
            <a:solidFill>
              <a:srgbClr val="000000">
                <a:hueOff val="0"/>
                <a:satOff val="0"/>
                <a:lumOff val="0"/>
                <a:alphaOff val="0"/>
              </a:srgbClr>
            </a:solidFill>
            <a:latin typeface="Arial"/>
            <a:ea typeface="+mn-ea"/>
            <a:cs typeface="+mn-cs"/>
          </a:endParaRPr>
        </a:p>
      </dgm:t>
    </dgm:pt>
    <dgm:pt modelId="{6D7449AC-84FA-42C6-BC86-84E1E7FAD901}" type="sibTrans" cxnId="{D24FE458-2B33-4202-BFA7-DAE3860D1B8D}">
      <dgm:prSet/>
      <dgm:spPr/>
      <dgm:t>
        <a:bodyPr/>
        <a:lstStyle/>
        <a:p>
          <a:endParaRPr lang="ru-RU"/>
        </a:p>
      </dgm:t>
    </dgm:pt>
    <dgm:pt modelId="{17FDB3E4-D82C-458D-8D9B-6707D86B44E4}">
      <dgm:prSet phldrT="[Текст]"/>
      <dgm:spPr>
        <a:xfrm>
          <a:off x="4799896" y="2521153"/>
          <a:ext cx="3425482" cy="1712741"/>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sq-AL" b="1" dirty="0" smtClean="0">
              <a:solidFill>
                <a:srgbClr val="FF0000"/>
              </a:solidFill>
              <a:latin typeface="Arial"/>
              <a:ea typeface="+mn-ea"/>
              <a:cs typeface="+mn-cs"/>
            </a:rPr>
            <a:t>Organiki</a:t>
          </a:r>
        </a:p>
        <a:p>
          <a:r>
            <a:rPr lang="ru-RU" b="1" dirty="0" smtClean="0">
              <a:solidFill>
                <a:srgbClr val="FF0000"/>
              </a:solidFill>
              <a:latin typeface="Arial"/>
              <a:ea typeface="+mn-ea"/>
              <a:cs typeface="+mn-cs"/>
            </a:rPr>
            <a:t>(</a:t>
          </a:r>
          <a:r>
            <a:rPr lang="sq-AL" b="1" dirty="0" smtClean="0">
              <a:solidFill>
                <a:srgbClr val="FF0000"/>
              </a:solidFill>
              <a:latin typeface="Arial"/>
              <a:ea typeface="+mn-ea"/>
              <a:cs typeface="+mn-cs"/>
            </a:rPr>
            <a:t>spirt, aseton, benzin)</a:t>
          </a:r>
          <a:r>
            <a:rPr lang="en-US" b="1" dirty="0" smtClean="0">
              <a:solidFill>
                <a:srgbClr val="FF0000"/>
              </a:solidFill>
              <a:latin typeface="Arial"/>
              <a:ea typeface="+mn-ea"/>
              <a:cs typeface="+mn-cs"/>
            </a:rPr>
            <a:t> we</a:t>
          </a:r>
          <a:r>
            <a:rPr lang="tk-TM" b="1" dirty="0" smtClean="0">
              <a:solidFill>
                <a:srgbClr val="FF0000"/>
              </a:solidFill>
              <a:latin typeface="Arial"/>
              <a:ea typeface="+mn-ea"/>
              <a:cs typeface="+mn-cs"/>
            </a:rPr>
            <a:t> ş. m.</a:t>
          </a:r>
          <a:r>
            <a:rPr lang="en-US" b="1" dirty="0" smtClean="0">
              <a:solidFill>
                <a:srgbClr val="FF0000"/>
              </a:solidFill>
              <a:latin typeface="Arial"/>
              <a:ea typeface="+mn-ea"/>
              <a:cs typeface="+mn-cs"/>
            </a:rPr>
            <a:t> </a:t>
          </a:r>
          <a:endParaRPr lang="ru-RU" b="1" dirty="0">
            <a:solidFill>
              <a:srgbClr val="FF0000"/>
            </a:solidFill>
            <a:latin typeface="Arial"/>
            <a:ea typeface="+mn-ea"/>
            <a:cs typeface="+mn-cs"/>
          </a:endParaRPr>
        </a:p>
      </dgm:t>
    </dgm:pt>
    <dgm:pt modelId="{089C149E-BBEB-4105-859E-48B377137F6A}" type="parTrans" cxnId="{52711E0B-13E6-4C0D-8918-59287B46F6B0}">
      <dgm:prSet/>
      <dgm:spPr>
        <a:xfrm rot="2262711">
          <a:off x="3244013" y="2813951"/>
          <a:ext cx="1737351" cy="64423"/>
        </a:xfrm>
        <a:custGeom>
          <a:avLst/>
          <a:gdLst/>
          <a:ahLst/>
          <a:cxnLst/>
          <a:rect l="0" t="0" r="0" b="0"/>
          <a:pathLst>
            <a:path>
              <a:moveTo>
                <a:pt x="0" y="32211"/>
              </a:moveTo>
              <a:lnTo>
                <a:pt x="1737351" y="3221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ru-RU" dirty="0">
            <a:solidFill>
              <a:srgbClr val="000000">
                <a:hueOff val="0"/>
                <a:satOff val="0"/>
                <a:lumOff val="0"/>
                <a:alphaOff val="0"/>
              </a:srgbClr>
            </a:solidFill>
            <a:latin typeface="Arial"/>
            <a:ea typeface="+mn-ea"/>
            <a:cs typeface="+mn-cs"/>
          </a:endParaRPr>
        </a:p>
      </dgm:t>
    </dgm:pt>
    <dgm:pt modelId="{F8B422A2-6A3E-4DF4-AC8F-987938BF29C2}" type="sibTrans" cxnId="{52711E0B-13E6-4C0D-8918-59287B46F6B0}">
      <dgm:prSet/>
      <dgm:spPr/>
      <dgm:t>
        <a:bodyPr/>
        <a:lstStyle/>
        <a:p>
          <a:endParaRPr lang="ru-RU"/>
        </a:p>
      </dgm:t>
    </dgm:pt>
    <dgm:pt modelId="{AA48A645-BB91-4FC1-B9CF-19D3629E3DE4}" type="pres">
      <dgm:prSet presAssocID="{FCC28FBD-7405-4D03-8973-EC2FF4E75398}" presName="diagram" presStyleCnt="0">
        <dgm:presLayoutVars>
          <dgm:chPref val="1"/>
          <dgm:dir/>
          <dgm:animOne val="branch"/>
          <dgm:animLvl val="lvl"/>
          <dgm:resizeHandles val="exact"/>
        </dgm:presLayoutVars>
      </dgm:prSet>
      <dgm:spPr/>
      <dgm:t>
        <a:bodyPr/>
        <a:lstStyle/>
        <a:p>
          <a:endParaRPr lang="ru-RU"/>
        </a:p>
      </dgm:t>
    </dgm:pt>
    <dgm:pt modelId="{2948E725-E1DD-4F2C-AD3C-854B8EDABF4E}" type="pres">
      <dgm:prSet presAssocID="{FAC48B9A-E7ED-4E75-B3D0-CD61A9C1D853}" presName="root1" presStyleCnt="0"/>
      <dgm:spPr/>
    </dgm:pt>
    <dgm:pt modelId="{B0D2B411-C253-460D-A084-8324CC2DABE0}" type="pres">
      <dgm:prSet presAssocID="{FAC48B9A-E7ED-4E75-B3D0-CD61A9C1D853}" presName="LevelOneTextNode" presStyleLbl="node0" presStyleIdx="0" presStyleCnt="1" custLinFactNeighborX="-961" custLinFactNeighborY="-4548">
        <dgm:presLayoutVars>
          <dgm:chPref val="3"/>
        </dgm:presLayoutVars>
      </dgm:prSet>
      <dgm:spPr/>
      <dgm:t>
        <a:bodyPr/>
        <a:lstStyle/>
        <a:p>
          <a:endParaRPr lang="ru-RU"/>
        </a:p>
      </dgm:t>
    </dgm:pt>
    <dgm:pt modelId="{09C64DA9-CE4F-4BFC-B64E-20565BCAA19F}" type="pres">
      <dgm:prSet presAssocID="{FAC48B9A-E7ED-4E75-B3D0-CD61A9C1D853}" presName="level2hierChild" presStyleCnt="0"/>
      <dgm:spPr/>
    </dgm:pt>
    <dgm:pt modelId="{922B0024-51E3-4AA3-B5CE-73C947EA4064}" type="pres">
      <dgm:prSet presAssocID="{98D4A50A-4DF7-44CC-8B58-503702872434}" presName="conn2-1" presStyleLbl="parChTrans1D2" presStyleIdx="0" presStyleCnt="2"/>
      <dgm:spPr/>
      <dgm:t>
        <a:bodyPr/>
        <a:lstStyle/>
        <a:p>
          <a:endParaRPr lang="ru-RU"/>
        </a:p>
      </dgm:t>
    </dgm:pt>
    <dgm:pt modelId="{B1A5B41C-8EB6-4B04-904F-116124F95EC8}" type="pres">
      <dgm:prSet presAssocID="{98D4A50A-4DF7-44CC-8B58-503702872434}" presName="connTx" presStyleLbl="parChTrans1D2" presStyleIdx="0" presStyleCnt="2"/>
      <dgm:spPr/>
      <dgm:t>
        <a:bodyPr/>
        <a:lstStyle/>
        <a:p>
          <a:endParaRPr lang="ru-RU"/>
        </a:p>
      </dgm:t>
    </dgm:pt>
    <dgm:pt modelId="{FF53E339-A7DE-4C9E-BC08-7B91F14993B7}" type="pres">
      <dgm:prSet presAssocID="{236EECE8-7AA0-46B7-A717-687F06C66077}" presName="root2" presStyleCnt="0"/>
      <dgm:spPr/>
    </dgm:pt>
    <dgm:pt modelId="{9ADAFAEF-51DE-4826-AFF7-1512D11FA533}" type="pres">
      <dgm:prSet presAssocID="{236EECE8-7AA0-46B7-A717-687F06C66077}" presName="LevelTwoTextNode" presStyleLbl="node2" presStyleIdx="0" presStyleCnt="2" custScaleX="113721" custLinFactNeighborX="-451" custLinFactNeighborY="-1509">
        <dgm:presLayoutVars>
          <dgm:chPref val="3"/>
        </dgm:presLayoutVars>
      </dgm:prSet>
      <dgm:spPr/>
      <dgm:t>
        <a:bodyPr/>
        <a:lstStyle/>
        <a:p>
          <a:endParaRPr lang="ru-RU"/>
        </a:p>
      </dgm:t>
    </dgm:pt>
    <dgm:pt modelId="{BFC1591D-1BB9-4FBE-9347-2E222AA58EAD}" type="pres">
      <dgm:prSet presAssocID="{236EECE8-7AA0-46B7-A717-687F06C66077}" presName="level3hierChild" presStyleCnt="0"/>
      <dgm:spPr/>
    </dgm:pt>
    <dgm:pt modelId="{89E72139-6972-49D5-A2E6-22777ACAD7DF}" type="pres">
      <dgm:prSet presAssocID="{089C149E-BBEB-4105-859E-48B377137F6A}" presName="conn2-1" presStyleLbl="parChTrans1D2" presStyleIdx="1" presStyleCnt="2"/>
      <dgm:spPr/>
      <dgm:t>
        <a:bodyPr/>
        <a:lstStyle/>
        <a:p>
          <a:endParaRPr lang="ru-RU"/>
        </a:p>
      </dgm:t>
    </dgm:pt>
    <dgm:pt modelId="{BFE0884A-7DE7-4DCD-84BE-65117E1E0A12}" type="pres">
      <dgm:prSet presAssocID="{089C149E-BBEB-4105-859E-48B377137F6A}" presName="connTx" presStyleLbl="parChTrans1D2" presStyleIdx="1" presStyleCnt="2"/>
      <dgm:spPr/>
      <dgm:t>
        <a:bodyPr/>
        <a:lstStyle/>
        <a:p>
          <a:endParaRPr lang="ru-RU"/>
        </a:p>
      </dgm:t>
    </dgm:pt>
    <dgm:pt modelId="{AA56BA8F-9AA4-4216-AA7B-B268D2DB0A0A}" type="pres">
      <dgm:prSet presAssocID="{17FDB3E4-D82C-458D-8D9B-6707D86B44E4}" presName="root2" presStyleCnt="0"/>
      <dgm:spPr/>
    </dgm:pt>
    <dgm:pt modelId="{F48776FD-D3E6-41FA-AC3F-BBB52A0DE215}" type="pres">
      <dgm:prSet presAssocID="{17FDB3E4-D82C-458D-8D9B-6707D86B44E4}" presName="LevelTwoTextNode" presStyleLbl="node2" presStyleIdx="1" presStyleCnt="2" custScaleX="112789">
        <dgm:presLayoutVars>
          <dgm:chPref val="3"/>
        </dgm:presLayoutVars>
      </dgm:prSet>
      <dgm:spPr/>
      <dgm:t>
        <a:bodyPr/>
        <a:lstStyle/>
        <a:p>
          <a:endParaRPr lang="ru-RU"/>
        </a:p>
      </dgm:t>
    </dgm:pt>
    <dgm:pt modelId="{89058585-ED8C-43F6-898E-2CA22B52C54A}" type="pres">
      <dgm:prSet presAssocID="{17FDB3E4-D82C-458D-8D9B-6707D86B44E4}" presName="level3hierChild" presStyleCnt="0"/>
      <dgm:spPr/>
    </dgm:pt>
  </dgm:ptLst>
  <dgm:cxnLst>
    <dgm:cxn modelId="{52711E0B-13E6-4C0D-8918-59287B46F6B0}" srcId="{FAC48B9A-E7ED-4E75-B3D0-CD61A9C1D853}" destId="{17FDB3E4-D82C-458D-8D9B-6707D86B44E4}" srcOrd="1" destOrd="0" parTransId="{089C149E-BBEB-4105-859E-48B377137F6A}" sibTransId="{F8B422A2-6A3E-4DF4-AC8F-987938BF29C2}"/>
    <dgm:cxn modelId="{19CD1EDC-85B9-4F0D-8DF9-DD891E2E2248}" type="presOf" srcId="{089C149E-BBEB-4105-859E-48B377137F6A}" destId="{BFE0884A-7DE7-4DCD-84BE-65117E1E0A12}" srcOrd="1" destOrd="0" presId="urn:microsoft.com/office/officeart/2005/8/layout/hierarchy2"/>
    <dgm:cxn modelId="{D5BFAA53-D357-45EC-83CA-9713129D91BE}" type="presOf" srcId="{17FDB3E4-D82C-458D-8D9B-6707D86B44E4}" destId="{F48776FD-D3E6-41FA-AC3F-BBB52A0DE215}" srcOrd="0" destOrd="0" presId="urn:microsoft.com/office/officeart/2005/8/layout/hierarchy2"/>
    <dgm:cxn modelId="{A5BDB16E-7FBF-4DC0-AE56-61E715D53B51}" type="presOf" srcId="{98D4A50A-4DF7-44CC-8B58-503702872434}" destId="{B1A5B41C-8EB6-4B04-904F-116124F95EC8}" srcOrd="1" destOrd="0" presId="urn:microsoft.com/office/officeart/2005/8/layout/hierarchy2"/>
    <dgm:cxn modelId="{5FF8A548-9BD5-4058-AC68-2364147FF4B9}" srcId="{FCC28FBD-7405-4D03-8973-EC2FF4E75398}" destId="{FAC48B9A-E7ED-4E75-B3D0-CD61A9C1D853}" srcOrd="0" destOrd="0" parTransId="{AF183F44-7572-48FB-9659-1734984C2FF9}" sibTransId="{CA9C629B-F9F1-4438-9E23-3D56A51C9814}"/>
    <dgm:cxn modelId="{082EFC91-F2E3-4036-A002-560DD8738167}" type="presOf" srcId="{089C149E-BBEB-4105-859E-48B377137F6A}" destId="{89E72139-6972-49D5-A2E6-22777ACAD7DF}" srcOrd="0" destOrd="0" presId="urn:microsoft.com/office/officeart/2005/8/layout/hierarchy2"/>
    <dgm:cxn modelId="{F7372E19-C8A6-475D-B843-B448B8EDBD76}" type="presOf" srcId="{FAC48B9A-E7ED-4E75-B3D0-CD61A9C1D853}" destId="{B0D2B411-C253-460D-A084-8324CC2DABE0}" srcOrd="0" destOrd="0" presId="urn:microsoft.com/office/officeart/2005/8/layout/hierarchy2"/>
    <dgm:cxn modelId="{D24FE458-2B33-4202-BFA7-DAE3860D1B8D}" srcId="{FAC48B9A-E7ED-4E75-B3D0-CD61A9C1D853}" destId="{236EECE8-7AA0-46B7-A717-687F06C66077}" srcOrd="0" destOrd="0" parTransId="{98D4A50A-4DF7-44CC-8B58-503702872434}" sibTransId="{6D7449AC-84FA-42C6-BC86-84E1E7FAD901}"/>
    <dgm:cxn modelId="{C3E7CAAA-BA70-4170-8EC6-8EE52C75F1E7}" type="presOf" srcId="{236EECE8-7AA0-46B7-A717-687F06C66077}" destId="{9ADAFAEF-51DE-4826-AFF7-1512D11FA533}" srcOrd="0" destOrd="0" presId="urn:microsoft.com/office/officeart/2005/8/layout/hierarchy2"/>
    <dgm:cxn modelId="{FB75D516-D1C7-4064-807A-F665DEF7DEC0}" type="presOf" srcId="{FCC28FBD-7405-4D03-8973-EC2FF4E75398}" destId="{AA48A645-BB91-4FC1-B9CF-19D3629E3DE4}" srcOrd="0" destOrd="0" presId="urn:microsoft.com/office/officeart/2005/8/layout/hierarchy2"/>
    <dgm:cxn modelId="{AFD570D4-E4B5-43BF-839C-444FC3C68DD1}" type="presOf" srcId="{98D4A50A-4DF7-44CC-8B58-503702872434}" destId="{922B0024-51E3-4AA3-B5CE-73C947EA4064}" srcOrd="0" destOrd="0" presId="urn:microsoft.com/office/officeart/2005/8/layout/hierarchy2"/>
    <dgm:cxn modelId="{8D450860-F586-4EB9-B379-7B6F3EDD4D5C}" type="presParOf" srcId="{AA48A645-BB91-4FC1-B9CF-19D3629E3DE4}" destId="{2948E725-E1DD-4F2C-AD3C-854B8EDABF4E}" srcOrd="0" destOrd="0" presId="urn:microsoft.com/office/officeart/2005/8/layout/hierarchy2"/>
    <dgm:cxn modelId="{C746742D-5801-4460-94D0-E5BC072EB1D4}" type="presParOf" srcId="{2948E725-E1DD-4F2C-AD3C-854B8EDABF4E}" destId="{B0D2B411-C253-460D-A084-8324CC2DABE0}" srcOrd="0" destOrd="0" presId="urn:microsoft.com/office/officeart/2005/8/layout/hierarchy2"/>
    <dgm:cxn modelId="{C4A46A6F-7807-4A51-A62D-F0E495F8080A}" type="presParOf" srcId="{2948E725-E1DD-4F2C-AD3C-854B8EDABF4E}" destId="{09C64DA9-CE4F-4BFC-B64E-20565BCAA19F}" srcOrd="1" destOrd="0" presId="urn:microsoft.com/office/officeart/2005/8/layout/hierarchy2"/>
    <dgm:cxn modelId="{5988B4C2-CA89-4FAC-A527-35668D46ABF3}" type="presParOf" srcId="{09C64DA9-CE4F-4BFC-B64E-20565BCAA19F}" destId="{922B0024-51E3-4AA3-B5CE-73C947EA4064}" srcOrd="0" destOrd="0" presId="urn:microsoft.com/office/officeart/2005/8/layout/hierarchy2"/>
    <dgm:cxn modelId="{2B72033D-9742-4B88-9A17-8C68BA62A55B}" type="presParOf" srcId="{922B0024-51E3-4AA3-B5CE-73C947EA4064}" destId="{B1A5B41C-8EB6-4B04-904F-116124F95EC8}" srcOrd="0" destOrd="0" presId="urn:microsoft.com/office/officeart/2005/8/layout/hierarchy2"/>
    <dgm:cxn modelId="{EEA4E208-B2D6-426E-9651-974DC52DB24D}" type="presParOf" srcId="{09C64DA9-CE4F-4BFC-B64E-20565BCAA19F}" destId="{FF53E339-A7DE-4C9E-BC08-7B91F14993B7}" srcOrd="1" destOrd="0" presId="urn:microsoft.com/office/officeart/2005/8/layout/hierarchy2"/>
    <dgm:cxn modelId="{BDD38E95-FCEB-4CFD-A56E-E646370483DC}" type="presParOf" srcId="{FF53E339-A7DE-4C9E-BC08-7B91F14993B7}" destId="{9ADAFAEF-51DE-4826-AFF7-1512D11FA533}" srcOrd="0" destOrd="0" presId="urn:microsoft.com/office/officeart/2005/8/layout/hierarchy2"/>
    <dgm:cxn modelId="{73130391-C809-44BB-B3E3-CFB399A13DDF}" type="presParOf" srcId="{FF53E339-A7DE-4C9E-BC08-7B91F14993B7}" destId="{BFC1591D-1BB9-4FBE-9347-2E222AA58EAD}" srcOrd="1" destOrd="0" presId="urn:microsoft.com/office/officeart/2005/8/layout/hierarchy2"/>
    <dgm:cxn modelId="{CDB0046C-81DF-4949-8809-18B7AE1AD4EA}" type="presParOf" srcId="{09C64DA9-CE4F-4BFC-B64E-20565BCAA19F}" destId="{89E72139-6972-49D5-A2E6-22777ACAD7DF}" srcOrd="2" destOrd="0" presId="urn:microsoft.com/office/officeart/2005/8/layout/hierarchy2"/>
    <dgm:cxn modelId="{75AD700A-BAAE-4A1F-8C2F-0A13DF75C36C}" type="presParOf" srcId="{89E72139-6972-49D5-A2E6-22777ACAD7DF}" destId="{BFE0884A-7DE7-4DCD-84BE-65117E1E0A12}" srcOrd="0" destOrd="0" presId="urn:microsoft.com/office/officeart/2005/8/layout/hierarchy2"/>
    <dgm:cxn modelId="{F466A33D-D544-4003-ADEE-A5D7733FEABC}" type="presParOf" srcId="{09C64DA9-CE4F-4BFC-B64E-20565BCAA19F}" destId="{AA56BA8F-9AA4-4216-AA7B-B268D2DB0A0A}" srcOrd="3" destOrd="0" presId="urn:microsoft.com/office/officeart/2005/8/layout/hierarchy2"/>
    <dgm:cxn modelId="{E9F931F1-862B-4551-B8E9-ADE547D61D31}" type="presParOf" srcId="{AA56BA8F-9AA4-4216-AA7B-B268D2DB0A0A}" destId="{F48776FD-D3E6-41FA-AC3F-BBB52A0DE215}" srcOrd="0" destOrd="0" presId="urn:microsoft.com/office/officeart/2005/8/layout/hierarchy2"/>
    <dgm:cxn modelId="{0951411E-643D-4340-8EAD-2C849DE19086}" type="presParOf" srcId="{AA56BA8F-9AA4-4216-AA7B-B268D2DB0A0A}" destId="{89058585-ED8C-43F6-898E-2CA22B52C5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2B411-C253-460D-A084-8324CC2DABE0}">
      <dsp:nvSpPr>
        <dsp:cNvPr id="0" name=""/>
        <dsp:cNvSpPr/>
      </dsp:nvSpPr>
      <dsp:spPr>
        <a:xfrm>
          <a:off x="0" y="808689"/>
          <a:ext cx="2837565" cy="1418782"/>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sq-AL" sz="4400" b="1" kern="1200" dirty="0" smtClean="0">
              <a:solidFill>
                <a:srgbClr val="FF0000"/>
              </a:solidFill>
              <a:latin typeface="Arial"/>
              <a:ea typeface="+mn-ea"/>
              <a:cs typeface="+mn-cs"/>
            </a:rPr>
            <a:t>Eredijiler</a:t>
          </a:r>
          <a:endParaRPr lang="ru-RU" sz="4400" b="1" kern="1200" dirty="0">
            <a:solidFill>
              <a:srgbClr val="FF0000"/>
            </a:solidFill>
            <a:latin typeface="Arial"/>
            <a:ea typeface="+mn-ea"/>
            <a:cs typeface="+mn-cs"/>
          </a:endParaRPr>
        </a:p>
      </dsp:txBody>
      <dsp:txXfrm>
        <a:off x="41555" y="850244"/>
        <a:ext cx="2754455" cy="1335672"/>
      </dsp:txXfrm>
    </dsp:sp>
    <dsp:sp modelId="{922B0024-51E3-4AA3-B5CE-73C947EA4064}">
      <dsp:nvSpPr>
        <dsp:cNvPr id="0" name=""/>
        <dsp:cNvSpPr/>
      </dsp:nvSpPr>
      <dsp:spPr>
        <a:xfrm rot="19528025">
          <a:off x="2717481" y="1091397"/>
          <a:ext cx="1363046" cy="80683"/>
        </a:xfrm>
        <a:custGeom>
          <a:avLst/>
          <a:gdLst/>
          <a:ahLst/>
          <a:cxnLst/>
          <a:rect l="0" t="0" r="0" b="0"/>
          <a:pathLst>
            <a:path>
              <a:moveTo>
                <a:pt x="0" y="32211"/>
              </a:moveTo>
              <a:lnTo>
                <a:pt x="1646674" y="32211"/>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solidFill>
              <a:srgbClr val="000000">
                <a:hueOff val="0"/>
                <a:satOff val="0"/>
                <a:lumOff val="0"/>
                <a:alphaOff val="0"/>
              </a:srgbClr>
            </a:solidFill>
            <a:latin typeface="Arial"/>
            <a:ea typeface="+mn-ea"/>
            <a:cs typeface="+mn-cs"/>
          </a:endParaRPr>
        </a:p>
      </dsp:txBody>
      <dsp:txXfrm>
        <a:off x="3351615" y="1122984"/>
        <a:ext cx="0" cy="0"/>
      </dsp:txXfrm>
    </dsp:sp>
    <dsp:sp modelId="{9ADAFAEF-51DE-4826-AFF7-1512D11FA533}">
      <dsp:nvSpPr>
        <dsp:cNvPr id="0" name=""/>
        <dsp:cNvSpPr/>
      </dsp:nvSpPr>
      <dsp:spPr>
        <a:xfrm>
          <a:off x="3960444" y="36006"/>
          <a:ext cx="3226908" cy="1418782"/>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sq-AL" sz="3600" b="1" kern="1200" dirty="0" smtClean="0">
              <a:solidFill>
                <a:srgbClr val="FF0000"/>
              </a:solidFill>
              <a:latin typeface="Arial"/>
              <a:ea typeface="+mn-ea"/>
              <a:cs typeface="+mn-cs"/>
            </a:rPr>
            <a:t>Organiki däl</a:t>
          </a:r>
          <a:endParaRPr lang="ru-RU" sz="3600" b="1" kern="1200" dirty="0" smtClean="0">
            <a:solidFill>
              <a:srgbClr val="FF0000"/>
            </a:solidFill>
            <a:latin typeface="Arial"/>
            <a:ea typeface="+mn-ea"/>
            <a:cs typeface="+mn-cs"/>
          </a:endParaRPr>
        </a:p>
        <a:p>
          <a:pPr lvl="0" algn="ctr" defTabSz="1600200">
            <a:lnSpc>
              <a:spcPct val="90000"/>
            </a:lnSpc>
            <a:spcBef>
              <a:spcPct val="0"/>
            </a:spcBef>
            <a:spcAft>
              <a:spcPct val="35000"/>
            </a:spcAft>
          </a:pPr>
          <a:r>
            <a:rPr lang="ru-RU" sz="3600" b="1" kern="1200" dirty="0" smtClean="0">
              <a:solidFill>
                <a:srgbClr val="FF0000"/>
              </a:solidFill>
              <a:latin typeface="Arial"/>
              <a:ea typeface="+mn-ea"/>
              <a:cs typeface="+mn-cs"/>
            </a:rPr>
            <a:t>(</a:t>
          </a:r>
          <a:r>
            <a:rPr lang="sq-AL" sz="3600" b="1" kern="1200" dirty="0" smtClean="0">
              <a:solidFill>
                <a:srgbClr val="FF0000"/>
              </a:solidFill>
              <a:latin typeface="Arial"/>
              <a:ea typeface="+mn-ea"/>
              <a:cs typeface="+mn-cs"/>
            </a:rPr>
            <a:t>suw</a:t>
          </a:r>
          <a:r>
            <a:rPr lang="ru-RU" sz="3600" b="1" kern="1200" dirty="0" smtClean="0">
              <a:solidFill>
                <a:srgbClr val="FF0000"/>
              </a:solidFill>
              <a:latin typeface="Arial"/>
              <a:ea typeface="+mn-ea"/>
              <a:cs typeface="+mn-cs"/>
            </a:rPr>
            <a:t>)</a:t>
          </a:r>
          <a:endParaRPr lang="ru-RU" sz="3600" b="1" kern="1200" dirty="0">
            <a:solidFill>
              <a:srgbClr val="FF0000"/>
            </a:solidFill>
            <a:latin typeface="Arial"/>
            <a:ea typeface="+mn-ea"/>
            <a:cs typeface="+mn-cs"/>
          </a:endParaRPr>
        </a:p>
      </dsp:txBody>
      <dsp:txXfrm>
        <a:off x="4001999" y="77561"/>
        <a:ext cx="3143798" cy="1335672"/>
      </dsp:txXfrm>
    </dsp:sp>
    <dsp:sp modelId="{89E72139-6972-49D5-A2E6-22777ACAD7DF}">
      <dsp:nvSpPr>
        <dsp:cNvPr id="0" name=""/>
        <dsp:cNvSpPr/>
      </dsp:nvSpPr>
      <dsp:spPr>
        <a:xfrm rot="2266876">
          <a:off x="2686944" y="1917902"/>
          <a:ext cx="1436918" cy="80683"/>
        </a:xfrm>
        <a:custGeom>
          <a:avLst/>
          <a:gdLst/>
          <a:ahLst/>
          <a:cxnLst/>
          <a:rect l="0" t="0" r="0" b="0"/>
          <a:pathLst>
            <a:path>
              <a:moveTo>
                <a:pt x="0" y="32211"/>
              </a:moveTo>
              <a:lnTo>
                <a:pt x="1737351" y="32211"/>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solidFill>
              <a:srgbClr val="000000">
                <a:hueOff val="0"/>
                <a:satOff val="0"/>
                <a:lumOff val="0"/>
                <a:alphaOff val="0"/>
              </a:srgbClr>
            </a:solidFill>
            <a:latin typeface="Arial"/>
            <a:ea typeface="+mn-ea"/>
            <a:cs typeface="+mn-cs"/>
          </a:endParaRPr>
        </a:p>
      </dsp:txBody>
      <dsp:txXfrm>
        <a:off x="3399019" y="1907844"/>
        <a:ext cx="0" cy="0"/>
      </dsp:txXfrm>
    </dsp:sp>
    <dsp:sp modelId="{F48776FD-D3E6-41FA-AC3F-BBB52A0DE215}">
      <dsp:nvSpPr>
        <dsp:cNvPr id="0" name=""/>
        <dsp:cNvSpPr/>
      </dsp:nvSpPr>
      <dsp:spPr>
        <a:xfrm>
          <a:off x="3973241" y="1689016"/>
          <a:ext cx="3200462" cy="1418782"/>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q-AL" sz="2800" b="1" kern="1200" dirty="0" smtClean="0">
              <a:solidFill>
                <a:srgbClr val="FF0000"/>
              </a:solidFill>
              <a:latin typeface="Arial"/>
              <a:ea typeface="+mn-ea"/>
              <a:cs typeface="+mn-cs"/>
            </a:rPr>
            <a:t>Organiki</a:t>
          </a:r>
        </a:p>
        <a:p>
          <a:pPr lvl="0" algn="ctr" defTabSz="1244600">
            <a:lnSpc>
              <a:spcPct val="90000"/>
            </a:lnSpc>
            <a:spcBef>
              <a:spcPct val="0"/>
            </a:spcBef>
            <a:spcAft>
              <a:spcPct val="35000"/>
            </a:spcAft>
          </a:pPr>
          <a:r>
            <a:rPr lang="ru-RU" sz="2800" b="1" kern="1200" dirty="0" smtClean="0">
              <a:solidFill>
                <a:srgbClr val="FF0000"/>
              </a:solidFill>
              <a:latin typeface="Arial"/>
              <a:ea typeface="+mn-ea"/>
              <a:cs typeface="+mn-cs"/>
            </a:rPr>
            <a:t>(</a:t>
          </a:r>
          <a:r>
            <a:rPr lang="sq-AL" sz="2800" b="1" kern="1200" dirty="0" smtClean="0">
              <a:solidFill>
                <a:srgbClr val="FF0000"/>
              </a:solidFill>
              <a:latin typeface="Arial"/>
              <a:ea typeface="+mn-ea"/>
              <a:cs typeface="+mn-cs"/>
            </a:rPr>
            <a:t>spirt, aseton, benzin)</a:t>
          </a:r>
          <a:r>
            <a:rPr lang="en-US" sz="2800" b="1" kern="1200" dirty="0" smtClean="0">
              <a:solidFill>
                <a:srgbClr val="FF0000"/>
              </a:solidFill>
              <a:latin typeface="Arial"/>
              <a:ea typeface="+mn-ea"/>
              <a:cs typeface="+mn-cs"/>
            </a:rPr>
            <a:t> we</a:t>
          </a:r>
          <a:r>
            <a:rPr lang="tk-TM" sz="2800" b="1" kern="1200" dirty="0" smtClean="0">
              <a:solidFill>
                <a:srgbClr val="FF0000"/>
              </a:solidFill>
              <a:latin typeface="Arial"/>
              <a:ea typeface="+mn-ea"/>
              <a:cs typeface="+mn-cs"/>
            </a:rPr>
            <a:t> ş. m.</a:t>
          </a:r>
          <a:r>
            <a:rPr lang="en-US" sz="2800" b="1" kern="1200" dirty="0" smtClean="0">
              <a:solidFill>
                <a:srgbClr val="FF0000"/>
              </a:solidFill>
              <a:latin typeface="Arial"/>
              <a:ea typeface="+mn-ea"/>
              <a:cs typeface="+mn-cs"/>
            </a:rPr>
            <a:t> </a:t>
          </a:r>
          <a:endParaRPr lang="ru-RU" sz="2800" b="1" kern="1200" dirty="0">
            <a:solidFill>
              <a:srgbClr val="FF0000"/>
            </a:solidFill>
            <a:latin typeface="Arial"/>
            <a:ea typeface="+mn-ea"/>
            <a:cs typeface="+mn-cs"/>
          </a:endParaRPr>
        </a:p>
      </dsp:txBody>
      <dsp:txXfrm>
        <a:off x="4014796" y="1730571"/>
        <a:ext cx="3117352" cy="1335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ED7F8-6DF9-40E6-8949-E53129098391}" type="datetimeFigureOut">
              <a:rPr lang="ru-RU" smtClean="0"/>
              <a:t>14.11.2020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5CC80-E751-4788-BF4E-FB56B5390016}" type="slidenum">
              <a:rPr lang="ru-RU" smtClean="0"/>
              <a:t>‹#›</a:t>
            </a:fld>
            <a:endParaRPr lang="ru-RU"/>
          </a:p>
        </p:txBody>
      </p:sp>
    </p:spTree>
    <p:extLst>
      <p:ext uri="{BB962C8B-B14F-4D97-AF65-F5344CB8AC3E}">
        <p14:creationId xmlns:p14="http://schemas.microsoft.com/office/powerpoint/2010/main" val="68018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A5CC80-E751-4788-BF4E-FB56B5390016}" type="slidenum">
              <a:rPr lang="ru-RU" smtClean="0"/>
              <a:t>1</a:t>
            </a:fld>
            <a:endParaRPr lang="ru-RU"/>
          </a:p>
        </p:txBody>
      </p:sp>
    </p:spTree>
    <p:extLst>
      <p:ext uri="{BB962C8B-B14F-4D97-AF65-F5344CB8AC3E}">
        <p14:creationId xmlns:p14="http://schemas.microsoft.com/office/powerpoint/2010/main" val="271871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A5CC80-E751-4788-BF4E-FB56B5390016}" type="slidenum">
              <a:rPr lang="ru-RU" smtClean="0"/>
              <a:t>6</a:t>
            </a:fld>
            <a:endParaRPr lang="ru-RU"/>
          </a:p>
        </p:txBody>
      </p:sp>
    </p:spTree>
    <p:extLst>
      <p:ext uri="{BB962C8B-B14F-4D97-AF65-F5344CB8AC3E}">
        <p14:creationId xmlns:p14="http://schemas.microsoft.com/office/powerpoint/2010/main" val="82091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A5CC80-E751-4788-BF4E-FB56B5390016}" type="slidenum">
              <a:rPr lang="ru-RU" smtClean="0"/>
              <a:t>9</a:t>
            </a:fld>
            <a:endParaRPr lang="ru-RU"/>
          </a:p>
        </p:txBody>
      </p:sp>
    </p:spTree>
    <p:extLst>
      <p:ext uri="{BB962C8B-B14F-4D97-AF65-F5344CB8AC3E}">
        <p14:creationId xmlns:p14="http://schemas.microsoft.com/office/powerpoint/2010/main" val="75488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A5CC80-E751-4788-BF4E-FB56B5390016}"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163779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94EDE48-F00D-4056-A6FB-DE4FF592DB78}" type="datetimeFigureOut">
              <a:rPr lang="ru-RU" smtClean="0"/>
              <a:t>14.11.2020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735F36-8E39-49A4-8C38-197ED8EC8B5C}"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4EDE48-F00D-4056-A6FB-DE4FF592DB78}" type="datetimeFigureOut">
              <a:rPr lang="ru-RU" smtClean="0"/>
              <a:t>14.11.2020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735F36-8E39-49A4-8C38-197ED8EC8B5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4EDE48-F00D-4056-A6FB-DE4FF592DB78}" type="datetimeFigureOut">
              <a:rPr lang="ru-RU" smtClean="0"/>
              <a:t>14.11.2020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735F36-8E39-49A4-8C38-197ED8EC8B5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328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8595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1538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804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866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922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1032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547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4EDE48-F00D-4056-A6FB-DE4FF592DB78}" type="datetimeFigureOut">
              <a:rPr lang="ru-RU" smtClean="0"/>
              <a:t>14.11.2020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735F36-8E39-49A4-8C38-197ED8EC8B5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7072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5642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305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4EDE48-F00D-4056-A6FB-DE4FF592DB78}" type="datetimeFigureOut">
              <a:rPr lang="ru-RU" smtClean="0"/>
              <a:t>14.11.2020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735F36-8E39-49A4-8C38-197ED8EC8B5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4EDE48-F00D-4056-A6FB-DE4FF592DB78}" type="datetimeFigureOut">
              <a:rPr lang="ru-RU" smtClean="0"/>
              <a:t>14.11.2020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735F36-8E39-49A4-8C38-197ED8EC8B5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4EDE48-F00D-4056-A6FB-DE4FF592DB78}" type="datetimeFigureOut">
              <a:rPr lang="ru-RU" smtClean="0"/>
              <a:t>14.11.2020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E735F36-8E39-49A4-8C38-197ED8EC8B5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94EDE48-F00D-4056-A6FB-DE4FF592DB78}" type="datetimeFigureOut">
              <a:rPr lang="ru-RU" smtClean="0"/>
              <a:t>14.11.2020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E735F36-8E39-49A4-8C38-197ED8EC8B5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EDE48-F00D-4056-A6FB-DE4FF592DB78}" type="datetimeFigureOut">
              <a:rPr lang="ru-RU" smtClean="0"/>
              <a:t>14.11.2020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E735F36-8E39-49A4-8C38-197ED8EC8B5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4EDE48-F00D-4056-A6FB-DE4FF592DB78}" type="datetimeFigureOut">
              <a:rPr lang="ru-RU" smtClean="0"/>
              <a:t>14.11.2020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735F36-8E39-49A4-8C38-197ED8EC8B5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4EDE48-F00D-4056-A6FB-DE4FF592DB78}" type="datetimeFigureOut">
              <a:rPr lang="ru-RU" smtClean="0"/>
              <a:t>14.11.2020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735F36-8E39-49A4-8C38-197ED8EC8B5C}"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94EDE48-F00D-4056-A6FB-DE4FF592DB78}" type="datetimeFigureOut">
              <a:rPr lang="ru-RU" smtClean="0"/>
              <a:t>14.11.2020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E735F36-8E39-49A4-8C38-197ED8EC8B5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FB8D3-BD8B-4D4C-A992-EF2A0F6B806A}" type="datetimeFigureOut">
              <a:rPr lang="ru-RU" smtClean="0">
                <a:solidFill>
                  <a:prstClr val="black">
                    <a:tint val="75000"/>
                  </a:prstClr>
                </a:solidFill>
              </a:rPr>
              <a:pPr/>
              <a:t>14.11.2020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F999B-FA3C-41E6-8D25-608F0EEEB68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2796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noFill/>
            </a:endParaRPr>
          </a:p>
        </p:txBody>
      </p:sp>
      <p:sp>
        <p:nvSpPr>
          <p:cNvPr id="2" name="Заголовок 1"/>
          <p:cNvSpPr>
            <a:spLocks noGrp="1"/>
          </p:cNvSpPr>
          <p:nvPr>
            <p:ph type="ctrTitle"/>
          </p:nvPr>
        </p:nvSpPr>
        <p:spPr>
          <a:xfrm>
            <a:off x="-1" y="0"/>
            <a:ext cx="9144001" cy="6741368"/>
          </a:xfrm>
        </p:spPr>
        <p:txBody>
          <a:bodyPr>
            <a:normAutofit fontScale="90000"/>
          </a:bodyPr>
          <a:lstStyle/>
          <a:p>
            <a:pPr marL="182880" indent="0">
              <a:buNone/>
            </a:pPr>
            <a:r>
              <a:rPr lang="en-US" sz="4000" b="1" dirty="0" smtClean="0">
                <a:solidFill>
                  <a:schemeClr val="tx2"/>
                </a:solidFill>
              </a:rPr>
              <a:t>               </a:t>
            </a:r>
            <a:r>
              <a:rPr lang="en-US" sz="2700" b="1" dirty="0" err="1" smtClean="0">
                <a:solidFill>
                  <a:schemeClr val="accent3">
                    <a:lumMod val="50000"/>
                  </a:schemeClr>
                </a:solidFill>
                <a:latin typeface="Bauhaus 93" panose="04030905020B02020C02" pitchFamily="82" charset="0"/>
              </a:rPr>
              <a:t>Tema</a:t>
            </a:r>
            <a:r>
              <a:rPr lang="en-US" sz="2700" b="1" dirty="0" smtClean="0">
                <a:solidFill>
                  <a:schemeClr val="accent3">
                    <a:lumMod val="50000"/>
                  </a:schemeClr>
                </a:solidFill>
                <a:latin typeface="Bauhaus 93" panose="04030905020B02020C02" pitchFamily="82" charset="0"/>
              </a:rPr>
              <a:t>:  </a:t>
            </a:r>
            <a:r>
              <a:rPr lang="en-US" sz="4000" b="0" dirty="0" err="1" smtClean="0">
                <a:ln w="0"/>
                <a:solidFill>
                  <a:schemeClr val="tx1"/>
                </a:solidFill>
                <a:effectLst>
                  <a:outerShdw blurRad="38100" dist="19050" dir="2700000" algn="tl" rotWithShape="0">
                    <a:schemeClr val="dk1">
                      <a:alpha val="40000"/>
                    </a:schemeClr>
                  </a:outerShdw>
                </a:effectLst>
                <a:latin typeface="Copperplate Gothic Bold" panose="020E0705020206020404" pitchFamily="34" charset="0"/>
              </a:rPr>
              <a:t>Erginler</a:t>
            </a:r>
            <a:r>
              <a:rPr lang="tk-TM" sz="4000" b="1" dirty="0" smtClean="0">
                <a:solidFill>
                  <a:schemeClr val="tx2"/>
                </a:solidFill>
              </a:rPr>
              <a:t/>
            </a:r>
            <a:br>
              <a:rPr lang="tk-TM" sz="4000" b="1" dirty="0" smtClean="0">
                <a:solidFill>
                  <a:schemeClr val="tx2"/>
                </a:solidFill>
              </a:rPr>
            </a:br>
            <a:r>
              <a:rPr lang="tk-TM" sz="4000" b="1" dirty="0" smtClean="0">
                <a:solidFill>
                  <a:schemeClr val="tx2"/>
                </a:solidFill>
              </a:rPr>
              <a:t>    </a:t>
            </a:r>
            <a:r>
              <a:rPr lang="en-US" sz="4000" b="1" dirty="0" smtClean="0">
                <a:solidFill>
                  <a:schemeClr val="accent3">
                    <a:lumMod val="50000"/>
                  </a:schemeClr>
                </a:solidFill>
                <a:latin typeface="Matura MT Script Capitals" panose="03020802060602070202" pitchFamily="66" charset="0"/>
              </a:rPr>
              <a:t>Me</a:t>
            </a:r>
            <a:r>
              <a:rPr lang="tk-TM" sz="4000" b="1" dirty="0" smtClean="0">
                <a:solidFill>
                  <a:schemeClr val="accent3">
                    <a:lumMod val="50000"/>
                  </a:schemeClr>
                </a:solidFill>
                <a:latin typeface="Matura MT Script Capitals" panose="03020802060602070202" pitchFamily="66" charset="0"/>
              </a:rPr>
              <a:t>ýilnama:</a:t>
            </a:r>
            <a:r>
              <a:rPr lang="tk-TM" sz="4000" b="1" dirty="0" smtClean="0">
                <a:solidFill>
                  <a:schemeClr val="tx2"/>
                </a:solidFill>
              </a:rPr>
              <a:t/>
            </a:r>
            <a:br>
              <a:rPr lang="tk-TM" sz="4000" b="1" dirty="0" smtClean="0">
                <a:solidFill>
                  <a:schemeClr val="tx2"/>
                </a:solidFill>
              </a:rPr>
            </a:br>
            <a:r>
              <a:rPr lang="en-US" sz="4000" dirty="0" smtClean="0">
                <a:solidFill>
                  <a:schemeClr val="tx2"/>
                </a:solidFill>
              </a:rPr>
              <a:t>1. </a:t>
            </a:r>
            <a:r>
              <a:rPr lang="en-US" sz="4000" dirty="0" err="1" smtClean="0">
                <a:solidFill>
                  <a:schemeClr val="tx2"/>
                </a:solidFill>
                <a:cs typeface="Times New Roman" pitchFamily="18" charset="0"/>
              </a:rPr>
              <a:t>Gomogen</a:t>
            </a:r>
            <a:r>
              <a:rPr lang="en-US" sz="4000" dirty="0" smtClean="0">
                <a:solidFill>
                  <a:schemeClr val="tx2"/>
                </a:solidFill>
              </a:rPr>
              <a:t> we </a:t>
            </a:r>
            <a:r>
              <a:rPr lang="en-US" sz="4000" dirty="0" err="1" smtClean="0">
                <a:solidFill>
                  <a:schemeClr val="tx2"/>
                </a:solidFill>
              </a:rPr>
              <a:t>geterogen</a:t>
            </a:r>
            <a:r>
              <a:rPr lang="en-US" sz="4000" dirty="0" smtClean="0">
                <a:solidFill>
                  <a:schemeClr val="tx2"/>
                </a:solidFill>
              </a:rPr>
              <a:t> </a:t>
            </a:r>
            <a:r>
              <a:rPr lang="tk-TM" sz="4000" dirty="0" smtClean="0">
                <a:solidFill>
                  <a:schemeClr val="tx2"/>
                </a:solidFill>
              </a:rPr>
              <a:t>		  </a:t>
            </a:r>
            <a:br>
              <a:rPr lang="tk-TM" sz="4000" dirty="0" smtClean="0">
                <a:solidFill>
                  <a:schemeClr val="tx2"/>
                </a:solidFill>
              </a:rPr>
            </a:br>
            <a:r>
              <a:rPr lang="tk-TM" sz="4000" dirty="0">
                <a:solidFill>
                  <a:schemeClr val="tx2"/>
                </a:solidFill>
              </a:rPr>
              <a:t> </a:t>
            </a:r>
            <a:r>
              <a:rPr lang="tk-TM" sz="4000" dirty="0" smtClean="0">
                <a:solidFill>
                  <a:schemeClr val="tx2"/>
                </a:solidFill>
              </a:rPr>
              <a:t>   </a:t>
            </a:r>
            <a:r>
              <a:rPr lang="en-US" sz="4000" dirty="0" err="1" smtClean="0">
                <a:solidFill>
                  <a:schemeClr val="tx2"/>
                </a:solidFill>
              </a:rPr>
              <a:t>ulgamlar</a:t>
            </a:r>
            <a:r>
              <a:rPr lang="en-US" sz="4000" dirty="0" smtClean="0">
                <a:solidFill>
                  <a:schemeClr val="tx2"/>
                </a:solidFill>
              </a:rPr>
              <a:t>.</a:t>
            </a:r>
            <a:br>
              <a:rPr lang="en-US" sz="4000" dirty="0" smtClean="0">
                <a:solidFill>
                  <a:schemeClr val="tx2"/>
                </a:solidFill>
              </a:rPr>
            </a:br>
            <a:r>
              <a:rPr lang="en-US" sz="4000" dirty="0" smtClean="0">
                <a:solidFill>
                  <a:schemeClr val="tx2"/>
                </a:solidFill>
              </a:rPr>
              <a:t>2.</a:t>
            </a:r>
            <a:r>
              <a:rPr lang="tk-TM" sz="4000" dirty="0" smtClean="0">
                <a:solidFill>
                  <a:schemeClr val="tx2"/>
                </a:solidFill>
              </a:rPr>
              <a:t> </a:t>
            </a:r>
            <a:r>
              <a:rPr lang="en-US" sz="4000" dirty="0" err="1" smtClean="0">
                <a:solidFill>
                  <a:schemeClr val="tx2"/>
                </a:solidFill>
              </a:rPr>
              <a:t>Erginl</a:t>
            </a:r>
            <a:r>
              <a:rPr lang="tk-TM" sz="4000" dirty="0" smtClean="0">
                <a:solidFill>
                  <a:schemeClr val="tx2"/>
                </a:solidFill>
              </a:rPr>
              <a:t>e</a:t>
            </a:r>
            <a:r>
              <a:rPr lang="en-US" sz="4000" dirty="0" err="1" smtClean="0">
                <a:solidFill>
                  <a:schemeClr val="tx2"/>
                </a:solidFill>
              </a:rPr>
              <a:t>ri</a:t>
            </a:r>
            <a:r>
              <a:rPr lang="tk-TM" sz="4000" dirty="0" smtClean="0">
                <a:solidFill>
                  <a:schemeClr val="tx2"/>
                </a:solidFill>
              </a:rPr>
              <a:t>ň görnüşleri we       	         </a:t>
            </a:r>
            <a:br>
              <a:rPr lang="tk-TM" sz="4000" dirty="0" smtClean="0">
                <a:solidFill>
                  <a:schemeClr val="tx2"/>
                </a:solidFill>
              </a:rPr>
            </a:br>
            <a:r>
              <a:rPr lang="tk-TM" sz="4000" dirty="0">
                <a:solidFill>
                  <a:schemeClr val="tx2"/>
                </a:solidFill>
              </a:rPr>
              <a:t> </a:t>
            </a:r>
            <a:r>
              <a:rPr lang="tk-TM" sz="4000" dirty="0" smtClean="0">
                <a:solidFill>
                  <a:schemeClr val="tx2"/>
                </a:solidFill>
              </a:rPr>
              <a:t>   häsiýetleri.</a:t>
            </a:r>
            <a:br>
              <a:rPr lang="tk-TM" sz="4000" dirty="0" smtClean="0">
                <a:solidFill>
                  <a:schemeClr val="tx2"/>
                </a:solidFill>
              </a:rPr>
            </a:br>
            <a:r>
              <a:rPr lang="tk-TM" sz="4000" dirty="0" smtClean="0">
                <a:solidFill>
                  <a:schemeClr val="tx2"/>
                </a:solidFill>
              </a:rPr>
              <a:t>3. Erginleriň konsentrasiýalarynyň 		  aňladylyşynyň dürli görnüşleri.</a:t>
            </a:r>
            <a:br>
              <a:rPr lang="tk-TM" sz="4000" dirty="0" smtClean="0">
                <a:solidFill>
                  <a:schemeClr val="tx2"/>
                </a:solidFill>
              </a:rPr>
            </a:br>
            <a:r>
              <a:rPr lang="tk-TM" sz="4000" dirty="0" smtClean="0">
                <a:solidFill>
                  <a:schemeClr val="tx2"/>
                </a:solidFill>
              </a:rPr>
              <a:t>4. Ereýjilik</a:t>
            </a:r>
            <a:r>
              <a:rPr lang="en-US" sz="4000" dirty="0">
                <a:solidFill>
                  <a:schemeClr val="tx2"/>
                </a:solidFill>
              </a:rPr>
              <a:t>.</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smtClean="0">
                <a:solidFill>
                  <a:schemeClr val="tx2"/>
                </a:solidFill>
              </a:rPr>
              <a:t/>
            </a:r>
            <a:br>
              <a:rPr lang="en-US" sz="4000" dirty="0" smtClean="0">
                <a:solidFill>
                  <a:schemeClr val="tx2"/>
                </a:solidFill>
              </a:rPr>
            </a:br>
            <a:r>
              <a:rPr lang="en-US" sz="4000" dirty="0" smtClean="0">
                <a:solidFill>
                  <a:schemeClr val="tx2"/>
                </a:solidFill>
              </a:rPr>
              <a:t/>
            </a:r>
            <a:br>
              <a:rPr lang="en-US" sz="4000" dirty="0" smtClean="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tk-TM" sz="4000" dirty="0" smtClean="0">
                <a:solidFill>
                  <a:schemeClr val="tx2"/>
                </a:solidFill>
              </a:rPr>
              <a:t/>
            </a:r>
            <a:br>
              <a:rPr lang="tk-TM" sz="4000" dirty="0" smtClean="0">
                <a:solidFill>
                  <a:schemeClr val="tx2"/>
                </a:solidFill>
              </a:rPr>
            </a:br>
            <a:r>
              <a:rPr lang="en-US" sz="4000" dirty="0" smtClean="0">
                <a:solidFill>
                  <a:schemeClr val="tx2"/>
                </a:solidFill>
              </a:rPr>
              <a:t/>
            </a:r>
            <a:br>
              <a:rPr lang="en-US" sz="4000" dirty="0" smtClean="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tk-TM" sz="4000" dirty="0" smtClean="0">
                <a:solidFill>
                  <a:schemeClr val="tx2"/>
                </a:solidFill>
              </a:rPr>
              <a:t/>
            </a:r>
            <a:br>
              <a:rPr lang="tk-TM" sz="4000" dirty="0" smtClean="0">
                <a:solidFill>
                  <a:schemeClr val="tx2"/>
                </a:solidFill>
              </a:rPr>
            </a:br>
            <a:r>
              <a:rPr lang="en-US" dirty="0" smtClean="0"/>
              <a:t/>
            </a:r>
            <a:br>
              <a:rPr lang="en-US" dirty="0" smtClean="0"/>
            </a:br>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564" y="25760"/>
            <a:ext cx="2987824" cy="333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05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2087724" y="0"/>
            <a:ext cx="4968552" cy="119987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imes New Roman" pitchFamily="18" charset="0"/>
                <a:ea typeface="+mj-ea"/>
                <a:cs typeface="Times New Roman" pitchFamily="18" charset="0"/>
              </a:rPr>
              <a:t>ERGINLER</a:t>
            </a:r>
            <a:endParaRPr lang="en-US" dirty="0"/>
          </a:p>
        </p:txBody>
      </p:sp>
      <p:sp>
        <p:nvSpPr>
          <p:cNvPr id="4" name="Скругленный прямоугольник 3"/>
          <p:cNvSpPr/>
          <p:nvPr/>
        </p:nvSpPr>
        <p:spPr>
          <a:xfrm>
            <a:off x="4784740" y="2092044"/>
            <a:ext cx="3888434" cy="129614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4000" b="1" dirty="0">
                <a:solidFill>
                  <a:schemeClr val="accent1">
                    <a:lumMod val="75000"/>
                  </a:schemeClr>
                </a:solidFill>
                <a:effectLst>
                  <a:reflection blurRad="6350" stA="55000" endA="300" endPos="45500" dir="5400000" sy="-100000" algn="bl" rotWithShape="0"/>
                </a:effectLst>
                <a:latin typeface="Times New Roman" pitchFamily="18" charset="0"/>
                <a:ea typeface="+mj-ea"/>
                <a:cs typeface="Times New Roman" pitchFamily="18" charset="0"/>
              </a:rPr>
              <a:t>konsentrirlenen</a:t>
            </a:r>
            <a:endParaRPr lang="en-US" sz="4000" dirty="0">
              <a:solidFill>
                <a:schemeClr val="accent1">
                  <a:lumMod val="75000"/>
                </a:schemeClr>
              </a:solidFill>
            </a:endParaRPr>
          </a:p>
        </p:txBody>
      </p:sp>
      <p:sp>
        <p:nvSpPr>
          <p:cNvPr id="5" name="Скругленный прямоугольник 4"/>
          <p:cNvSpPr/>
          <p:nvPr/>
        </p:nvSpPr>
        <p:spPr>
          <a:xfrm>
            <a:off x="467544" y="2086137"/>
            <a:ext cx="3456384" cy="129614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4000" b="1" dirty="0">
                <a:solidFill>
                  <a:schemeClr val="accent1">
                    <a:lumMod val="75000"/>
                  </a:schemeClr>
                </a:solidFill>
                <a:effectLst>
                  <a:reflection blurRad="6350" stA="55000" endA="300" endPos="45500" dir="5400000" sy="-100000" algn="bl" rotWithShape="0"/>
                </a:effectLst>
                <a:latin typeface="Times New Roman" pitchFamily="18" charset="0"/>
                <a:ea typeface="+mj-ea"/>
                <a:cs typeface="Times New Roman" pitchFamily="18" charset="0"/>
              </a:rPr>
              <a:t>gowşadylan</a:t>
            </a:r>
            <a:r>
              <a:rPr lang="tk-TM" sz="3200" b="1" dirty="0">
                <a:solidFill>
                  <a:srgbClr val="F14124">
                    <a:lumMod val="60000"/>
                    <a:lumOff val="40000"/>
                  </a:srgbClr>
                </a:solidFill>
                <a:effectLst>
                  <a:reflection blurRad="6350" stA="55000" endA="300" endPos="45500" dir="5400000" sy="-100000" algn="bl" rotWithShape="0"/>
                </a:effectLst>
                <a:latin typeface="Times New Roman" pitchFamily="18" charset="0"/>
                <a:ea typeface="+mj-ea"/>
                <a:cs typeface="Times New Roman" pitchFamily="18" charset="0"/>
              </a:rPr>
              <a:t> </a:t>
            </a:r>
            <a:endParaRPr lang="en-US" dirty="0"/>
          </a:p>
        </p:txBody>
      </p:sp>
      <p:cxnSp>
        <p:nvCxnSpPr>
          <p:cNvPr id="7" name="Прямая со стрелкой 6"/>
          <p:cNvCxnSpPr/>
          <p:nvPr/>
        </p:nvCxnSpPr>
        <p:spPr>
          <a:xfrm flipH="1">
            <a:off x="2411760" y="1165019"/>
            <a:ext cx="1512168" cy="921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364088" y="1165019"/>
            <a:ext cx="1152128" cy="921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2"/>
          <a:stretch>
            <a:fillRect/>
          </a:stretch>
        </p:blipFill>
        <p:spPr>
          <a:xfrm>
            <a:off x="827584" y="3861048"/>
            <a:ext cx="7488832" cy="2895600"/>
          </a:xfrm>
          <a:prstGeom prst="rect">
            <a:avLst/>
          </a:prstGeom>
        </p:spPr>
      </p:pic>
      <p:pic>
        <p:nvPicPr>
          <p:cNvPr id="2" name="Рисунок 1"/>
          <p:cNvPicPr>
            <a:picLocks noChangeAspect="1"/>
          </p:cNvPicPr>
          <p:nvPr/>
        </p:nvPicPr>
        <p:blipFill>
          <a:blip r:embed="rId3"/>
          <a:stretch>
            <a:fillRect/>
          </a:stretch>
        </p:blipFill>
        <p:spPr>
          <a:xfrm>
            <a:off x="876300" y="3855141"/>
            <a:ext cx="7391400" cy="2814219"/>
          </a:xfrm>
          <a:prstGeom prst="rect">
            <a:avLst/>
          </a:prstGeom>
        </p:spPr>
      </p:pic>
    </p:spTree>
    <p:extLst>
      <p:ext uri="{BB962C8B-B14F-4D97-AF65-F5344CB8AC3E}">
        <p14:creationId xmlns:p14="http://schemas.microsoft.com/office/powerpoint/2010/main" val="830805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76455" cy="6858000"/>
          </a:xfrm>
        </p:spPr>
        <p:txBody>
          <a:bodyPr/>
          <a:lstStyle/>
          <a:p>
            <a:pPr marL="0" indent="0" algn="l">
              <a:buNone/>
            </a:pPr>
            <a:r>
              <a:rPr lang="en-US" sz="2800" dirty="0">
                <a:solidFill>
                  <a:schemeClr val="accent4">
                    <a:lumMod val="50000"/>
                  </a:schemeClr>
                </a:solidFill>
                <a:latin typeface="Times New Roman" pitchFamily="18" charset="0"/>
                <a:cs typeface="Times New Roman" pitchFamily="18" charset="0"/>
              </a:rPr>
              <a:t>E</a:t>
            </a:r>
            <a:r>
              <a:rPr lang="tk-TM" sz="2800" dirty="0">
                <a:solidFill>
                  <a:schemeClr val="accent4">
                    <a:lumMod val="50000"/>
                  </a:schemeClr>
                </a:solidFill>
                <a:latin typeface="Times New Roman" pitchFamily="18" charset="0"/>
                <a:cs typeface="Times New Roman" pitchFamily="18" charset="0"/>
              </a:rPr>
              <a:t>redilen maddanyň mukdaryna </a:t>
            </a:r>
            <a:r>
              <a:rPr lang="en-US" sz="2800" dirty="0">
                <a:solidFill>
                  <a:schemeClr val="accent4">
                    <a:lumMod val="50000"/>
                  </a:schemeClr>
                </a:solidFill>
                <a:latin typeface="Times New Roman" pitchFamily="18" charset="0"/>
                <a:cs typeface="Times New Roman" pitchFamily="18" charset="0"/>
              </a:rPr>
              <a:t/>
            </a:r>
            <a:br>
              <a:rPr lang="en-US" sz="2800" dirty="0">
                <a:solidFill>
                  <a:schemeClr val="accent4">
                    <a:lumMod val="50000"/>
                  </a:schemeClr>
                </a:solidFill>
                <a:latin typeface="Times New Roman" pitchFamily="18" charset="0"/>
                <a:cs typeface="Times New Roman" pitchFamily="18" charset="0"/>
              </a:rPr>
            </a:br>
            <a:r>
              <a:rPr lang="tk-TM" sz="2800" dirty="0">
                <a:solidFill>
                  <a:schemeClr val="accent4">
                    <a:lumMod val="50000"/>
                  </a:schemeClr>
                </a:solidFill>
                <a:latin typeface="Times New Roman" pitchFamily="18" charset="0"/>
                <a:cs typeface="Times New Roman" pitchFamily="18" charset="0"/>
              </a:rPr>
              <a:t>görä ergin </a:t>
            </a:r>
            <a:r>
              <a:rPr lang="tk-TM" sz="2800" dirty="0" smtClean="0">
                <a:solidFill>
                  <a:schemeClr val="accent6"/>
                </a:solidFill>
                <a:latin typeface="Times New Roman" pitchFamily="18" charset="0"/>
                <a:cs typeface="Times New Roman" pitchFamily="18" charset="0"/>
              </a:rPr>
              <a:t>doýgun däl</a:t>
            </a:r>
            <a:r>
              <a:rPr lang="tk-TM" sz="2800" dirty="0" smtClean="0">
                <a:solidFill>
                  <a:schemeClr val="accent4">
                    <a:lumMod val="50000"/>
                  </a:schemeClr>
                </a:solidFill>
                <a:latin typeface="Times New Roman" pitchFamily="18" charset="0"/>
                <a:cs typeface="Times New Roman" pitchFamily="18" charset="0"/>
              </a:rPr>
              <a:t>, </a:t>
            </a:r>
            <a:r>
              <a:rPr lang="en-US" sz="2800" dirty="0">
                <a:solidFill>
                  <a:schemeClr val="accent4">
                    <a:lumMod val="50000"/>
                  </a:schemeClr>
                </a:solidFill>
                <a:latin typeface="Times New Roman" pitchFamily="18" charset="0"/>
                <a:cs typeface="Times New Roman" pitchFamily="18" charset="0"/>
              </a:rPr>
              <a:t/>
            </a:r>
            <a:br>
              <a:rPr lang="en-US" sz="2800" dirty="0">
                <a:solidFill>
                  <a:schemeClr val="accent4">
                    <a:lumMod val="50000"/>
                  </a:schemeClr>
                </a:solidFill>
                <a:latin typeface="Times New Roman" pitchFamily="18" charset="0"/>
                <a:cs typeface="Times New Roman" pitchFamily="18" charset="0"/>
              </a:rPr>
            </a:br>
            <a:r>
              <a:rPr lang="tk-TM" sz="2800" dirty="0">
                <a:solidFill>
                  <a:schemeClr val="accent6"/>
                </a:solidFill>
                <a:latin typeface="Times New Roman" pitchFamily="18" charset="0"/>
                <a:cs typeface="Times New Roman" pitchFamily="18" charset="0"/>
              </a:rPr>
              <a:t>doýgun </a:t>
            </a:r>
            <a:r>
              <a:rPr lang="tk-TM" sz="2800" dirty="0">
                <a:solidFill>
                  <a:schemeClr val="accent4">
                    <a:lumMod val="50000"/>
                  </a:schemeClr>
                </a:solidFill>
                <a:latin typeface="Times New Roman" pitchFamily="18" charset="0"/>
                <a:cs typeface="Times New Roman" pitchFamily="18" charset="0"/>
              </a:rPr>
              <a:t>we </a:t>
            </a:r>
            <a:r>
              <a:rPr lang="tk-TM" sz="2800" dirty="0">
                <a:solidFill>
                  <a:schemeClr val="accent6"/>
                </a:solidFill>
                <a:latin typeface="Times New Roman" pitchFamily="18" charset="0"/>
                <a:cs typeface="Times New Roman" pitchFamily="18" charset="0"/>
              </a:rPr>
              <a:t>aşa doýgun </a:t>
            </a:r>
            <a:r>
              <a:rPr lang="tk-TM" sz="2800" dirty="0">
                <a:solidFill>
                  <a:schemeClr val="accent4">
                    <a:lumMod val="50000"/>
                  </a:schemeClr>
                </a:solidFill>
                <a:latin typeface="Times New Roman" pitchFamily="18" charset="0"/>
                <a:cs typeface="Times New Roman" pitchFamily="18" charset="0"/>
              </a:rPr>
              <a:t>erginlere </a:t>
            </a:r>
            <a:r>
              <a:rPr lang="en-US" sz="2800" dirty="0">
                <a:solidFill>
                  <a:schemeClr val="accent4">
                    <a:lumMod val="50000"/>
                  </a:schemeClr>
                </a:solidFill>
                <a:latin typeface="Times New Roman" pitchFamily="18" charset="0"/>
                <a:cs typeface="Times New Roman" pitchFamily="18" charset="0"/>
              </a:rPr>
              <a:t/>
            </a:r>
            <a:br>
              <a:rPr lang="en-US" sz="2800" dirty="0">
                <a:solidFill>
                  <a:schemeClr val="accent4">
                    <a:lumMod val="50000"/>
                  </a:schemeClr>
                </a:solidFill>
                <a:latin typeface="Times New Roman" pitchFamily="18" charset="0"/>
                <a:cs typeface="Times New Roman" pitchFamily="18" charset="0"/>
              </a:rPr>
            </a:br>
            <a:r>
              <a:rPr lang="tk-TM" sz="2800" dirty="0">
                <a:solidFill>
                  <a:schemeClr val="accent4">
                    <a:lumMod val="50000"/>
                  </a:schemeClr>
                </a:solidFill>
                <a:latin typeface="Times New Roman" pitchFamily="18" charset="0"/>
                <a:cs typeface="Times New Roman" pitchFamily="18" charset="0"/>
              </a:rPr>
              <a:t>bölünýärler.</a:t>
            </a:r>
            <a:r>
              <a:rPr lang="en-US" sz="2800" dirty="0">
                <a:solidFill>
                  <a:schemeClr val="accent4">
                    <a:lumMod val="50000"/>
                  </a:schemeClr>
                </a:solidFill>
                <a:latin typeface="Times New Roman" pitchFamily="18" charset="0"/>
                <a:cs typeface="Times New Roman" pitchFamily="18" charset="0"/>
              </a:rPr>
              <a:t> </a:t>
            </a:r>
            <a:r>
              <a:rPr lang="tk-TM" sz="2800" dirty="0" smtClean="0">
                <a:solidFill>
                  <a:srgbClr val="FF0000"/>
                </a:solidFill>
              </a:rPr>
              <a:t/>
            </a:r>
            <a:br>
              <a:rPr lang="tk-TM" sz="2800" dirty="0" smtClean="0">
                <a:solidFill>
                  <a:srgbClr val="FF0000"/>
                </a:solidFill>
              </a:rPr>
            </a:br>
            <a:r>
              <a:rPr lang="tk-TM" sz="2800" dirty="0" smtClean="0">
                <a:solidFill>
                  <a:srgbClr val="FF0000"/>
                </a:solidFill>
              </a:rPr>
              <a:t/>
            </a:r>
            <a:br>
              <a:rPr lang="tk-TM" sz="2800" dirty="0" smtClean="0">
                <a:solidFill>
                  <a:srgbClr val="FF0000"/>
                </a:solidFill>
              </a:rPr>
            </a:br>
            <a:r>
              <a:rPr lang="tk-TM" sz="2800" dirty="0" smtClean="0">
                <a:solidFill>
                  <a:srgbClr val="FF0000"/>
                </a:solidFill>
              </a:rPr>
              <a:t>Erginleriň </a:t>
            </a:r>
            <a:r>
              <a:rPr lang="tk-TM" sz="2800" dirty="0">
                <a:solidFill>
                  <a:srgbClr val="FF0000"/>
                </a:solidFill>
              </a:rPr>
              <a:t>görnüşleri:</a:t>
            </a:r>
            <a:br>
              <a:rPr lang="tk-TM" sz="2800" dirty="0">
                <a:solidFill>
                  <a:srgbClr val="FF0000"/>
                </a:solidFill>
              </a:rPr>
            </a:br>
            <a:r>
              <a:rPr lang="en-US" sz="2800" dirty="0" smtClean="0">
                <a:solidFill>
                  <a:srgbClr val="FF0000"/>
                </a:solidFill>
              </a:rPr>
              <a:t>                                   </a:t>
            </a:r>
            <a:r>
              <a:rPr lang="tk-TM" sz="2800" dirty="0"/>
              <a:t/>
            </a:r>
            <a:br>
              <a:rPr lang="tk-TM" sz="2800" dirty="0"/>
            </a:br>
            <a:r>
              <a:rPr lang="tk-TM" sz="2800" dirty="0"/>
              <a:t>1. Doýgun däl </a:t>
            </a:r>
            <a:r>
              <a:rPr lang="tk-TM" sz="2800" dirty="0" smtClean="0"/>
              <a:t>ergin</a:t>
            </a:r>
            <a:r>
              <a:rPr lang="en-US" sz="2800" dirty="0" smtClean="0"/>
              <a:t>       </a:t>
            </a:r>
            <a:r>
              <a:rPr lang="tk-TM" sz="2800" dirty="0"/>
              <a:t/>
            </a:r>
            <a:br>
              <a:rPr lang="tk-TM" sz="2800" dirty="0"/>
            </a:br>
            <a:r>
              <a:rPr lang="tk-TM" sz="2800" dirty="0"/>
              <a:t>2. Doýgun ergin</a:t>
            </a:r>
            <a:br>
              <a:rPr lang="tk-TM" sz="2800" dirty="0"/>
            </a:br>
            <a:r>
              <a:rPr lang="tk-TM" sz="2800" dirty="0"/>
              <a:t>3. Aşa doýgun </a:t>
            </a:r>
            <a:r>
              <a:rPr lang="tk-TM" sz="2800" dirty="0" smtClean="0"/>
              <a:t>ergin</a:t>
            </a:r>
            <a:br>
              <a:rPr lang="tk-TM" sz="2800" dirty="0" smtClean="0"/>
            </a:br>
            <a:r>
              <a:rPr lang="tk-TM" sz="2400" dirty="0" smtClean="0"/>
              <a:t> </a:t>
            </a:r>
            <a:r>
              <a:rPr lang="en-US" sz="2400" dirty="0" smtClean="0"/>
              <a:t> </a:t>
            </a:r>
            <a:r>
              <a:rPr lang="tk-TM" sz="2400" dirty="0" smtClean="0"/>
              <a:t> </a:t>
            </a:r>
            <a:r>
              <a:rPr lang="tk-TM" sz="2800" dirty="0" smtClean="0"/>
              <a:t/>
            </a:r>
            <a:br>
              <a:rPr lang="tk-TM" sz="2800" dirty="0" smtClean="0"/>
            </a:br>
            <a:r>
              <a:rPr lang="tk-TM" sz="2800" dirty="0" smtClean="0"/>
              <a:t>   25g </a:t>
            </a:r>
            <a:r>
              <a:rPr lang="tk-TM" sz="2800" dirty="0"/>
              <a:t>Na</a:t>
            </a:r>
            <a:r>
              <a:rPr lang="en-US" sz="2800" dirty="0" err="1" smtClean="0"/>
              <a:t>Cl</a:t>
            </a:r>
            <a:r>
              <a:rPr lang="tk-TM" sz="2800" dirty="0" smtClean="0"/>
              <a:t> </a:t>
            </a:r>
            <a:r>
              <a:rPr lang="en-US" sz="2800" dirty="0" smtClean="0"/>
              <a:t>/</a:t>
            </a:r>
            <a:r>
              <a:rPr lang="en-US" sz="2800" dirty="0"/>
              <a:t>100g H</a:t>
            </a:r>
            <a:r>
              <a:rPr lang="en-US" sz="1800" dirty="0"/>
              <a:t>2</a:t>
            </a:r>
            <a:r>
              <a:rPr lang="en-US" sz="2800" dirty="0"/>
              <a:t>O      </a:t>
            </a:r>
            <a:r>
              <a:rPr lang="tk-TM" sz="2800" dirty="0" smtClean="0"/>
              <a:t> doýgun däl </a:t>
            </a:r>
            <a:r>
              <a:rPr lang="tk-TM" sz="2800" dirty="0"/>
              <a:t>ergin</a:t>
            </a:r>
            <a:r>
              <a:rPr lang="en-US" sz="2800" dirty="0"/>
              <a:t/>
            </a:r>
            <a:br>
              <a:rPr lang="en-US" sz="2800" dirty="0"/>
            </a:br>
            <a:r>
              <a:rPr lang="en-US" sz="2800" dirty="0" smtClean="0"/>
              <a:t>   </a:t>
            </a:r>
            <a:r>
              <a:rPr lang="tk-TM" sz="2800" dirty="0" smtClean="0"/>
              <a:t>36g </a:t>
            </a:r>
            <a:r>
              <a:rPr lang="tk-TM" sz="2800" dirty="0"/>
              <a:t>Na</a:t>
            </a:r>
            <a:r>
              <a:rPr lang="en-US" sz="2800" dirty="0" err="1" smtClean="0"/>
              <a:t>Cl</a:t>
            </a:r>
            <a:r>
              <a:rPr lang="tk-TM" sz="2800" dirty="0" smtClean="0"/>
              <a:t> </a:t>
            </a:r>
            <a:r>
              <a:rPr lang="en-US" sz="2800" dirty="0" smtClean="0"/>
              <a:t>/</a:t>
            </a:r>
            <a:r>
              <a:rPr lang="en-US" sz="2800" dirty="0"/>
              <a:t>100g H</a:t>
            </a:r>
            <a:r>
              <a:rPr lang="en-US" sz="1800" dirty="0"/>
              <a:t>2</a:t>
            </a:r>
            <a:r>
              <a:rPr lang="en-US" sz="2800" dirty="0"/>
              <a:t>O</a:t>
            </a:r>
            <a:r>
              <a:rPr lang="en-US" sz="2800" dirty="0" smtClean="0"/>
              <a:t>     </a:t>
            </a:r>
            <a:r>
              <a:rPr lang="tk-TM" sz="2800" dirty="0" smtClean="0"/>
              <a:t>  </a:t>
            </a:r>
            <a:r>
              <a:rPr lang="en-US" sz="2800" dirty="0" smtClean="0"/>
              <a:t>do</a:t>
            </a:r>
            <a:r>
              <a:rPr lang="tk-TM" sz="2800" dirty="0" smtClean="0"/>
              <a:t>ýgu</a:t>
            </a:r>
            <a:r>
              <a:rPr lang="en-US" sz="2800" dirty="0" smtClean="0"/>
              <a:t>n </a:t>
            </a:r>
            <a:r>
              <a:rPr lang="en-US" sz="2800" dirty="0" err="1"/>
              <a:t>ergin</a:t>
            </a:r>
            <a:r>
              <a:rPr lang="tk-TM" sz="2800" dirty="0"/>
              <a:t/>
            </a:r>
            <a:br>
              <a:rPr lang="tk-TM" sz="2800" dirty="0"/>
            </a:br>
            <a:r>
              <a:rPr lang="en-US" sz="2800" dirty="0" smtClean="0"/>
              <a:t>   </a:t>
            </a:r>
            <a:r>
              <a:rPr lang="tk-TM" sz="2800" dirty="0" smtClean="0"/>
              <a:t>38g </a:t>
            </a:r>
            <a:r>
              <a:rPr lang="tk-TM" sz="2800" dirty="0"/>
              <a:t>Na</a:t>
            </a:r>
            <a:r>
              <a:rPr lang="en-US" sz="2800" dirty="0" err="1" smtClean="0"/>
              <a:t>Cl</a:t>
            </a:r>
            <a:r>
              <a:rPr lang="tk-TM" sz="2800" dirty="0" smtClean="0"/>
              <a:t> </a:t>
            </a:r>
            <a:r>
              <a:rPr lang="en-US" sz="2800" dirty="0" smtClean="0"/>
              <a:t>/</a:t>
            </a:r>
            <a:r>
              <a:rPr lang="en-US" sz="2800" dirty="0"/>
              <a:t>100g H</a:t>
            </a:r>
            <a:r>
              <a:rPr lang="en-US" sz="1800" dirty="0"/>
              <a:t>2</a:t>
            </a:r>
            <a:r>
              <a:rPr lang="en-US" sz="2800" dirty="0"/>
              <a:t>O</a:t>
            </a:r>
            <a:r>
              <a:rPr lang="en-US" sz="2800" dirty="0" smtClean="0"/>
              <a:t>      </a:t>
            </a:r>
            <a:r>
              <a:rPr lang="tk-TM" sz="2800" dirty="0" smtClean="0"/>
              <a:t> aşa doýgun </a:t>
            </a:r>
            <a:r>
              <a:rPr lang="tk-TM" sz="2800" dirty="0"/>
              <a:t>ergin</a:t>
            </a:r>
            <a:r>
              <a:rPr lang="en-US" sz="2800" dirty="0"/>
              <a:t> </a:t>
            </a:r>
            <a:endParaRPr lang="ru-RU" sz="2800" dirty="0"/>
          </a:p>
        </p:txBody>
      </p:sp>
      <p:sp>
        <p:nvSpPr>
          <p:cNvPr id="3" name="Стрелка вправо 2"/>
          <p:cNvSpPr/>
          <p:nvPr/>
        </p:nvSpPr>
        <p:spPr>
          <a:xfrm>
            <a:off x="3779912" y="4889070"/>
            <a:ext cx="504056" cy="7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p:cNvSpPr/>
          <p:nvPr/>
        </p:nvSpPr>
        <p:spPr>
          <a:xfrm>
            <a:off x="3779912" y="5727728"/>
            <a:ext cx="504056" cy="90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3779912" y="5301208"/>
            <a:ext cx="504056" cy="86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16631"/>
            <a:ext cx="3995936" cy="4176465"/>
          </a:xfrm>
          <a:prstGeom prst="rect">
            <a:avLst/>
          </a:prstGeom>
        </p:spPr>
      </p:pic>
    </p:spTree>
    <p:extLst>
      <p:ext uri="{BB962C8B-B14F-4D97-AF65-F5344CB8AC3E}">
        <p14:creationId xmlns:p14="http://schemas.microsoft.com/office/powerpoint/2010/main" val="1127938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6741368"/>
          </a:xfrm>
        </p:spPr>
        <p:txBody>
          <a:bodyPr/>
          <a:lstStyle/>
          <a:p>
            <a:pPr marL="0" indent="0" algn="l">
              <a:buNone/>
            </a:pPr>
            <a:r>
              <a:rPr lang="en-US" sz="3200" dirty="0" smtClean="0">
                <a:latin typeface="Times New Roman" pitchFamily="18" charset="0"/>
                <a:cs typeface="Times New Roman" pitchFamily="18" charset="0"/>
              </a:rPr>
              <a:t>	</a:t>
            </a:r>
            <a:r>
              <a:rPr lang="tk-TM" sz="3600" dirty="0" smtClean="0">
                <a:latin typeface="Times New Roman" pitchFamily="18" charset="0"/>
                <a:cs typeface="Times New Roman" pitchFamily="18" charset="0"/>
              </a:rPr>
              <a:t>Doýmadyk ergin diýilip</a:t>
            </a:r>
            <a:r>
              <a:rPr lang="en-US" sz="3600" dirty="0" smtClean="0">
                <a:latin typeface="Times New Roman" pitchFamily="18" charset="0"/>
                <a:cs typeface="Times New Roman" pitchFamily="18" charset="0"/>
              </a:rPr>
              <a:t> - </a:t>
            </a:r>
            <a:r>
              <a:rPr lang="tk-TM" sz="3600" dirty="0" smtClean="0">
                <a:latin typeface="Times New Roman" pitchFamily="18" charset="0"/>
                <a:cs typeface="Times New Roman" pitchFamily="18" charset="0"/>
              </a:rPr>
              <a:t>eredilen maddanyň ereýjiliginden pes mukdarda eredilip taýýarlanan ergine aýdylýar.</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Meselem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NaCl</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duzuny</a:t>
            </a:r>
            <a:r>
              <a:rPr lang="tk-TM" sz="3600" i="1" dirty="0">
                <a:latin typeface="Times New Roman" pitchFamily="18" charset="0"/>
                <a:cs typeface="Times New Roman" pitchFamily="18" charset="0"/>
              </a:rPr>
              <a:t>ň</a:t>
            </a:r>
            <a:r>
              <a:rPr lang="en-US" sz="3600" i="1" dirty="0" smtClean="0">
                <a:latin typeface="Times New Roman" pitchFamily="18" charset="0"/>
                <a:cs typeface="Times New Roman" pitchFamily="18" charset="0"/>
              </a:rPr>
              <a:t> 100 g </a:t>
            </a:r>
            <a:r>
              <a:rPr lang="en-US" sz="3600" i="1" dirty="0" err="1" smtClean="0">
                <a:latin typeface="Times New Roman" pitchFamily="18" charset="0"/>
                <a:cs typeface="Times New Roman" pitchFamily="18" charset="0"/>
              </a:rPr>
              <a:t>suwdaky</a:t>
            </a:r>
            <a:r>
              <a:rPr lang="tk-TM" sz="3600" i="1" dirty="0" smtClean="0">
                <a:latin typeface="Times New Roman" pitchFamily="18" charset="0"/>
                <a:cs typeface="Times New Roman" pitchFamily="18" charset="0"/>
              </a:rPr>
              <a:t> ereýjiligi </a:t>
            </a:r>
            <a:r>
              <a:rPr lang="tk-TM" sz="3600" i="1" dirty="0" smtClean="0">
                <a:solidFill>
                  <a:srgbClr val="FF0000"/>
                </a:solidFill>
                <a:latin typeface="Times New Roman" pitchFamily="18" charset="0"/>
                <a:cs typeface="Times New Roman" pitchFamily="18" charset="0"/>
              </a:rPr>
              <a:t>36 g</a:t>
            </a:r>
            <a:r>
              <a:rPr lang="tk-TM" sz="3600" i="1" dirty="0" smtClean="0">
                <a:latin typeface="Times New Roman" pitchFamily="18" charset="0"/>
                <a:cs typeface="Times New Roman" pitchFamily="18" charset="0"/>
              </a:rPr>
              <a:t>. Eger-de suwuň 100 gramyna 36 gramdan az Na</a:t>
            </a:r>
            <a:r>
              <a:rPr lang="en-US" sz="3600" i="1" dirty="0" err="1" smtClean="0">
                <a:latin typeface="Times New Roman" pitchFamily="18" charset="0"/>
                <a:cs typeface="Times New Roman" pitchFamily="18" charset="0"/>
              </a:rPr>
              <a:t>Cl</a:t>
            </a:r>
            <a:r>
              <a:rPr lang="tk-TM" sz="3600" i="1" dirty="0" smtClean="0">
                <a:latin typeface="Times New Roman" pitchFamily="18" charset="0"/>
                <a:cs typeface="Times New Roman" pitchFamily="18" charset="0"/>
              </a:rPr>
              <a:t> goşulup ergin taýýarlanan bolsa, onda şol ergin doýmadyk ergin bolýar. </a:t>
            </a:r>
            <a:r>
              <a:rPr lang="en-US" sz="3600" i="1" dirty="0" smtClean="0">
                <a:latin typeface="Times New Roman" pitchFamily="18" charset="0"/>
                <a:cs typeface="Times New Roman" pitchFamily="18" charset="0"/>
              </a:rPr>
              <a:t>  </a:t>
            </a:r>
            <a:endParaRPr lang="ru-RU" sz="3600" i="1" dirty="0">
              <a:latin typeface="Times New Roman" pitchFamily="18" charset="0"/>
              <a:cs typeface="Times New Roman" pitchFamily="18" charset="0"/>
            </a:endParaRPr>
          </a:p>
        </p:txBody>
      </p:sp>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933056"/>
            <a:ext cx="46085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030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r>
              <a:rPr lang="tk-TM" sz="3200" dirty="0" smtClean="0">
                <a:latin typeface="Times New Roman" pitchFamily="18" charset="0"/>
                <a:cs typeface="Times New Roman" pitchFamily="18" charset="0"/>
              </a:rPr>
              <a:t>Erginleriň konsentrasiýalarynyň aňladylyşy.</a:t>
            </a:r>
            <a:br>
              <a:rPr lang="tk-TM" sz="3200" dirty="0" smtClean="0">
                <a:latin typeface="Times New Roman" pitchFamily="18" charset="0"/>
                <a:cs typeface="Times New Roman" pitchFamily="18" charset="0"/>
              </a:rPr>
            </a:br>
            <a:r>
              <a:rPr lang="tk-TM" sz="3200" dirty="0" smtClean="0">
                <a:latin typeface="Times New Roman" pitchFamily="18" charset="0"/>
                <a:cs typeface="Times New Roman" pitchFamily="18" charset="0"/>
              </a:rPr>
              <a:t>Erginleriň konsentrasiýal</a:t>
            </a:r>
            <a:r>
              <a:rPr lang="en-US" sz="3200" dirty="0" smtClean="0">
                <a:latin typeface="Times New Roman" pitchFamily="18" charset="0"/>
                <a:cs typeface="Times New Roman" pitchFamily="18" charset="0"/>
              </a:rPr>
              <a:t>a</a:t>
            </a:r>
            <a:r>
              <a:rPr lang="tk-TM" sz="3200" dirty="0" smtClean="0">
                <a:latin typeface="Times New Roman" pitchFamily="18" charset="0"/>
                <a:cs typeface="Times New Roman" pitchFamily="18" charset="0"/>
              </a:rPr>
              <a:t>ry </a:t>
            </a:r>
            <a:r>
              <a:rPr lang="tk-TM" sz="3200" dirty="0" smtClean="0">
                <a:solidFill>
                  <a:srgbClr val="FF0000"/>
                </a:solidFill>
                <a:latin typeface="Times New Roman" pitchFamily="18" charset="0"/>
                <a:cs typeface="Times New Roman" pitchFamily="18" charset="0"/>
              </a:rPr>
              <a:t>agram</a:t>
            </a:r>
            <a:r>
              <a:rPr lang="tk-TM" sz="3200" dirty="0" smtClean="0">
                <a:latin typeface="Times New Roman" pitchFamily="18" charset="0"/>
                <a:cs typeface="Times New Roman" pitchFamily="18" charset="0"/>
              </a:rPr>
              <a:t> ýa-da </a:t>
            </a:r>
            <a:r>
              <a:rPr lang="tk-TM" sz="3200" dirty="0" smtClean="0">
                <a:solidFill>
                  <a:srgbClr val="FF0000"/>
                </a:solidFill>
                <a:latin typeface="Times New Roman" pitchFamily="18" charset="0"/>
                <a:cs typeface="Times New Roman" pitchFamily="18" charset="0"/>
              </a:rPr>
              <a:t>göwrüm</a:t>
            </a:r>
            <a:r>
              <a:rPr lang="tk-TM" sz="3200" dirty="0" smtClean="0">
                <a:latin typeface="Times New Roman" pitchFamily="18" charset="0"/>
                <a:cs typeface="Times New Roman" pitchFamily="18" charset="0"/>
              </a:rPr>
              <a:t> birliklerinde aňladylýar.</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t>
            </a:r>
            <a:r>
              <a:rPr lang="tk-TM" sz="3200" dirty="0" smtClean="0">
                <a:solidFill>
                  <a:srgbClr val="FF0000"/>
                </a:solidFill>
                <a:latin typeface="Times New Roman" pitchFamily="18" charset="0"/>
                <a:cs typeface="Times New Roman" pitchFamily="18" charset="0"/>
              </a:rPr>
              <a:t>Agram birliginde </a:t>
            </a:r>
            <a:r>
              <a:rPr lang="en-US" sz="3200" dirty="0" smtClean="0">
                <a:solidFill>
                  <a:srgbClr val="FF0000"/>
                </a:solidFill>
                <a:latin typeface="Times New Roman" pitchFamily="18" charset="0"/>
                <a:cs typeface="Times New Roman" pitchFamily="18" charset="0"/>
              </a:rPr>
              <a:t> - </a:t>
            </a:r>
            <a:r>
              <a:rPr lang="tk-TM" sz="3200" dirty="0" smtClean="0">
                <a:latin typeface="Times New Roman" pitchFamily="18" charset="0"/>
                <a:cs typeface="Times New Roman" pitchFamily="18" charset="0"/>
              </a:rPr>
              <a:t>prosent, molýal konsentrasiýalary.</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t>
            </a:r>
            <a:r>
              <a:rPr lang="tk-TM" sz="3200" dirty="0" smtClean="0">
                <a:solidFill>
                  <a:srgbClr val="FF0000"/>
                </a:solidFill>
                <a:latin typeface="Times New Roman" pitchFamily="18" charset="0"/>
                <a:cs typeface="Times New Roman" pitchFamily="18" charset="0"/>
              </a:rPr>
              <a:t>Göwrüm birliginde </a:t>
            </a:r>
            <a:r>
              <a:rPr lang="tk-TM" sz="3200" dirty="0" smtClean="0">
                <a:latin typeface="Times New Roman" pitchFamily="18" charset="0"/>
                <a:cs typeface="Times New Roman" pitchFamily="18" charset="0"/>
              </a:rPr>
              <a:t>bolsa molýar we normal (ekwiwalent) konsentrasiýalar degişlidirler.</a:t>
            </a:r>
            <a:br>
              <a:rPr lang="tk-TM" sz="3200" dirty="0" smtClean="0">
                <a:latin typeface="Times New Roman" pitchFamily="18" charset="0"/>
                <a:cs typeface="Times New Roman" pitchFamily="18" charset="0"/>
              </a:rPr>
            </a:br>
            <a:r>
              <a:rPr lang="tk-TM" sz="3200" dirty="0" smtClean="0">
                <a:latin typeface="Times New Roman" pitchFamily="18" charset="0"/>
                <a:cs typeface="Times New Roman" pitchFamily="18" charset="0"/>
              </a:rPr>
              <a:t>Bulardan tejribede köp ulanylýany prosent konsentrasiýasydyr.</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986338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r>
              <a:rPr lang="tk-TM" sz="3600" i="1" dirty="0" smtClean="0">
                <a:solidFill>
                  <a:srgbClr val="FF0000"/>
                </a:solidFill>
                <a:latin typeface="Times New Roman" pitchFamily="18" charset="0"/>
                <a:cs typeface="Times New Roman" pitchFamily="18" charset="0"/>
              </a:rPr>
              <a:t>Erginiň prosent konsentrasiýasy (</a:t>
            </a:r>
            <a:r>
              <a:rPr lang="en-US" sz="3600" i="1" dirty="0" smtClean="0">
                <a:solidFill>
                  <a:srgbClr val="FF0000"/>
                </a:solidFill>
                <a:latin typeface="Times New Roman" pitchFamily="18" charset="0"/>
                <a:cs typeface="Times New Roman" pitchFamily="18" charset="0"/>
              </a:rPr>
              <a:t>C</a:t>
            </a:r>
            <a:r>
              <a:rPr lang="tk-TM" sz="3600" i="1" baseline="-25000" dirty="0" smtClean="0">
                <a:solidFill>
                  <a:srgbClr val="FF0000"/>
                </a:solidFill>
                <a:latin typeface="Times New Roman" pitchFamily="18" charset="0"/>
                <a:cs typeface="Times New Roman" pitchFamily="18" charset="0"/>
              </a:rPr>
              <a:t>%</a:t>
            </a:r>
            <a:r>
              <a:rPr lang="tk-TM" sz="3600" i="1" dirty="0" smtClean="0">
                <a:solidFill>
                  <a:srgbClr val="FF0000"/>
                </a:solidFill>
                <a:latin typeface="Times New Roman" pitchFamily="18" charset="0"/>
                <a:cs typeface="Times New Roman" pitchFamily="18" charset="0"/>
              </a:rPr>
              <a:t>)</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bu</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eredilen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maddany</a:t>
            </a:r>
            <a:r>
              <a:rPr lang="tk-TM" sz="3600" i="1" dirty="0" smtClean="0">
                <a:solidFill>
                  <a:srgbClr val="FF0000"/>
                </a:solidFill>
                <a:latin typeface="Times New Roman" pitchFamily="18" charset="0"/>
                <a:cs typeface="Times New Roman" pitchFamily="18" charset="0"/>
              </a:rPr>
              <a:t>ň erginiň 100 gram bölegindäki mukdarydyr.</a:t>
            </a:r>
            <a:r>
              <a:rPr lang="tk-TM"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tk-TM" sz="3600" dirty="0">
                <a:latin typeface="Times New Roman" pitchFamily="18" charset="0"/>
                <a:cs typeface="Times New Roman" pitchFamily="18" charset="0"/>
              </a:rPr>
              <a:t/>
            </a:r>
            <a:br>
              <a:rPr lang="tk-TM" sz="3600" dirty="0">
                <a:latin typeface="Times New Roman" pitchFamily="18" charset="0"/>
                <a:cs typeface="Times New Roman" pitchFamily="18" charset="0"/>
              </a:rPr>
            </a:br>
            <a:r>
              <a:rPr lang="tk-TM" sz="3600" dirty="0" smtClean="0">
                <a:latin typeface="Times New Roman" pitchFamily="18" charset="0"/>
                <a:cs typeface="Times New Roman" pitchFamily="18" charset="0"/>
              </a:rPr>
              <a:t>Meselem 5%-li </a:t>
            </a:r>
            <a:r>
              <a:rPr lang="en-US" sz="3600" dirty="0" err="1" smtClean="0">
                <a:latin typeface="Times New Roman" pitchFamily="18" charset="0"/>
                <a:cs typeface="Times New Roman" pitchFamily="18" charset="0"/>
              </a:rPr>
              <a:t>NaCl</a:t>
            </a:r>
            <a:r>
              <a:rPr lang="tk-TM" sz="3600" dirty="0" smtClean="0">
                <a:latin typeface="Times New Roman" pitchFamily="18" charset="0"/>
                <a:cs typeface="Times New Roman" pitchFamily="18" charset="0"/>
              </a:rPr>
              <a:t> diýmek, şol erginiň 100 gramynda 5 g </a:t>
            </a:r>
            <a:r>
              <a:rPr lang="en-US" sz="3600" dirty="0" err="1" smtClean="0">
                <a:latin typeface="Times New Roman" pitchFamily="18" charset="0"/>
                <a:cs typeface="Times New Roman" pitchFamily="18" charset="0"/>
              </a:rPr>
              <a:t>NaCl</a:t>
            </a:r>
            <a:r>
              <a:rPr lang="tk-TM" sz="3600" dirty="0" smtClean="0">
                <a:latin typeface="Times New Roman" pitchFamily="18" charset="0"/>
                <a:cs typeface="Times New Roman" pitchFamily="18" charset="0"/>
              </a:rPr>
              <a:t> we 95 g suw bar diýildigidir. Şeýle hem erginiň we eredijiniň mukdary mg, g, kg, tonna agram birliklerinde bolup biler. </a:t>
            </a:r>
            <a:endParaRPr lang="ru-RU" sz="3600"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1763688" y="1916832"/>
            <a:ext cx="4914900" cy="1266825"/>
          </a:xfrm>
          <a:prstGeom prst="rect">
            <a:avLst/>
          </a:prstGeom>
          <a:effectLst>
            <a:glow rad="228600">
              <a:schemeClr val="accent1">
                <a:satMod val="175000"/>
                <a:alpha val="40000"/>
              </a:schemeClr>
            </a:glow>
          </a:effectLst>
        </p:spPr>
      </p:pic>
      <p:pic>
        <p:nvPicPr>
          <p:cNvPr id="4" name="Рисунок 3"/>
          <p:cNvPicPr>
            <a:picLocks noChangeAspect="1"/>
          </p:cNvPicPr>
          <p:nvPr/>
        </p:nvPicPr>
        <p:blipFill>
          <a:blip r:embed="rId3"/>
          <a:stretch>
            <a:fillRect/>
          </a:stretch>
        </p:blipFill>
        <p:spPr>
          <a:xfrm>
            <a:off x="1625575" y="1809750"/>
            <a:ext cx="5191125" cy="1619250"/>
          </a:xfrm>
          <a:prstGeom prst="rect">
            <a:avLst/>
          </a:prstGeom>
        </p:spPr>
      </p:pic>
    </p:spTree>
    <p:extLst>
      <p:ext uri="{BB962C8B-B14F-4D97-AF65-F5344CB8AC3E}">
        <p14:creationId xmlns:p14="http://schemas.microsoft.com/office/powerpoint/2010/main" val="1718621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6741368"/>
          </a:xfrm>
        </p:spPr>
        <p:txBody>
          <a:bodyPr/>
          <a:lstStyle/>
          <a:p>
            <a:pPr marL="0" indent="0" algn="l">
              <a:buNone/>
            </a:pPr>
            <a:r>
              <a:rPr lang="tk-TM" sz="3200" dirty="0">
                <a:gradFill>
                  <a:gsLst>
                    <a:gs pos="0">
                      <a:prstClr val="black"/>
                    </a:gs>
                    <a:gs pos="40000">
                      <a:prstClr val="black">
                        <a:lumMod val="75000"/>
                        <a:lumOff val="25000"/>
                      </a:prstClr>
                    </a:gs>
                    <a:gs pos="100000">
                      <a:srgbClr val="212745">
                        <a:alpha val="65000"/>
                      </a:srgbClr>
                    </a:gs>
                  </a:gsLst>
                  <a:lin ang="5400000" scaled="0"/>
                </a:gradFill>
                <a:effectLst/>
                <a:latin typeface="Times New Roman" pitchFamily="18" charset="0"/>
                <a:cs typeface="Times New Roman" pitchFamily="18" charset="0"/>
              </a:rPr>
              <a:t>Belli bir prosent konsentrasiýaly ergin taýýarlamak üçin proporsiýa düzmeklikden peýdalanylyp bilner.</a:t>
            </a:r>
            <a:r>
              <a:rPr lang="tk-TM" sz="3200" dirty="0" smtClean="0">
                <a:effectLst/>
                <a:latin typeface="Times New Roman" pitchFamily="18" charset="0"/>
                <a:cs typeface="Times New Roman" pitchFamily="18" charset="0"/>
              </a:rPr>
              <a:t/>
            </a:r>
            <a:br>
              <a:rPr lang="tk-TM" sz="3200" dirty="0" smtClean="0">
                <a:effectLst/>
                <a:latin typeface="Times New Roman" pitchFamily="18" charset="0"/>
                <a:cs typeface="Times New Roman" pitchFamily="18" charset="0"/>
              </a:rPr>
            </a:br>
            <a:r>
              <a:rPr lang="tk-TM" sz="3200" dirty="0" smtClean="0">
                <a:effectLst/>
                <a:latin typeface="Times New Roman" pitchFamily="18" charset="0"/>
                <a:cs typeface="Times New Roman" pitchFamily="18" charset="0"/>
              </a:rPr>
              <a:t>Aýdaly </a:t>
            </a:r>
            <a:r>
              <a:rPr lang="tk-TM" sz="3200" dirty="0">
                <a:effectLst/>
                <a:latin typeface="Times New Roman" pitchFamily="18" charset="0"/>
                <a:cs typeface="Times New Roman" pitchFamily="18" charset="0"/>
              </a:rPr>
              <a:t>250 g 10%-li </a:t>
            </a:r>
            <a:r>
              <a:rPr lang="en-US" sz="3200" dirty="0" err="1" smtClean="0">
                <a:effectLst/>
                <a:latin typeface="Times New Roman" pitchFamily="18" charset="0"/>
                <a:cs typeface="Times New Roman" pitchFamily="18" charset="0"/>
              </a:rPr>
              <a:t>NaCl</a:t>
            </a:r>
            <a:r>
              <a:rPr lang="tk-TM" sz="3200" dirty="0" smtClean="0">
                <a:effectLst/>
                <a:latin typeface="Times New Roman" pitchFamily="18" charset="0"/>
                <a:cs typeface="Times New Roman" pitchFamily="18" charset="0"/>
              </a:rPr>
              <a:t> erginini </a:t>
            </a:r>
            <a:r>
              <a:rPr lang="tk-TM" sz="3200" dirty="0">
                <a:effectLst/>
                <a:latin typeface="Times New Roman" pitchFamily="18" charset="0"/>
                <a:cs typeface="Times New Roman" pitchFamily="18" charset="0"/>
              </a:rPr>
              <a:t>taýýarlamaly diýeliň. Munuň üçin ilki eredilýan maddanyň mukdaryny tapalyň onuň üçin şeýle proporsiýa düzýäris</a:t>
            </a:r>
            <a:r>
              <a:rPr lang="tk-TM" sz="3200" dirty="0" smtClean="0">
                <a:effectLst/>
                <a:latin typeface="Times New Roman" pitchFamily="18" charset="0"/>
                <a:cs typeface="Times New Roman" pitchFamily="18" charset="0"/>
              </a:rPr>
              <a:t>:</a:t>
            </a:r>
            <a:r>
              <a:rPr lang="tk-TM" sz="3200" dirty="0">
                <a:effectLst/>
                <a:latin typeface="Times New Roman" pitchFamily="18" charset="0"/>
                <a:cs typeface="Times New Roman" pitchFamily="18" charset="0"/>
              </a:rPr>
              <a:t/>
            </a:r>
            <a:br>
              <a:rPr lang="tk-TM" sz="3200" dirty="0">
                <a:effectLst/>
                <a:latin typeface="Times New Roman" pitchFamily="18" charset="0"/>
                <a:cs typeface="Times New Roman" pitchFamily="18" charset="0"/>
              </a:rPr>
            </a:br>
            <a:r>
              <a:rPr lang="tk-TM" sz="3200" dirty="0" smtClean="0">
                <a:effectLst/>
                <a:latin typeface="Times New Roman" pitchFamily="18" charset="0"/>
                <a:cs typeface="Times New Roman" pitchFamily="18" charset="0"/>
              </a:rPr>
              <a:t>100 g erginde ---------------10 g </a:t>
            </a:r>
            <a:r>
              <a:rPr lang="en-US" sz="3200" dirty="0" err="1" smtClean="0">
                <a:effectLst/>
                <a:latin typeface="Times New Roman" pitchFamily="18" charset="0"/>
                <a:cs typeface="Times New Roman" pitchFamily="18" charset="0"/>
              </a:rPr>
              <a:t>NaCl</a:t>
            </a:r>
            <a:r>
              <a:rPr lang="tk-TM" sz="3200" dirty="0" smtClean="0">
                <a:effectLst/>
                <a:latin typeface="Times New Roman" pitchFamily="18" charset="0"/>
                <a:cs typeface="Times New Roman" pitchFamily="18" charset="0"/>
              </a:rPr>
              <a:t> bar</a:t>
            </a:r>
            <a:br>
              <a:rPr lang="tk-TM" sz="3200" dirty="0" smtClean="0">
                <a:effectLst/>
                <a:latin typeface="Times New Roman" pitchFamily="18" charset="0"/>
                <a:cs typeface="Times New Roman" pitchFamily="18" charset="0"/>
              </a:rPr>
            </a:br>
            <a:r>
              <a:rPr lang="tk-TM" sz="3200" dirty="0" smtClean="0">
                <a:effectLst/>
                <a:latin typeface="Times New Roman" pitchFamily="18" charset="0"/>
                <a:cs typeface="Times New Roman" pitchFamily="18" charset="0"/>
              </a:rPr>
              <a:t>250 g erginde ---------------</a:t>
            </a:r>
            <a:r>
              <a:rPr lang="en-US" sz="3200" dirty="0" smtClean="0">
                <a:effectLst/>
                <a:latin typeface="Times New Roman" pitchFamily="18" charset="0"/>
                <a:cs typeface="Times New Roman" pitchFamily="18" charset="0"/>
              </a:rPr>
              <a:t>X g </a:t>
            </a:r>
            <a:r>
              <a:rPr lang="en-US" sz="3200" dirty="0" err="1" smtClean="0">
                <a:effectLst/>
                <a:latin typeface="Times New Roman" pitchFamily="18" charset="0"/>
                <a:cs typeface="Times New Roman" pitchFamily="18" charset="0"/>
              </a:rPr>
              <a:t>NaCl</a:t>
            </a:r>
            <a:r>
              <a:rPr lang="tk-TM" sz="3200" dirty="0" smtClean="0">
                <a:effectLst/>
                <a:latin typeface="Times New Roman" pitchFamily="18" charset="0"/>
                <a:cs typeface="Times New Roman" pitchFamily="18" charset="0"/>
              </a:rPr>
              <a:t> bolmaly</a:t>
            </a:r>
            <a:br>
              <a:rPr lang="tk-TM" sz="3200" dirty="0" smtClean="0">
                <a:effectLst/>
                <a:latin typeface="Times New Roman" pitchFamily="18" charset="0"/>
                <a:cs typeface="Times New Roman" pitchFamily="18" charset="0"/>
              </a:rPr>
            </a:br>
            <a:r>
              <a:rPr lang="tk-TM" sz="3200" dirty="0" smtClean="0">
                <a:effectLst/>
                <a:latin typeface="Times New Roman" pitchFamily="18" charset="0"/>
                <a:cs typeface="Times New Roman" pitchFamily="18" charset="0"/>
              </a:rPr>
              <a:t>                 </a:t>
            </a:r>
            <a:r>
              <a:rPr lang="en-US" sz="3200" dirty="0" smtClean="0">
                <a:effectLst/>
                <a:latin typeface="Times New Roman" pitchFamily="18" charset="0"/>
                <a:cs typeface="Times New Roman" pitchFamily="18" charset="0"/>
              </a:rPr>
              <a:t>X=</a:t>
            </a:r>
            <a:r>
              <a:rPr lang="ru-RU" sz="3200" dirty="0" smtClean="0">
                <a:effectLst/>
                <a:latin typeface="Times New Roman" pitchFamily="18" charset="0"/>
                <a:cs typeface="Times New Roman" pitchFamily="18" charset="0"/>
              </a:rPr>
              <a:t> 250</a:t>
            </a:r>
            <a:r>
              <a:rPr lang="tk-TM" sz="3200" dirty="0" smtClean="0">
                <a:effectLst/>
                <a:latin typeface="Times New Roman" pitchFamily="18" charset="0"/>
                <a:cs typeface="Times New Roman" pitchFamily="18" charset="0"/>
              </a:rPr>
              <a:t> </a:t>
            </a:r>
            <a:r>
              <a:rPr lang="ru-RU" sz="3200" dirty="0" smtClean="0">
                <a:effectLst/>
                <a:latin typeface="Times New Roman" pitchFamily="18" charset="0"/>
                <a:cs typeface="Times New Roman" pitchFamily="18" charset="0"/>
              </a:rPr>
              <a:t>∙</a:t>
            </a:r>
            <a:r>
              <a:rPr lang="tk-TM" sz="3200" dirty="0" smtClean="0">
                <a:effectLst/>
                <a:latin typeface="Times New Roman" pitchFamily="18" charset="0"/>
                <a:cs typeface="Times New Roman" pitchFamily="18" charset="0"/>
              </a:rPr>
              <a:t> </a:t>
            </a:r>
            <a:r>
              <a:rPr lang="ru-RU" sz="3200" dirty="0" smtClean="0">
                <a:effectLst/>
                <a:latin typeface="Times New Roman" pitchFamily="18" charset="0"/>
                <a:cs typeface="Times New Roman" pitchFamily="18" charset="0"/>
              </a:rPr>
              <a:t>10 / 100 = 25 </a:t>
            </a:r>
            <a:r>
              <a:rPr lang="tk-TM" sz="3200" dirty="0" smtClean="0">
                <a:effectLst/>
                <a:latin typeface="Times New Roman" pitchFamily="18" charset="0"/>
                <a:cs typeface="Times New Roman" pitchFamily="18" charset="0"/>
              </a:rPr>
              <a:t>g</a:t>
            </a:r>
            <a:r>
              <a:rPr lang="ru-RU" sz="3200" dirty="0" smtClean="0">
                <a:effectLst/>
                <a:latin typeface="Times New Roman" pitchFamily="18" charset="0"/>
                <a:cs typeface="Times New Roman" pitchFamily="18" charset="0"/>
              </a:rPr>
              <a:t> </a:t>
            </a:r>
            <a:br>
              <a:rPr lang="ru-RU" sz="3200" dirty="0" smtClean="0">
                <a:effectLst/>
                <a:latin typeface="Times New Roman" pitchFamily="18" charset="0"/>
                <a:cs typeface="Times New Roman" pitchFamily="18" charset="0"/>
              </a:rPr>
            </a:br>
            <a:r>
              <a:rPr lang="ru-RU" sz="3200" dirty="0" err="1" smtClean="0">
                <a:effectLst/>
                <a:latin typeface="Times New Roman" pitchFamily="18" charset="0"/>
                <a:cs typeface="Times New Roman" pitchFamily="18" charset="0"/>
              </a:rPr>
              <a:t>diýmek</a:t>
            </a:r>
            <a:r>
              <a:rPr lang="ru-RU" sz="3200" dirty="0" smtClean="0">
                <a:effectLst/>
                <a:latin typeface="Times New Roman" pitchFamily="18" charset="0"/>
                <a:cs typeface="Times New Roman" pitchFamily="18" charset="0"/>
              </a:rPr>
              <a:t>, 25 g </a:t>
            </a:r>
            <a:r>
              <a:rPr lang="en-US" sz="3200" dirty="0" err="1" smtClean="0">
                <a:effectLst/>
                <a:latin typeface="Times New Roman" pitchFamily="18" charset="0"/>
                <a:cs typeface="Times New Roman" pitchFamily="18" charset="0"/>
              </a:rPr>
              <a:t>NaCl</a:t>
            </a:r>
            <a:r>
              <a:rPr lang="tk-TM" sz="3200" dirty="0" smtClean="0">
                <a:effectLst/>
                <a:latin typeface="Times New Roman" pitchFamily="18" charset="0"/>
                <a:cs typeface="Times New Roman" pitchFamily="18" charset="0"/>
              </a:rPr>
              <a:t> almaly. Onda ony eretmäge gerek suwuň mukdary bolar:</a:t>
            </a:r>
            <a:br>
              <a:rPr lang="tk-TM" sz="3200" dirty="0" smtClean="0">
                <a:effectLst/>
                <a:latin typeface="Times New Roman" pitchFamily="18" charset="0"/>
                <a:cs typeface="Times New Roman" pitchFamily="18" charset="0"/>
              </a:rPr>
            </a:br>
            <a:r>
              <a:rPr lang="tk-TM" sz="3200" dirty="0">
                <a:effectLst/>
                <a:latin typeface="Times New Roman" pitchFamily="18" charset="0"/>
                <a:cs typeface="Times New Roman" pitchFamily="18" charset="0"/>
              </a:rPr>
              <a:t> </a:t>
            </a:r>
            <a:r>
              <a:rPr lang="tk-TM" sz="3200" dirty="0" smtClean="0">
                <a:effectLst/>
                <a:latin typeface="Times New Roman" pitchFamily="18" charset="0"/>
                <a:cs typeface="Times New Roman" pitchFamily="18" charset="0"/>
              </a:rPr>
              <a:t>                 250 - 25 = 225 g</a:t>
            </a:r>
            <a:endParaRPr lang="ru-RU" sz="3200" dirty="0">
              <a:effectLst/>
            </a:endParaRPr>
          </a:p>
        </p:txBody>
      </p:sp>
    </p:spTree>
    <p:extLst>
      <p:ext uri="{BB962C8B-B14F-4D97-AF65-F5344CB8AC3E}">
        <p14:creationId xmlns:p14="http://schemas.microsoft.com/office/powerpoint/2010/main" val="2831766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83756" cy="6273316"/>
          </a:xfrm>
        </p:spPr>
        <p:txBody>
          <a:bodyPr/>
          <a:lstStyle/>
          <a:p>
            <a:pPr marL="0" indent="0" algn="l">
              <a:buNone/>
            </a:pPr>
            <a:r>
              <a:rPr lang="tk-TM" sz="3200" dirty="0" smtClean="0">
                <a:latin typeface="Times New Roman" pitchFamily="18" charset="0"/>
                <a:cs typeface="Times New Roman" pitchFamily="18" charset="0"/>
              </a:rPr>
              <a:t>Erginiň prosent konsentrasiýasy (</a:t>
            </a:r>
            <a:r>
              <a:rPr lang="en-US" sz="3200" dirty="0" smtClean="0">
                <a:latin typeface="Times New Roman" pitchFamily="18" charset="0"/>
                <a:cs typeface="Times New Roman" pitchFamily="18" charset="0"/>
              </a:rPr>
              <a:t>C</a:t>
            </a:r>
            <a:r>
              <a:rPr lang="ru-RU" sz="3200" baseline="-25000" dirty="0" smtClean="0">
                <a:latin typeface="Times New Roman" pitchFamily="18" charset="0"/>
                <a:cs typeface="Times New Roman" pitchFamily="18" charset="0"/>
              </a:rPr>
              <a:t>%</a:t>
            </a:r>
            <a:r>
              <a:rPr lang="tk-TM" sz="3200" dirty="0" smtClean="0">
                <a:latin typeface="Times New Roman" pitchFamily="18" charset="0"/>
                <a:cs typeface="Times New Roman" pitchFamily="18" charset="0"/>
              </a:rPr>
              <a:t>) şu formula bilen tapylýar:                          </a:t>
            </a:r>
            <a:r>
              <a:rPr lang="tk-TM" sz="3200" i="1" dirty="0" smtClean="0">
                <a:latin typeface="Times New Roman" pitchFamily="18" charset="0"/>
                <a:cs typeface="Times New Roman" pitchFamily="18" charset="0"/>
              </a:rPr>
              <a:t>ýa-da </a:t>
            </a:r>
            <a:r>
              <a:rPr lang="en-US" sz="3200" i="1" dirty="0">
                <a:solidFill>
                  <a:srgbClr val="FF0000"/>
                </a:solidFill>
                <a:latin typeface="Times New Roman" pitchFamily="18" charset="0"/>
                <a:cs typeface="Times New Roman" pitchFamily="18" charset="0"/>
              </a:rPr>
              <a:t>C</a:t>
            </a:r>
            <a:r>
              <a:rPr lang="ru-RU" sz="3200" i="1" baseline="-25000" dirty="0">
                <a:solidFill>
                  <a:srgbClr val="FF0000"/>
                </a:solidFill>
                <a:latin typeface="Times New Roman" pitchFamily="18" charset="0"/>
                <a:cs typeface="Times New Roman" pitchFamily="18" charset="0"/>
              </a:rPr>
              <a:t>%</a:t>
            </a:r>
            <a:r>
              <a:rPr lang="ru-RU" sz="3200" i="1" dirty="0">
                <a:solidFill>
                  <a:srgbClr val="FF0000"/>
                </a:solidFill>
                <a:latin typeface="Times New Roman" pitchFamily="18" charset="0"/>
                <a:cs typeface="Times New Roman" pitchFamily="18" charset="0"/>
              </a:rPr>
              <a:t> =</a:t>
            </a:r>
            <a:r>
              <a:rPr lang="tk-TM" sz="3200" i="1" dirty="0">
                <a:solidFill>
                  <a:srgbClr val="FF0000"/>
                </a:solidFill>
                <a:latin typeface="Times New Roman" pitchFamily="18" charset="0"/>
                <a:cs typeface="Times New Roman" pitchFamily="18" charset="0"/>
              </a:rPr>
              <a:t>(</a:t>
            </a:r>
            <a:r>
              <a:rPr lang="ru-RU" sz="3200" i="1" dirty="0">
                <a:solidFill>
                  <a:srgbClr val="FF0000"/>
                </a:solidFill>
                <a:latin typeface="Times New Roman" pitchFamily="18" charset="0"/>
                <a:cs typeface="Times New Roman" pitchFamily="18" charset="0"/>
              </a:rPr>
              <a:t>m / G</a:t>
            </a:r>
            <a:r>
              <a:rPr lang="tk-TM" sz="3200" i="1" dirty="0" smtClean="0">
                <a:solidFill>
                  <a:srgbClr val="FF0000"/>
                </a:solidFill>
                <a:latin typeface="Times New Roman" pitchFamily="18" charset="0"/>
                <a:cs typeface="Times New Roman" pitchFamily="18" charset="0"/>
              </a:rPr>
              <a:t>)</a:t>
            </a:r>
            <a:r>
              <a:rPr lang="ru-RU" sz="3200" i="1" dirty="0" smtClean="0">
                <a:solidFill>
                  <a:srgbClr val="FF0000"/>
                </a:solidFill>
                <a:latin typeface="Times New Roman" pitchFamily="18" charset="0"/>
                <a:cs typeface="Times New Roman" pitchFamily="18" charset="0"/>
              </a:rPr>
              <a:t>·</a:t>
            </a:r>
            <a:r>
              <a:rPr lang="ru-RU" sz="3200" i="1" dirty="0">
                <a:solidFill>
                  <a:srgbClr val="FF0000"/>
                </a:solidFill>
                <a:latin typeface="Times New Roman" pitchFamily="18" charset="0"/>
                <a:cs typeface="Times New Roman" pitchFamily="18" charset="0"/>
              </a:rPr>
              <a:t>100</a:t>
            </a:r>
            <a:r>
              <a:rPr lang="tk-TM" sz="3200" dirty="0" smtClean="0">
                <a:latin typeface="Times New Roman" pitchFamily="18" charset="0"/>
                <a:cs typeface="Times New Roman" pitchFamily="18" charset="0"/>
              </a:rPr>
              <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r>
            <a:br>
              <a:rPr lang="tk-TM"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m - </a:t>
            </a:r>
            <a:r>
              <a:rPr lang="ru-RU" sz="3200" dirty="0" err="1" smtClean="0">
                <a:latin typeface="Times New Roman" pitchFamily="18" charset="0"/>
                <a:cs typeface="Times New Roman" pitchFamily="18" charset="0"/>
              </a:rPr>
              <a:t>eredilen</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maddanyň</a:t>
            </a:r>
            <a:r>
              <a:rPr lang="ru-RU" sz="3200" dirty="0" smtClean="0">
                <a:latin typeface="Times New Roman" pitchFamily="18" charset="0"/>
                <a:cs typeface="Times New Roman" pitchFamily="18" charset="0"/>
              </a:rPr>
              <a:t>.</a:t>
            </a:r>
            <a:r>
              <a:rPr lang="tk-TM" sz="3200" dirty="0" smtClean="0">
                <a:latin typeface="Times New Roman" pitchFamily="18" charset="0"/>
                <a:cs typeface="Times New Roman" pitchFamily="18" charset="0"/>
              </a:rPr>
              <a:t/>
            </a:r>
            <a:br>
              <a:rPr lang="tk-TM"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G –</a:t>
            </a:r>
            <a:r>
              <a:rPr lang="ru-RU" sz="3200" dirty="0" err="1" smtClean="0">
                <a:latin typeface="Times New Roman" pitchFamily="18" charset="0"/>
                <a:cs typeface="Times New Roman" pitchFamily="18" charset="0"/>
              </a:rPr>
              <a:t>erginiň</a:t>
            </a:r>
            <a:r>
              <a:rPr lang="ru-RU" sz="3200" dirty="0" smtClean="0">
                <a:latin typeface="Times New Roman" pitchFamily="18" charset="0"/>
                <a:cs typeface="Times New Roman" pitchFamily="18" charset="0"/>
              </a:rPr>
              <a:t> </a:t>
            </a:r>
            <a:r>
              <a:rPr lang="tk-TM" sz="3200" dirty="0" smtClean="0">
                <a:latin typeface="Times New Roman" pitchFamily="18" charset="0"/>
                <a:cs typeface="Times New Roman" pitchFamily="18" charset="0"/>
              </a:rPr>
              <a:t>massasy.</a:t>
            </a:r>
            <a:br>
              <a:rPr lang="tk-TM"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a:t>
            </a:r>
            <a:r>
              <a:rPr lang="ru-RU" sz="3200" dirty="0" smtClean="0">
                <a:latin typeface="Times New Roman" pitchFamily="18" charset="0"/>
                <a:cs typeface="Times New Roman" pitchFamily="18" charset="0"/>
              </a:rPr>
              <a:t>u </a:t>
            </a:r>
            <a:r>
              <a:rPr lang="ru-RU" sz="3200" dirty="0" err="1" smtClean="0">
                <a:latin typeface="Times New Roman" pitchFamily="18" charset="0"/>
                <a:cs typeface="Times New Roman" pitchFamily="18" charset="0"/>
              </a:rPr>
              <a:t>formulanyň</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üsti</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bilen</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gerek</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bolan</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halatynda</a:t>
            </a:r>
            <a:r>
              <a:rPr lang="ru-RU" sz="3200" dirty="0" smtClean="0">
                <a:latin typeface="Times New Roman" pitchFamily="18" charset="0"/>
                <a:cs typeface="Times New Roman" pitchFamily="18" charset="0"/>
              </a:rPr>
              <a:t> </a:t>
            </a:r>
            <a:r>
              <a:rPr lang="ru-RU" sz="3200" dirty="0" smtClean="0">
                <a:solidFill>
                  <a:srgbClr val="FF0000"/>
                </a:solidFill>
                <a:latin typeface="Times New Roman" pitchFamily="18" charset="0"/>
                <a:cs typeface="Times New Roman" pitchFamily="18" charset="0"/>
              </a:rPr>
              <a:t>m</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we</a:t>
            </a:r>
            <a:r>
              <a:rPr lang="ru-RU" sz="3200" dirty="0" smtClean="0">
                <a:solidFill>
                  <a:srgbClr val="FF0000"/>
                </a:solidFill>
                <a:latin typeface="Times New Roman" pitchFamily="18" charset="0"/>
                <a:cs typeface="Times New Roman" pitchFamily="18" charset="0"/>
              </a:rPr>
              <a:t> G </a:t>
            </a:r>
            <a:r>
              <a:rPr lang="ru-RU" sz="3200" dirty="0" err="1" smtClean="0">
                <a:latin typeface="Times New Roman" pitchFamily="18" charset="0"/>
                <a:cs typeface="Times New Roman" pitchFamily="18" charset="0"/>
              </a:rPr>
              <a:t>tapylyp</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bilner</a:t>
            </a:r>
            <a:r>
              <a:rPr lang="ru-RU" sz="3200" dirty="0" smtClean="0">
                <a:latin typeface="Times New Roman" pitchFamily="18" charset="0"/>
                <a:cs typeface="Times New Roman" pitchFamily="18" charset="0"/>
              </a:rPr>
              <a:t>:</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tk-TM" sz="3200" dirty="0" smtClean="0">
                <a:latin typeface="Times New Roman" pitchFamily="18" charset="0"/>
                <a:cs typeface="Times New Roman" pitchFamily="18" charset="0"/>
              </a:rPr>
              <a:t>              </a:t>
            </a:r>
            <a:r>
              <a:rPr lang="ru-RU" sz="3200" i="1" dirty="0" smtClean="0">
                <a:solidFill>
                  <a:schemeClr val="accent6"/>
                </a:solidFill>
                <a:latin typeface="Times New Roman" pitchFamily="18" charset="0"/>
                <a:cs typeface="Times New Roman" pitchFamily="18" charset="0"/>
              </a:rPr>
              <a:t>m = </a:t>
            </a:r>
            <a:r>
              <a:rPr lang="en-US" sz="3200" i="1" dirty="0" smtClean="0">
                <a:solidFill>
                  <a:schemeClr val="accent6"/>
                </a:solidFill>
                <a:latin typeface="Times New Roman" pitchFamily="18" charset="0"/>
                <a:cs typeface="Times New Roman" pitchFamily="18" charset="0"/>
              </a:rPr>
              <a:t>C</a:t>
            </a:r>
            <a:r>
              <a:rPr lang="ru-RU" sz="3200" i="1" baseline="-25000" dirty="0" smtClean="0">
                <a:solidFill>
                  <a:schemeClr val="accent6"/>
                </a:solidFill>
                <a:latin typeface="Times New Roman" pitchFamily="18" charset="0"/>
                <a:cs typeface="Times New Roman" pitchFamily="18" charset="0"/>
              </a:rPr>
              <a:t>%</a:t>
            </a:r>
            <a:r>
              <a:rPr lang="ru-RU" sz="3200" i="1" dirty="0" smtClean="0">
                <a:solidFill>
                  <a:srgbClr val="FF0000"/>
                </a:solidFill>
                <a:latin typeface="Times New Roman" pitchFamily="18" charset="0"/>
                <a:cs typeface="Times New Roman" pitchFamily="18" charset="0"/>
              </a:rPr>
              <a:t>·</a:t>
            </a:r>
            <a:r>
              <a:rPr lang="ru-RU" sz="3200" i="1" dirty="0" smtClean="0">
                <a:solidFill>
                  <a:schemeClr val="accent6"/>
                </a:solidFill>
                <a:latin typeface="Times New Roman" pitchFamily="18" charset="0"/>
                <a:cs typeface="Times New Roman" pitchFamily="18" charset="0"/>
              </a:rPr>
              <a:t> G / 100;</a:t>
            </a:r>
            <a:r>
              <a:rPr lang="tk-TM" sz="3200" i="1" dirty="0" smtClean="0">
                <a:solidFill>
                  <a:schemeClr val="accent6"/>
                </a:solidFill>
                <a:latin typeface="Times New Roman" pitchFamily="18" charset="0"/>
                <a:cs typeface="Times New Roman" pitchFamily="18" charset="0"/>
              </a:rPr>
              <a:t>    </a:t>
            </a:r>
            <a:r>
              <a:rPr lang="ru-RU" sz="3200" i="1" dirty="0" smtClean="0">
                <a:solidFill>
                  <a:schemeClr val="accent6"/>
                </a:solidFill>
                <a:latin typeface="Times New Roman" pitchFamily="18" charset="0"/>
                <a:cs typeface="Times New Roman" pitchFamily="18" charset="0"/>
              </a:rPr>
              <a:t> G = m</a:t>
            </a:r>
            <a:r>
              <a:rPr lang="ru-RU" sz="3200" i="1" dirty="0" smtClean="0">
                <a:solidFill>
                  <a:srgbClr val="FF0000"/>
                </a:solidFill>
                <a:latin typeface="Times New Roman" pitchFamily="18" charset="0"/>
                <a:cs typeface="Times New Roman" pitchFamily="18" charset="0"/>
              </a:rPr>
              <a:t>·</a:t>
            </a:r>
            <a:r>
              <a:rPr lang="ru-RU" sz="3200" i="1" dirty="0" smtClean="0">
                <a:solidFill>
                  <a:schemeClr val="accent6"/>
                </a:solidFill>
                <a:latin typeface="Times New Roman" pitchFamily="18" charset="0"/>
                <a:cs typeface="Times New Roman" pitchFamily="18" charset="0"/>
              </a:rPr>
              <a:t>100 / </a:t>
            </a:r>
            <a:r>
              <a:rPr lang="en-US" sz="3200" i="1" dirty="0">
                <a:solidFill>
                  <a:schemeClr val="accent6"/>
                </a:solidFill>
                <a:latin typeface="Times New Roman" pitchFamily="18" charset="0"/>
                <a:cs typeface="Times New Roman" pitchFamily="18" charset="0"/>
              </a:rPr>
              <a:t>C</a:t>
            </a:r>
            <a:r>
              <a:rPr lang="ru-RU" sz="3200" i="1" baseline="-25000" dirty="0">
                <a:solidFill>
                  <a:schemeClr val="accent6"/>
                </a:solidFill>
                <a:latin typeface="Times New Roman" pitchFamily="18" charset="0"/>
                <a:cs typeface="Times New Roman" pitchFamily="18" charset="0"/>
              </a:rPr>
              <a:t>%</a:t>
            </a:r>
            <a:r>
              <a:rPr lang="ru-RU" sz="3200" i="1" dirty="0" smtClean="0">
                <a:solidFill>
                  <a:schemeClr val="accent6"/>
                </a:solidFill>
                <a:latin typeface="Times New Roman" pitchFamily="18" charset="0"/>
                <a:cs typeface="Times New Roman" pitchFamily="18" charset="0"/>
              </a:rPr>
              <a:t/>
            </a:r>
            <a:br>
              <a:rPr lang="ru-RU" sz="3200" i="1" dirty="0" smtClean="0">
                <a:solidFill>
                  <a:schemeClr val="accent6"/>
                </a:solidFill>
                <a:latin typeface="Times New Roman" pitchFamily="18" charset="0"/>
                <a:cs typeface="Times New Roman" pitchFamily="18" charset="0"/>
              </a:rPr>
            </a:br>
            <a:r>
              <a:rPr lang="ru-RU" sz="3200" dirty="0">
                <a:latin typeface="Times New Roman" pitchFamily="18" charset="0"/>
                <a:cs typeface="Times New Roman" pitchFamily="18" charset="0"/>
              </a:rPr>
              <a:t> </a:t>
            </a:r>
          </a:p>
        </p:txBody>
      </p:sp>
      <p:pic>
        <p:nvPicPr>
          <p:cNvPr id="3" name="Рисунок 2"/>
          <p:cNvPicPr>
            <a:picLocks noChangeAspect="1"/>
          </p:cNvPicPr>
          <p:nvPr/>
        </p:nvPicPr>
        <p:blipFill>
          <a:blip r:embed="rId2"/>
          <a:stretch>
            <a:fillRect/>
          </a:stretch>
        </p:blipFill>
        <p:spPr>
          <a:xfrm>
            <a:off x="2843808" y="548680"/>
            <a:ext cx="2232248" cy="834777"/>
          </a:xfrm>
          <a:prstGeom prst="rect">
            <a:avLst/>
          </a:prstGeom>
          <a:effectLst>
            <a:glow rad="228600">
              <a:schemeClr val="accent6">
                <a:satMod val="175000"/>
                <a:alpha val="40000"/>
              </a:schemeClr>
            </a:glow>
          </a:effectLst>
        </p:spPr>
      </p:pic>
      <p:sp>
        <p:nvSpPr>
          <p:cNvPr id="4" name="Прямоугольник 3"/>
          <p:cNvSpPr/>
          <p:nvPr/>
        </p:nvSpPr>
        <p:spPr>
          <a:xfrm>
            <a:off x="39759" y="3995678"/>
            <a:ext cx="9068746" cy="2862322"/>
          </a:xfrm>
          <a:prstGeom prst="rect">
            <a:avLst/>
          </a:prstGeom>
        </p:spPr>
        <p:txBody>
          <a:bodyPr wrap="square">
            <a:spAutoFit/>
          </a:bodyPr>
          <a:lstStyle/>
          <a:p>
            <a:r>
              <a:rPr lang="tk-TM" sz="3600" b="1" dirty="0">
                <a:latin typeface="Times New Roman" pitchFamily="18" charset="0"/>
                <a:cs typeface="Times New Roman" pitchFamily="18" charset="0"/>
              </a:rPr>
              <a:t>Adatça erginleriň konsentrasiýasy ulaldygyça olaryň dykyzlygy hem artýar. Käbir maddalaryň erginleriniň </a:t>
            </a:r>
            <a:r>
              <a:rPr lang="tk-TM" sz="3600" b="1" dirty="0" smtClean="0">
                <a:latin typeface="Times New Roman" pitchFamily="18" charset="0"/>
                <a:cs typeface="Times New Roman" pitchFamily="18" charset="0"/>
              </a:rPr>
              <a:t>dürli </a:t>
            </a:r>
            <a:r>
              <a:rPr lang="tk-TM" sz="3600" b="1" dirty="0">
                <a:latin typeface="Times New Roman" pitchFamily="18" charset="0"/>
                <a:cs typeface="Times New Roman" pitchFamily="18" charset="0"/>
              </a:rPr>
              <a:t>prosent </a:t>
            </a:r>
            <a:r>
              <a:rPr lang="tk-TM" sz="3600" b="1" dirty="0" smtClean="0">
                <a:latin typeface="Times New Roman" pitchFamily="18" charset="0"/>
                <a:cs typeface="Times New Roman" pitchFamily="18" charset="0"/>
              </a:rPr>
              <a:t>konsentrasiýaly we dykyzlyklary aşakdaky tablisa-da </a:t>
            </a:r>
            <a:r>
              <a:rPr lang="tk-TM" sz="3600" b="1" dirty="0">
                <a:latin typeface="Times New Roman" pitchFamily="18" charset="0"/>
                <a:cs typeface="Times New Roman" pitchFamily="18" charset="0"/>
              </a:rPr>
              <a:t>getirilendir.</a:t>
            </a:r>
            <a:endParaRPr lang="ru-RU" sz="3600" b="1" dirty="0"/>
          </a:p>
        </p:txBody>
      </p:sp>
    </p:spTree>
    <p:extLst>
      <p:ext uri="{BB962C8B-B14F-4D97-AF65-F5344CB8AC3E}">
        <p14:creationId xmlns:p14="http://schemas.microsoft.com/office/powerpoint/2010/main" val="4012788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endParaRPr lang="en-US" dirty="0"/>
          </a:p>
        </p:txBody>
      </p:sp>
      <p:graphicFrame>
        <p:nvGraphicFramePr>
          <p:cNvPr id="3" name="Таблица 2"/>
          <p:cNvGraphicFramePr>
            <a:graphicFrameLocks noGrp="1"/>
          </p:cNvGraphicFramePr>
          <p:nvPr>
            <p:extLst>
              <p:ext uri="{D42A27DB-BD31-4B8C-83A1-F6EECF244321}">
                <p14:modId xmlns:p14="http://schemas.microsoft.com/office/powerpoint/2010/main" val="2648553817"/>
              </p:ext>
            </p:extLst>
          </p:nvPr>
        </p:nvGraphicFramePr>
        <p:xfrm>
          <a:off x="0" y="-4"/>
          <a:ext cx="9144000" cy="6824195"/>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48903">
                <a:tc rowSpan="2">
                  <a:txBody>
                    <a:bodyPr/>
                    <a:lstStyle/>
                    <a:p>
                      <a:pPr algn="ctr"/>
                      <a:r>
                        <a:rPr lang="en-US" sz="2000" b="1" dirty="0" err="1" smtClean="0">
                          <a:latin typeface="Arial Black" panose="020B0A04020102020204" pitchFamily="34" charset="0"/>
                        </a:rPr>
                        <a:t>Ergini</a:t>
                      </a:r>
                      <a:r>
                        <a:rPr lang="ru-RU" sz="2000" b="1" dirty="0" smtClean="0">
                          <a:latin typeface="Arial Black" panose="020B0A04020102020204" pitchFamily="34" charset="0"/>
                        </a:rPr>
                        <a:t>ň % </a:t>
                      </a:r>
                      <a:r>
                        <a:rPr lang="ru-RU" sz="2000" b="1" dirty="0" err="1" smtClean="0">
                          <a:latin typeface="Arial Black" panose="020B0A04020102020204" pitchFamily="34" charset="0"/>
                        </a:rPr>
                        <a:t>konsentra</a:t>
                      </a:r>
                      <a:r>
                        <a:rPr lang="tk-TM" sz="2000" b="1" dirty="0" smtClean="0">
                          <a:latin typeface="Arial Black" panose="020B0A04020102020204" pitchFamily="34" charset="0"/>
                        </a:rPr>
                        <a:t>-</a:t>
                      </a:r>
                      <a:endParaRPr lang="en-US" sz="2000" b="1" dirty="0" smtClean="0">
                        <a:latin typeface="Arial Black" panose="020B0A04020102020204" pitchFamily="34" charset="0"/>
                      </a:endParaRPr>
                    </a:p>
                    <a:p>
                      <a:pPr algn="ctr"/>
                      <a:r>
                        <a:rPr lang="ru-RU" sz="2000" b="1" dirty="0" err="1" smtClean="0">
                          <a:latin typeface="Arial Black" panose="020B0A04020102020204" pitchFamily="34" charset="0"/>
                        </a:rPr>
                        <a:t>siyasy</a:t>
                      </a:r>
                      <a:endParaRPr lang="en-GB" sz="2000" b="1" dirty="0">
                        <a:latin typeface="Arial Black" panose="020B0A04020102020204" pitchFamily="34" charset="0"/>
                      </a:endParaRPr>
                    </a:p>
                  </a:txBody>
                  <a:tcPr anchor="ctr">
                    <a:solidFill>
                      <a:schemeClr val="accent5">
                        <a:lumMod val="40000"/>
                        <a:lumOff val="60000"/>
                      </a:schemeClr>
                    </a:solidFill>
                  </a:tcPr>
                </a:tc>
                <a:tc gridSpan="4">
                  <a:txBody>
                    <a:bodyPr/>
                    <a:lstStyle/>
                    <a:p>
                      <a:pPr algn="ctr"/>
                      <a:r>
                        <a:rPr lang="en-US" sz="2400" b="1" dirty="0" err="1" smtClean="0">
                          <a:latin typeface="Arial Black" panose="020B0A04020102020204" pitchFamily="34" charset="0"/>
                        </a:rPr>
                        <a:t>Ergini</a:t>
                      </a:r>
                      <a:r>
                        <a:rPr lang="ru-RU" sz="2400" b="1" dirty="0" smtClean="0">
                          <a:latin typeface="Arial Black" panose="020B0A04020102020204" pitchFamily="34" charset="0"/>
                        </a:rPr>
                        <a:t>ň</a:t>
                      </a:r>
                      <a:r>
                        <a:rPr lang="en-US" sz="2400" b="1" baseline="0" dirty="0" smtClean="0">
                          <a:latin typeface="Arial Black" panose="020B0A04020102020204" pitchFamily="34" charset="0"/>
                        </a:rPr>
                        <a:t> </a:t>
                      </a:r>
                      <a:r>
                        <a:rPr lang="en-US" sz="2400" b="1" baseline="0" dirty="0" err="1" smtClean="0">
                          <a:latin typeface="Arial Black" panose="020B0A04020102020204" pitchFamily="34" charset="0"/>
                        </a:rPr>
                        <a:t>dykyzlygy</a:t>
                      </a:r>
                      <a:r>
                        <a:rPr lang="en-US" sz="2400" b="1" baseline="0" dirty="0" smtClean="0">
                          <a:latin typeface="Arial Black" panose="020B0A04020102020204" pitchFamily="34" charset="0"/>
                        </a:rPr>
                        <a:t>, </a:t>
                      </a:r>
                      <a:r>
                        <a:rPr lang="el-GR" sz="2400" b="1" baseline="0" dirty="0" smtClean="0">
                          <a:latin typeface="Arial Black" panose="020B0A04020102020204" pitchFamily="34" charset="0"/>
                        </a:rPr>
                        <a:t>ρ</a:t>
                      </a:r>
                      <a:r>
                        <a:rPr lang="en-US" sz="2400" b="1" baseline="0" dirty="0" smtClean="0">
                          <a:latin typeface="Arial Black" panose="020B0A04020102020204" pitchFamily="34" charset="0"/>
                        </a:rPr>
                        <a:t>, g/ml (18 </a:t>
                      </a:r>
                      <a:r>
                        <a:rPr lang="en-US" sz="2400" b="1" baseline="0" dirty="0" err="1" smtClean="0">
                          <a:latin typeface="Arial Black" panose="020B0A04020102020204" pitchFamily="34" charset="0"/>
                        </a:rPr>
                        <a:t>gradus</a:t>
                      </a:r>
                      <a:r>
                        <a:rPr lang="en-US" sz="2400" b="1" baseline="0" dirty="0" smtClean="0">
                          <a:latin typeface="Arial Black" panose="020B0A04020102020204" pitchFamily="34" charset="0"/>
                        </a:rPr>
                        <a:t> ºC)</a:t>
                      </a:r>
                      <a:endParaRPr lang="en-GB" sz="2400" b="1" dirty="0">
                        <a:latin typeface="Arial Black" panose="020B0A04020102020204" pitchFamily="34" charset="0"/>
                      </a:endParaRPr>
                    </a:p>
                  </a:txBody>
                  <a:tcPr anchor="ctr">
                    <a:solidFill>
                      <a:schemeClr val="accent5">
                        <a:lumMod val="40000"/>
                        <a:lumOff val="6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1023917">
                <a:tc vMerge="1">
                  <a:txBody>
                    <a:bodyPr/>
                    <a:lstStyle/>
                    <a:p>
                      <a:endParaRPr lang="en-GB" dirty="0"/>
                    </a:p>
                  </a:txBody>
                  <a:tcPr/>
                </a:tc>
                <a:tc>
                  <a:txBody>
                    <a:bodyPr/>
                    <a:lstStyle/>
                    <a:p>
                      <a:pPr algn="ctr"/>
                      <a:r>
                        <a:rPr lang="en-US" sz="2800" b="1" dirty="0" smtClean="0">
                          <a:latin typeface="Arial Black" panose="020B0A04020102020204" pitchFamily="34" charset="0"/>
                        </a:rPr>
                        <a:t>H</a:t>
                      </a:r>
                      <a:r>
                        <a:rPr lang="en-US" sz="1600" b="1" dirty="0" smtClean="0">
                          <a:latin typeface="Arial Black" panose="020B0A04020102020204" pitchFamily="34" charset="0"/>
                        </a:rPr>
                        <a:t>2</a:t>
                      </a:r>
                      <a:r>
                        <a:rPr lang="en-US" sz="2800" b="1" dirty="0" smtClean="0">
                          <a:latin typeface="Arial Black" panose="020B0A04020102020204" pitchFamily="34" charset="0"/>
                        </a:rPr>
                        <a:t>SO</a:t>
                      </a:r>
                      <a:r>
                        <a:rPr lang="en-US" sz="1800" b="1" dirty="0" smtClean="0">
                          <a:latin typeface="Arial Black" panose="020B0A04020102020204" pitchFamily="34" charset="0"/>
                        </a:rPr>
                        <a:t>4</a:t>
                      </a:r>
                      <a:endParaRPr lang="en-GB" sz="1800" b="1" dirty="0">
                        <a:latin typeface="Arial Black" panose="020B0A04020102020204" pitchFamily="34" charset="0"/>
                      </a:endParaRPr>
                    </a:p>
                  </a:txBody>
                  <a:tcPr anchor="ctr">
                    <a:solidFill>
                      <a:schemeClr val="accent5">
                        <a:lumMod val="40000"/>
                        <a:lumOff val="60000"/>
                      </a:schemeClr>
                    </a:solidFill>
                  </a:tcPr>
                </a:tc>
                <a:tc>
                  <a:txBody>
                    <a:bodyPr/>
                    <a:lstStyle/>
                    <a:p>
                      <a:pPr algn="ctr"/>
                      <a:r>
                        <a:rPr lang="en-US" sz="2800" b="1" dirty="0" smtClean="0">
                          <a:latin typeface="Arial Black" panose="020B0A04020102020204" pitchFamily="34" charset="0"/>
                        </a:rPr>
                        <a:t>HNO</a:t>
                      </a:r>
                      <a:r>
                        <a:rPr lang="en-US" sz="1800" b="1" dirty="0" smtClean="0">
                          <a:latin typeface="Arial Black" panose="020B0A04020102020204" pitchFamily="34" charset="0"/>
                        </a:rPr>
                        <a:t>3</a:t>
                      </a:r>
                      <a:endParaRPr lang="en-GB" sz="1800" b="1" dirty="0">
                        <a:latin typeface="Arial Black" panose="020B0A04020102020204" pitchFamily="34" charset="0"/>
                      </a:endParaRPr>
                    </a:p>
                  </a:txBody>
                  <a:tcPr anchor="ctr">
                    <a:solidFill>
                      <a:schemeClr val="accent5">
                        <a:lumMod val="40000"/>
                        <a:lumOff val="60000"/>
                      </a:schemeClr>
                    </a:solidFill>
                  </a:tcPr>
                </a:tc>
                <a:tc>
                  <a:txBody>
                    <a:bodyPr/>
                    <a:lstStyle/>
                    <a:p>
                      <a:pPr algn="ctr"/>
                      <a:r>
                        <a:rPr lang="en-US" sz="2800" b="1" dirty="0" smtClean="0">
                          <a:latin typeface="Arial Black" panose="020B0A04020102020204" pitchFamily="34" charset="0"/>
                        </a:rPr>
                        <a:t>KOH</a:t>
                      </a:r>
                      <a:endParaRPr lang="en-GB" sz="2800" b="1" dirty="0">
                        <a:latin typeface="Arial Black" panose="020B0A04020102020204" pitchFamily="34" charset="0"/>
                      </a:endParaRPr>
                    </a:p>
                  </a:txBody>
                  <a:tcPr anchor="ctr">
                    <a:solidFill>
                      <a:schemeClr val="accent5">
                        <a:lumMod val="40000"/>
                        <a:lumOff val="60000"/>
                      </a:schemeClr>
                    </a:solidFill>
                  </a:tcPr>
                </a:tc>
                <a:tc>
                  <a:txBody>
                    <a:bodyPr/>
                    <a:lstStyle/>
                    <a:p>
                      <a:pPr algn="ctr"/>
                      <a:r>
                        <a:rPr lang="en-US" sz="2800" b="1" dirty="0" err="1" smtClean="0">
                          <a:latin typeface="Arial Black" panose="020B0A04020102020204" pitchFamily="34" charset="0"/>
                        </a:rPr>
                        <a:t>NaOH</a:t>
                      </a:r>
                      <a:endParaRPr lang="en-GB" sz="2800" b="1" dirty="0">
                        <a:latin typeface="Arial Black" panose="020B0A040201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10001"/>
                  </a:ext>
                </a:extLst>
              </a:tr>
              <a:tr h="721625">
                <a:tc>
                  <a:txBody>
                    <a:bodyPr/>
                    <a:lstStyle/>
                    <a:p>
                      <a:pPr algn="ctr"/>
                      <a:r>
                        <a:rPr lang="en-US" sz="2400" b="1" dirty="0" smtClean="0">
                          <a:solidFill>
                            <a:srgbClr val="FF0000"/>
                          </a:solidFill>
                          <a:effectLst>
                            <a:outerShdw blurRad="38100" dist="38100" dir="2700000" algn="tl">
                              <a:srgbClr val="000000">
                                <a:alpha val="43137"/>
                              </a:srgbClr>
                            </a:outerShdw>
                          </a:effectLst>
                        </a:rPr>
                        <a:t>4</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1.027</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1.022</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1.133</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1.046</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extLst>
                  <a:ext uri="{0D108BD9-81ED-4DB2-BD59-A6C34878D82A}">
                    <a16:rowId xmlns:a16="http://schemas.microsoft.com/office/drawing/2014/main" val="10002"/>
                  </a:ext>
                </a:extLst>
              </a:tr>
              <a:tr h="721625">
                <a:tc>
                  <a:txBody>
                    <a:bodyPr/>
                    <a:lstStyle/>
                    <a:p>
                      <a:pPr algn="ctr"/>
                      <a:r>
                        <a:rPr lang="en-US" sz="2400" b="1" dirty="0" smtClean="0">
                          <a:solidFill>
                            <a:srgbClr val="FF0000"/>
                          </a:solidFill>
                          <a:effectLst>
                            <a:outerShdw blurRad="38100" dist="38100" dir="2700000" algn="tl">
                              <a:srgbClr val="000000">
                                <a:alpha val="43137"/>
                              </a:srgbClr>
                            </a:outerShdw>
                          </a:effectLst>
                        </a:rPr>
                        <a:t>8</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1.055</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1.044</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1.065</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1.092</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extLst>
                  <a:ext uri="{0D108BD9-81ED-4DB2-BD59-A6C34878D82A}">
                    <a16:rowId xmlns:a16="http://schemas.microsoft.com/office/drawing/2014/main" val="10003"/>
                  </a:ext>
                </a:extLst>
              </a:tr>
              <a:tr h="721625">
                <a:tc>
                  <a:txBody>
                    <a:bodyPr/>
                    <a:lstStyle/>
                    <a:p>
                      <a:pPr algn="ctr"/>
                      <a:r>
                        <a:rPr lang="en-US" sz="2400" b="1" dirty="0" smtClean="0">
                          <a:solidFill>
                            <a:srgbClr val="FF0000"/>
                          </a:solidFill>
                          <a:effectLst>
                            <a:outerShdw blurRad="38100" dist="38100" dir="2700000" algn="tl">
                              <a:srgbClr val="000000">
                                <a:alpha val="43137"/>
                              </a:srgbClr>
                            </a:outerShdw>
                          </a:effectLst>
                        </a:rPr>
                        <a:t>10</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1.069</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1.056</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1.082</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1.115</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extLst>
                  <a:ext uri="{0D108BD9-81ED-4DB2-BD59-A6C34878D82A}">
                    <a16:rowId xmlns:a16="http://schemas.microsoft.com/office/drawing/2014/main" val="10004"/>
                  </a:ext>
                </a:extLst>
              </a:tr>
              <a:tr h="721625">
                <a:tc>
                  <a:txBody>
                    <a:bodyPr/>
                    <a:lstStyle/>
                    <a:p>
                      <a:pPr algn="ctr"/>
                      <a:r>
                        <a:rPr lang="en-US" sz="2400" b="1" dirty="0" smtClean="0">
                          <a:solidFill>
                            <a:srgbClr val="FF0000"/>
                          </a:solidFill>
                          <a:effectLst>
                            <a:outerShdw blurRad="38100" dist="38100" dir="2700000" algn="tl">
                              <a:srgbClr val="000000">
                                <a:alpha val="43137"/>
                              </a:srgbClr>
                            </a:outerShdw>
                          </a:effectLst>
                        </a:rPr>
                        <a:t>20</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1.143</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1.119</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1.156</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1.203</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extLst>
                  <a:ext uri="{0D108BD9-81ED-4DB2-BD59-A6C34878D82A}">
                    <a16:rowId xmlns:a16="http://schemas.microsoft.com/office/drawing/2014/main" val="10005"/>
                  </a:ext>
                </a:extLst>
              </a:tr>
              <a:tr h="721625">
                <a:tc>
                  <a:txBody>
                    <a:bodyPr/>
                    <a:lstStyle/>
                    <a:p>
                      <a:pPr algn="ctr"/>
                      <a:r>
                        <a:rPr lang="en-US" sz="2400" b="1" dirty="0" smtClean="0">
                          <a:solidFill>
                            <a:srgbClr val="FF0000"/>
                          </a:solidFill>
                          <a:effectLst>
                            <a:outerShdw blurRad="38100" dist="38100" dir="2700000" algn="tl">
                              <a:srgbClr val="000000">
                                <a:alpha val="43137"/>
                              </a:srgbClr>
                            </a:outerShdw>
                          </a:effectLst>
                        </a:rPr>
                        <a:t>30</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1.224</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1.184</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1.263</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1.310</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extLst>
                  <a:ext uri="{0D108BD9-81ED-4DB2-BD59-A6C34878D82A}">
                    <a16:rowId xmlns:a16="http://schemas.microsoft.com/office/drawing/2014/main" val="10006"/>
                  </a:ext>
                </a:extLst>
              </a:tr>
              <a:tr h="721625">
                <a:tc>
                  <a:txBody>
                    <a:bodyPr/>
                    <a:lstStyle/>
                    <a:p>
                      <a:pPr algn="ctr"/>
                      <a:r>
                        <a:rPr lang="en-US" sz="2400" b="1" dirty="0" smtClean="0">
                          <a:solidFill>
                            <a:srgbClr val="FF0000"/>
                          </a:solidFill>
                          <a:effectLst>
                            <a:outerShdw blurRad="38100" dist="38100" dir="2700000" algn="tl">
                              <a:srgbClr val="000000">
                                <a:alpha val="43137"/>
                              </a:srgbClr>
                            </a:outerShdw>
                          </a:effectLst>
                        </a:rPr>
                        <a:t>40</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1.307</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1.238</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1.411</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1.416</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extLst>
                  <a:ext uri="{0D108BD9-81ED-4DB2-BD59-A6C34878D82A}">
                    <a16:rowId xmlns:a16="http://schemas.microsoft.com/office/drawing/2014/main" val="10007"/>
                  </a:ext>
                </a:extLst>
              </a:tr>
              <a:tr h="721625">
                <a:tc>
                  <a:txBody>
                    <a:bodyPr/>
                    <a:lstStyle/>
                    <a:p>
                      <a:pPr algn="ctr"/>
                      <a:r>
                        <a:rPr lang="en-US" sz="2400" b="1" dirty="0" smtClean="0">
                          <a:solidFill>
                            <a:srgbClr val="FF0000"/>
                          </a:solidFill>
                          <a:effectLst>
                            <a:outerShdw blurRad="38100" dist="38100" dir="2700000" algn="tl">
                              <a:srgbClr val="000000">
                                <a:alpha val="43137"/>
                              </a:srgbClr>
                            </a:outerShdw>
                          </a:effectLst>
                        </a:rPr>
                        <a:t>50</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1.399</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1.316</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1.511</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r>
                        <a:rPr lang="en-US" sz="2400" b="1" dirty="0" smtClean="0">
                          <a:solidFill>
                            <a:srgbClr val="FF0000"/>
                          </a:solidFill>
                          <a:effectLst>
                            <a:outerShdw blurRad="38100" dist="38100" dir="2700000" algn="tl">
                              <a:srgbClr val="000000">
                                <a:alpha val="43137"/>
                              </a:srgbClr>
                            </a:outerShdw>
                          </a:effectLst>
                        </a:rPr>
                        <a:t>1.540</a:t>
                      </a:r>
                      <a:endParaRPr lang="en-GB" sz="2400" b="1" dirty="0">
                        <a:solidFill>
                          <a:srgbClr val="FF0000"/>
                        </a:solidFill>
                        <a:effectLst>
                          <a:outerShdw blurRad="38100" dist="38100" dir="2700000" algn="tl">
                            <a:srgbClr val="000000">
                              <a:alpha val="43137"/>
                            </a:srgbClr>
                          </a:outerShdw>
                        </a:effectLst>
                      </a:endParaRPr>
                    </a:p>
                  </a:txBody>
                  <a:tcPr anchor="ctr">
                    <a:solidFill>
                      <a:schemeClr val="accent5">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72854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6525344"/>
          </a:xfrm>
        </p:spPr>
        <p:txBody>
          <a:bodyPr/>
          <a:lstStyle/>
          <a:p>
            <a:pPr marL="0" indent="0" algn="just">
              <a:buNone/>
            </a:pPr>
            <a:r>
              <a:rPr lang="en-US" sz="3200" dirty="0" err="1" smtClean="0">
                <a:latin typeface="Times New Roman" pitchFamily="18" charset="0"/>
                <a:cs typeface="Times New Roman" pitchFamily="18" charset="0"/>
              </a:rPr>
              <a:t>Agram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konsentrasi</a:t>
            </a:r>
            <a:r>
              <a:rPr lang="tk-TM" sz="3200" dirty="0" smtClean="0">
                <a:latin typeface="Times New Roman" pitchFamily="18" charset="0"/>
                <a:cs typeface="Times New Roman" pitchFamily="18" charset="0"/>
              </a:rPr>
              <a:t>ý</a:t>
            </a:r>
            <a:r>
              <a:rPr lang="en-US" sz="3200" dirty="0" err="1" smtClean="0">
                <a:latin typeface="Times New Roman" pitchFamily="18" charset="0"/>
                <a:cs typeface="Times New Roman" pitchFamily="18" charset="0"/>
              </a:rPr>
              <a:t>alaryna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mol</a:t>
            </a:r>
            <a:r>
              <a:rPr lang="tk-TM" sz="3200" dirty="0" smtClean="0">
                <a:latin typeface="Times New Roman" pitchFamily="18" charset="0"/>
                <a:cs typeface="Times New Roman" pitchFamily="18" charset="0"/>
              </a:rPr>
              <a:t>ý</a:t>
            </a:r>
            <a:r>
              <a:rPr lang="en-US" sz="3200" dirty="0" smtClean="0">
                <a:latin typeface="Times New Roman" pitchFamily="18" charset="0"/>
                <a:cs typeface="Times New Roman" pitchFamily="18" charset="0"/>
              </a:rPr>
              <a:t>al </a:t>
            </a:r>
            <a:r>
              <a:rPr lang="en-US" sz="3200" dirty="0" err="1" smtClean="0">
                <a:latin typeface="Times New Roman" pitchFamily="18" charset="0"/>
                <a:cs typeface="Times New Roman" pitchFamily="18" charset="0"/>
              </a:rPr>
              <a:t>konsentrasi</a:t>
            </a:r>
            <a:r>
              <a:rPr lang="tk-TM" sz="3200" dirty="0" smtClean="0">
                <a:latin typeface="Times New Roman" pitchFamily="18" charset="0"/>
                <a:cs typeface="Times New Roman" pitchFamily="18" charset="0"/>
              </a:rPr>
              <a:t>ý</a:t>
            </a:r>
            <a:r>
              <a:rPr lang="en-US" sz="3200" dirty="0" err="1" smtClean="0">
                <a:latin typeface="Times New Roman" pitchFamily="18" charset="0"/>
                <a:cs typeface="Times New Roman" pitchFamily="18" charset="0"/>
              </a:rPr>
              <a:t>asy</a:t>
            </a:r>
            <a:r>
              <a:rPr lang="en-US" sz="3200" dirty="0" smtClean="0">
                <a:latin typeface="Times New Roman" pitchFamily="18" charset="0"/>
                <a:cs typeface="Times New Roman" pitchFamily="18" charset="0"/>
              </a:rPr>
              <a:t> hem </a:t>
            </a:r>
            <a:r>
              <a:rPr lang="en-US" sz="3200" dirty="0" err="1" smtClean="0">
                <a:latin typeface="Times New Roman" pitchFamily="18" charset="0"/>
                <a:cs typeface="Times New Roman" pitchFamily="18" charset="0"/>
              </a:rPr>
              <a:t>degi</a:t>
            </a:r>
            <a:r>
              <a:rPr lang="tk-TM" sz="3200" dirty="0">
                <a:latin typeface="Times New Roman" pitchFamily="18" charset="0"/>
                <a:cs typeface="Times New Roman" pitchFamily="18" charset="0"/>
              </a:rPr>
              <a:t>ş</a:t>
            </a:r>
            <a:r>
              <a:rPr lang="en-US" sz="3200" dirty="0" err="1" smtClean="0">
                <a:latin typeface="Times New Roman" pitchFamily="18" charset="0"/>
                <a:cs typeface="Times New Roman" pitchFamily="18" charset="0"/>
              </a:rPr>
              <a:t>lidir</a:t>
            </a:r>
            <a:r>
              <a:rPr lang="tk-TM" sz="3200" dirty="0" smtClean="0">
                <a:latin typeface="Times New Roman" pitchFamily="18" charset="0"/>
                <a:cs typeface="Times New Roman" pitchFamily="18" charset="0"/>
              </a:rPr>
              <a:t>. </a:t>
            </a:r>
            <a:r>
              <a:rPr lang="tk-TM" sz="3200" i="1" dirty="0" smtClean="0">
                <a:solidFill>
                  <a:schemeClr val="accent6"/>
                </a:solidFill>
                <a:latin typeface="Times New Roman" pitchFamily="18" charset="0"/>
                <a:cs typeface="Times New Roman" pitchFamily="18" charset="0"/>
              </a:rPr>
              <a:t>Molýal konsentrasiýasy (</a:t>
            </a:r>
            <a:r>
              <a:rPr lang="en-US" sz="3200" i="1" dirty="0" smtClean="0">
                <a:solidFill>
                  <a:schemeClr val="accent6"/>
                </a:solidFill>
                <a:latin typeface="Times New Roman" pitchFamily="18" charset="0"/>
                <a:cs typeface="Times New Roman" pitchFamily="18" charset="0"/>
              </a:rPr>
              <a:t>C</a:t>
            </a:r>
            <a:r>
              <a:rPr lang="tk-TM" sz="3200" i="1" baseline="-25000" dirty="0" smtClean="0">
                <a:solidFill>
                  <a:schemeClr val="accent6"/>
                </a:solidFill>
                <a:latin typeface="Times New Roman" pitchFamily="18" charset="0"/>
                <a:cs typeface="Times New Roman" pitchFamily="18" charset="0"/>
              </a:rPr>
              <a:t>m</a:t>
            </a:r>
            <a:r>
              <a:rPr lang="tk-TM" sz="3200" i="1" dirty="0" smtClean="0">
                <a:solidFill>
                  <a:schemeClr val="accent6"/>
                </a:solidFill>
                <a:latin typeface="Times New Roman" pitchFamily="18" charset="0"/>
                <a:cs typeface="Times New Roman" pitchFamily="18" charset="0"/>
              </a:rPr>
              <a:t>)</a:t>
            </a:r>
            <a:r>
              <a:rPr lang="tk-TM" sz="3200" dirty="0" smtClean="0">
                <a:latin typeface="Times New Roman" pitchFamily="18" charset="0"/>
                <a:cs typeface="Times New Roman" pitchFamily="18" charset="0"/>
              </a:rPr>
              <a:t> eredilen maddanyň mukdarynyň eredijiniň mukdaryna bolan gatnaşygydyr. Adatça ol 1000 g eredijä (suwa) dogry gelýän eredilen maddanyň molunyň sanyny görkezýär. Konsentrasiýanyň bu görnüşi durmuşda seýrek ulanylýar. </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r>
            <a:br>
              <a:rPr lang="tk-TM" sz="3200" dirty="0">
                <a:latin typeface="Times New Roman" pitchFamily="18" charset="0"/>
                <a:cs typeface="Times New Roman" pitchFamily="18" charset="0"/>
              </a:rPr>
            </a:br>
            <a:r>
              <a:rPr lang="tk-TM" sz="3200" dirty="0" smtClean="0">
                <a:latin typeface="Times New Roman" pitchFamily="18" charset="0"/>
                <a:cs typeface="Times New Roman" pitchFamily="18" charset="0"/>
              </a:rPr>
              <a:t/>
            </a:r>
            <a:br>
              <a:rPr lang="tk-TM" sz="3200" dirty="0" smtClean="0">
                <a:latin typeface="Times New Roman" pitchFamily="18" charset="0"/>
                <a:cs typeface="Times New Roman" pitchFamily="18" charset="0"/>
              </a:rPr>
            </a:br>
            <a:r>
              <a:rPr lang="tk-TM" sz="3200" dirty="0" smtClean="0">
                <a:latin typeface="Times New Roman" pitchFamily="18" charset="0"/>
                <a:cs typeface="Times New Roman" pitchFamily="18" charset="0"/>
              </a:rPr>
              <a:t>Himiýa tejribeliginde, köplenç, göwrüm konsentrasiýalary bolan </a:t>
            </a:r>
            <a:r>
              <a:rPr lang="tk-TM" sz="3200" i="1" dirty="0" smtClean="0">
                <a:solidFill>
                  <a:srgbClr val="FF0000"/>
                </a:solidFill>
                <a:latin typeface="Times New Roman" pitchFamily="18" charset="0"/>
                <a:cs typeface="Times New Roman" pitchFamily="18" charset="0"/>
              </a:rPr>
              <a:t>molýar we normal </a:t>
            </a:r>
            <a:r>
              <a:rPr lang="tk-TM" sz="3200" dirty="0" smtClean="0">
                <a:latin typeface="Times New Roman" pitchFamily="18" charset="0"/>
                <a:cs typeface="Times New Roman" pitchFamily="18" charset="0"/>
              </a:rPr>
              <a:t>konsentrasiýalary giňden ulanylýar.</a:t>
            </a:r>
            <a:endParaRPr lang="ru-RU" sz="3200"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2483768" y="4221088"/>
            <a:ext cx="4176464" cy="100811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925391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r>
              <a:rPr lang="tk-TM" sz="3200" i="1" dirty="0" smtClean="0">
                <a:solidFill>
                  <a:schemeClr val="accent6"/>
                </a:solidFill>
                <a:latin typeface="Times New Roman" pitchFamily="18" charset="0"/>
                <a:cs typeface="Times New Roman" pitchFamily="18" charset="0"/>
              </a:rPr>
              <a:t>Molýar konsentrasiýa M (mol/l) </a:t>
            </a:r>
            <a:r>
              <a:rPr lang="tk-TM" sz="3200" dirty="0" smtClean="0">
                <a:latin typeface="Times New Roman" pitchFamily="18" charset="0"/>
                <a:cs typeface="Times New Roman" pitchFamily="18" charset="0"/>
              </a:rPr>
              <a:t>– bu erginiň 1 litrdäki eredilen maddanyň molunyň sanydyr. Ol aşakdaky formula boýunça hasaplanýar:</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r>
            <a:br>
              <a:rPr lang="tk-TM" sz="3200" dirty="0">
                <a:latin typeface="Times New Roman" pitchFamily="18" charset="0"/>
                <a:cs typeface="Times New Roman" pitchFamily="18" charset="0"/>
              </a:rPr>
            </a:br>
            <a:r>
              <a:rPr lang="tk-TM" sz="3200" dirty="0" smtClean="0">
                <a:latin typeface="Times New Roman" pitchFamily="18" charset="0"/>
                <a:cs typeface="Times New Roman" pitchFamily="18" charset="0"/>
              </a:rPr>
              <a:t>                                        </a:t>
            </a:r>
            <a:r>
              <a:rPr lang="tk-TM" sz="3200" i="1" dirty="0" smtClean="0">
                <a:latin typeface="Times New Roman" pitchFamily="18" charset="0"/>
                <a:cs typeface="Times New Roman" pitchFamily="18" charset="0"/>
              </a:rPr>
              <a:t>ýa-da</a:t>
            </a:r>
            <a:r>
              <a:rPr lang="tk-TM" sz="3200" dirty="0" smtClean="0">
                <a:latin typeface="Times New Roman" pitchFamily="18" charset="0"/>
                <a:cs typeface="Times New Roman" pitchFamily="18" charset="0"/>
              </a:rPr>
              <a:t>  </a:t>
            </a:r>
            <a:r>
              <a:rPr lang="tk-TM" sz="3200" i="1" dirty="0" smtClean="0">
                <a:solidFill>
                  <a:schemeClr val="accent6"/>
                </a:solidFill>
                <a:latin typeface="Times New Roman" pitchFamily="18" charset="0"/>
                <a:cs typeface="Times New Roman" pitchFamily="18" charset="0"/>
              </a:rPr>
              <a:t>M = </a:t>
            </a:r>
            <a:r>
              <a:rPr lang="tk-TM" sz="3200" i="1" dirty="0" smtClean="0">
                <a:solidFill>
                  <a:schemeClr val="tx1"/>
                </a:solidFill>
                <a:latin typeface="Times New Roman" pitchFamily="18" charset="0"/>
                <a:cs typeface="Times New Roman" pitchFamily="18" charset="0"/>
              </a:rPr>
              <a:t>m</a:t>
            </a:r>
            <a:r>
              <a:rPr lang="tk-TM" sz="3200" i="1" dirty="0" smtClean="0">
                <a:solidFill>
                  <a:schemeClr val="accent6"/>
                </a:solidFill>
                <a:latin typeface="Times New Roman" pitchFamily="18" charset="0"/>
                <a:cs typeface="Times New Roman" pitchFamily="18" charset="0"/>
              </a:rPr>
              <a:t>∙1000 / </a:t>
            </a:r>
            <a:r>
              <a:rPr lang="tk-TM" sz="3200" i="1" dirty="0" smtClean="0">
                <a:solidFill>
                  <a:schemeClr val="tx1"/>
                </a:solidFill>
                <a:latin typeface="Arial Rounded MT Bold" panose="020F0704030504030204" pitchFamily="34" charset="0"/>
                <a:cs typeface="Times New Roman" pitchFamily="18" charset="0"/>
              </a:rPr>
              <a:t>M </a:t>
            </a:r>
            <a:r>
              <a:rPr lang="tk-TM" sz="3200" i="1" dirty="0" smtClean="0">
                <a:solidFill>
                  <a:schemeClr val="accent6"/>
                </a:solidFill>
                <a:latin typeface="Times New Roman" pitchFamily="18" charset="0"/>
                <a:cs typeface="Times New Roman" pitchFamily="18" charset="0"/>
              </a:rPr>
              <a:t>∙</a:t>
            </a:r>
            <a:r>
              <a:rPr lang="en-US" sz="3200" i="1" dirty="0" smtClean="0">
                <a:solidFill>
                  <a:schemeClr val="tx1"/>
                </a:solidFill>
                <a:latin typeface="Times New Roman" pitchFamily="18" charset="0"/>
                <a:cs typeface="Times New Roman" pitchFamily="18" charset="0"/>
              </a:rPr>
              <a:t>V</a:t>
            </a:r>
            <a:r>
              <a:rPr lang="en-US" sz="3200" i="1" dirty="0" smtClean="0">
                <a:solidFill>
                  <a:schemeClr val="accent6"/>
                </a:solidFill>
                <a:latin typeface="Times New Roman" pitchFamily="18" charset="0"/>
                <a:cs typeface="Times New Roman" pitchFamily="18" charset="0"/>
              </a:rPr>
              <a:t/>
            </a:r>
            <a:br>
              <a:rPr lang="en-US" sz="3200" i="1" dirty="0" smtClean="0">
                <a:solidFill>
                  <a:schemeClr val="accent6"/>
                </a:solidFill>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M</a:t>
            </a:r>
            <a:r>
              <a:rPr lang="tk-TM"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ergini</a:t>
            </a:r>
            <a:r>
              <a:rPr lang="tk-TM" sz="3200" dirty="0">
                <a:latin typeface="Times New Roman" pitchFamily="18" charset="0"/>
                <a:cs typeface="Times New Roman" pitchFamily="18" charset="0"/>
              </a:rPr>
              <a:t>ň</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mol</a:t>
            </a:r>
            <a:r>
              <a:rPr lang="tk-TM" sz="3200" dirty="0" smtClean="0">
                <a:latin typeface="Times New Roman" pitchFamily="18" charset="0"/>
                <a:cs typeface="Times New Roman" pitchFamily="18" charset="0"/>
              </a:rPr>
              <a:t>ý</a:t>
            </a:r>
            <a:r>
              <a:rPr lang="en-US" sz="3200" dirty="0" err="1" smtClean="0">
                <a:latin typeface="Times New Roman" pitchFamily="18" charset="0"/>
                <a:cs typeface="Times New Roman" pitchFamily="18" charset="0"/>
              </a:rPr>
              <a:t>arlygy</a:t>
            </a:r>
            <a:r>
              <a:rPr lang="tk-TM" sz="3200" dirty="0" smtClean="0">
                <a:latin typeface="Times New Roman" pitchFamily="18" charset="0"/>
                <a:cs typeface="Times New Roman" pitchFamily="18" charset="0"/>
              </a:rPr>
              <a:t/>
            </a:r>
            <a:br>
              <a:rPr lang="tk-TM" sz="3200" dirty="0" smtClean="0">
                <a:latin typeface="Times New Roman" pitchFamily="18" charset="0"/>
                <a:cs typeface="Times New Roman" pitchFamily="18" charset="0"/>
              </a:rPr>
            </a:br>
            <a:r>
              <a:rPr lang="tk-TM" sz="3200" dirty="0" smtClean="0">
                <a:latin typeface="Times New Roman" pitchFamily="18" charset="0"/>
                <a:cs typeface="Times New Roman" pitchFamily="18" charset="0"/>
              </a:rPr>
              <a:t>m - eredilen maddanyň massasy, g</a:t>
            </a:r>
            <a:br>
              <a:rPr lang="tk-TM" sz="3200" dirty="0" smtClean="0">
                <a:latin typeface="Times New Roman" pitchFamily="18" charset="0"/>
                <a:cs typeface="Times New Roman" pitchFamily="18" charset="0"/>
              </a:rPr>
            </a:br>
            <a:r>
              <a:rPr lang="tk-TM" sz="3200" i="1" dirty="0" smtClean="0">
                <a:latin typeface="Arial Rounded MT Bold" panose="020F0704030504030204" pitchFamily="34" charset="0"/>
                <a:cs typeface="Times New Roman" pitchFamily="18" charset="0"/>
              </a:rPr>
              <a:t>M</a:t>
            </a:r>
            <a:r>
              <a:rPr lang="tk-TM" sz="3200" i="1" dirty="0" smtClean="0">
                <a:latin typeface="Times New Roman" pitchFamily="18" charset="0"/>
                <a:cs typeface="Times New Roman" pitchFamily="18" charset="0"/>
              </a:rPr>
              <a:t> </a:t>
            </a:r>
            <a:r>
              <a:rPr lang="tk-TM" sz="3200" dirty="0" smtClean="0">
                <a:latin typeface="Times New Roman" pitchFamily="18" charset="0"/>
                <a:cs typeface="Times New Roman" pitchFamily="18" charset="0"/>
              </a:rPr>
              <a:t>- şol maddayň molýar massasy, g/mol</a:t>
            </a:r>
            <a:br>
              <a:rPr lang="tk-TM"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V</a:t>
            </a:r>
            <a:r>
              <a:rPr lang="tk-TM"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tk-TM" sz="3200" dirty="0" smtClean="0">
                <a:latin typeface="Times New Roman" pitchFamily="18" charset="0"/>
                <a:cs typeface="Times New Roman" pitchFamily="18" charset="0"/>
              </a:rPr>
              <a:t> erginiň berlen göwrümi , ml</a:t>
            </a:r>
            <a:br>
              <a:rPr lang="tk-TM"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251520" y="1700808"/>
            <a:ext cx="3945087" cy="1224136"/>
          </a:xfrm>
          <a:prstGeom prst="rect">
            <a:avLst/>
          </a:prstGeom>
          <a:effectLst>
            <a:glow rad="228600">
              <a:schemeClr val="accent1">
                <a:satMod val="175000"/>
                <a:alpha val="40000"/>
              </a:schemeClr>
            </a:glow>
            <a:innerShdw blurRad="63500" dist="50800" dir="5400000">
              <a:prstClr val="black">
                <a:alpha val="50000"/>
              </a:prstClr>
            </a:innerShdw>
          </a:effectLst>
        </p:spPr>
      </p:pic>
      <p:sp>
        <p:nvSpPr>
          <p:cNvPr id="4" name="Прямоугольник 3"/>
          <p:cNvSpPr/>
          <p:nvPr/>
        </p:nvSpPr>
        <p:spPr>
          <a:xfrm>
            <a:off x="8844" y="4869160"/>
            <a:ext cx="9144000" cy="2062103"/>
          </a:xfrm>
          <a:prstGeom prst="rect">
            <a:avLst/>
          </a:prstGeom>
        </p:spPr>
        <p:txBody>
          <a:bodyPr wrap="square">
            <a:spAutoFit/>
          </a:bodyPr>
          <a:lstStyle/>
          <a:p>
            <a:r>
              <a:rPr lang="tk-TM" sz="3200" b="1"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Meselem</a:t>
            </a:r>
            <a:r>
              <a:rPr lang="tk-TM" sz="3200" b="1" i="1" dirty="0">
                <a:solidFill>
                  <a:srgbClr val="0070C0"/>
                </a:solidFill>
                <a:latin typeface="Times New Roman" pitchFamily="18" charset="0"/>
                <a:cs typeface="Times New Roman" pitchFamily="18" charset="0"/>
              </a:rPr>
              <a:t>, Na</a:t>
            </a:r>
            <a:r>
              <a:rPr lang="en-US" sz="3200" b="1" i="1" dirty="0">
                <a:solidFill>
                  <a:srgbClr val="0070C0"/>
                </a:solidFill>
                <a:latin typeface="Times New Roman" pitchFamily="18" charset="0"/>
                <a:cs typeface="Times New Roman" pitchFamily="18" charset="0"/>
              </a:rPr>
              <a:t>Cl</a:t>
            </a:r>
            <a:r>
              <a:rPr lang="tk-TM" sz="3200" b="1" i="1" dirty="0">
                <a:solidFill>
                  <a:srgbClr val="0070C0"/>
                </a:solidFill>
                <a:latin typeface="Times New Roman" pitchFamily="18" charset="0"/>
                <a:cs typeface="Times New Roman" pitchFamily="18" charset="0"/>
              </a:rPr>
              <a:t> ergininiň 500 ml-de 58,5 g Na</a:t>
            </a:r>
            <a:r>
              <a:rPr lang="en-US" sz="3200" b="1" i="1" dirty="0">
                <a:solidFill>
                  <a:srgbClr val="0070C0"/>
                </a:solidFill>
                <a:latin typeface="Times New Roman" pitchFamily="18" charset="0"/>
                <a:cs typeface="Times New Roman" pitchFamily="18" charset="0"/>
              </a:rPr>
              <a:t>Cl</a:t>
            </a:r>
            <a:r>
              <a:rPr lang="tk-TM" sz="3200" b="1" i="1" dirty="0">
                <a:solidFill>
                  <a:srgbClr val="0070C0"/>
                </a:solidFill>
                <a:latin typeface="Times New Roman" pitchFamily="18" charset="0"/>
                <a:cs typeface="Times New Roman" pitchFamily="18" charset="0"/>
              </a:rPr>
              <a:t> bar </a:t>
            </a:r>
            <a:r>
              <a:rPr lang="tk-TM" sz="3200" b="1" i="1" dirty="0" smtClean="0">
                <a:solidFill>
                  <a:srgbClr val="0070C0"/>
                </a:solidFill>
                <a:latin typeface="Times New Roman" pitchFamily="18" charset="0"/>
                <a:cs typeface="Times New Roman" pitchFamily="18" charset="0"/>
              </a:rPr>
              <a:t>bolsa, </a:t>
            </a:r>
            <a:r>
              <a:rPr lang="tk-TM" sz="3200" b="1" i="1" dirty="0">
                <a:solidFill>
                  <a:srgbClr val="0070C0"/>
                </a:solidFill>
                <a:latin typeface="Times New Roman" pitchFamily="18" charset="0"/>
                <a:cs typeface="Times New Roman" pitchFamily="18" charset="0"/>
              </a:rPr>
              <a:t>şol erginiň molýarlygy </a:t>
            </a:r>
            <a:r>
              <a:rPr lang="tk-TM" sz="3200" b="1" i="1" dirty="0" smtClean="0">
                <a:solidFill>
                  <a:srgbClr val="0070C0"/>
                </a:solidFill>
                <a:latin typeface="Times New Roman" pitchFamily="18" charset="0"/>
                <a:cs typeface="Times New Roman" pitchFamily="18" charset="0"/>
              </a:rPr>
              <a:t>yokardaky </a:t>
            </a:r>
            <a:r>
              <a:rPr lang="tk-TM" sz="3200" b="1" i="1" dirty="0">
                <a:solidFill>
                  <a:srgbClr val="0070C0"/>
                </a:solidFill>
                <a:latin typeface="Times New Roman" pitchFamily="18" charset="0"/>
                <a:cs typeface="Times New Roman" pitchFamily="18" charset="0"/>
              </a:rPr>
              <a:t>formula </a:t>
            </a:r>
            <a:r>
              <a:rPr lang="tk-TM" sz="3200" b="1" i="1" dirty="0" smtClean="0">
                <a:solidFill>
                  <a:srgbClr val="0070C0"/>
                </a:solidFill>
                <a:latin typeface="Times New Roman" pitchFamily="18" charset="0"/>
                <a:cs typeface="Times New Roman" pitchFamily="18" charset="0"/>
              </a:rPr>
              <a:t>boýunça näçä deň:</a:t>
            </a:r>
            <a:r>
              <a:rPr lang="tk-TM" sz="3200" b="1" i="1" dirty="0">
                <a:solidFill>
                  <a:srgbClr val="0070C0"/>
                </a:solidFill>
                <a:latin typeface="Times New Roman" pitchFamily="18" charset="0"/>
                <a:cs typeface="Times New Roman" pitchFamily="18" charset="0"/>
              </a:rPr>
              <a:t/>
            </a:r>
            <a:br>
              <a:rPr lang="tk-TM" sz="3200" b="1" i="1" dirty="0">
                <a:solidFill>
                  <a:srgbClr val="0070C0"/>
                </a:solidFill>
                <a:latin typeface="Times New Roman" pitchFamily="18" charset="0"/>
                <a:cs typeface="Times New Roman" pitchFamily="18" charset="0"/>
              </a:rPr>
            </a:br>
            <a:r>
              <a:rPr lang="tk-TM" sz="3200" b="1" i="1" dirty="0">
                <a:solidFill>
                  <a:srgbClr val="0070C0"/>
                </a:solidFill>
                <a:latin typeface="Times New Roman" pitchFamily="18" charset="0"/>
                <a:cs typeface="Times New Roman" pitchFamily="18" charset="0"/>
              </a:rPr>
              <a:t>   M = m·1000/M</a:t>
            </a:r>
            <a:r>
              <a:rPr lang="en-US" sz="3200" b="1" i="1" dirty="0">
                <a:solidFill>
                  <a:srgbClr val="0070C0"/>
                </a:solidFill>
                <a:latin typeface="Times New Roman" pitchFamily="18" charset="0"/>
                <a:cs typeface="Times New Roman" pitchFamily="18" charset="0"/>
              </a:rPr>
              <a:t>mV</a:t>
            </a:r>
            <a:r>
              <a:rPr lang="tk-TM" sz="3200" b="1" i="1" dirty="0">
                <a:solidFill>
                  <a:srgbClr val="0070C0"/>
                </a:solidFill>
                <a:latin typeface="Times New Roman" pitchFamily="18" charset="0"/>
                <a:cs typeface="Times New Roman" pitchFamily="18" charset="0"/>
              </a:rPr>
              <a:t>= 58,5·1000 / </a:t>
            </a:r>
            <a:r>
              <a:rPr lang="tk-TM" sz="3200" b="1" i="1" dirty="0" smtClean="0">
                <a:solidFill>
                  <a:srgbClr val="0070C0"/>
                </a:solidFill>
                <a:latin typeface="Times New Roman" pitchFamily="18" charset="0"/>
                <a:cs typeface="Times New Roman" pitchFamily="18" charset="0"/>
              </a:rPr>
              <a:t>58,5·500=2 </a:t>
            </a:r>
            <a:r>
              <a:rPr lang="tk-TM" sz="3200" b="1" i="1" dirty="0">
                <a:solidFill>
                  <a:srgbClr val="0070C0"/>
                </a:solidFill>
                <a:latin typeface="Times New Roman" pitchFamily="18" charset="0"/>
                <a:cs typeface="Times New Roman" pitchFamily="18" charset="0"/>
              </a:rPr>
              <a:t>mol/l</a:t>
            </a:r>
            <a:endParaRPr lang="ru-RU" sz="3200" b="1" i="1" dirty="0">
              <a:solidFill>
                <a:srgbClr val="0070C0"/>
              </a:solidFill>
            </a:endParaRPr>
          </a:p>
        </p:txBody>
      </p:sp>
    </p:spTree>
    <p:extLst>
      <p:ext uri="{BB962C8B-B14F-4D97-AF65-F5344CB8AC3E}">
        <p14:creationId xmlns:p14="http://schemas.microsoft.com/office/powerpoint/2010/main" val="139906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60648"/>
            <a:ext cx="9144000" cy="6048672"/>
          </a:xfrm>
        </p:spPr>
        <p:txBody>
          <a:bodyPr>
            <a:noAutofit/>
          </a:bodyPr>
          <a:lstStyle/>
          <a:p>
            <a:pPr marL="45720" indent="0" algn="just">
              <a:spcBef>
                <a:spcPts val="0"/>
              </a:spcBef>
              <a:spcAft>
                <a:spcPts val="0"/>
              </a:spcAft>
              <a:buNone/>
            </a:pPr>
            <a:r>
              <a:rPr lang="en-US" sz="3200" b="1" i="1" dirty="0" err="1" smtClean="0">
                <a:solidFill>
                  <a:srgbClr val="FF0000"/>
                </a:solidFill>
                <a:latin typeface="Times New Roman" pitchFamily="18" charset="0"/>
                <a:cs typeface="Times New Roman" pitchFamily="18" charset="0"/>
              </a:rPr>
              <a:t>Ergi</a:t>
            </a:r>
            <a:r>
              <a:rPr lang="tk-TM" sz="3200" b="1" i="1" dirty="0" smtClean="0">
                <a:solidFill>
                  <a:srgbClr val="FF0000"/>
                </a:solidFill>
                <a:latin typeface="Times New Roman" pitchFamily="18" charset="0"/>
                <a:cs typeface="Times New Roman" pitchFamily="18" charset="0"/>
              </a:rPr>
              <a:t>n </a:t>
            </a:r>
            <a:r>
              <a:rPr lang="tk-TM" sz="3200" b="1" i="1" dirty="0" smtClean="0">
                <a:solidFill>
                  <a:schemeClr val="accent6">
                    <a:lumMod val="75000"/>
                  </a:schemeClr>
                </a:solidFill>
                <a:latin typeface="Times New Roman" pitchFamily="18" charset="0"/>
                <a:cs typeface="Times New Roman" pitchFamily="18" charset="0"/>
              </a:rPr>
              <a:t>diýilip, iki ýa-da ondan köp komponentden durýan, düzümi üýtgeýän gaty ýa-da suwuk gomogen (</a:t>
            </a:r>
            <a:r>
              <a:rPr lang="tk-TM" sz="2800" b="1" i="1" dirty="0" smtClean="0">
                <a:solidFill>
                  <a:schemeClr val="tx1"/>
                </a:solidFill>
                <a:latin typeface="Times New Roman" pitchFamily="18" charset="0"/>
                <a:cs typeface="Times New Roman" pitchFamily="18" charset="0"/>
              </a:rPr>
              <a:t>birmeňzeş </a:t>
            </a:r>
            <a:r>
              <a:rPr lang="tk-TM" sz="2800" b="1" i="1" dirty="0">
                <a:solidFill>
                  <a:schemeClr val="tx1"/>
                </a:solidFill>
                <a:latin typeface="Times New Roman" pitchFamily="18" charset="0"/>
                <a:cs typeface="Times New Roman" pitchFamily="18" charset="0"/>
              </a:rPr>
              <a:t>haldaky</a:t>
            </a:r>
            <a:r>
              <a:rPr lang="tk-TM" sz="3200" b="1" i="1" dirty="0">
                <a:solidFill>
                  <a:schemeClr val="accent6">
                    <a:lumMod val="75000"/>
                  </a:schemeClr>
                </a:solidFill>
                <a:latin typeface="Times New Roman" pitchFamily="18" charset="0"/>
                <a:cs typeface="Times New Roman" pitchFamily="18" charset="0"/>
              </a:rPr>
              <a:t>)</a:t>
            </a:r>
            <a:r>
              <a:rPr lang="tk-TM" sz="3200" b="1" i="1" dirty="0" smtClean="0">
                <a:solidFill>
                  <a:schemeClr val="accent6">
                    <a:lumMod val="75000"/>
                  </a:schemeClr>
                </a:solidFill>
                <a:latin typeface="Times New Roman" pitchFamily="18" charset="0"/>
                <a:cs typeface="Times New Roman" pitchFamily="18" charset="0"/>
              </a:rPr>
              <a:t> sistema aýdylýar.</a:t>
            </a:r>
            <a:endParaRPr lang="tk-TM" sz="3200" dirty="0">
              <a:solidFill>
                <a:schemeClr val="accent6">
                  <a:lumMod val="75000"/>
                </a:schemeClr>
              </a:solidFill>
              <a:latin typeface="Times New Roman" pitchFamily="18" charset="0"/>
              <a:cs typeface="Times New Roman" pitchFamily="18" charset="0"/>
            </a:endParaRPr>
          </a:p>
          <a:p>
            <a:pPr marL="45720" indent="0" algn="just">
              <a:spcBef>
                <a:spcPts val="0"/>
              </a:spcBef>
              <a:spcAft>
                <a:spcPts val="0"/>
              </a:spcAft>
              <a:buNone/>
            </a:pPr>
            <a:r>
              <a:rPr lang="tk-TM" sz="3200" b="1" i="1" dirty="0" smtClean="0">
                <a:latin typeface="Times New Roman" pitchFamily="18" charset="0"/>
                <a:cs typeface="Times New Roman" pitchFamily="18" charset="0"/>
              </a:rPr>
              <a:t>Her </a:t>
            </a:r>
            <a:r>
              <a:rPr lang="tk-TM" sz="3200" b="1" i="1" dirty="0">
                <a:latin typeface="Times New Roman" pitchFamily="18" charset="0"/>
                <a:cs typeface="Times New Roman" pitchFamily="18" charset="0"/>
              </a:rPr>
              <a:t>bir ergin erän maddadan we eredijiden durýar</a:t>
            </a:r>
            <a:r>
              <a:rPr lang="tk-TM" sz="3200" b="1" i="1" dirty="0" smtClean="0">
                <a:latin typeface="Times New Roman" pitchFamily="18" charset="0"/>
                <a:cs typeface="Times New Roman" pitchFamily="18" charset="0"/>
              </a:rPr>
              <a:t>.</a:t>
            </a:r>
            <a:endParaRPr lang="en-US" sz="3200" b="1" i="1" dirty="0" smtClean="0">
              <a:latin typeface="Times New Roman" pitchFamily="18" charset="0"/>
              <a:cs typeface="Times New Roman" pitchFamily="18" charset="0"/>
            </a:endParaRPr>
          </a:p>
          <a:p>
            <a:pPr marL="45720" indent="0">
              <a:spcBef>
                <a:spcPts val="0"/>
              </a:spcBef>
              <a:spcAft>
                <a:spcPts val="0"/>
              </a:spcAft>
              <a:buNone/>
            </a:pPr>
            <a:endParaRPr lang="en-US" sz="3200" b="1" dirty="0">
              <a:latin typeface="Times New Roman" pitchFamily="18" charset="0"/>
              <a:cs typeface="Times New Roman" pitchFamily="18" charset="0"/>
            </a:endParaRPr>
          </a:p>
          <a:p>
            <a:pPr marL="45720" indent="0" algn="ctr">
              <a:spcBef>
                <a:spcPts val="0"/>
              </a:spcBef>
              <a:spcAft>
                <a:spcPts val="0"/>
              </a:spcAft>
              <a:buNone/>
            </a:pPr>
            <a:r>
              <a:rPr lang="en-US" sz="3200" b="1" dirty="0" err="1" smtClean="0">
                <a:solidFill>
                  <a:srgbClr val="FF0000"/>
                </a:solidFill>
                <a:latin typeface="Times New Roman" pitchFamily="18" charset="0"/>
                <a:cs typeface="Times New Roman" pitchFamily="18" charset="0"/>
              </a:rPr>
              <a:t>Ergin</a:t>
            </a:r>
            <a:r>
              <a:rPr lang="en-US" sz="3200" b="1" dirty="0" smtClean="0">
                <a:solidFill>
                  <a:srgbClr val="FF0000"/>
                </a:solidFill>
                <a:latin typeface="Times New Roman" pitchFamily="18" charset="0"/>
                <a:cs typeface="Times New Roman" pitchFamily="18" charset="0"/>
              </a:rPr>
              <a:t> = </a:t>
            </a:r>
            <a:r>
              <a:rPr lang="en-US" sz="3200" b="1" dirty="0" err="1" smtClean="0">
                <a:solidFill>
                  <a:srgbClr val="FF0000"/>
                </a:solidFill>
                <a:latin typeface="Times New Roman" pitchFamily="18" charset="0"/>
                <a:cs typeface="Times New Roman" pitchFamily="18" charset="0"/>
              </a:rPr>
              <a:t>eredilen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madda+</a:t>
            </a:r>
            <a:r>
              <a:rPr lang="en-US" sz="3200" b="1" dirty="0" err="1">
                <a:solidFill>
                  <a:srgbClr val="C00000"/>
                </a:solidFill>
                <a:latin typeface="Times New Roman" pitchFamily="18" charset="0"/>
                <a:cs typeface="Times New Roman" pitchFamily="18" charset="0"/>
              </a:rPr>
              <a:t>erediji</a:t>
            </a:r>
            <a:endParaRPr lang="en-US" sz="3200" b="1" dirty="0" smtClean="0">
              <a:solidFill>
                <a:srgbClr val="C00000"/>
              </a:solidFill>
              <a:latin typeface="Times New Roman" pitchFamily="18" charset="0"/>
              <a:cs typeface="Times New Roman" pitchFamily="18" charset="0"/>
            </a:endParaRPr>
          </a:p>
          <a:p>
            <a:pPr marL="45720" indent="0" algn="ctr">
              <a:spcBef>
                <a:spcPts val="0"/>
              </a:spcBef>
              <a:spcAft>
                <a:spcPts val="0"/>
              </a:spcAft>
              <a:buNone/>
            </a:pPr>
            <a:endParaRPr lang="en-US" sz="3200" b="1" dirty="0" smtClean="0">
              <a:solidFill>
                <a:srgbClr val="FF0000"/>
              </a:solidFill>
              <a:latin typeface="Times New Roman" pitchFamily="18" charset="0"/>
              <a:cs typeface="Times New Roman" pitchFamily="18" charset="0"/>
            </a:endParaRPr>
          </a:p>
          <a:p>
            <a:pPr marL="365760" lvl="1" indent="0" algn="just">
              <a:spcBef>
                <a:spcPts val="0"/>
              </a:spcBef>
              <a:spcAft>
                <a:spcPts val="0"/>
              </a:spcAft>
              <a:buNone/>
            </a:pPr>
            <a:r>
              <a:rPr lang="en-US" sz="3200" b="1" dirty="0" err="1" smtClean="0">
                <a:latin typeface="Times New Roman" pitchFamily="18" charset="0"/>
                <a:cs typeface="Times New Roman" pitchFamily="18" charset="0"/>
              </a:rPr>
              <a:t>Meselem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NaCl</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duzu</a:t>
            </a:r>
            <a:r>
              <a:rPr lang="tk-TM" sz="3200" b="1" dirty="0" smtClean="0">
                <a:latin typeface="Times New Roman" pitchFamily="18" charset="0"/>
                <a:cs typeface="Times New Roman" pitchFamily="18" charset="0"/>
              </a:rPr>
              <a:t>nyň suwdaky ergini şeýle aňladylyp bilner:</a:t>
            </a:r>
            <a:endParaRPr lang="en-US" sz="3200" b="1" dirty="0" smtClean="0">
              <a:latin typeface="Times New Roman" pitchFamily="18" charset="0"/>
              <a:cs typeface="Times New Roman" pitchFamily="18" charset="0"/>
            </a:endParaRPr>
          </a:p>
          <a:p>
            <a:pPr marL="365760" lvl="1" indent="0" algn="ctr">
              <a:spcBef>
                <a:spcPts val="0"/>
              </a:spcBef>
              <a:spcAft>
                <a:spcPts val="0"/>
              </a:spcAft>
              <a:buNone/>
            </a:pPr>
            <a:r>
              <a:rPr lang="tk-TM"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NaCl</a:t>
            </a:r>
            <a:r>
              <a:rPr lang="tk-TM" sz="3200" b="1" dirty="0" smtClean="0">
                <a:solidFill>
                  <a:srgbClr val="FF0000"/>
                </a:solidFill>
                <a:latin typeface="Times New Roman" pitchFamily="18" charset="0"/>
                <a:cs typeface="Times New Roman" pitchFamily="18" charset="0"/>
              </a:rPr>
              <a:t> ergini</a:t>
            </a:r>
            <a:r>
              <a:rPr lang="en-US" sz="3200" b="1" dirty="0" smtClean="0">
                <a:solidFill>
                  <a:srgbClr val="FF0000"/>
                </a:solidFill>
                <a:latin typeface="Times New Roman" pitchFamily="18" charset="0"/>
                <a:cs typeface="Times New Roman" pitchFamily="18" charset="0"/>
              </a:rPr>
              <a:t> = </a:t>
            </a:r>
            <a:r>
              <a:rPr lang="en-US" sz="3200" b="1" dirty="0" err="1" smtClean="0">
                <a:solidFill>
                  <a:srgbClr val="FF0000"/>
                </a:solidFill>
                <a:latin typeface="Times New Roman" pitchFamily="18" charset="0"/>
                <a:cs typeface="Times New Roman" pitchFamily="18" charset="0"/>
              </a:rPr>
              <a:t>NaCl</a:t>
            </a:r>
            <a:r>
              <a:rPr lang="en-US" sz="3200" b="1" dirty="0" smtClean="0">
                <a:solidFill>
                  <a:srgbClr val="FF0000"/>
                </a:solidFill>
                <a:latin typeface="Times New Roman" pitchFamily="18" charset="0"/>
                <a:cs typeface="Times New Roman" pitchFamily="18" charset="0"/>
              </a:rPr>
              <a:t> + </a:t>
            </a:r>
            <a:r>
              <a:rPr lang="en-US" sz="3200" b="1" dirty="0" err="1" smtClean="0">
                <a:solidFill>
                  <a:srgbClr val="C00000"/>
                </a:solidFill>
                <a:latin typeface="Times New Roman" pitchFamily="18" charset="0"/>
                <a:cs typeface="Times New Roman" pitchFamily="18" charset="0"/>
              </a:rPr>
              <a:t>suw</a:t>
            </a:r>
            <a:endParaRPr lang="en-US" sz="3200" dirty="0">
              <a:solidFill>
                <a:srgbClr val="C00000"/>
              </a:solidFill>
              <a:latin typeface="Times New Roman" pitchFamily="18" charset="0"/>
              <a:cs typeface="Times New Roman" pitchFamily="18" charset="0"/>
            </a:endParaRPr>
          </a:p>
          <a:p>
            <a:pPr marL="365760" lvl="1" indent="0" algn="ctr">
              <a:spcBef>
                <a:spcPts val="0"/>
              </a:spcBef>
              <a:spcAft>
                <a:spcPts val="0"/>
              </a:spcAft>
              <a:buNone/>
            </a:pPr>
            <a:endParaRPr lang="tk-TM" sz="3200" b="1" dirty="0">
              <a:solidFill>
                <a:srgbClr val="FF0000"/>
              </a:solidFill>
              <a:latin typeface="Times New Roman" pitchFamily="18" charset="0"/>
              <a:cs typeface="Times New Roman" pitchFamily="18" charset="0"/>
            </a:endParaRPr>
          </a:p>
          <a:p>
            <a:pPr marL="365760" lvl="1" indent="0" algn="just">
              <a:buNone/>
            </a:pPr>
            <a:endParaRPr lang="tk-TM" dirty="0" smtClean="0">
              <a:latin typeface="Times New Roman" pitchFamily="18" charset="0"/>
              <a:cs typeface="Times New Roman" pitchFamily="18" charset="0"/>
            </a:endParaRPr>
          </a:p>
          <a:p>
            <a:pPr lvl="1"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04835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marL="0" indent="0" algn="l">
              <a:buNone/>
            </a:pPr>
            <a:r>
              <a:rPr lang="tk-TM" sz="3200" i="1" dirty="0" smtClean="0">
                <a:solidFill>
                  <a:schemeClr val="accent6"/>
                </a:solidFill>
                <a:latin typeface="Times New Roman" pitchFamily="18" charset="0"/>
                <a:cs typeface="Times New Roman" pitchFamily="18" charset="0"/>
              </a:rPr>
              <a:t>Erginiň normal konsentrasiýasy N </a:t>
            </a:r>
            <a:r>
              <a:rPr lang="tk-TM" sz="3200" dirty="0" smtClean="0">
                <a:latin typeface="Times New Roman" pitchFamily="18" charset="0"/>
                <a:cs typeface="Times New Roman" pitchFamily="18" charset="0"/>
              </a:rPr>
              <a:t>– bu erginiň 1 litrinde eredilen maddanyň ekwiwalentiniň sanydyr. Şonuň üçin oňa başgaça ekwiwalent konsentrasiýasy hem diýilýär. Ol aşakdaky formula boýunça kesgitlenýär:</a:t>
            </a:r>
            <a:r>
              <a:rPr lang="en-US" sz="3200" dirty="0" smtClean="0">
                <a:latin typeface="Times New Roman" pitchFamily="18" charset="0"/>
                <a:cs typeface="Times New Roman" pitchFamily="18" charset="0"/>
              </a:rPr>
              <a:t>                                         </a:t>
            </a:r>
            <a:r>
              <a:rPr lang="tk-TM" sz="3200" dirty="0">
                <a:latin typeface="Times New Roman" pitchFamily="18" charset="0"/>
                <a:cs typeface="Times New Roman" pitchFamily="18" charset="0"/>
              </a:rPr>
              <a:t/>
            </a:r>
            <a:br>
              <a:rPr lang="tk-TM" sz="3200" dirty="0">
                <a:latin typeface="Times New Roman" pitchFamily="18" charset="0"/>
                <a:cs typeface="Times New Roman" pitchFamily="18" charset="0"/>
              </a:rPr>
            </a:br>
            <a:r>
              <a:rPr lang="tk-TM" sz="3200" i="1" dirty="0" smtClean="0">
                <a:solidFill>
                  <a:schemeClr val="accent6"/>
                </a:solidFill>
                <a:latin typeface="Times New Roman" pitchFamily="18" charset="0"/>
                <a:cs typeface="Times New Roman" pitchFamily="18" charset="0"/>
              </a:rPr>
              <a:t>                              </a:t>
            </a:r>
            <a:r>
              <a:rPr lang="en-US" sz="3200" i="1" dirty="0" smtClean="0">
                <a:solidFill>
                  <a:schemeClr val="accent6"/>
                </a:solidFill>
                <a:latin typeface="Times New Roman" pitchFamily="18" charset="0"/>
                <a:cs typeface="Times New Roman" pitchFamily="18" charset="0"/>
              </a:rPr>
              <a:t>                                                </a:t>
            </a:r>
            <a:r>
              <a:rPr lang="tk-TM" sz="3200" i="1" dirty="0" smtClean="0">
                <a:solidFill>
                  <a:schemeClr val="accent6"/>
                </a:solidFill>
                <a:latin typeface="Times New Roman" pitchFamily="18" charset="0"/>
                <a:cs typeface="Times New Roman" pitchFamily="18" charset="0"/>
              </a:rPr>
              <a:t/>
            </a:r>
            <a:br>
              <a:rPr lang="tk-TM" sz="3200" i="1" dirty="0" smtClean="0">
                <a:solidFill>
                  <a:schemeClr val="accent6"/>
                </a:solidFill>
                <a:latin typeface="Times New Roman" pitchFamily="18" charset="0"/>
                <a:cs typeface="Times New Roman" pitchFamily="18" charset="0"/>
              </a:rPr>
            </a:br>
            <a:r>
              <a:rPr lang="tk-TM" sz="3200" dirty="0" smtClean="0">
                <a:latin typeface="Times New Roman" pitchFamily="18" charset="0"/>
                <a:cs typeface="Times New Roman" pitchFamily="18" charset="0"/>
              </a:rPr>
              <a:t>N – erginiň normallygy, g-ekw/l.</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m</a:t>
            </a:r>
            <a:r>
              <a:rPr lang="tk-TM" sz="3200" dirty="0" smtClean="0">
                <a:latin typeface="Times New Roman" pitchFamily="18" charset="0"/>
                <a:cs typeface="Times New Roman" pitchFamily="18" charset="0"/>
              </a:rPr>
              <a:t> – eredilen maddanyň massasy.</a:t>
            </a:r>
            <a:br>
              <a:rPr lang="tk-TM" sz="3200" dirty="0" smtClean="0">
                <a:latin typeface="Times New Roman" pitchFamily="18" charset="0"/>
                <a:cs typeface="Times New Roman" pitchFamily="18" charset="0"/>
              </a:rPr>
            </a:br>
            <a:r>
              <a:rPr lang="tk-TM" sz="3200" dirty="0" smtClean="0">
                <a:latin typeface="Times New Roman" pitchFamily="18" charset="0"/>
                <a:cs typeface="Times New Roman" pitchFamily="18" charset="0"/>
              </a:rPr>
              <a:t>E – onuň ekwiwalenti.</a:t>
            </a:r>
            <a:br>
              <a:rPr lang="tk-TM"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V</a:t>
            </a:r>
            <a:r>
              <a:rPr lang="tk-TM" sz="3200" dirty="0" smtClean="0">
                <a:latin typeface="Times New Roman" pitchFamily="18" charset="0"/>
                <a:cs typeface="Times New Roman" pitchFamily="18" charset="0"/>
              </a:rPr>
              <a:t> – erginiň berlen göwrümi, ml.</a:t>
            </a:r>
            <a:r>
              <a:rPr lang="tk-TM" sz="3200" dirty="0">
                <a:latin typeface="Times New Roman" pitchFamily="18" charset="0"/>
                <a:cs typeface="Times New Roman" pitchFamily="18" charset="0"/>
              </a:rPr>
              <a:t/>
            </a:r>
            <a:br>
              <a:rPr lang="tk-TM" sz="3200" dirty="0">
                <a:latin typeface="Times New Roman" pitchFamily="18" charset="0"/>
                <a:cs typeface="Times New Roman" pitchFamily="18" charset="0"/>
              </a:rPr>
            </a:br>
            <a:r>
              <a:rPr lang="tk-TM" sz="3200" dirty="0" smtClean="0">
                <a:latin typeface="Times New Roman" pitchFamily="18" charset="0"/>
                <a:cs typeface="Times New Roman" pitchFamily="18" charset="0"/>
              </a:rPr>
              <a:t>      </a:t>
            </a:r>
            <a:r>
              <a:rPr lang="tk-TM" sz="2800"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Meselem</a:t>
            </a:r>
            <a:r>
              <a:rPr lang="tk-TM" sz="28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 500 ml H</a:t>
            </a:r>
            <a:r>
              <a:rPr lang="tk-TM" sz="2800" baseline="-250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2</a:t>
            </a:r>
            <a:r>
              <a:rPr lang="tk-TM" sz="28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SO</a:t>
            </a:r>
            <a:r>
              <a:rPr lang="tk-TM" sz="2800" baseline="-250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4</a:t>
            </a:r>
            <a:r>
              <a:rPr lang="tk-TM" sz="28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 bar bolsa şol erginiň normallygy </a:t>
            </a:r>
            <a:r>
              <a:rPr lang="tk-TM" sz="2800"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näçe.</a:t>
            </a:r>
            <a:r>
              <a:rPr lang="en-US" sz="2800"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   </a:t>
            </a:r>
            <a:r>
              <a:rPr lang="tk-TM" sz="2800"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Onda </a:t>
            </a:r>
            <a:r>
              <a:rPr lang="tk-TM" sz="28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formula boýunça</a:t>
            </a:r>
            <a:r>
              <a:rPr lang="tk-TM" sz="2800"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a:t>
            </a:r>
            <a:r>
              <a:rPr lang="tk-TM" sz="28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
            </a:r>
            <a:br>
              <a:rPr lang="tk-TM" sz="28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br>
            <a:r>
              <a:rPr lang="tk-TM" sz="2400" dirty="0">
                <a:solidFill>
                  <a:schemeClr val="accent5">
                    <a:lumMod val="75000"/>
                  </a:schemeClr>
                </a:solidFill>
                <a:latin typeface="Times New Roman" pitchFamily="18" charset="0"/>
                <a:cs typeface="Times New Roman" pitchFamily="18" charset="0"/>
              </a:rPr>
              <a:t>   </a:t>
            </a:r>
            <a:r>
              <a:rPr lang="tk-TM" sz="2400" dirty="0" smtClean="0">
                <a:solidFill>
                  <a:schemeClr val="accent5">
                    <a:lumMod val="75000"/>
                  </a:schemeClr>
                </a:solidFill>
                <a:latin typeface="Times New Roman" pitchFamily="18" charset="0"/>
                <a:cs typeface="Times New Roman" pitchFamily="18" charset="0"/>
              </a:rPr>
              <a:t> </a:t>
            </a:r>
            <a:r>
              <a:rPr lang="tk-TM" sz="3200" dirty="0">
                <a:solidFill>
                  <a:schemeClr val="accent5">
                    <a:lumMod val="75000"/>
                  </a:schemeClr>
                </a:solidFill>
                <a:latin typeface="Times New Roman" pitchFamily="18" charset="0"/>
                <a:cs typeface="Times New Roman" pitchFamily="18" charset="0"/>
              </a:rPr>
              <a:t>N= </a:t>
            </a:r>
            <a:r>
              <a:rPr lang="tk-TM" sz="3200" dirty="0" smtClean="0">
                <a:solidFill>
                  <a:schemeClr val="accent5">
                    <a:lumMod val="75000"/>
                  </a:schemeClr>
                </a:solidFill>
                <a:latin typeface="Times New Roman" pitchFamily="18" charset="0"/>
                <a:cs typeface="Times New Roman" pitchFamily="18" charset="0"/>
              </a:rPr>
              <a:t>m∙1000/E∙</a:t>
            </a:r>
            <a:r>
              <a:rPr lang="en-US" sz="3200" dirty="0" smtClean="0">
                <a:solidFill>
                  <a:schemeClr val="accent5">
                    <a:lumMod val="75000"/>
                  </a:schemeClr>
                </a:solidFill>
                <a:latin typeface="Times New Roman" pitchFamily="18" charset="0"/>
                <a:cs typeface="Times New Roman" pitchFamily="18" charset="0"/>
              </a:rPr>
              <a:t>V </a:t>
            </a:r>
            <a:r>
              <a:rPr lang="tk-TM" sz="32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 </a:t>
            </a:r>
            <a:r>
              <a:rPr lang="tk-TM" sz="3200"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98∙1000/49*500=4 </a:t>
            </a:r>
            <a:r>
              <a:rPr lang="tk-TM" sz="32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cs typeface="Times New Roman" pitchFamily="18" charset="0"/>
              </a:rPr>
              <a:t>g-ekw/l</a:t>
            </a:r>
            <a:endParaRPr lang="ru-RU" sz="3200"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4211960" y="2060848"/>
            <a:ext cx="3019425" cy="962025"/>
          </a:xfrm>
          <a:prstGeom prst="rect">
            <a:avLst/>
          </a:prstGeom>
          <a:effectLst>
            <a:glow rad="228600">
              <a:schemeClr val="accent1">
                <a:satMod val="175000"/>
                <a:alpha val="40000"/>
              </a:schemeClr>
            </a:glow>
          </a:effectLst>
        </p:spPr>
      </p:pic>
      <p:pic>
        <p:nvPicPr>
          <p:cNvPr id="4" name="Рисунок 3"/>
          <p:cNvPicPr>
            <a:picLocks noChangeAspect="1"/>
          </p:cNvPicPr>
          <p:nvPr/>
        </p:nvPicPr>
        <p:blipFill>
          <a:blip r:embed="rId3"/>
          <a:stretch>
            <a:fillRect/>
          </a:stretch>
        </p:blipFill>
        <p:spPr>
          <a:xfrm>
            <a:off x="4211960" y="2060849"/>
            <a:ext cx="3019425" cy="971964"/>
          </a:xfrm>
          <a:prstGeom prst="rect">
            <a:avLst/>
          </a:prstGeom>
        </p:spPr>
      </p:pic>
    </p:spTree>
    <p:extLst>
      <p:ext uri="{BB962C8B-B14F-4D97-AF65-F5344CB8AC3E}">
        <p14:creationId xmlns:p14="http://schemas.microsoft.com/office/powerpoint/2010/main" val="366188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01000" cy="6453336"/>
          </a:xfrm>
        </p:spPr>
        <p:txBody>
          <a:bodyPr/>
          <a:lstStyle/>
          <a:p>
            <a:pPr algn="l"/>
            <a:r>
              <a:rPr lang="en-US" sz="3200" dirty="0" smtClean="0">
                <a:latin typeface="Times New Roman" pitchFamily="18" charset="0"/>
                <a:cs typeface="Times New Roman" pitchFamily="18" charset="0"/>
              </a:rPr>
              <a:t> 	</a:t>
            </a:r>
            <a:r>
              <a:rPr lang="tk-TM" sz="4400" dirty="0" smtClean="0">
                <a:solidFill>
                  <a:srgbClr val="FF0000"/>
                </a:solidFill>
                <a:latin typeface="Times New Roman" pitchFamily="18" charset="0"/>
                <a:cs typeface="Times New Roman" pitchFamily="18" charset="0"/>
              </a:rPr>
              <a:t>Ereyjilik. </a:t>
            </a: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	</a:t>
            </a:r>
            <a:r>
              <a:rPr lang="tk-TM" sz="3200" dirty="0" smtClean="0">
                <a:latin typeface="Times New Roman" pitchFamily="18" charset="0"/>
                <a:cs typeface="Times New Roman" pitchFamily="18" charset="0"/>
              </a:rPr>
              <a:t>Ähli maddalaryň suwda ereýjiligi birmeňzeş däldir. Meselem, aşgar, aşgar-yer metallarynyň hloridleri, nitratlary suwda örän gowy ereýärler. Emma käbir maddalar, meselem, II toparyň metallarynyň fosfatlary, silikatlary, ftoridleri suwda juda pes ereýärler. Beýleki maddalaryň ereýjiligi bolsa, aralyk ýagdaýy eýeleýärler. </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Durmu</a:t>
            </a:r>
            <a:r>
              <a:rPr lang="tk-TM" sz="3200" dirty="0" smtClean="0">
                <a:latin typeface="Times New Roman" pitchFamily="18" charset="0"/>
                <a:cs typeface="Times New Roman" pitchFamily="18" charset="0"/>
              </a:rPr>
              <a:t>ş</a:t>
            </a:r>
            <a:r>
              <a:rPr lang="en-US" sz="3200" dirty="0" smtClean="0">
                <a:latin typeface="Times New Roman" pitchFamily="18" charset="0"/>
                <a:cs typeface="Times New Roman" pitchFamily="18" charset="0"/>
              </a:rPr>
              <a:t>da</a:t>
            </a:r>
            <a:r>
              <a:rPr lang="tk-TM" sz="3200" dirty="0" smtClean="0">
                <a:latin typeface="Times New Roman" pitchFamily="18" charset="0"/>
                <a:cs typeface="Times New Roman" pitchFamily="18" charset="0"/>
              </a:rPr>
              <a:t> esasy gabat gelýän</a:t>
            </a:r>
            <a:r>
              <a:rPr lang="en-US" sz="3200" dirty="0" smtClean="0">
                <a:latin typeface="Times New Roman" pitchFamily="18" charset="0"/>
                <a:cs typeface="Times New Roman" pitchFamily="18" charset="0"/>
              </a:rPr>
              <a:t> </a:t>
            </a:r>
            <a:r>
              <a:rPr lang="tk-TM" sz="3200" dirty="0" smtClean="0">
                <a:latin typeface="Times New Roman" pitchFamily="18" charset="0"/>
                <a:cs typeface="Times New Roman" pitchFamily="18" charset="0"/>
              </a:rPr>
              <a:t>maddalaryň ereýjiligi, köplenç, </a:t>
            </a:r>
            <a:r>
              <a:rPr lang="tk-TM" sz="3200" dirty="0" smtClean="0">
                <a:solidFill>
                  <a:srgbClr val="FF0000"/>
                </a:solidFill>
                <a:latin typeface="Times New Roman" pitchFamily="18" charset="0"/>
                <a:cs typeface="Times New Roman" pitchFamily="18" charset="0"/>
              </a:rPr>
              <a:t>100 g suw üçin </a:t>
            </a:r>
            <a:r>
              <a:rPr lang="tk-TM" sz="3200" dirty="0" smtClean="0">
                <a:latin typeface="Times New Roman" pitchFamily="18" charset="0"/>
                <a:cs typeface="Times New Roman" pitchFamily="18" charset="0"/>
              </a:rPr>
              <a:t>ýörite </a:t>
            </a:r>
            <a:r>
              <a:rPr lang="en-US" sz="3200" dirty="0" err="1" smtClean="0">
                <a:latin typeface="Times New Roman" pitchFamily="18" charset="0"/>
                <a:cs typeface="Times New Roman" pitchFamily="18" charset="0"/>
              </a:rPr>
              <a:t>sorag</a:t>
            </a:r>
            <a:r>
              <a:rPr lang="tk-TM"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jogap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sprawo</a:t>
            </a:r>
            <a:r>
              <a:rPr lang="tk-TM" sz="3200" dirty="0" smtClean="0">
                <a:latin typeface="Times New Roman" pitchFamily="18" charset="0"/>
                <a:cs typeface="Times New Roman" pitchFamily="18" charset="0"/>
              </a:rPr>
              <a:t>ç</a:t>
            </a:r>
            <a:r>
              <a:rPr lang="en-US" sz="3200" dirty="0" err="1" smtClean="0">
                <a:latin typeface="Times New Roman" pitchFamily="18" charset="0"/>
                <a:cs typeface="Times New Roman" pitchFamily="18" charset="0"/>
              </a:rPr>
              <a:t>niklerde</a:t>
            </a:r>
            <a:r>
              <a:rPr lang="en-US" sz="3200" dirty="0" smtClean="0">
                <a:latin typeface="Times New Roman" pitchFamily="18" charset="0"/>
                <a:cs typeface="Times New Roman" pitchFamily="18" charset="0"/>
              </a:rPr>
              <a:t>)</a:t>
            </a:r>
            <a:r>
              <a:rPr lang="tk-TM" sz="3200" dirty="0" smtClean="0">
                <a:latin typeface="Times New Roman" pitchFamily="18" charset="0"/>
                <a:cs typeface="Times New Roman" pitchFamily="18" charset="0"/>
              </a:rPr>
              <a:t> kitapçalarynda berilýär. </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870781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41368"/>
          </a:xfrm>
        </p:spPr>
        <p:txBody>
          <a:bodyPr/>
          <a:lstStyle/>
          <a:p>
            <a:pPr algn="l"/>
            <a:r>
              <a:rPr lang="tk-TM" sz="3600" dirty="0" smtClean="0">
                <a:latin typeface="Times New Roman" pitchFamily="18" charset="0"/>
                <a:cs typeface="Times New Roman" pitchFamily="18" charset="0"/>
              </a:rPr>
              <a:t>Maddanyň tebigatyna baglylykda ereýjiligiň aşakdaky (görnüşleri) bolup bilerler:</a:t>
            </a:r>
            <a:br>
              <a:rPr lang="tk-TM" sz="3600" dirty="0" smtClean="0">
                <a:latin typeface="Times New Roman" pitchFamily="18" charset="0"/>
                <a:cs typeface="Times New Roman" pitchFamily="18" charset="0"/>
              </a:rPr>
            </a:br>
            <a:r>
              <a:rPr lang="tk-TM" sz="3600" i="1" dirty="0" smtClean="0">
                <a:solidFill>
                  <a:srgbClr val="FF0000"/>
                </a:solidFill>
                <a:latin typeface="Times New Roman" pitchFamily="18" charset="0"/>
                <a:cs typeface="Times New Roman" pitchFamily="18" charset="0"/>
              </a:rPr>
              <a:t>çäklendirilmedik ereýjilik </a:t>
            </a:r>
            <a:r>
              <a:rPr lang="tk-TM" sz="3600" dirty="0" smtClean="0">
                <a:latin typeface="Times New Roman" pitchFamily="18" charset="0"/>
                <a:cs typeface="Times New Roman" pitchFamily="18" charset="0"/>
              </a:rPr>
              <a:t>(suw-spirt, suwuk K-Rb we K</a:t>
            </a:r>
            <a:r>
              <a:rPr lang="en-US" sz="3600" dirty="0" smtClean="0">
                <a:latin typeface="Times New Roman" pitchFamily="18" charset="0"/>
                <a:cs typeface="Times New Roman" pitchFamily="18" charset="0"/>
              </a:rPr>
              <a:t>C</a:t>
            </a:r>
            <a:r>
              <a:rPr lang="tk-TM" sz="3600" dirty="0" smtClean="0">
                <a:latin typeface="Times New Roman" pitchFamily="18" charset="0"/>
                <a:cs typeface="Times New Roman" pitchFamily="18" charset="0"/>
              </a:rPr>
              <a:t>l</a:t>
            </a:r>
            <a:r>
              <a:rPr lang="en-US" sz="3600" dirty="0" smtClean="0">
                <a:latin typeface="Times New Roman" pitchFamily="18" charset="0"/>
                <a:cs typeface="Times New Roman" pitchFamily="18" charset="0"/>
              </a:rPr>
              <a:t> </a:t>
            </a:r>
            <a:r>
              <a:rPr lang="tk-TM" sz="36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tk-TM" sz="3600" dirty="0" smtClean="0">
                <a:latin typeface="Times New Roman" pitchFamily="18" charset="0"/>
                <a:cs typeface="Times New Roman" pitchFamily="18" charset="0"/>
              </a:rPr>
              <a:t>KBr);</a:t>
            </a:r>
            <a:br>
              <a:rPr lang="tk-TM" sz="3600" dirty="0" smtClean="0">
                <a:latin typeface="Times New Roman" pitchFamily="18" charset="0"/>
                <a:cs typeface="Times New Roman" pitchFamily="18" charset="0"/>
              </a:rPr>
            </a:br>
            <a:r>
              <a:rPr lang="tk-TM" sz="3600" i="1" dirty="0" smtClean="0">
                <a:solidFill>
                  <a:srgbClr val="FF0000"/>
                </a:solidFill>
                <a:latin typeface="Times New Roman" pitchFamily="18" charset="0"/>
                <a:cs typeface="Times New Roman" pitchFamily="18" charset="0"/>
              </a:rPr>
              <a:t>çäklendirilen (bölekleýin) ereýjilik </a:t>
            </a:r>
            <a:r>
              <a:rPr lang="tk-TM" sz="3600" dirty="0" smtClean="0">
                <a:latin typeface="Times New Roman" pitchFamily="18" charset="0"/>
                <a:cs typeface="Times New Roman" pitchFamily="18" charset="0"/>
              </a:rPr>
              <a:t>(suw-efir, suwuk Pb</a:t>
            </a:r>
            <a:r>
              <a:rPr lang="en-US" sz="3600" dirty="0" smtClean="0">
                <a:latin typeface="Times New Roman" pitchFamily="18" charset="0"/>
                <a:cs typeface="Times New Roman" pitchFamily="18" charset="0"/>
              </a:rPr>
              <a:t> </a:t>
            </a:r>
            <a:r>
              <a:rPr lang="tk-TM" sz="36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tk-TM" sz="3600" dirty="0" smtClean="0">
                <a:latin typeface="Times New Roman" pitchFamily="18" charset="0"/>
                <a:cs typeface="Times New Roman" pitchFamily="18" charset="0"/>
              </a:rPr>
              <a:t>Zn, Li</a:t>
            </a:r>
            <a:r>
              <a:rPr lang="en-US" sz="3600" dirty="0" err="1" smtClean="0">
                <a:latin typeface="Times New Roman" pitchFamily="18" charset="0"/>
                <a:cs typeface="Times New Roman" pitchFamily="18" charset="0"/>
              </a:rPr>
              <a:t>Cl</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KCl</a:t>
            </a:r>
            <a:r>
              <a:rPr lang="tk-TM" sz="36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a:t>
            </a:r>
            <a:br>
              <a:rPr lang="en-US" sz="3600" dirty="0" smtClean="0">
                <a:latin typeface="Times New Roman" pitchFamily="18" charset="0"/>
                <a:cs typeface="Times New Roman" pitchFamily="18" charset="0"/>
              </a:rPr>
            </a:br>
            <a:r>
              <a:rPr lang="en-US" sz="3600" i="1" dirty="0" smtClean="0">
                <a:solidFill>
                  <a:srgbClr val="FF0000"/>
                </a:solidFill>
                <a:latin typeface="Times New Roman" pitchFamily="18" charset="0"/>
                <a:cs typeface="Times New Roman" pitchFamily="18" charset="0"/>
              </a:rPr>
              <a:t>I</a:t>
            </a:r>
            <a:r>
              <a:rPr lang="tk-TM" sz="3600" i="1" dirty="0" smtClean="0">
                <a:solidFill>
                  <a:srgbClr val="FF0000"/>
                </a:solidFill>
                <a:latin typeface="Times New Roman" pitchFamily="18" charset="0"/>
                <a:cs typeface="Times New Roman" pitchFamily="18" charset="0"/>
              </a:rPr>
              <a:t>ş ýüzünde ereýjiligiň ýoklugy </a:t>
            </a:r>
            <a:r>
              <a:rPr lang="tk-TM" sz="3600" dirty="0" smtClean="0">
                <a:latin typeface="Times New Roman" pitchFamily="18" charset="0"/>
                <a:cs typeface="Times New Roman" pitchFamily="18" charset="0"/>
              </a:rPr>
              <a:t>(suw- kerosin). Soňky iki ýagdaýda garyşdyrylan suwuklyklaryň gatlaklara bölünmegi bolup geçmegi mümkindir.</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80964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27384"/>
            <a:ext cx="9396536" cy="7128792"/>
          </a:xfrm>
        </p:spPr>
        <p:txBody>
          <a:bodyPr/>
          <a:lstStyle/>
          <a:p>
            <a:pPr algn="l"/>
            <a:r>
              <a:rPr lang="tk-TM" sz="3200" dirty="0" smtClean="0">
                <a:latin typeface="Times New Roman" pitchFamily="18" charset="0"/>
                <a:cs typeface="Times New Roman" pitchFamily="18" charset="0"/>
              </a:rPr>
              <a:t>Maddalar suwda ereýjiligine görä üç topara bölünýärler:</a:t>
            </a:r>
            <a:br>
              <a:rPr lang="tk-TM" sz="3200" dirty="0" smtClean="0">
                <a:latin typeface="Times New Roman" pitchFamily="18" charset="0"/>
                <a:cs typeface="Times New Roman" pitchFamily="18" charset="0"/>
              </a:rPr>
            </a:br>
            <a:r>
              <a:rPr lang="tk-TM" sz="3200" dirty="0" smtClean="0">
                <a:solidFill>
                  <a:srgbClr val="FF0000"/>
                </a:solidFill>
                <a:latin typeface="Times New Roman" pitchFamily="18" charset="0"/>
                <a:cs typeface="Times New Roman" pitchFamily="18" charset="0"/>
              </a:rPr>
              <a:t>1. </a:t>
            </a:r>
            <a:r>
              <a:rPr lang="tk-TM" sz="3200" i="1" dirty="0" smtClean="0">
                <a:solidFill>
                  <a:srgbClr val="FF0000"/>
                </a:solidFill>
                <a:latin typeface="Times New Roman" pitchFamily="18" charset="0"/>
                <a:cs typeface="Times New Roman" pitchFamily="18" charset="0"/>
              </a:rPr>
              <a:t>Gowy ereýänler </a:t>
            </a:r>
            <a:r>
              <a:rPr lang="tk-TM" sz="3200" dirty="0" smtClean="0">
                <a:latin typeface="Times New Roman" pitchFamily="18" charset="0"/>
                <a:cs typeface="Times New Roman" pitchFamily="18" charset="0"/>
              </a:rPr>
              <a:t>– köp elementleriň nitratlary, </a:t>
            </a:r>
            <a:r>
              <a:rPr lang="en-US" sz="3200" dirty="0" err="1" smtClean="0">
                <a:latin typeface="Times New Roman" pitchFamily="18" charset="0"/>
                <a:cs typeface="Times New Roman" pitchFamily="18" charset="0"/>
              </a:rPr>
              <a:t>KCl</a:t>
            </a:r>
            <a:r>
              <a:rPr lang="tk-TM" sz="3200" dirty="0" smtClean="0">
                <a:latin typeface="Times New Roman" pitchFamily="18" charset="0"/>
                <a:cs typeface="Times New Roman" pitchFamily="18" charset="0"/>
              </a:rPr>
              <a:t>, Na</a:t>
            </a:r>
            <a:r>
              <a:rPr lang="en-US" sz="3200" dirty="0" err="1" smtClean="0">
                <a:latin typeface="Times New Roman" pitchFamily="18" charset="0"/>
                <a:cs typeface="Times New Roman" pitchFamily="18" charset="0"/>
              </a:rPr>
              <a:t>Cl</a:t>
            </a:r>
            <a:r>
              <a:rPr lang="tk-TM"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CaCl</a:t>
            </a:r>
            <a:r>
              <a:rPr lang="en-US" sz="2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Na</a:t>
            </a:r>
            <a:r>
              <a:rPr lang="en-US" sz="2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SO</a:t>
            </a:r>
            <a:r>
              <a:rPr lang="en-US" sz="2000" dirty="0" smtClean="0">
                <a:latin typeface="Times New Roman" pitchFamily="18" charset="0"/>
                <a:cs typeface="Times New Roman" pitchFamily="18" charset="0"/>
              </a:rPr>
              <a:t>4, </a:t>
            </a:r>
            <a:r>
              <a:rPr lang="en-US" sz="3200" dirty="0" smtClean="0">
                <a:latin typeface="Times New Roman" pitchFamily="18" charset="0"/>
                <a:cs typeface="Times New Roman" pitchFamily="18" charset="0"/>
              </a:rPr>
              <a:t>CH</a:t>
            </a:r>
            <a:r>
              <a:rPr lang="en-US" sz="20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COONa,</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Na</a:t>
            </a:r>
            <a:r>
              <a:rPr lang="en-US" sz="2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SO</a:t>
            </a:r>
            <a:r>
              <a:rPr lang="en-US" sz="2000" dirty="0" smtClean="0">
                <a:latin typeface="Times New Roman" pitchFamily="18" charset="0"/>
                <a:cs typeface="Times New Roman" pitchFamily="18" charset="0"/>
              </a:rPr>
              <a:t>3 </a:t>
            </a:r>
            <a:r>
              <a:rPr lang="tk-TM" sz="20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we </a:t>
            </a:r>
            <a:r>
              <a:rPr lang="tk-TM" sz="3200" dirty="0">
                <a:latin typeface="Times New Roman" pitchFamily="18" charset="0"/>
                <a:cs typeface="Times New Roman" pitchFamily="18" charset="0"/>
              </a:rPr>
              <a:t>ş</a:t>
            </a:r>
            <a:r>
              <a:rPr lang="en-US" sz="3200" dirty="0" smtClean="0">
                <a:latin typeface="Times New Roman" pitchFamily="18" charset="0"/>
                <a:cs typeface="Times New Roman" pitchFamily="18" charset="0"/>
              </a:rPr>
              <a:t>.m.</a:t>
            </a:r>
            <a:r>
              <a:rPr lang="tk-TM" sz="3200" dirty="0" smtClean="0">
                <a:latin typeface="Times New Roman" pitchFamily="18" charset="0"/>
                <a:cs typeface="Times New Roman" pitchFamily="18" charset="0"/>
              </a:rPr>
              <a:t/>
            </a:r>
            <a:br>
              <a:rPr lang="tk-TM" sz="3200" dirty="0" smtClean="0">
                <a:latin typeface="Times New Roman" pitchFamily="18" charset="0"/>
                <a:cs typeface="Times New Roman" pitchFamily="18" charset="0"/>
              </a:rPr>
            </a:br>
            <a:r>
              <a:rPr lang="tk-TM" sz="3200" dirty="0" smtClean="0">
                <a:solidFill>
                  <a:srgbClr val="FF0000"/>
                </a:solidFill>
                <a:latin typeface="Times New Roman" pitchFamily="18" charset="0"/>
                <a:cs typeface="Times New Roman" pitchFamily="18" charset="0"/>
              </a:rPr>
              <a:t>2. </a:t>
            </a:r>
            <a:r>
              <a:rPr lang="tk-TM" sz="3200" i="1" dirty="0" smtClean="0">
                <a:solidFill>
                  <a:srgbClr val="FF0000"/>
                </a:solidFill>
                <a:latin typeface="Times New Roman" pitchFamily="18" charset="0"/>
                <a:cs typeface="Times New Roman" pitchFamily="18" charset="0"/>
              </a:rPr>
              <a:t>Az ereýänler </a:t>
            </a:r>
            <a:r>
              <a:rPr lang="tk-TM"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CaSO</a:t>
            </a:r>
            <a:r>
              <a:rPr lang="en-US" sz="2000" dirty="0" smtClean="0">
                <a:latin typeface="Times New Roman" pitchFamily="18" charset="0"/>
                <a:cs typeface="Times New Roman" pitchFamily="18" charset="0"/>
              </a:rPr>
              <a:t>4</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a:t>
            </a:r>
            <a:r>
              <a:rPr lang="en-US" sz="3200" dirty="0" smtClean="0">
                <a:latin typeface="Times New Roman" pitchFamily="18" charset="0"/>
                <a:cs typeface="Times New Roman" pitchFamily="18" charset="0"/>
              </a:rPr>
              <a:t>(OH)</a:t>
            </a:r>
            <a:r>
              <a:rPr lang="en-US" sz="2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PbSO</a:t>
            </a:r>
            <a:r>
              <a:rPr lang="en-US" sz="2000" dirty="0" smtClean="0">
                <a:latin typeface="Times New Roman" pitchFamily="18" charset="0"/>
                <a:cs typeface="Times New Roman" pitchFamily="18" charset="0"/>
              </a:rPr>
              <a:t>4</a:t>
            </a:r>
            <a:r>
              <a:rPr lang="en-US" sz="3200" dirty="0" smtClean="0">
                <a:latin typeface="Times New Roman" pitchFamily="18" charset="0"/>
                <a:cs typeface="Times New Roman" pitchFamily="18" charset="0"/>
              </a:rPr>
              <a:t> we </a:t>
            </a:r>
            <a:r>
              <a:rPr lang="tk-TM" sz="3200" dirty="0">
                <a:latin typeface="Times New Roman" pitchFamily="18" charset="0"/>
                <a:cs typeface="Times New Roman" pitchFamily="18" charset="0"/>
              </a:rPr>
              <a:t>ş</a:t>
            </a:r>
            <a:r>
              <a:rPr lang="en-US" sz="3200" dirty="0" smtClean="0">
                <a:latin typeface="Times New Roman" pitchFamily="18" charset="0"/>
                <a:cs typeface="Times New Roman" pitchFamily="18" charset="0"/>
              </a:rPr>
              <a:t>.m.</a:t>
            </a:r>
            <a:r>
              <a:rPr lang="tk-TM" sz="3200" dirty="0" smtClean="0">
                <a:latin typeface="Times New Roman" pitchFamily="18" charset="0"/>
                <a:cs typeface="Times New Roman" pitchFamily="18" charset="0"/>
              </a:rPr>
              <a:t/>
            </a:r>
            <a:br>
              <a:rPr lang="tk-TM" sz="3200" dirty="0" smtClean="0">
                <a:latin typeface="Times New Roman" pitchFamily="18" charset="0"/>
                <a:cs typeface="Times New Roman" pitchFamily="18" charset="0"/>
              </a:rPr>
            </a:br>
            <a:r>
              <a:rPr lang="tk-TM" sz="3200" dirty="0" smtClean="0">
                <a:solidFill>
                  <a:srgbClr val="FF0000"/>
                </a:solidFill>
                <a:latin typeface="Times New Roman" pitchFamily="18" charset="0"/>
                <a:cs typeface="Times New Roman" pitchFamily="18" charset="0"/>
              </a:rPr>
              <a:t>3. </a:t>
            </a:r>
            <a:r>
              <a:rPr lang="tk-TM" sz="3200" i="1" dirty="0">
                <a:solidFill>
                  <a:srgbClr val="FF0000"/>
                </a:solidFill>
                <a:latin typeface="Times New Roman" pitchFamily="18" charset="0"/>
                <a:cs typeface="Times New Roman" pitchFamily="18" charset="0"/>
              </a:rPr>
              <a:t>I</a:t>
            </a:r>
            <a:r>
              <a:rPr lang="tk-TM" sz="3200" i="1" dirty="0" smtClean="0">
                <a:solidFill>
                  <a:srgbClr val="FF0000"/>
                </a:solidFill>
                <a:latin typeface="Times New Roman" pitchFamily="18" charset="0"/>
                <a:cs typeface="Times New Roman" pitchFamily="18" charset="0"/>
              </a:rPr>
              <a:t>ş ýüzünde eremeýänler</a:t>
            </a:r>
            <a:r>
              <a:rPr lang="en-US" sz="3200" i="1"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AgCl</a:t>
            </a:r>
            <a:r>
              <a:rPr lang="en-US" sz="3200" dirty="0" smtClean="0">
                <a:latin typeface="Times New Roman" pitchFamily="18" charset="0"/>
                <a:cs typeface="Times New Roman" pitchFamily="18" charset="0"/>
              </a:rPr>
              <a:t>, BaSO</a:t>
            </a:r>
            <a:r>
              <a:rPr lang="en-US" sz="2000" dirty="0" smtClean="0">
                <a:latin typeface="Times New Roman" pitchFamily="18" charset="0"/>
                <a:cs typeface="Times New Roman" pitchFamily="18" charset="0"/>
              </a:rPr>
              <a:t>4</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PbI</a:t>
            </a:r>
            <a:r>
              <a:rPr lang="en-US" sz="3200" dirty="0" smtClean="0">
                <a:latin typeface="Times New Roman" pitchFamily="18" charset="0"/>
                <a:cs typeface="Times New Roman" pitchFamily="18" charset="0"/>
              </a:rPr>
              <a:t>, </a:t>
            </a:r>
            <a:r>
              <a:rPr lang="tk-TM" sz="3200" dirty="0">
                <a:latin typeface="Times New Roman" pitchFamily="18" charset="0"/>
                <a:cs typeface="Times New Roman" pitchFamily="18" charset="0"/>
              </a:rPr>
              <a:t>d</a:t>
            </a:r>
            <a:r>
              <a:rPr lang="tk-TM" sz="3200" dirty="0" smtClean="0">
                <a:latin typeface="Times New Roman" pitchFamily="18" charset="0"/>
                <a:cs typeface="Times New Roman" pitchFamily="18" charset="0"/>
              </a:rPr>
              <a:t>aşlar, aýna, altyn, kümüş we ş.m.</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t>
            </a:r>
            <a:r>
              <a:rPr lang="tk-TM" sz="3200" dirty="0" smtClean="0">
                <a:latin typeface="Times New Roman" pitchFamily="18" charset="0"/>
                <a:cs typeface="Times New Roman" pitchFamily="18" charset="0"/>
              </a:rPr>
              <a:t>Suwda gowy ereýän natriý hloridi , spirtde ýaramaz ereýär ýa-da iod suwda ýaramaz erese, benzolda gowy ereýär. Bu bolsa ereýjiligiň eredijiniň tebigatyna hem baglylygyny görkezýär.</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490946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marL="182563" indent="715963" algn="l"/>
            <a:r>
              <a:rPr lang="tk-TM" sz="3600" b="1" i="1" dirty="0" smtClean="0">
                <a:latin typeface="Times New Roman" pitchFamily="18" charset="0"/>
                <a:cs typeface="Times New Roman" pitchFamily="18" charset="0"/>
              </a:rPr>
              <a:t>Meseleleri çözmek</a:t>
            </a:r>
            <a:br>
              <a:rPr lang="tk-TM" sz="3600" b="1" i="1" dirty="0" smtClean="0">
                <a:latin typeface="Times New Roman" pitchFamily="18" charset="0"/>
                <a:cs typeface="Times New Roman" pitchFamily="18" charset="0"/>
              </a:rPr>
            </a:br>
            <a:r>
              <a:rPr lang="tk-TM" sz="3600" b="1" i="1" dirty="0" smtClean="0">
                <a:latin typeface="Times New Roman" pitchFamily="18" charset="0"/>
                <a:cs typeface="Times New Roman" pitchFamily="18" charset="0"/>
              </a:rPr>
              <a:t/>
            </a:r>
            <a:br>
              <a:rPr lang="tk-TM" sz="3600" b="1" i="1" dirty="0" smtClean="0">
                <a:latin typeface="Times New Roman" pitchFamily="18" charset="0"/>
                <a:cs typeface="Times New Roman" pitchFamily="18" charset="0"/>
              </a:rPr>
            </a:br>
            <a:r>
              <a:rPr lang="tk-TM" sz="3600" b="1" i="1" dirty="0" smtClean="0">
                <a:latin typeface="Times New Roman" pitchFamily="18" charset="0"/>
                <a:cs typeface="Times New Roman" pitchFamily="18" charset="0"/>
              </a:rPr>
              <a:t>1) 500g 20 %-li K</a:t>
            </a:r>
            <a:r>
              <a:rPr lang="en-US" sz="3600" b="1" i="1" dirty="0" err="1" smtClean="0">
                <a:latin typeface="Times New Roman" pitchFamily="18" charset="0"/>
                <a:cs typeface="Times New Roman" pitchFamily="18" charset="0"/>
              </a:rPr>
              <a:t>Cl</a:t>
            </a:r>
            <a:r>
              <a:rPr lang="tk-TM" sz="3600" b="1" i="1" dirty="0" smtClean="0">
                <a:latin typeface="Times New Roman" pitchFamily="18" charset="0"/>
                <a:cs typeface="Times New Roman" pitchFamily="18" charset="0"/>
              </a:rPr>
              <a:t> erginini taýýarlamak üçin näçe gram K</a:t>
            </a:r>
            <a:r>
              <a:rPr lang="en-US" sz="3600" b="1" i="1" dirty="0" err="1" smtClean="0">
                <a:latin typeface="Times New Roman" pitchFamily="18" charset="0"/>
                <a:cs typeface="Times New Roman" pitchFamily="18" charset="0"/>
              </a:rPr>
              <a:t>Cl</a:t>
            </a:r>
            <a:r>
              <a:rPr lang="tk-TM" sz="3600" b="1" i="1" dirty="0" smtClean="0">
                <a:latin typeface="Times New Roman" pitchFamily="18" charset="0"/>
                <a:cs typeface="Times New Roman" pitchFamily="18" charset="0"/>
              </a:rPr>
              <a:t>  we suw almaly?</a:t>
            </a:r>
            <a:br>
              <a:rPr lang="tk-TM" sz="3600" b="1" i="1" dirty="0" smtClean="0">
                <a:latin typeface="Times New Roman" pitchFamily="18" charset="0"/>
                <a:cs typeface="Times New Roman" pitchFamily="18" charset="0"/>
              </a:rPr>
            </a:br>
            <a:r>
              <a:rPr lang="tk-TM" sz="3600" b="1" i="1" dirty="0" smtClean="0">
                <a:latin typeface="Times New Roman" pitchFamily="18" charset="0"/>
                <a:cs typeface="Times New Roman" pitchFamily="18" charset="0"/>
              </a:rPr>
              <a:t/>
            </a:r>
            <a:br>
              <a:rPr lang="tk-TM" sz="3600" b="1" i="1" dirty="0" smtClean="0">
                <a:latin typeface="Times New Roman" pitchFamily="18" charset="0"/>
                <a:cs typeface="Times New Roman" pitchFamily="18" charset="0"/>
              </a:rPr>
            </a:br>
            <a:r>
              <a:rPr lang="tk-TM" sz="3600" b="1" i="1" dirty="0" smtClean="0">
                <a:latin typeface="Times New Roman" pitchFamily="18" charset="0"/>
                <a:cs typeface="Times New Roman" pitchFamily="18" charset="0"/>
              </a:rPr>
              <a:t>2) </a:t>
            </a:r>
            <a:r>
              <a:rPr lang="en-US" sz="3600" b="1" i="1" dirty="0" smtClean="0">
                <a:latin typeface="Times New Roman" pitchFamily="18" charset="0"/>
                <a:cs typeface="Times New Roman" pitchFamily="18" charset="0"/>
              </a:rPr>
              <a:t>E</a:t>
            </a:r>
            <a:r>
              <a:rPr lang="tk-TM" sz="3600" b="1" i="1" dirty="0" smtClean="0">
                <a:latin typeface="Times New Roman" pitchFamily="18" charset="0"/>
                <a:cs typeface="Times New Roman" pitchFamily="18" charset="0"/>
              </a:rPr>
              <a:t>ger-de 40 g madda eredilip 5 %-li ergin taýýarlanan bolsa şol erginiň massasy näçe</a:t>
            </a:r>
            <a:r>
              <a:rPr lang="ru-RU" sz="3600" b="1" i="1" dirty="0" smtClean="0">
                <a:latin typeface="Times New Roman" pitchFamily="18" charset="0"/>
                <a:cs typeface="Times New Roman" pitchFamily="18" charset="0"/>
              </a:rPr>
              <a:t>?</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3) </a:t>
            </a:r>
            <a:r>
              <a:rPr lang="tk-TM" sz="3600" b="1" i="1" dirty="0" smtClean="0">
                <a:latin typeface="Times New Roman" pitchFamily="18" charset="0"/>
                <a:cs typeface="Times New Roman" pitchFamily="18" charset="0"/>
              </a:rPr>
              <a:t>Eger G = 600 g we onuň dykyzlygy </a:t>
            </a:r>
            <a:r>
              <a:rPr lang="el-GR" sz="3600" b="1" i="1" dirty="0" smtClean="0">
                <a:latin typeface="Times New Roman" pitchFamily="18" charset="0"/>
                <a:cs typeface="Times New Roman" pitchFamily="18" charset="0"/>
              </a:rPr>
              <a:t>ρ</a:t>
            </a:r>
            <a:r>
              <a:rPr lang="tk-TM" sz="3600" b="1" i="1" dirty="0" smtClean="0">
                <a:latin typeface="Times New Roman" pitchFamily="18" charset="0"/>
                <a:cs typeface="Times New Roman" pitchFamily="18" charset="0"/>
              </a:rPr>
              <a:t> =1.25 g/ml, bolsa, şol erginiň göwrümi näçe</a:t>
            </a:r>
            <a:r>
              <a:rPr lang="ru-RU" sz="3600" b="1" i="1" dirty="0" smtClean="0">
                <a:latin typeface="Times New Roman" pitchFamily="18" charset="0"/>
                <a:cs typeface="Times New Roman" pitchFamily="18" charset="0"/>
              </a:rPr>
              <a:t>?</a:t>
            </a:r>
            <a:r>
              <a:rPr lang="tk-TM" sz="3600" b="1" i="1" dirty="0" smtClean="0">
                <a:latin typeface="Times New Roman" pitchFamily="18" charset="0"/>
                <a:cs typeface="Times New Roman" pitchFamily="18" charset="0"/>
              </a:rPr>
              <a:t/>
            </a:r>
            <a:br>
              <a:rPr lang="tk-TM" sz="3600" b="1" i="1" dirty="0" smtClean="0">
                <a:latin typeface="Times New Roman" pitchFamily="18" charset="0"/>
                <a:cs typeface="Times New Roman" pitchFamily="18" charset="0"/>
              </a:rPr>
            </a:br>
            <a:endParaRPr lang="ru-RU"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481481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08911" cy="5976664"/>
          </a:xfrm>
        </p:spPr>
        <p:txBody>
          <a:bodyPr/>
          <a:lstStyle/>
          <a:p>
            <a:pPr algn="l"/>
            <a:endParaRPr lang="ru-R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76672"/>
            <a:ext cx="8064896" cy="6009580"/>
          </a:xfrm>
          <a:prstGeom prst="rect">
            <a:avLst/>
          </a:prstGeom>
        </p:spPr>
      </p:pic>
    </p:spTree>
    <p:extLst>
      <p:ext uri="{BB962C8B-B14F-4D97-AF65-F5344CB8AC3E}">
        <p14:creationId xmlns:p14="http://schemas.microsoft.com/office/powerpoint/2010/main" val="1365168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stretch>
            <a:fillRect/>
          </a:stretch>
        </p:blipFill>
        <p:spPr>
          <a:xfrm>
            <a:off x="0" y="0"/>
            <a:ext cx="9144000" cy="6858001"/>
          </a:xfrm>
          <a:prstGeom prst="rect">
            <a:avLst/>
          </a:prstGeom>
        </p:spPr>
      </p:pic>
    </p:spTree>
    <p:extLst>
      <p:ext uri="{BB962C8B-B14F-4D97-AF65-F5344CB8AC3E}">
        <p14:creationId xmlns:p14="http://schemas.microsoft.com/office/powerpoint/2010/main" val="1672790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332656"/>
            <a:ext cx="8820472" cy="6120680"/>
          </a:xfrm>
        </p:spPr>
        <p:txBody>
          <a:bodyPr>
            <a:normAutofit/>
          </a:bodyPr>
          <a:lstStyle/>
          <a:p>
            <a:pPr marL="365760" lvl="1" indent="0" algn="just">
              <a:spcBef>
                <a:spcPts val="0"/>
              </a:spcBef>
              <a:spcAft>
                <a:spcPts val="0"/>
              </a:spcAft>
              <a:buClr>
                <a:srgbClr val="F14124">
                  <a:lumMod val="75000"/>
                </a:srgbClr>
              </a:buClr>
              <a:buNone/>
            </a:pPr>
            <a:r>
              <a:rPr lang="tk-TM" sz="3200" b="1" dirty="0">
                <a:solidFill>
                  <a:prstClr val="black">
                    <a:lumMod val="75000"/>
                    <a:lumOff val="25000"/>
                  </a:prstClr>
                </a:solidFill>
                <a:latin typeface="Times New Roman" pitchFamily="18" charset="0"/>
                <a:cs typeface="Times New Roman" pitchFamily="18" charset="0"/>
              </a:rPr>
              <a:t>Himiki taýdan hakyky ergin bolanda erediji bilen eredilen </a:t>
            </a:r>
            <a:r>
              <a:rPr lang="tk-TM" sz="3200" b="1" dirty="0" smtClean="0">
                <a:solidFill>
                  <a:prstClr val="black">
                    <a:lumMod val="75000"/>
                    <a:lumOff val="25000"/>
                  </a:prstClr>
                </a:solidFill>
                <a:latin typeface="Times New Roman" pitchFamily="18" charset="0"/>
                <a:cs typeface="Times New Roman" pitchFamily="18" charset="0"/>
              </a:rPr>
              <a:t>madda</a:t>
            </a:r>
            <a:r>
              <a:rPr lang="en-US" sz="3200" b="1" dirty="0" smtClean="0">
                <a:solidFill>
                  <a:prstClr val="black">
                    <a:lumMod val="75000"/>
                    <a:lumOff val="25000"/>
                  </a:prstClr>
                </a:solidFill>
                <a:latin typeface="Times New Roman" pitchFamily="18" charset="0"/>
                <a:cs typeface="Times New Roman" pitchFamily="18" charset="0"/>
              </a:rPr>
              <a:t> </a:t>
            </a:r>
            <a:r>
              <a:rPr lang="tk-TM" sz="3200" b="1" dirty="0">
                <a:solidFill>
                  <a:prstClr val="black">
                    <a:lumMod val="75000"/>
                    <a:lumOff val="25000"/>
                  </a:prstClr>
                </a:solidFill>
                <a:latin typeface="Times New Roman" pitchFamily="18" charset="0"/>
                <a:cs typeface="Times New Roman" pitchFamily="18" charset="0"/>
              </a:rPr>
              <a:t>molekulalar ýa-da ionlar görnüşinde birmeňzeş fazada bolmaly. Ýagny eredijini eredilen maddadan süzmek, çökdürmek ýa-da beýleki mehaniki usullar arkaly bölüp </a:t>
            </a:r>
            <a:r>
              <a:rPr lang="tk-TM" sz="3200" b="1" dirty="0" smtClean="0">
                <a:solidFill>
                  <a:prstClr val="black">
                    <a:lumMod val="75000"/>
                    <a:lumOff val="25000"/>
                  </a:prstClr>
                </a:solidFill>
                <a:latin typeface="Times New Roman" pitchFamily="18" charset="0"/>
                <a:cs typeface="Times New Roman" pitchFamily="18" charset="0"/>
              </a:rPr>
              <a:t>bolmaýar.</a:t>
            </a:r>
            <a:endParaRPr lang="en-US" sz="3200" b="1" dirty="0" smtClean="0">
              <a:solidFill>
                <a:prstClr val="black">
                  <a:lumMod val="75000"/>
                  <a:lumOff val="25000"/>
                </a:prstClr>
              </a:solidFill>
              <a:latin typeface="Times New Roman" pitchFamily="18" charset="0"/>
              <a:cs typeface="Times New Roman" pitchFamily="18" charset="0"/>
            </a:endParaRPr>
          </a:p>
          <a:p>
            <a:pPr marL="365760" lvl="1" indent="0" algn="just">
              <a:spcBef>
                <a:spcPts val="0"/>
              </a:spcBef>
              <a:spcAft>
                <a:spcPts val="0"/>
              </a:spcAft>
              <a:buClr>
                <a:srgbClr val="F14124">
                  <a:lumMod val="75000"/>
                </a:srgbClr>
              </a:buClr>
              <a:buNone/>
            </a:pPr>
            <a:r>
              <a:rPr lang="tk-TM" sz="3200" b="1" dirty="0" smtClean="0">
                <a:solidFill>
                  <a:prstClr val="black">
                    <a:lumMod val="75000"/>
                    <a:lumOff val="25000"/>
                  </a:prstClr>
                </a:solidFill>
                <a:latin typeface="Times New Roman" pitchFamily="18" charset="0"/>
                <a:cs typeface="Times New Roman" pitchFamily="18" charset="0"/>
              </a:rPr>
              <a:t> </a:t>
            </a:r>
            <a:r>
              <a:rPr lang="tk-TM" sz="3200" b="1" dirty="0">
                <a:solidFill>
                  <a:prstClr val="black">
                    <a:lumMod val="75000"/>
                    <a:lumOff val="25000"/>
                  </a:prstClr>
                </a:solidFill>
                <a:latin typeface="Times New Roman" pitchFamily="18" charset="0"/>
                <a:cs typeface="Times New Roman" pitchFamily="18" charset="0"/>
              </a:rPr>
              <a:t>Meselem: </a:t>
            </a:r>
            <a:endParaRPr lang="en-US" sz="3200" b="1" dirty="0">
              <a:solidFill>
                <a:prstClr val="black">
                  <a:lumMod val="75000"/>
                  <a:lumOff val="25000"/>
                </a:prstClr>
              </a:solidFill>
              <a:latin typeface="Times New Roman" pitchFamily="18" charset="0"/>
              <a:cs typeface="Times New Roman" pitchFamily="18" charset="0"/>
            </a:endParaRPr>
          </a:p>
          <a:p>
            <a:pPr marL="365760" lvl="1" indent="0" algn="just">
              <a:spcBef>
                <a:spcPts val="0"/>
              </a:spcBef>
              <a:spcAft>
                <a:spcPts val="0"/>
              </a:spcAft>
              <a:buClr>
                <a:srgbClr val="F14124">
                  <a:lumMod val="75000"/>
                </a:srgbClr>
              </a:buClr>
              <a:buNone/>
            </a:pPr>
            <a:r>
              <a:rPr lang="tk-TM" sz="3200" b="1" dirty="0">
                <a:solidFill>
                  <a:prstClr val="black">
                    <a:lumMod val="75000"/>
                    <a:lumOff val="25000"/>
                  </a:prstClr>
                </a:solidFill>
                <a:latin typeface="Times New Roman" pitchFamily="18" charset="0"/>
                <a:cs typeface="Times New Roman" pitchFamily="18" charset="0"/>
              </a:rPr>
              <a:t>Na</a:t>
            </a:r>
            <a:r>
              <a:rPr lang="en-US" sz="3200" b="1" dirty="0">
                <a:solidFill>
                  <a:prstClr val="black">
                    <a:lumMod val="75000"/>
                    <a:lumOff val="25000"/>
                  </a:prstClr>
                </a:solidFill>
                <a:latin typeface="Times New Roman" pitchFamily="18" charset="0"/>
                <a:cs typeface="Times New Roman" pitchFamily="18" charset="0"/>
              </a:rPr>
              <a:t>C</a:t>
            </a:r>
            <a:r>
              <a:rPr lang="tk-TM" sz="3200" b="1" dirty="0">
                <a:solidFill>
                  <a:prstClr val="black">
                    <a:lumMod val="75000"/>
                    <a:lumOff val="25000"/>
                  </a:prstClr>
                </a:solidFill>
                <a:latin typeface="Times New Roman" pitchFamily="18" charset="0"/>
                <a:cs typeface="Times New Roman" pitchFamily="18" charset="0"/>
              </a:rPr>
              <a:t>l duzuny, gandy </a:t>
            </a:r>
            <a:endParaRPr lang="en-US" sz="3200" b="1" dirty="0">
              <a:solidFill>
                <a:prstClr val="black">
                  <a:lumMod val="75000"/>
                  <a:lumOff val="25000"/>
                </a:prstClr>
              </a:solidFill>
              <a:latin typeface="Times New Roman" pitchFamily="18" charset="0"/>
              <a:cs typeface="Times New Roman" pitchFamily="18" charset="0"/>
            </a:endParaRPr>
          </a:p>
          <a:p>
            <a:pPr marL="365760" lvl="1" indent="0" algn="just">
              <a:spcBef>
                <a:spcPts val="0"/>
              </a:spcBef>
              <a:spcAft>
                <a:spcPts val="0"/>
              </a:spcAft>
              <a:buClr>
                <a:srgbClr val="F14124">
                  <a:lumMod val="75000"/>
                </a:srgbClr>
              </a:buClr>
              <a:buNone/>
            </a:pPr>
            <a:r>
              <a:rPr lang="tk-TM" sz="3200" b="1" dirty="0">
                <a:solidFill>
                  <a:prstClr val="black">
                    <a:lumMod val="75000"/>
                    <a:lumOff val="25000"/>
                  </a:prstClr>
                </a:solidFill>
                <a:latin typeface="Times New Roman" pitchFamily="18" charset="0"/>
                <a:cs typeface="Times New Roman" pitchFamily="18" charset="0"/>
              </a:rPr>
              <a:t>we ş.m.-leri suwda </a:t>
            </a:r>
            <a:endParaRPr lang="en-US" sz="3200" b="1" dirty="0">
              <a:solidFill>
                <a:prstClr val="black">
                  <a:lumMod val="75000"/>
                  <a:lumOff val="25000"/>
                </a:prstClr>
              </a:solidFill>
              <a:latin typeface="Times New Roman" pitchFamily="18" charset="0"/>
              <a:cs typeface="Times New Roman" pitchFamily="18" charset="0"/>
            </a:endParaRPr>
          </a:p>
          <a:p>
            <a:pPr marL="365760" lvl="1" indent="0" algn="just">
              <a:spcBef>
                <a:spcPts val="0"/>
              </a:spcBef>
              <a:spcAft>
                <a:spcPts val="0"/>
              </a:spcAft>
              <a:buClr>
                <a:srgbClr val="F14124">
                  <a:lumMod val="75000"/>
                </a:srgbClr>
              </a:buClr>
              <a:buNone/>
            </a:pPr>
            <a:r>
              <a:rPr lang="tk-TM" sz="3200" b="1" dirty="0">
                <a:solidFill>
                  <a:prstClr val="black">
                    <a:lumMod val="75000"/>
                    <a:lumOff val="25000"/>
                  </a:prstClr>
                </a:solidFill>
                <a:latin typeface="Times New Roman" pitchFamily="18" charset="0"/>
                <a:cs typeface="Times New Roman" pitchFamily="18" charset="0"/>
              </a:rPr>
              <a:t>eredenimizde duz bilen </a:t>
            </a:r>
            <a:endParaRPr lang="en-US" sz="3200" b="1" dirty="0">
              <a:solidFill>
                <a:prstClr val="black">
                  <a:lumMod val="75000"/>
                  <a:lumOff val="25000"/>
                </a:prstClr>
              </a:solidFill>
              <a:latin typeface="Times New Roman" pitchFamily="18" charset="0"/>
              <a:cs typeface="Times New Roman" pitchFamily="18" charset="0"/>
            </a:endParaRPr>
          </a:p>
          <a:p>
            <a:pPr marL="365760" lvl="1" indent="0" algn="just">
              <a:spcBef>
                <a:spcPts val="0"/>
              </a:spcBef>
              <a:spcAft>
                <a:spcPts val="0"/>
              </a:spcAft>
              <a:buClr>
                <a:srgbClr val="F14124">
                  <a:lumMod val="75000"/>
                </a:srgbClr>
              </a:buClr>
              <a:buNone/>
            </a:pPr>
            <a:r>
              <a:rPr lang="tk-TM" sz="3200" b="1" dirty="0">
                <a:solidFill>
                  <a:prstClr val="black">
                    <a:lumMod val="75000"/>
                    <a:lumOff val="25000"/>
                  </a:prstClr>
                </a:solidFill>
                <a:latin typeface="Times New Roman" pitchFamily="18" charset="0"/>
                <a:cs typeface="Times New Roman" pitchFamily="18" charset="0"/>
              </a:rPr>
              <a:t>suw bir görnüşli suwuk</a:t>
            </a:r>
            <a:r>
              <a:rPr lang="en-US" sz="3200" b="1" dirty="0">
                <a:solidFill>
                  <a:prstClr val="black">
                    <a:lumMod val="75000"/>
                    <a:lumOff val="25000"/>
                  </a:prstClr>
                </a:solidFill>
                <a:latin typeface="Times New Roman" pitchFamily="18" charset="0"/>
                <a:cs typeface="Times New Roman" pitchFamily="18" charset="0"/>
              </a:rPr>
              <a:t>-</a:t>
            </a:r>
          </a:p>
          <a:p>
            <a:pPr marL="365760" lvl="1" indent="0" algn="just">
              <a:spcBef>
                <a:spcPts val="0"/>
              </a:spcBef>
              <a:spcAft>
                <a:spcPts val="0"/>
              </a:spcAft>
              <a:buClr>
                <a:srgbClr val="F14124">
                  <a:lumMod val="75000"/>
                </a:srgbClr>
              </a:buClr>
              <a:buNone/>
            </a:pPr>
            <a:r>
              <a:rPr lang="tk-TM" sz="3200" b="1" dirty="0">
                <a:solidFill>
                  <a:prstClr val="black">
                    <a:lumMod val="75000"/>
                    <a:lumOff val="25000"/>
                  </a:prstClr>
                </a:solidFill>
                <a:latin typeface="Times New Roman" pitchFamily="18" charset="0"/>
                <a:cs typeface="Times New Roman" pitchFamily="18" charset="0"/>
              </a:rPr>
              <a:t>luk emele </a:t>
            </a:r>
            <a:r>
              <a:rPr lang="tk-TM" sz="3200" b="1" dirty="0" smtClean="0">
                <a:solidFill>
                  <a:prstClr val="black">
                    <a:lumMod val="75000"/>
                    <a:lumOff val="25000"/>
                  </a:prstClr>
                </a:solidFill>
                <a:latin typeface="Times New Roman" pitchFamily="18" charset="0"/>
                <a:cs typeface="Times New Roman" pitchFamily="18" charset="0"/>
              </a:rPr>
              <a:t>getirýär.</a:t>
            </a:r>
            <a:endParaRPr lang="en-US" sz="3200" b="1" dirty="0"/>
          </a:p>
        </p:txBody>
      </p:sp>
      <p:pic>
        <p:nvPicPr>
          <p:cNvPr id="4" name="Picture 1"/>
          <p:cNvPicPr>
            <a:picLocks noChangeAspect="1"/>
          </p:cNvPicPr>
          <p:nvPr/>
        </p:nvPicPr>
        <p:blipFill>
          <a:blip r:embed="rId2"/>
          <a:stretch>
            <a:fillRect/>
          </a:stretch>
        </p:blipFill>
        <p:spPr>
          <a:xfrm>
            <a:off x="4572000" y="2852936"/>
            <a:ext cx="4499993" cy="3861048"/>
          </a:xfrm>
          <a:prstGeom prst="rect">
            <a:avLst/>
          </a:prstGeom>
        </p:spPr>
      </p:pic>
    </p:spTree>
    <p:extLst>
      <p:ext uri="{BB962C8B-B14F-4D97-AF65-F5344CB8AC3E}">
        <p14:creationId xmlns:p14="http://schemas.microsoft.com/office/powerpoint/2010/main" val="2163395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08504" cy="6670162"/>
          </a:xfrm>
        </p:spPr>
        <p:txBody>
          <a:bodyPr/>
          <a:lstStyle/>
          <a:p>
            <a:pPr marL="0" indent="0" algn="just">
              <a:buNone/>
            </a:pPr>
            <a:r>
              <a:rPr lang="en-US" sz="3200" dirty="0" smtClean="0">
                <a:latin typeface="Times New Roman" pitchFamily="18" charset="0"/>
                <a:cs typeface="Times New Roman" pitchFamily="18" charset="0"/>
              </a:rPr>
              <a:t>	</a:t>
            </a:r>
            <a:r>
              <a:rPr lang="tk-TM" sz="4000" dirty="0" smtClean="0">
                <a:latin typeface="Times New Roman" pitchFamily="18" charset="0"/>
                <a:cs typeface="Times New Roman" pitchFamily="18" charset="0"/>
              </a:rPr>
              <a:t>Emma beýleki ýagdaýlarda, haçanda erediji bilen gaty madda şeýle özara garyşmasalar, onda oňa himiki taýdan ergin diýilmeýär. Meselem biz suwda çägäni eretjek bolsak, çäge suwda eremeýär, eretjek bolup garanymyzda bolsa çägäni süzmek ýa-da çökdürmek arkaly suwdan aňsatlyk bilen bölmek mümki</a:t>
            </a:r>
            <a:r>
              <a:rPr lang="en-US" sz="4000" dirty="0" smtClean="0">
                <a:latin typeface="Times New Roman" pitchFamily="18" charset="0"/>
                <a:cs typeface="Times New Roman" pitchFamily="18" charset="0"/>
              </a:rPr>
              <a:t>n.</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2000" dirty="0" smtClean="0"/>
              <a:t/>
            </a:r>
            <a:br>
              <a:rPr lang="en-US" sz="2000" dirty="0" smtClean="0"/>
            </a:br>
            <a:endParaRPr lang="ru-RU" sz="2000" dirty="0"/>
          </a:p>
        </p:txBody>
      </p:sp>
    </p:spTree>
    <p:extLst>
      <p:ext uri="{BB962C8B-B14F-4D97-AF65-F5344CB8AC3E}">
        <p14:creationId xmlns:p14="http://schemas.microsoft.com/office/powerpoint/2010/main" val="166041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0"/>
            <a:ext cx="9144000" cy="6857999"/>
          </a:xfrm>
        </p:spPr>
        <p:txBody>
          <a:bodyPr/>
          <a:lstStyle/>
          <a:p>
            <a:pPr marL="182880" indent="0">
              <a:buNone/>
            </a:pPr>
            <a:r>
              <a:rPr lang="en-US" sz="3200" dirty="0" smtClean="0"/>
              <a:t>- </a:t>
            </a:r>
            <a:r>
              <a:rPr lang="tk-TM" sz="3200" dirty="0" smtClean="0"/>
              <a:t>Erän madda bilen erediji bir fazadan durýan sistema </a:t>
            </a:r>
            <a:r>
              <a:rPr lang="tk-TM" sz="3200" dirty="0" smtClean="0">
                <a:solidFill>
                  <a:srgbClr val="FF0000"/>
                </a:solidFill>
              </a:rPr>
              <a:t>gomogen </a:t>
            </a:r>
            <a:r>
              <a:rPr lang="tk-TM" sz="3200" dirty="0" smtClean="0"/>
              <a:t>sistema diýilýär.</a:t>
            </a:r>
            <a:br>
              <a:rPr lang="tk-TM" sz="3200" dirty="0" smtClean="0"/>
            </a:br>
            <a:r>
              <a:rPr lang="tk-TM" sz="3200" dirty="0"/>
              <a:t>	</a:t>
            </a:r>
            <a:r>
              <a:rPr lang="tk-TM" sz="3200" dirty="0" smtClean="0"/>
              <a:t>Meselem:  gaz+gaz</a:t>
            </a:r>
            <a:r>
              <a:rPr lang="en-US" sz="3200" dirty="0" smtClean="0"/>
              <a:t>, </a:t>
            </a:r>
            <a:r>
              <a:rPr lang="tk-TM" sz="3200" dirty="0" smtClean="0"/>
              <a:t>suwukluk+suwukluk</a:t>
            </a:r>
            <a:r>
              <a:rPr lang="en-US" sz="3200" dirty="0" smtClean="0"/>
              <a:t/>
            </a:r>
            <a:br>
              <a:rPr lang="en-US" sz="3200" dirty="0" smtClean="0"/>
            </a:br>
            <a:r>
              <a:rPr lang="en-US" sz="3200" dirty="0" smtClean="0"/>
              <a:t>- </a:t>
            </a:r>
            <a:r>
              <a:rPr lang="tk-TM" sz="3200" dirty="0" smtClean="0"/>
              <a:t>Birnäçe fazadan durýan sistema bolsa </a:t>
            </a:r>
            <a:r>
              <a:rPr lang="tk-TM" sz="3200" dirty="0" smtClean="0">
                <a:solidFill>
                  <a:srgbClr val="FF0000"/>
                </a:solidFill>
              </a:rPr>
              <a:t>geterogen</a:t>
            </a:r>
            <a:r>
              <a:rPr lang="tk-TM" sz="3200" dirty="0" smtClean="0"/>
              <a:t> sistema diýilýär. </a:t>
            </a:r>
            <a:r>
              <a:rPr lang="tk-TM" sz="3200" dirty="0"/>
              <a:t>Meselem:</a:t>
            </a:r>
            <a:r>
              <a:rPr lang="tk-TM" sz="3200" dirty="0" smtClean="0"/>
              <a:t/>
            </a:r>
            <a:br>
              <a:rPr lang="tk-TM" sz="3200" dirty="0" smtClean="0"/>
            </a:br>
            <a:r>
              <a:rPr lang="tk-TM" sz="3200" dirty="0" smtClean="0"/>
              <a:t>gaz+suwukluk</a:t>
            </a:r>
            <a:r>
              <a:rPr lang="en-US" sz="3200" dirty="0" smtClean="0"/>
              <a:t>, </a:t>
            </a:r>
            <a:r>
              <a:rPr lang="tk-TM" sz="3200" dirty="0"/>
              <a:t>gaz+gaty </a:t>
            </a:r>
            <a:r>
              <a:rPr lang="tk-TM" sz="3200" dirty="0" smtClean="0"/>
              <a:t>madda</a:t>
            </a:r>
            <a:r>
              <a:rPr lang="en-US" sz="3200" dirty="0"/>
              <a:t>, </a:t>
            </a:r>
            <a:r>
              <a:rPr lang="en-US" sz="3200" dirty="0" smtClean="0"/>
              <a:t/>
            </a:r>
            <a:br>
              <a:rPr lang="en-US" sz="3200" dirty="0" smtClean="0"/>
            </a:br>
            <a:r>
              <a:rPr lang="tk-TM" sz="3200" dirty="0" smtClean="0"/>
              <a:t>suwukluk+gaty madda.</a:t>
            </a:r>
            <a:r>
              <a:rPr lang="tk-TM" sz="3200" dirty="0"/>
              <a:t/>
            </a:r>
            <a:br>
              <a:rPr lang="tk-TM" sz="3200" dirty="0"/>
            </a:br>
            <a:r>
              <a:rPr lang="tk-TM" sz="3200" dirty="0"/>
              <a:t>Erginler agregat </a:t>
            </a:r>
            <a:r>
              <a:rPr lang="tk-TM" sz="3200" dirty="0" smtClean="0"/>
              <a:t>haly</a:t>
            </a:r>
            <a:r>
              <a:rPr lang="en-US" sz="3200" dirty="0"/>
              <a:t/>
            </a:r>
            <a:br>
              <a:rPr lang="en-US" sz="3200" dirty="0"/>
            </a:br>
            <a:r>
              <a:rPr lang="tk-TM" sz="3200" dirty="0" smtClean="0"/>
              <a:t>boýunça</a:t>
            </a:r>
            <a:r>
              <a:rPr lang="en-US" sz="3200" dirty="0" smtClean="0"/>
              <a:t>:</a:t>
            </a:r>
            <a:r>
              <a:rPr lang="tk-TM" sz="3200" dirty="0" smtClean="0"/>
              <a:t/>
            </a:r>
            <a:br>
              <a:rPr lang="tk-TM" sz="3200" dirty="0" smtClean="0"/>
            </a:br>
            <a:r>
              <a:rPr lang="en-US" sz="3200" dirty="0" smtClean="0">
                <a:solidFill>
                  <a:srgbClr val="FF0000"/>
                </a:solidFill>
              </a:rPr>
              <a:t>1</a:t>
            </a:r>
            <a:r>
              <a:rPr lang="en-US" sz="3200" dirty="0">
                <a:solidFill>
                  <a:srgbClr val="FF0000"/>
                </a:solidFill>
              </a:rPr>
              <a:t>. G</a:t>
            </a:r>
            <a:r>
              <a:rPr lang="tk-TM" sz="3200" dirty="0">
                <a:solidFill>
                  <a:srgbClr val="FF0000"/>
                </a:solidFill>
              </a:rPr>
              <a:t>az</a:t>
            </a:r>
            <a:r>
              <a:rPr lang="en-US" sz="3200" dirty="0">
                <a:solidFill>
                  <a:srgbClr val="FF0000"/>
                </a:solidFill>
              </a:rPr>
              <a:t/>
            </a:r>
            <a:br>
              <a:rPr lang="en-US" sz="3200" dirty="0">
                <a:solidFill>
                  <a:srgbClr val="FF0000"/>
                </a:solidFill>
              </a:rPr>
            </a:br>
            <a:r>
              <a:rPr lang="en-US" sz="3200" dirty="0">
                <a:solidFill>
                  <a:srgbClr val="FF0000"/>
                </a:solidFill>
              </a:rPr>
              <a:t>2. S</a:t>
            </a:r>
            <a:r>
              <a:rPr lang="tk-TM" sz="3200" dirty="0">
                <a:solidFill>
                  <a:srgbClr val="FF0000"/>
                </a:solidFill>
              </a:rPr>
              <a:t>uwuk </a:t>
            </a:r>
            <a:r>
              <a:rPr lang="en-US" sz="3200" dirty="0">
                <a:solidFill>
                  <a:srgbClr val="FF0000"/>
                </a:solidFill>
              </a:rPr>
              <a:t/>
            </a:r>
            <a:br>
              <a:rPr lang="en-US" sz="3200" dirty="0">
                <a:solidFill>
                  <a:srgbClr val="FF0000"/>
                </a:solidFill>
              </a:rPr>
            </a:br>
            <a:r>
              <a:rPr lang="en-US" sz="3200" dirty="0">
                <a:solidFill>
                  <a:srgbClr val="FF0000"/>
                </a:solidFill>
              </a:rPr>
              <a:t>3. G</a:t>
            </a:r>
            <a:r>
              <a:rPr lang="tk-TM" sz="3200" dirty="0">
                <a:solidFill>
                  <a:srgbClr val="FF0000"/>
                </a:solidFill>
              </a:rPr>
              <a:t>aty</a:t>
            </a:r>
            <a:r>
              <a:rPr lang="tk-TM" sz="3200" dirty="0"/>
              <a:t> </a:t>
            </a:r>
            <a:r>
              <a:rPr lang="en-US" sz="3200" dirty="0"/>
              <a:t/>
            </a:r>
            <a:br>
              <a:rPr lang="en-US" sz="3200" dirty="0"/>
            </a:br>
            <a:r>
              <a:rPr lang="tk-TM" sz="3200" dirty="0"/>
              <a:t>halda bolup bilerler.</a:t>
            </a:r>
            <a:endParaRPr lang="ru-RU" sz="3200" dirty="0"/>
          </a:p>
        </p:txBody>
      </p:sp>
      <p:pic>
        <p:nvPicPr>
          <p:cNvPr id="5" name="Picture 2" descr="C:\Users\Admin\Desktop\Garyn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068960"/>
            <a:ext cx="4355976" cy="378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1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9411" y="44624"/>
            <a:ext cx="9114589" cy="6480720"/>
          </a:xfrm>
        </p:spPr>
        <p:txBody>
          <a:bodyPr/>
          <a:lstStyle/>
          <a:p>
            <a:pPr marL="182880" indent="0">
              <a:buNone/>
            </a:pPr>
            <a:r>
              <a:rPr lang="tk-TM" sz="4000" dirty="0" smtClean="0">
                <a:solidFill>
                  <a:srgbClr val="FF0000"/>
                </a:solidFill>
              </a:rPr>
              <a:t>           Gaz halyndaky erginlere,</a:t>
            </a:r>
            <a:r>
              <a:rPr lang="tk-TM" sz="4000" dirty="0"/>
              <a:t> </a:t>
            </a:r>
            <a:r>
              <a:rPr lang="tk-TM" sz="4000" dirty="0" smtClean="0"/>
              <a:t>meselem howa (78% N</a:t>
            </a:r>
            <a:r>
              <a:rPr lang="tk-TM" sz="4000" baseline="-25000" dirty="0" smtClean="0"/>
              <a:t>2</a:t>
            </a:r>
            <a:r>
              <a:rPr lang="tk-TM" sz="4000" dirty="0" smtClean="0"/>
              <a:t>, 21% O</a:t>
            </a:r>
            <a:r>
              <a:rPr lang="tk-TM" sz="4000" baseline="-25000" dirty="0" smtClean="0"/>
              <a:t>2</a:t>
            </a:r>
            <a:r>
              <a:rPr lang="tk-TM" sz="4000" dirty="0" smtClean="0"/>
              <a:t>, we 1% başga gazlar).</a:t>
            </a:r>
            <a:br>
              <a:rPr lang="tk-TM" sz="4000" dirty="0" smtClean="0"/>
            </a:br>
            <a:endParaRPr lang="ru-RU" sz="4000" dirty="0"/>
          </a:p>
        </p:txBody>
      </p:sp>
      <p:graphicFrame>
        <p:nvGraphicFramePr>
          <p:cNvPr id="4" name="Object 6"/>
          <p:cNvGraphicFramePr>
            <a:graphicFrameLocks noChangeAspect="1"/>
          </p:cNvGraphicFramePr>
          <p:nvPr>
            <p:extLst>
              <p:ext uri="{D42A27DB-BD31-4B8C-83A1-F6EECF244321}">
                <p14:modId xmlns:p14="http://schemas.microsoft.com/office/powerpoint/2010/main" val="1072964241"/>
              </p:ext>
            </p:extLst>
          </p:nvPr>
        </p:nvGraphicFramePr>
        <p:xfrm>
          <a:off x="29411" y="0"/>
          <a:ext cx="8892480" cy="6741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7961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707" y="0"/>
            <a:ext cx="9144000" cy="6309320"/>
          </a:xfrm>
        </p:spPr>
        <p:txBody>
          <a:bodyPr>
            <a:noAutofit/>
          </a:bodyPr>
          <a:lstStyle/>
          <a:p>
            <a:pPr marL="45720" indent="0">
              <a:buNone/>
            </a:pPr>
            <a:r>
              <a:rPr lang="tk-TM" sz="2800" b="1" dirty="0">
                <a:solidFill>
                  <a:srgbClr val="FF0000"/>
                </a:solidFill>
                <a:effectLst>
                  <a:reflection blurRad="6350" stA="55000" endA="300" endPos="45500" dir="5400000" sy="-100000" algn="bl" rotWithShape="0"/>
                </a:effectLst>
                <a:ea typeface="+mj-ea"/>
                <a:cs typeface="+mj-cs"/>
              </a:rPr>
              <a:t>Suwuk erginlere kölleriň,</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 </a:t>
            </a:r>
            <a:endPar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deňizleriň </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minerallaşan </a:t>
            </a:r>
            <a:endPar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suwlary</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 ýerasty duzly </a:t>
            </a:r>
            <a:endPar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suwlar </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we beýl</a:t>
            </a:r>
            <a:r>
              <a:rPr lang="en-US"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e</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kiler </a:t>
            </a:r>
            <a:endPar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degişlidir.</a:t>
            </a:r>
          </a:p>
          <a:p>
            <a:pPr marL="45720" indent="0">
              <a:buNone/>
            </a:pPr>
            <a:endPar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                                                      Splawlar</a:t>
            </a:r>
          </a:p>
          <a:p>
            <a:pPr marL="45720" indent="0">
              <a:buNone/>
            </a:pPr>
            <a:r>
              <a:rPr lang="tk-TM" sz="2800" b="1" dirty="0" smtClean="0">
                <a:solidFill>
                  <a:srgbClr val="F14124"/>
                </a:solidFill>
                <a:effectLst>
                  <a:reflection blurRad="6350" stA="55000" endA="300" endPos="45500" dir="5400000" sy="-100000" algn="bl" rotWithShape="0"/>
                </a:effectLst>
              </a:rPr>
              <a:t>Gaty </a:t>
            </a:r>
            <a:r>
              <a:rPr lang="tk-TM" sz="2800" b="1" dirty="0">
                <a:solidFill>
                  <a:srgbClr val="F14124"/>
                </a:solidFill>
                <a:effectLst>
                  <a:reflection blurRad="6350" stA="55000" endA="300" endPos="45500" dir="5400000" sy="-100000" algn="bl" rotWithShape="0"/>
                </a:effectLst>
              </a:rPr>
              <a:t>haldaky </a:t>
            </a:r>
            <a:r>
              <a:rPr lang="tk-TM" sz="2800" b="1" dirty="0" smtClean="0">
                <a:solidFill>
                  <a:srgbClr val="F14124"/>
                </a:solidFill>
                <a:effectLst>
                  <a:reflection blurRad="6350" stA="55000" endA="300" endPos="45500" dir="5400000" sy="-100000" algn="bl" rotWithShape="0"/>
                </a:effectLst>
              </a:rPr>
              <a:t>erginler</a:t>
            </a: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her </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hili splawlar, polat</a:t>
            </a: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a:t>
            </a: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 </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çoýun we we </a:t>
            </a:r>
            <a:endPar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ndParaRPr>
          </a:p>
          <a:p>
            <a:pPr marL="45720" indent="0">
              <a:buNone/>
            </a:pPr>
            <a:r>
              <a:rPr lang="tk-TM"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beýlekiler </a:t>
            </a:r>
            <a:r>
              <a:rPr lang="tk-TM"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degişlidir.</a:t>
            </a:r>
            <a:endParaRPr lang="en-US" sz="2800" dirty="0">
              <a:solidFill>
                <a:prstClr val="black">
                  <a:lumMod val="75000"/>
                  <a:lumOff val="25000"/>
                </a:prstClr>
              </a:solidFill>
            </a:endParaRPr>
          </a:p>
          <a:p>
            <a:pPr marL="45720" indent="0">
              <a:buNone/>
            </a:pPr>
            <a:endParaRPr lang="en-US"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endParaRPr lang="en-US" sz="3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endParaRPr 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a:p>
            <a:pPr marL="45720" indent="0">
              <a:buNone/>
            </a:pPr>
            <a:endParaRPr 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endParaRPr>
          </a:p>
        </p:txBody>
      </p:sp>
      <p:pic>
        <p:nvPicPr>
          <p:cNvPr id="4" name="Рисунок 3" descr="http://im8-tub-ru.yandex.net/i?id=276708951-52-72&amp;n=21"/>
          <p:cNvPicPr/>
          <p:nvPr/>
        </p:nvPicPr>
        <p:blipFill>
          <a:blip r:embed="rId2" cstate="print"/>
          <a:srcRect/>
          <a:stretch>
            <a:fillRect/>
          </a:stretch>
        </p:blipFill>
        <p:spPr bwMode="auto">
          <a:xfrm>
            <a:off x="4355976" y="44624"/>
            <a:ext cx="4680520" cy="2592288"/>
          </a:xfrm>
          <a:prstGeom prst="rect">
            <a:avLst/>
          </a:prstGeom>
          <a:noFill/>
          <a:ln w="9525">
            <a:noFill/>
            <a:miter lim="800000"/>
            <a:headEnd/>
            <a:tailEnd/>
          </a:ln>
        </p:spPr>
      </p:pic>
      <p:pic>
        <p:nvPicPr>
          <p:cNvPr id="2" name="Рисунок 1"/>
          <p:cNvPicPr>
            <a:picLocks noChangeAspect="1"/>
          </p:cNvPicPr>
          <p:nvPr/>
        </p:nvPicPr>
        <p:blipFill>
          <a:blip r:embed="rId3"/>
          <a:stretch>
            <a:fillRect/>
          </a:stretch>
        </p:blipFill>
        <p:spPr>
          <a:xfrm>
            <a:off x="3995936" y="3833664"/>
            <a:ext cx="5148064" cy="3024336"/>
          </a:xfrm>
          <a:prstGeom prst="rect">
            <a:avLst/>
          </a:prstGeom>
        </p:spPr>
      </p:pic>
    </p:spTree>
    <p:extLst>
      <p:ext uri="{BB962C8B-B14F-4D97-AF65-F5344CB8AC3E}">
        <p14:creationId xmlns:p14="http://schemas.microsoft.com/office/powerpoint/2010/main" val="2131607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marL="0" indent="0" algn="l">
              <a:buNone/>
            </a:pPr>
            <a:r>
              <a:rPr lang="tk-TM" sz="3200" dirty="0" smtClean="0">
                <a:latin typeface="Times New Roman" pitchFamily="18" charset="0"/>
                <a:cs typeface="Times New Roman" pitchFamily="18" charset="0"/>
              </a:rPr>
              <a:t>Tebigatda diňe bir maddadan durýan sap maddalar ýok diýen ýalydyr. Ähli maddalar näçe arassa bolsalar hem başga maddalaryň, garyndysyny azda-kände özünde saklaýarlar.</a:t>
            </a:r>
            <a:br>
              <a:rPr lang="tk-TM" sz="3200" dirty="0" smtClean="0">
                <a:latin typeface="Times New Roman" pitchFamily="18" charset="0"/>
                <a:cs typeface="Times New Roman" pitchFamily="18" charset="0"/>
              </a:rPr>
            </a:br>
            <a:r>
              <a:rPr lang="tk-TM" sz="3200" dirty="0">
                <a:latin typeface="Times New Roman" pitchFamily="18" charset="0"/>
                <a:cs typeface="Times New Roman" pitchFamily="18" charset="0"/>
              </a:rPr>
              <a:t>	</a:t>
            </a:r>
            <a:r>
              <a:rPr lang="tk-TM" sz="3200" dirty="0" smtClean="0">
                <a:latin typeface="Times New Roman" pitchFamily="18" charset="0"/>
                <a:cs typeface="Times New Roman" pitchFamily="18" charset="0"/>
              </a:rPr>
              <a:t>Organiki däl himiýada,</a:t>
            </a:r>
            <a:r>
              <a:rPr lang="tk-TM" sz="3200" dirty="0">
                <a:latin typeface="Times New Roman" pitchFamily="18" charset="0"/>
                <a:cs typeface="Times New Roman" pitchFamily="18" charset="0"/>
              </a:rPr>
              <a:t> köplenç,</a:t>
            </a:r>
            <a:r>
              <a:rPr lang="tk-TM" sz="3200" dirty="0" smtClean="0">
                <a:latin typeface="Times New Roman" pitchFamily="18" charset="0"/>
                <a:cs typeface="Times New Roman" pitchFamily="18" charset="0"/>
              </a:rPr>
              <a:t> erediji hökmünde suw ulanylýar. Şonuň üçin biz suw erginlerine seretjekdiris.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graphicFrame>
        <p:nvGraphicFramePr>
          <p:cNvPr id="3" name="Объект 3"/>
          <p:cNvGraphicFramePr>
            <a:graphicFrameLocks/>
          </p:cNvGraphicFramePr>
          <p:nvPr>
            <p:extLst>
              <p:ext uri="{D42A27DB-BD31-4B8C-83A1-F6EECF244321}">
                <p14:modId xmlns:p14="http://schemas.microsoft.com/office/powerpoint/2010/main" val="540013847"/>
              </p:ext>
            </p:extLst>
          </p:nvPr>
        </p:nvGraphicFramePr>
        <p:xfrm>
          <a:off x="1187624" y="3501008"/>
          <a:ext cx="7200800" cy="3165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951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37642" cy="6480720"/>
          </a:xfrm>
        </p:spPr>
        <p:txBody>
          <a:bodyPr/>
          <a:lstStyle/>
          <a:p>
            <a:pPr marL="0" indent="0" algn="l">
              <a:buNone/>
            </a:pPr>
            <a:r>
              <a:rPr lang="tk-TM" sz="3600" dirty="0" smtClean="0"/>
              <a:t>Erginde eredilen maddanyň görkezijisi hökmünde konsentrasiýa diýilýän düşünje ulanylýar.</a:t>
            </a:r>
            <a:br>
              <a:rPr lang="tk-TM" sz="3600" dirty="0" smtClean="0"/>
            </a:br>
            <a:r>
              <a:rPr lang="en-US" sz="2800" dirty="0" smtClean="0"/>
              <a:t/>
            </a:r>
            <a:br>
              <a:rPr lang="en-US" sz="2800" dirty="0" smtClean="0"/>
            </a:br>
            <a:r>
              <a:rPr lang="en-US" sz="2800" dirty="0" smtClean="0"/>
              <a:t/>
            </a:r>
            <a:br>
              <a:rPr lang="en-US" sz="2800" dirty="0" smtClean="0"/>
            </a:br>
            <a:r>
              <a:rPr lang="tk-TM" sz="3200" i="1" dirty="0" smtClean="0">
                <a:solidFill>
                  <a:schemeClr val="accent1">
                    <a:lumMod val="75000"/>
                  </a:schemeClr>
                </a:solidFill>
              </a:rPr>
              <a:t>Erginiň konsentrasiýasy</a:t>
            </a:r>
            <a:r>
              <a:rPr lang="en-US" sz="3200" i="1" dirty="0" smtClean="0">
                <a:solidFill>
                  <a:schemeClr val="accent1">
                    <a:lumMod val="75000"/>
                  </a:schemeClr>
                </a:solidFill>
              </a:rPr>
              <a:t/>
            </a:r>
            <a:br>
              <a:rPr lang="en-US" sz="3200" i="1" dirty="0" smtClean="0">
                <a:solidFill>
                  <a:schemeClr val="accent1">
                    <a:lumMod val="75000"/>
                  </a:schemeClr>
                </a:solidFill>
              </a:rPr>
            </a:br>
            <a:r>
              <a:rPr lang="tk-TM" sz="3200" i="1" dirty="0" smtClean="0">
                <a:solidFill>
                  <a:schemeClr val="accent1">
                    <a:lumMod val="75000"/>
                  </a:schemeClr>
                </a:solidFill>
              </a:rPr>
              <a:t>diýilip, erginiň </a:t>
            </a:r>
            <a:r>
              <a:rPr lang="tk-TM" sz="3200" i="1" dirty="0" smtClean="0">
                <a:solidFill>
                  <a:srgbClr val="FF0000"/>
                </a:solidFill>
              </a:rPr>
              <a:t>göwrüm </a:t>
            </a:r>
            <a:r>
              <a:rPr lang="en-US" sz="3200" i="1" dirty="0" smtClean="0">
                <a:solidFill>
                  <a:schemeClr val="accent1">
                    <a:lumMod val="75000"/>
                  </a:schemeClr>
                </a:solidFill>
              </a:rPr>
              <a:t/>
            </a:r>
            <a:br>
              <a:rPr lang="en-US" sz="3200" i="1" dirty="0" smtClean="0">
                <a:solidFill>
                  <a:schemeClr val="accent1">
                    <a:lumMod val="75000"/>
                  </a:schemeClr>
                </a:solidFill>
              </a:rPr>
            </a:br>
            <a:r>
              <a:rPr lang="tk-TM" sz="3200" i="1" dirty="0" smtClean="0">
                <a:solidFill>
                  <a:schemeClr val="accent1">
                    <a:lumMod val="75000"/>
                  </a:schemeClr>
                </a:solidFill>
              </a:rPr>
              <a:t>(ýa-da </a:t>
            </a:r>
            <a:r>
              <a:rPr lang="tk-TM" sz="3200" i="1" dirty="0" smtClean="0">
                <a:solidFill>
                  <a:srgbClr val="FF0000"/>
                </a:solidFill>
              </a:rPr>
              <a:t>agram</a:t>
            </a:r>
            <a:r>
              <a:rPr lang="tk-TM" sz="3200" i="1" dirty="0" smtClean="0">
                <a:solidFill>
                  <a:schemeClr val="accent1">
                    <a:lumMod val="75000"/>
                  </a:schemeClr>
                </a:solidFill>
              </a:rPr>
              <a:t>) birliginde </a:t>
            </a:r>
            <a:r>
              <a:rPr lang="en-US" sz="3200" i="1" dirty="0" smtClean="0">
                <a:solidFill>
                  <a:schemeClr val="accent1">
                    <a:lumMod val="75000"/>
                  </a:schemeClr>
                </a:solidFill>
              </a:rPr>
              <a:t/>
            </a:r>
            <a:br>
              <a:rPr lang="en-US" sz="3200" i="1" dirty="0" smtClean="0">
                <a:solidFill>
                  <a:schemeClr val="accent1">
                    <a:lumMod val="75000"/>
                  </a:schemeClr>
                </a:solidFill>
              </a:rPr>
            </a:br>
            <a:r>
              <a:rPr lang="tk-TM" sz="3200" i="1" dirty="0" smtClean="0">
                <a:solidFill>
                  <a:schemeClr val="accent1">
                    <a:lumMod val="75000"/>
                  </a:schemeClr>
                </a:solidFill>
              </a:rPr>
              <a:t>eredilen maddanyň </a:t>
            </a:r>
            <a:r>
              <a:rPr lang="en-US" sz="3200" i="1" dirty="0" smtClean="0">
                <a:solidFill>
                  <a:schemeClr val="accent1">
                    <a:lumMod val="75000"/>
                  </a:schemeClr>
                </a:solidFill>
              </a:rPr>
              <a:t/>
            </a:r>
            <a:br>
              <a:rPr lang="en-US" sz="3200" i="1" dirty="0" smtClean="0">
                <a:solidFill>
                  <a:schemeClr val="accent1">
                    <a:lumMod val="75000"/>
                  </a:schemeClr>
                </a:solidFill>
              </a:rPr>
            </a:br>
            <a:r>
              <a:rPr lang="tk-TM" sz="3200" i="1" dirty="0" smtClean="0">
                <a:solidFill>
                  <a:schemeClr val="accent1">
                    <a:lumMod val="75000"/>
                  </a:schemeClr>
                </a:solidFill>
              </a:rPr>
              <a:t>mukdaryna aýdylýar.</a:t>
            </a:r>
            <a:endParaRPr lang="ru-RU" sz="3200" i="1"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610" y="1552370"/>
            <a:ext cx="4355976" cy="3753260"/>
          </a:xfrm>
          <a:prstGeom prst="rect">
            <a:avLst/>
          </a:prstGeom>
        </p:spPr>
      </p:pic>
    </p:spTree>
    <p:extLst>
      <p:ext uri="{BB962C8B-B14F-4D97-AF65-F5344CB8AC3E}">
        <p14:creationId xmlns:p14="http://schemas.microsoft.com/office/powerpoint/2010/main" val="1514426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2420</TotalTime>
  <Words>542</Words>
  <Application>Microsoft Office PowerPoint</Application>
  <PresentationFormat>Экран (4:3)</PresentationFormat>
  <Paragraphs>106</Paragraphs>
  <Slides>26</Slides>
  <Notes>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26</vt:i4>
      </vt:variant>
    </vt:vector>
  </HeadingPairs>
  <TitlesOfParts>
    <vt:vector size="38" baseType="lpstr">
      <vt:lpstr>Arial</vt:lpstr>
      <vt:lpstr>Arial Black</vt:lpstr>
      <vt:lpstr>Arial Rounded MT Bold</vt:lpstr>
      <vt:lpstr>Bauhaus 93</vt:lpstr>
      <vt:lpstr>Calibri</vt:lpstr>
      <vt:lpstr>Copperplate Gothic Bold</vt:lpstr>
      <vt:lpstr>Georgia</vt:lpstr>
      <vt:lpstr>Matura MT Script Capitals</vt:lpstr>
      <vt:lpstr>Times New Roman</vt:lpstr>
      <vt:lpstr>Trebuchet MS</vt:lpstr>
      <vt:lpstr>Воздушный поток</vt:lpstr>
      <vt:lpstr>Тема Office</vt:lpstr>
      <vt:lpstr>               Tema:  Erginler     Meýilnama: 1. Gomogen we geterogen          ulgamlar. 2. Erginleriň görnüşleri we                      häsiýetleri. 3. Erginleriň konsentrasiýalarynyň     aňladylyşynyň dürli görnüşleri. 4. Ereýjilik.                          </vt:lpstr>
      <vt:lpstr>Презентация PowerPoint</vt:lpstr>
      <vt:lpstr>Презентация PowerPoint</vt:lpstr>
      <vt:lpstr> Emma beýleki ýagdaýlarda, haçanda erediji bilen gaty madda şeýle özara garyşmasalar, onda oňa himiki taýdan ergin diýilmeýär. Meselem biz suwda çägäni eretjek bolsak, çäge suwda eremeýär, eretjek bolup garanymyzda bolsa çägäni süzmek ýa-da çökdürmek arkaly suwdan aňsatlyk bilen bölmek mümkin.    </vt:lpstr>
      <vt:lpstr>- Erän madda bilen erediji bir fazadan durýan sistema gomogen sistema diýilýär.  Meselem:  gaz+gaz, suwukluk+suwukluk - Birnäçe fazadan durýan sistema bolsa geterogen sistema diýilýär. Meselem: gaz+suwukluk, gaz+gaty madda,  suwukluk+gaty madda. Erginler agregat haly boýunça: 1. Gaz 2. Suwuk  3. Gaty  halda bolup bilerler.</vt:lpstr>
      <vt:lpstr>           Gaz halyndaky erginlere, meselem howa (78% N2, 21% O2, we 1% başga gazlar). </vt:lpstr>
      <vt:lpstr>Презентация PowerPoint</vt:lpstr>
      <vt:lpstr>Tebigatda diňe bir maddadan durýan sap maddalar ýok diýen ýalydyr. Ähli maddalar näçe arassa bolsalar hem başga maddalaryň, garyndysyny azda-kände özünde saklaýarlar.  Organiki däl himiýada, köplenç, erediji hökmünde suw ulanylýar. Şonuň üçin biz suw erginlerine seretjekdiris. </vt:lpstr>
      <vt:lpstr>Erginde eredilen maddanyň görkezijisi hökmünde konsentrasiýa diýilýän düşünje ulanylýar.   Erginiň konsentrasiýasy diýilip, erginiň göwrüm  (ýa-da agram) birliginde  eredilen maddanyň  mukdaryna aýdylýar.</vt:lpstr>
      <vt:lpstr>Презентация PowerPoint</vt:lpstr>
      <vt:lpstr>Eredilen maddanyň mukdaryna  görä ergin doýgun däl,  doýgun we aşa doýgun erginlere  bölünýärler.   Erginleriň görnüşleri:                                     1. Doýgun däl ergin        2. Doýgun ergin 3. Aşa doýgun ergin        25g NaCl /100g H2O       doýgun däl ergin    36g NaCl /100g H2O       doýgun ergin    38g NaCl /100g H2O       aşa doýgun ergin </vt:lpstr>
      <vt:lpstr> Doýmadyk ergin diýilip - eredilen maddanyň ereýjiliginden pes mukdarda eredilip taýýarlanan ergine aýdylýar.   Meselem, NaCl duzunyň 100 g suwdaky ereýjiligi 36 g. Eger-de suwuň 100 gramyna 36 gramdan az NaCl goşulup ergin taýýarlanan bolsa, onda şol ergin doýmadyk ergin bolýar.   </vt:lpstr>
      <vt:lpstr>Erginleriň konsentrasiýalarynyň aňladylyşy. Erginleriň konsentrasiýalary agram ýa-da göwrüm birliklerinde aňladylýar.  Agram birliginde  - prosent, molýal konsentrasiýalary.  Göwrüm birliginde bolsa molýar we normal (ekwiwalent) konsentrasiýalar degişlidirler. Bulardan tejribede köp ulanylýany prosent konsentrasiýasydyr.</vt:lpstr>
      <vt:lpstr>Erginiň prosent konsentrasiýasy (C%)- bu eredilen maddanyň erginiň 100 gram bölegindäki mukdarydyr.     Meselem 5%-li NaCl diýmek, şol erginiň 100 gramynda 5 g NaCl we 95 g suw bar diýildigidir. Şeýle hem erginiň we eredijiniň mukdary mg, g, kg, tonna agram birliklerinde bolup biler. </vt:lpstr>
      <vt:lpstr>Belli bir prosent konsentrasiýaly ergin taýýarlamak üçin proporsiýa düzmeklikden peýdalanylyp bilner. Aýdaly 250 g 10%-li NaCl erginini taýýarlamaly diýeliň. Munuň üçin ilki eredilýan maddanyň mukdaryny tapalyň onuň üçin şeýle proporsiýa düzýäris: 100 g erginde ---------------10 g NaCl bar 250 g erginde ---------------X g NaCl bolmaly                  X= 250 ∙ 10 / 100 = 25 g  diýmek, 25 g NaCl almaly. Onda ony eretmäge gerek suwuň mukdary bolar:                   250 - 25 = 225 g</vt:lpstr>
      <vt:lpstr>Erginiň prosent konsentrasiýasy (C%) şu formula bilen tapylýar:                          ýa-da C% =(m / G)·100  m - eredilen maddanyň. G –erginiň massasy. Bu formulanyň üsti bilen gerek bolan halatynda m we G tapylyp bilner:               m = C%· G / 100;     G = m·100 / C%  </vt:lpstr>
      <vt:lpstr>Презентация PowerPoint</vt:lpstr>
      <vt:lpstr>Agram konsentrasiýalaryna molýal konsentrasiýasy hem degişlidir. Molýal konsentrasiýasy (Cm) eredilen maddanyň mukdarynyň eredijiniň mukdaryna bolan gatnaşygydyr. Adatça ol 1000 g eredijä (suwa) dogry gelýän eredilen maddanyň molunyň sanyny görkezýär. Konsentrasiýanyň bu görnüşi durmuşda seýrek ulanylýar.    Himiýa tejribeliginde, köplenç, göwrüm konsentrasiýalary bolan molýar we normal konsentrasiýalary giňden ulanylýar.</vt:lpstr>
      <vt:lpstr>Molýar konsentrasiýa M (mol/l) – bu erginiň 1 litrdäki eredilen maddanyň molunyň sanydyr. Ol aşakdaky formula boýunça hasaplanýar:                                          ýa-da  M = m∙1000 / M ∙V  M - erginiň molýarlygy m - eredilen maddanyň massasy, g M - şol maddayň molýar massasy, g/mol V - erginiň berlen göwrümi , ml </vt:lpstr>
      <vt:lpstr>Erginiň normal konsentrasiýasy N – bu erginiň 1 litrinde eredilen maddanyň ekwiwalentiniň sanydyr. Şonuň üçin oňa başgaça ekwiwalent konsentrasiýasy hem diýilýär. Ol aşakdaky formula boýunça kesgitlenýär:                                                                                                                         N – erginiň normallygy, g-ekw/l. m – eredilen maddanyň massasy. E – onuň ekwiwalenti. V – erginiň berlen göwrümi, ml.       Meselem: 500 ml H2SO4 bar bolsa şol erginiň normallygy näçe.   Onda formula boýunça:     N= m∙1000/E∙V = 98∙1000/49*500=4 g-ekw/l</vt:lpstr>
      <vt:lpstr>  Ereyjilik.   Ähli maddalaryň suwda ereýjiligi birmeňzeş däldir. Meselem, aşgar, aşgar-yer metallarynyň hloridleri, nitratlary suwda örän gowy ereýärler. Emma käbir maddalar, meselem, II toparyň metallarynyň fosfatlary, silikatlary, ftoridleri suwda juda pes ereýärler. Beýleki maddalaryň ereýjiligi bolsa, aralyk ýagdaýy eýeleýärler.   Durmuşda esasy gabat gelýän maddalaryň ereýjiligi, köplenç, 100 g suw üçin ýörite sorag - jogap (sprawoçniklerde) kitapçalarynda berilýär. </vt:lpstr>
      <vt:lpstr>Maddanyň tebigatyna baglylykda ereýjiligiň aşakdaky (görnüşleri) bolup bilerler: çäklendirilmedik ereýjilik (suw-spirt, suwuk K-Rb we KCl - KBr); çäklendirilen (bölekleýin) ereýjilik (suw-efir, suwuk Pb - Zn, LiCl - KCl); Iş ýüzünde ereýjiligiň ýoklugy (suw- kerosin). Soňky iki ýagdaýda garyşdyrylan suwuklyklaryň gatlaklara bölünmegi bolup geçmegi mümkindir. </vt:lpstr>
      <vt:lpstr>Maddalar suwda ereýjiligine görä üç topara bölünýärler: 1. Gowy ereýänler – köp elementleriň nitratlary, KCl, NaCl, CaCl2, Na2SO4, CH3COONa, Na2SO3  we ş.m. 2. Az ereýänler – CaSO4, Ca(OH)2, PbSO4 we ş.m. 3. Iş ýüzünde eremeýänler – AgCl, BaSO4, PbI, daşlar, aýna, altyn, kümüş we ş.m.  Suwda gowy ereýän natriý hloridi , spirtde ýaramaz ereýär ýa-da iod suwda ýaramaz erese, benzolda gowy ereýär. Bu bolsa ereýjiligiň eredijiniň tebigatyna hem baglylygyny görkezýär.</vt:lpstr>
      <vt:lpstr>Meseleleri çözmek  1) 500g 20 %-li KCl erginini taýýarlamak üçin näçe gram KCl  we suw almaly?  2) Eger-de 40 g madda eredilip 5 %-li ergin taýýarlanan bolsa şol erginiň massasy näçe?  3) Eger G = 600 g we onuň dykyzlygy ρ =1.25 g/ml, bolsa, şol erginiň göwrümi näçe?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Erginler. 1. Gomogen we geterogen ulgamlar. 2. Erginleriň görnüşleri we        häsiýetleri. 3. Erginleriň konsentrasiýalarynyň  aňladylyşynyň dürli görnüşleri. 4. Ereýjilik.</dc:title>
  <dc:creator>user</dc:creator>
  <cp:lastModifiedBy>Microsoft</cp:lastModifiedBy>
  <cp:revision>162</cp:revision>
  <dcterms:created xsi:type="dcterms:W3CDTF">2016-10-26T04:51:38Z</dcterms:created>
  <dcterms:modified xsi:type="dcterms:W3CDTF">2020-11-14T12:07:50Z</dcterms:modified>
</cp:coreProperties>
</file>