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 id="2147483708" r:id="rId2"/>
    <p:sldMasterId id="2147483720" r:id="rId3"/>
  </p:sldMasterIdLst>
  <p:notesMasterIdLst>
    <p:notesMasterId r:id="rId18"/>
  </p:notesMasterIdLst>
  <p:sldIdLst>
    <p:sldId id="321" r:id="rId4"/>
    <p:sldId id="351" r:id="rId5"/>
    <p:sldId id="320" r:id="rId6"/>
    <p:sldId id="352" r:id="rId7"/>
    <p:sldId id="277" r:id="rId8"/>
    <p:sldId id="354" r:id="rId9"/>
    <p:sldId id="356" r:id="rId10"/>
    <p:sldId id="357" r:id="rId11"/>
    <p:sldId id="358" r:id="rId12"/>
    <p:sldId id="359" r:id="rId13"/>
    <p:sldId id="360" r:id="rId14"/>
    <p:sldId id="355" r:id="rId15"/>
    <p:sldId id="276" r:id="rId16"/>
    <p:sldId id="28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GMHI"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8" autoAdjust="0"/>
  </p:normalViewPr>
  <p:slideViewPr>
    <p:cSldViewPr>
      <p:cViewPr>
        <p:scale>
          <a:sx n="120" d="100"/>
          <a:sy n="120" d="100"/>
        </p:scale>
        <p:origin x="-137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17C2E-64E8-4570-A5DB-AC72869DB532}" type="datetimeFigureOut">
              <a:rPr lang="ru-RU" smtClean="0"/>
              <a:pPr/>
              <a:t>06.04.2018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4CEBF-6647-4D3D-B137-64461502CE4E}" type="slidenum">
              <a:rPr lang="ru-RU" smtClean="0"/>
              <a:pPr/>
              <a:t>‹#›</a:t>
            </a:fld>
            <a:endParaRPr lang="ru-RU" dirty="0"/>
          </a:p>
        </p:txBody>
      </p:sp>
    </p:spTree>
    <p:extLst>
      <p:ext uri="{BB962C8B-B14F-4D97-AF65-F5344CB8AC3E}">
        <p14:creationId xmlns:p14="http://schemas.microsoft.com/office/powerpoint/2010/main" val="111390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384CEBF-6647-4D3D-B137-64461502CE4E}" type="slidenum">
              <a:rPr lang="ru-RU" smtClean="0"/>
              <a:pPr/>
              <a:t>5</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384CEBF-6647-4D3D-B137-64461502CE4E}" type="slidenum">
              <a:rPr lang="ru-RU" smtClean="0"/>
              <a:pPr/>
              <a:t>13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49FE918-AFD9-4D99-820C-50A861B3AD5E}"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1DA351-7C76-4D68-ACBB-3328AFB001FA}" type="datetimeFigureOut">
              <a:rPr lang="ru-RU" smtClean="0"/>
              <a:pPr/>
              <a:t>06.04.2018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49FE918-AFD9-4D99-820C-50A861B3AD5E}"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9FE918-AFD9-4D99-820C-50A861B3AD5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9FE918-AFD9-4D99-820C-50A861B3AD5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61DA351-7C76-4D68-ACBB-3328AFB001FA}" type="datetimeFigureOut">
              <a:rPr lang="ru-RU" smtClean="0"/>
              <a:pPr/>
              <a:t>06.04.2018</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49FE918-AFD9-4D99-820C-50A861B3AD5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8.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8.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4.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8.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0.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8.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84694" y="151183"/>
            <a:ext cx="9019155" cy="6624737"/>
            <a:chOff x="84694" y="151183"/>
            <a:chExt cx="9019155" cy="6624737"/>
          </a:xfrm>
        </p:grpSpPr>
        <p:pic>
          <p:nvPicPr>
            <p:cNvPr id="4" name="Объект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694" y="151183"/>
              <a:ext cx="9019155" cy="6624737"/>
            </a:xfrm>
            <a:prstGeom prst="rect">
              <a:avLst/>
            </a:prstGeom>
          </p:spPr>
        </p:pic>
        <p:sp>
          <p:nvSpPr>
            <p:cNvPr id="5" name="Прямоугольник 4"/>
            <p:cNvSpPr/>
            <p:nvPr/>
          </p:nvSpPr>
          <p:spPr>
            <a:xfrm>
              <a:off x="323528" y="406405"/>
              <a:ext cx="8640960" cy="646331"/>
            </a:xfrm>
            <a:prstGeom prst="rect">
              <a:avLst/>
            </a:prstGeom>
          </p:spPr>
          <p:txBody>
            <a:bodyPr wrap="square">
              <a:spAutoFit/>
            </a:bodyPr>
            <a:lstStyle/>
            <a:p>
              <a:pPr algn="ctr"/>
              <a:r>
                <a:rPr lang="ru-RU"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TÜRKMENISTANYŇ GORANMAK MINISTRLIGINIŇ BEÝIK SAPARMYRAT TÜRKMENBAŞY ADYNDAKY HARBY INSTITUTY</a:t>
              </a:r>
            </a:p>
          </p:txBody>
        </p:sp>
        <p:pic>
          <p:nvPicPr>
            <p:cNvPr id="6" name="Рисунок 5"/>
            <p:cNvPicPr/>
            <p:nvPr/>
          </p:nvPicPr>
          <p:blipFill rotWithShape="1">
            <a:blip r:embed="rId3">
              <a:extLst>
                <a:ext uri="{BEBA8EAE-BF5A-486C-A8C5-ECC9F3942E4B}">
                  <a14:imgProps xmlns:a14="http://schemas.microsoft.com/office/drawing/2010/main">
                    <a14:imgLayer r:embed="rId4">
                      <a14:imgEffect>
                        <a14:backgroundRemoval t="21852" b="78981" l="35625" r="61875"/>
                      </a14:imgEffect>
                    </a14:imgLayer>
                  </a14:imgProps>
                </a:ext>
              </a:extLst>
            </a:blip>
            <a:srcRect l="33536" t="18311" r="35431" b="19399"/>
            <a:stretch/>
          </p:blipFill>
          <p:spPr bwMode="auto">
            <a:xfrm>
              <a:off x="315333" y="980727"/>
              <a:ext cx="872291" cy="720081"/>
            </a:xfrm>
            <a:prstGeom prst="rect">
              <a:avLst/>
            </a:prstGeom>
            <a:ln>
              <a:noFill/>
            </a:ln>
            <a:extLst>
              <a:ext uri="{53640926-AAD7-44D8-BBD7-CCE9431645EC}">
                <a14:shadowObscured xmlns:a14="http://schemas.microsoft.com/office/drawing/2010/main"/>
              </a:ext>
            </a:extLst>
          </p:spPr>
        </p:pic>
        <p:pic>
          <p:nvPicPr>
            <p:cNvPr id="7"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884368" y="980727"/>
              <a:ext cx="864096" cy="720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23528" y="5589240"/>
              <a:ext cx="8496944" cy="646331"/>
            </a:xfrm>
            <a:prstGeom prst="rect">
              <a:avLst/>
            </a:prstGeom>
          </p:spPr>
          <p:txBody>
            <a:bodyPr wrap="square">
              <a:spAutoFit/>
            </a:bodyPr>
            <a:lstStyle/>
            <a:p>
              <a:pPr algn="ctr"/>
              <a:r>
                <a:rPr lang="ru-RU" b="1" dirty="0">
                  <a:solidFill>
                    <a:srgbClr val="FFFF00"/>
                  </a:solidFill>
                  <a:latin typeface="Times New Roman" panose="02020603050405020304" pitchFamily="18" charset="0"/>
                  <a:cs typeface="Times New Roman" panose="02020603050405020304" pitchFamily="18" charset="0"/>
                </a:rPr>
                <a:t>Awiasiýa tehnikalary we ýaraglary kafedrasynyň toplum başlygy – uly </a:t>
              </a:r>
              <a:r>
                <a:rPr lang="ru-RU" b="1" dirty="0" smtClean="0">
                  <a:solidFill>
                    <a:srgbClr val="FFFF00"/>
                  </a:solidFill>
                  <a:latin typeface="Times New Roman" panose="02020603050405020304" pitchFamily="18" charset="0"/>
                  <a:cs typeface="Times New Roman" panose="02020603050405020304" pitchFamily="18" charset="0"/>
                </a:rPr>
                <a:t>mugallymy</a:t>
              </a:r>
              <a:r>
                <a:rPr lang="ru-RU" b="1" dirty="0">
                  <a:solidFill>
                    <a:srgbClr val="FFFF00"/>
                  </a:solidFill>
                  <a:latin typeface="Times New Roman" panose="02020603050405020304" pitchFamily="18" charset="0"/>
                  <a:cs typeface="Times New Roman" panose="02020603050405020304" pitchFamily="18" charset="0"/>
                </a:rPr>
                <a:t> </a:t>
              </a:r>
            </a:p>
            <a:p>
              <a:pPr algn="ctr"/>
              <a:r>
                <a:rPr lang="ru-RU" b="1" dirty="0">
                  <a:solidFill>
                    <a:srgbClr val="FFFF00"/>
                  </a:solidFill>
                  <a:latin typeface="Times New Roman" panose="02020603050405020304" pitchFamily="18" charset="0"/>
                  <a:cs typeface="Times New Roman" panose="02020603050405020304" pitchFamily="18" charset="0"/>
                </a:rPr>
                <a:t>podpolkownik </a:t>
              </a:r>
              <a:r>
                <a:rPr lang="ru-RU" b="1" dirty="0" smtClean="0">
                  <a:solidFill>
                    <a:srgbClr val="FFFF00"/>
                  </a:solidFill>
                  <a:latin typeface="Times New Roman" panose="02020603050405020304" pitchFamily="18" charset="0"/>
                  <a:cs typeface="Times New Roman" panose="02020603050405020304" pitchFamily="18" charset="0"/>
                </a:rPr>
                <a:t>Şehiýew Hudaýberdy</a:t>
              </a:r>
              <a:endParaRPr lang="ru-RU" dirty="0">
                <a:latin typeface="Times New Roman" panose="02020603050405020304" pitchFamily="18" charset="0"/>
                <a:cs typeface="Times New Roman" panose="02020603050405020304" pitchFamily="18" charset="0"/>
              </a:endParaRPr>
            </a:p>
          </p:txBody>
        </p:sp>
      </p:grpSp>
      <p:sp>
        <p:nvSpPr>
          <p:cNvPr id="3" name="Прямоугольник 2"/>
          <p:cNvSpPr/>
          <p:nvPr/>
        </p:nvSpPr>
        <p:spPr>
          <a:xfrm>
            <a:off x="201783" y="2492896"/>
            <a:ext cx="8784976" cy="1200329"/>
          </a:xfrm>
          <a:prstGeom prst="rect">
            <a:avLst/>
          </a:prstGeom>
        </p:spPr>
        <p:txBody>
          <a:bodyPr wrap="square">
            <a:spAutoFit/>
          </a:bodyPr>
          <a:lstStyle/>
          <a:p>
            <a:pPr algn="ctr" fontAlgn="base">
              <a:spcBef>
                <a:spcPct val="0"/>
              </a:spcBef>
              <a:spcAft>
                <a:spcPct val="0"/>
              </a:spcAft>
            </a:pPr>
            <a:r>
              <a:rPr lang="ru-RU" sz="3600" b="1" dirty="0">
                <a:solidFill>
                  <a:srgbClr val="FFFF00"/>
                </a:solidFill>
                <a:latin typeface="Times New Roman" panose="02020603050405020304" pitchFamily="18" charset="0"/>
                <a:ea typeface="Times New Roman" pitchFamily="18" charset="0"/>
                <a:cs typeface="Times New Roman" panose="02020603050405020304" pitchFamily="18" charset="0"/>
              </a:rPr>
              <a:t>“Awiasiýa dwigatelleriň nazarýeti”dersi </a:t>
            </a: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boýunça</a:t>
            </a:r>
            <a:r>
              <a:rPr lang="en-US"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tk-TM"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Leksiýa</a:t>
            </a:r>
            <a:r>
              <a:rPr lang="ru-RU"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 </a:t>
            </a:r>
            <a:r>
              <a:rPr lang="ru-RU" sz="3600" b="1" dirty="0">
                <a:solidFill>
                  <a:srgbClr val="FFFF00"/>
                </a:solidFill>
                <a:latin typeface="Times New Roman" panose="02020603050405020304" pitchFamily="18" charset="0"/>
                <a:ea typeface="Times New Roman" pitchFamily="18" charset="0"/>
                <a:cs typeface="Times New Roman" panose="02020603050405020304" pitchFamily="18" charset="0"/>
              </a:rPr>
              <a:t>№</a:t>
            </a:r>
            <a:r>
              <a:rPr lang="tk-TM" sz="3600" b="1" dirty="0" smtClean="0">
                <a:solidFill>
                  <a:srgbClr val="FFFF00"/>
                </a:solidFill>
                <a:latin typeface="Times New Roman" panose="02020603050405020304" pitchFamily="18" charset="0"/>
                <a:ea typeface="Times New Roman" pitchFamily="18" charset="0"/>
                <a:cs typeface="Times New Roman" panose="02020603050405020304" pitchFamily="18" charset="0"/>
              </a:rPr>
              <a:t>1</a:t>
            </a:r>
            <a:r>
              <a:rPr lang="en-US" sz="3600" b="1" dirty="0">
                <a:solidFill>
                  <a:srgbClr val="FFFF00"/>
                </a:solidFill>
                <a:latin typeface="Times New Roman" panose="02020603050405020304" pitchFamily="18" charset="0"/>
                <a:ea typeface="Times New Roman" pitchFamily="18" charset="0"/>
                <a:cs typeface="Times New Roman" panose="02020603050405020304" pitchFamily="18" charset="0"/>
              </a:rPr>
              <a:t>4</a:t>
            </a:r>
            <a:endParaRPr lang="ru-RU"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50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72" y="980728"/>
            <a:ext cx="8909023" cy="5509200"/>
          </a:xfrm>
          <a:prstGeom prst="rect">
            <a:avLst/>
          </a:prstGeom>
        </p:spPr>
        <p:txBody>
          <a:bodyPr wrap="square">
            <a:spAutoFit/>
          </a:bodyPr>
          <a:lstStyle/>
          <a:p>
            <a:pPr algn="just"/>
            <a:r>
              <a:rPr lang="tk-TM" sz="2800" dirty="0" smtClean="0">
                <a:latin typeface="Times New Roman" panose="02020603050405020304" pitchFamily="18" charset="0"/>
                <a:cs typeface="Times New Roman" panose="02020603050405020304" pitchFamily="18" charset="0"/>
              </a:rPr>
              <a:t>	</a:t>
            </a:r>
            <a:r>
              <a:rPr lang="sq-AL" sz="2700" dirty="0" smtClean="0">
                <a:latin typeface="Times New Roman" panose="02020603050405020304" pitchFamily="18" charset="0"/>
                <a:cs typeface="Times New Roman" panose="02020603050405020304" pitchFamily="18" charset="0"/>
              </a:rPr>
              <a:t>Turbinanyň </a:t>
            </a:r>
            <a:r>
              <a:rPr lang="sq-AL" sz="2700" dirty="0">
                <a:latin typeface="Times New Roman" panose="02020603050405020304" pitchFamily="18" charset="0"/>
                <a:cs typeface="Times New Roman" panose="02020603050405020304" pitchFamily="18" charset="0"/>
              </a:rPr>
              <a:t>işçi we soplowoý apparatyň lopatkalrynyň ýasalyş materialy höküminde ЖС6-К, ЖС6-КП,  ЭИ-617, ЭИ-929, ЭИ-437Б, ЛК-4 materiallary ulanylýar.</a:t>
            </a:r>
            <a:endParaRPr lang="ru-RU" sz="2700" dirty="0">
              <a:latin typeface="Times New Roman" panose="02020603050405020304" pitchFamily="18" charset="0"/>
              <a:cs typeface="Times New Roman" panose="02020603050405020304" pitchFamily="18" charset="0"/>
            </a:endParaRPr>
          </a:p>
          <a:p>
            <a:pPr algn="just"/>
            <a:r>
              <a:rPr lang="tk-TM" sz="2700" dirty="0" smtClean="0">
                <a:latin typeface="Times New Roman" panose="02020603050405020304" pitchFamily="18" charset="0"/>
                <a:cs typeface="Times New Roman" panose="02020603050405020304" pitchFamily="18" charset="0"/>
              </a:rPr>
              <a:t>	</a:t>
            </a:r>
            <a:r>
              <a:rPr lang="sq-AL" sz="2700" dirty="0" smtClean="0">
                <a:latin typeface="Times New Roman" panose="02020603050405020304" pitchFamily="18" charset="0"/>
                <a:cs typeface="Times New Roman" panose="02020603050405020304" pitchFamily="18" charset="0"/>
              </a:rPr>
              <a:t>Turbinanyň </a:t>
            </a:r>
            <a:r>
              <a:rPr lang="sq-AL" sz="2700" dirty="0">
                <a:latin typeface="Times New Roman" panose="02020603050405020304" pitchFamily="18" charset="0"/>
                <a:cs typeface="Times New Roman" panose="02020603050405020304" pitchFamily="18" charset="0"/>
              </a:rPr>
              <a:t>diskleri üçin nikeliň esasyndaky splawlar ЭИ-437Б, ЭИ-766 we beýlekiler ulanylýar.</a:t>
            </a:r>
            <a:endParaRPr lang="ru-RU" sz="2700" dirty="0">
              <a:latin typeface="Times New Roman" panose="02020603050405020304" pitchFamily="18" charset="0"/>
              <a:cs typeface="Times New Roman" panose="02020603050405020304" pitchFamily="18" charset="0"/>
            </a:endParaRPr>
          </a:p>
          <a:p>
            <a:pPr algn="just"/>
            <a:r>
              <a:rPr lang="en-US" sz="2700" dirty="0" err="1">
                <a:latin typeface="Times New Roman" panose="02020603050405020304" pitchFamily="18" charset="0"/>
                <a:cs typeface="Times New Roman" panose="02020603050405020304" pitchFamily="18" charset="0"/>
              </a:rPr>
              <a:t>Turbinalaryň</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korpusyny</a:t>
            </a:r>
            <a:r>
              <a:rPr lang="en-US" sz="2700" dirty="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ЭИ</a:t>
            </a:r>
            <a:r>
              <a:rPr lang="en-US" sz="2700" dirty="0">
                <a:latin typeface="Times New Roman" panose="02020603050405020304" pitchFamily="18" charset="0"/>
                <a:cs typeface="Times New Roman" panose="02020603050405020304" pitchFamily="18" charset="0"/>
              </a:rPr>
              <a:t>-417, </a:t>
            </a:r>
            <a:r>
              <a:rPr lang="ru-RU" sz="2700" dirty="0">
                <a:latin typeface="Times New Roman" panose="02020603050405020304" pitchFamily="18" charset="0"/>
                <a:cs typeface="Times New Roman" panose="02020603050405020304" pitchFamily="18" charset="0"/>
              </a:rPr>
              <a:t>Я</a:t>
            </a:r>
            <a:r>
              <a:rPr lang="en-US" sz="2700" dirty="0">
                <a:latin typeface="Times New Roman" panose="02020603050405020304" pitchFamily="18" charset="0"/>
                <a:cs typeface="Times New Roman" panose="02020603050405020304" pitchFamily="18" charset="0"/>
              </a:rPr>
              <a:t>1</a:t>
            </a:r>
            <a:r>
              <a:rPr lang="sq-AL" sz="2700" dirty="0">
                <a:latin typeface="Times New Roman" panose="02020603050405020304" pitchFamily="18" charset="0"/>
                <a:cs typeface="Times New Roman" panose="02020603050405020304" pitchFamily="18" charset="0"/>
              </a:rPr>
              <a:t>T we titan splawlaryndan ýasaýarlar. </a:t>
            </a:r>
            <a:endParaRPr lang="tk-TM" sz="2700" dirty="0" smtClean="0">
              <a:latin typeface="Times New Roman" panose="02020603050405020304" pitchFamily="18" charset="0"/>
              <a:cs typeface="Times New Roman" panose="02020603050405020304" pitchFamily="18" charset="0"/>
            </a:endParaRPr>
          </a:p>
          <a:p>
            <a:pPr algn="just"/>
            <a:r>
              <a:rPr lang="tk-TM"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Turbinany</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sowaltmak</a:t>
            </a:r>
            <a:r>
              <a:rPr lang="en-US" sz="2700" dirty="0">
                <a:latin typeface="Times New Roman" panose="02020603050405020304" pitchFamily="18" charset="0"/>
                <a:cs typeface="Times New Roman" panose="02020603050405020304" pitchFamily="18" charset="0"/>
              </a:rPr>
              <a:t> we </a:t>
            </a:r>
            <a:r>
              <a:rPr lang="en-US" sz="2700" dirty="0" err="1">
                <a:latin typeface="Times New Roman" panose="02020603050405020304" pitchFamily="18" charset="0"/>
                <a:cs typeface="Times New Roman" panose="02020603050405020304" pitchFamily="18" charset="0"/>
              </a:rPr>
              <a:t>gurlanda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döredilende</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ulanýan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materiallar</a:t>
            </a:r>
            <a:r>
              <a:rPr lang="en-US" sz="2700" dirty="0">
                <a:latin typeface="Times New Roman" panose="02020603050405020304" pitchFamily="18" charset="0"/>
                <a:cs typeface="Times New Roman" panose="02020603050405020304" pitchFamily="18" charset="0"/>
              </a:rPr>
              <a:t>.</a:t>
            </a:r>
          </a:p>
          <a:p>
            <a:pPr algn="just"/>
            <a:r>
              <a:rPr lang="tk-TM" sz="2700" smtClean="0">
                <a:latin typeface="Times New Roman" panose="02020603050405020304" pitchFamily="18" charset="0"/>
                <a:cs typeface="Times New Roman" panose="02020603050405020304" pitchFamily="18" charset="0"/>
              </a:rPr>
              <a:t>	</a:t>
            </a:r>
            <a:r>
              <a:rPr lang="en-US" sz="2700" smtClean="0">
                <a:latin typeface="Times New Roman" panose="02020603050405020304" pitchFamily="18" charset="0"/>
                <a:cs typeface="Times New Roman" panose="02020603050405020304" pitchFamily="18" charset="0"/>
              </a:rPr>
              <a:t>Gaz</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turbinalar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statik</a:t>
            </a:r>
            <a:r>
              <a:rPr lang="en-US" sz="2700" dirty="0">
                <a:latin typeface="Times New Roman" panose="02020603050405020304" pitchFamily="18" charset="0"/>
                <a:cs typeface="Times New Roman" panose="02020603050405020304" pitchFamily="18" charset="0"/>
              </a:rPr>
              <a:t> we </a:t>
            </a:r>
            <a:r>
              <a:rPr lang="en-US" sz="2700" dirty="0" err="1">
                <a:latin typeface="Times New Roman" panose="02020603050405020304" pitchFamily="18" charset="0"/>
                <a:cs typeface="Times New Roman" panose="02020603050405020304" pitchFamily="18" charset="0"/>
              </a:rPr>
              <a:t>dinamik</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agramlyklardan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başga</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olaryň</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lopatalary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ýokary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gaz</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temperaturasy</a:t>
            </a:r>
            <a:r>
              <a:rPr lang="en-US" sz="2700" dirty="0">
                <a:latin typeface="Times New Roman" panose="02020603050405020304" pitchFamily="18" charset="0"/>
                <a:cs typeface="Times New Roman" panose="02020603050405020304" pitchFamily="18" charset="0"/>
              </a:rPr>
              <a:t> hem </a:t>
            </a:r>
            <a:r>
              <a:rPr lang="en-US" sz="2700" dirty="0" err="1">
                <a:latin typeface="Times New Roman" panose="02020603050405020304" pitchFamily="18" charset="0"/>
                <a:cs typeface="Times New Roman" panose="02020603050405020304" pitchFamily="18" charset="0"/>
              </a:rPr>
              <a:t>täsir</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edýär</a:t>
            </a:r>
            <a:r>
              <a:rPr lang="en-US" sz="2700" dirty="0">
                <a:latin typeface="Times New Roman" panose="02020603050405020304" pitchFamily="18" charset="0"/>
                <a:cs typeface="Times New Roman" panose="02020603050405020304" pitchFamily="18" charset="0"/>
              </a:rPr>
              <a:t>.</a:t>
            </a:r>
          </a:p>
          <a:p>
            <a:pPr algn="just"/>
            <a:r>
              <a:rPr lang="en-US" sz="2700" dirty="0" err="1">
                <a:latin typeface="Times New Roman" panose="02020603050405020304" pitchFamily="18" charset="0"/>
                <a:cs typeface="Times New Roman" panose="02020603050405020304" pitchFamily="18" charset="0"/>
              </a:rPr>
              <a:t>Lopatalaryň</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temperaturasy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agramlygyny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olary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sowatmak</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ýoly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çözýärler</a:t>
            </a:r>
            <a:r>
              <a:rPr lang="en-US" sz="2700" dirty="0" smtClean="0">
                <a:latin typeface="Times New Roman" panose="02020603050405020304" pitchFamily="18" charset="0"/>
                <a:cs typeface="Times New Roman" panose="02020603050405020304" pitchFamily="18" charset="0"/>
              </a:rPr>
              <a:t>.</a:t>
            </a:r>
            <a:endParaRPr lang="en-US" sz="2700"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317656" y="103761"/>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902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ejep eke 7 046"/>
          <p:cNvPicPr/>
          <p:nvPr/>
        </p:nvPicPr>
        <p:blipFill>
          <a:blip r:embed="rId2" cstate="print">
            <a:lum contrast="6000"/>
            <a:grayscl/>
          </a:blip>
          <a:srcRect l="5482" t="4062" r="4800" b="23700"/>
          <a:stretch>
            <a:fillRect/>
          </a:stretch>
        </p:blipFill>
        <p:spPr bwMode="auto">
          <a:xfrm>
            <a:off x="1233191" y="1124744"/>
            <a:ext cx="6691303" cy="3600400"/>
          </a:xfrm>
          <a:prstGeom prst="rect">
            <a:avLst/>
          </a:prstGeom>
          <a:noFill/>
          <a:ln w="28575">
            <a:solidFill>
              <a:srgbClr val="FF0000"/>
            </a:solidFill>
            <a:miter lim="800000"/>
            <a:headEnd/>
            <a:tailEnd/>
          </a:ln>
        </p:spPr>
      </p:pic>
      <p:grpSp>
        <p:nvGrpSpPr>
          <p:cNvPr id="5" name="Группа 4"/>
          <p:cNvGrpSpPr/>
          <p:nvPr/>
        </p:nvGrpSpPr>
        <p:grpSpPr>
          <a:xfrm>
            <a:off x="317656" y="103761"/>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 name="Прямоугольник 13"/>
          <p:cNvSpPr/>
          <p:nvPr/>
        </p:nvSpPr>
        <p:spPr>
          <a:xfrm>
            <a:off x="324917" y="5085184"/>
            <a:ext cx="8590210" cy="1477328"/>
          </a:xfrm>
          <a:prstGeom prst="rect">
            <a:avLst/>
          </a:prstGeom>
        </p:spPr>
        <p:txBody>
          <a:bodyPr wrap="square">
            <a:spAutoFit/>
          </a:bodyPr>
          <a:lstStyle/>
          <a:p>
            <a:pPr algn="ctr"/>
            <a:r>
              <a:rPr lang="sq-AL" b="1" dirty="0">
                <a:solidFill>
                  <a:srgbClr val="FF0000"/>
                </a:solidFill>
                <a:latin typeface="Times New Roman" panose="02020603050405020304" pitchFamily="18" charset="0"/>
                <a:cs typeface="Times New Roman" panose="02020603050405020304" pitchFamily="18" charset="0"/>
              </a:rPr>
              <a:t>Turbinanyň soplowoý lopatkasy deflektory bilen (a,b), içerki gapyrgasy bilen (b), kombirlenen sowadyjysy bilen (w)</a:t>
            </a:r>
            <a:endParaRPr lang="ru-RU" dirty="0">
              <a:solidFill>
                <a:srgbClr val="FF0000"/>
              </a:solidFill>
              <a:latin typeface="Times New Roman" panose="02020603050405020304" pitchFamily="18" charset="0"/>
              <a:cs typeface="Times New Roman" panose="02020603050405020304" pitchFamily="18" charset="0"/>
            </a:endParaRPr>
          </a:p>
          <a:p>
            <a:pPr algn="ctr"/>
            <a:r>
              <a:rPr lang="sq-AL" dirty="0">
                <a:solidFill>
                  <a:srgbClr val="FF0000"/>
                </a:solidFill>
                <a:latin typeface="Times New Roman" panose="02020603050405020304" pitchFamily="18" charset="0"/>
                <a:cs typeface="Times New Roman" panose="02020603050405020304" pitchFamily="18" charset="0"/>
              </a:rPr>
              <a:t>1-deflektor. 2-lopatkanyň içerki boşlugyna sowadyjy howanyň giriş deşigi; 3-lopatkalaryň içerki tekizliginiň gapyrgalary; 4-deflektoryň daýanç tekizligi; 5- sowatmak üçin lopatkada deşik; 6- sowadyjy howany lopatka beriji turubka.</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49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36712"/>
            <a:ext cx="8928992" cy="6124754"/>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Ulanylýan</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materiallar</a:t>
            </a:r>
            <a:r>
              <a:rPr lang="tk-TM"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1) </a:t>
            </a:r>
            <a:r>
              <a:rPr lang="en-US" sz="2600" dirty="0">
                <a:latin typeface="Times New Roman" panose="02020603050405020304" pitchFamily="18" charset="0"/>
                <a:cs typeface="Times New Roman" panose="02020603050405020304" pitchFamily="18" charset="0"/>
              </a:rPr>
              <a:t>Turbinanyň</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korpusy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hromnikelewyý</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polat</a:t>
            </a:r>
            <a:r>
              <a:rPr lang="en-US" sz="2600" dirty="0">
                <a:latin typeface="Times New Roman" panose="02020603050405020304" pitchFamily="18" charset="0"/>
                <a:cs typeface="Times New Roman" panose="02020603050405020304" pitchFamily="18" charset="0"/>
              </a:rPr>
              <a:t> 20  23H18(</a:t>
            </a:r>
            <a:r>
              <a:rPr lang="ru-RU" sz="2600" dirty="0">
                <a:latin typeface="Times New Roman" panose="02020603050405020304" pitchFamily="18" charset="0"/>
                <a:cs typeface="Times New Roman" panose="02020603050405020304" pitchFamily="18" charset="0"/>
              </a:rPr>
              <a:t>Э</a:t>
            </a:r>
            <a:r>
              <a:rPr lang="en-US" sz="2600" dirty="0">
                <a:latin typeface="Times New Roman" panose="02020603050405020304" pitchFamily="18" charset="0"/>
                <a:cs typeface="Times New Roman" panose="02020603050405020304" pitchFamily="18" charset="0"/>
              </a:rPr>
              <a:t>U417),12 18H9T, </a:t>
            </a:r>
            <a:r>
              <a:rPr lang="en-US" sz="2600" dirty="0">
                <a:latin typeface="Times New Roman" panose="02020603050405020304" pitchFamily="18" charset="0"/>
                <a:cs typeface="Times New Roman" panose="02020603050405020304" pitchFamily="18" charset="0"/>
              </a:rPr>
              <a:t>beýik</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temperaturaly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trubkalar</a:t>
            </a:r>
            <a:r>
              <a:rPr lang="en-US" sz="2600" dirty="0">
                <a:latin typeface="Times New Roman" panose="02020603050405020304" pitchFamily="18" charset="0"/>
                <a:cs typeface="Times New Roman" panose="02020603050405020304" pitchFamily="18" charset="0"/>
              </a:rPr>
              <a:t> 10 11H20T3 P(</a:t>
            </a:r>
            <a:r>
              <a:rPr lang="ru-RU" sz="2600" dirty="0">
                <a:latin typeface="Times New Roman" panose="02020603050405020304" pitchFamily="18" charset="0"/>
                <a:cs typeface="Times New Roman" panose="02020603050405020304" pitchFamily="18" charset="0"/>
              </a:rPr>
              <a:t>Э</a:t>
            </a:r>
            <a:r>
              <a:rPr lang="en-US" sz="2600" dirty="0">
                <a:latin typeface="Times New Roman" panose="02020603050405020304" pitchFamily="18" charset="0"/>
                <a:cs typeface="Times New Roman" panose="02020603050405020304" pitchFamily="18" charset="0"/>
              </a:rPr>
              <a:t>U696)</a:t>
            </a:r>
          </a:p>
          <a:p>
            <a:pPr algn="just"/>
            <a:r>
              <a:rPr lang="en-US" sz="2600" dirty="0">
                <a:latin typeface="Times New Roman" panose="02020603050405020304" pitchFamily="18" charset="0"/>
                <a:cs typeface="Times New Roman" panose="02020603050405020304" pitchFamily="18" charset="0"/>
              </a:rPr>
              <a:t>2) </a:t>
            </a:r>
            <a:r>
              <a:rPr lang="ru-RU" sz="2600" dirty="0">
                <a:latin typeface="Times New Roman" panose="02020603050405020304" pitchFamily="18" charset="0"/>
                <a:cs typeface="Times New Roman" panose="02020603050405020304" pitchFamily="18" charset="0"/>
              </a:rPr>
              <a:t>С</a:t>
            </a:r>
            <a:r>
              <a:rPr lang="en-US" sz="2600" dirty="0">
                <a:latin typeface="Times New Roman" panose="02020603050405020304" pitchFamily="18" charset="0"/>
                <a:cs typeface="Times New Roman" panose="02020603050405020304" pitchFamily="18" charset="0"/>
              </a:rPr>
              <a:t>A  I-</a:t>
            </a:r>
            <a:r>
              <a:rPr lang="en-US" sz="2600" dirty="0">
                <a:latin typeface="Times New Roman" panose="02020603050405020304" pitchFamily="18" charset="0"/>
                <a:cs typeface="Times New Roman" panose="02020603050405020304" pitchFamily="18" charset="0"/>
              </a:rPr>
              <a:t>nji</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basgançagy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nikel</a:t>
            </a:r>
            <a:r>
              <a:rPr lang="en-US" sz="2600" dirty="0">
                <a:latin typeface="Times New Roman" panose="02020603050405020304" pitchFamily="18" charset="0"/>
                <a:cs typeface="Times New Roman" panose="02020603050405020304" pitchFamily="18" charset="0"/>
              </a:rPr>
              <a:t> we </a:t>
            </a:r>
            <a:r>
              <a:rPr lang="en-US" sz="2600" dirty="0">
                <a:latin typeface="Times New Roman" panose="02020603050405020304" pitchFamily="18" charset="0"/>
                <a:cs typeface="Times New Roman" panose="02020603050405020304" pitchFamily="18" charset="0"/>
              </a:rPr>
              <a:t>kadmiý</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garylan</a:t>
            </a:r>
            <a:r>
              <a:rPr lang="en-US" sz="2600" dirty="0">
                <a:latin typeface="Times New Roman" panose="02020603050405020304" pitchFamily="18" charset="0"/>
                <a:cs typeface="Times New Roman" panose="02020603050405020304" pitchFamily="18" charset="0"/>
              </a:rPr>
              <a:t> (AHB300, </a:t>
            </a:r>
            <a:r>
              <a:rPr lang="ru-RU" sz="2600" dirty="0">
                <a:latin typeface="Times New Roman" panose="02020603050405020304" pitchFamily="18" charset="0"/>
                <a:cs typeface="Times New Roman" panose="02020603050405020304" pitchFamily="18" charset="0"/>
              </a:rPr>
              <a:t>ЖС3,</a:t>
            </a:r>
            <a:r>
              <a:rPr lang="en-US" sz="2600" dirty="0">
                <a:latin typeface="Times New Roman" panose="02020603050405020304" pitchFamily="18" charset="0"/>
                <a:cs typeface="Times New Roman" panose="02020603050405020304" pitchFamily="18" charset="0"/>
              </a:rPr>
              <a:t>H </a:t>
            </a:r>
            <a:r>
              <a:rPr lang="ru-RU" sz="2600" dirty="0">
                <a:latin typeface="Times New Roman" panose="02020603050405020304" pitchFamily="18" charset="0"/>
                <a:cs typeface="Times New Roman" panose="02020603050405020304" pitchFamily="18" charset="0"/>
              </a:rPr>
              <a:t>С6</a:t>
            </a:r>
            <a:r>
              <a:rPr lang="en-US" sz="2600" dirty="0">
                <a:latin typeface="Times New Roman" panose="02020603050405020304" pitchFamily="18" charset="0"/>
                <a:cs typeface="Times New Roman" panose="02020603050405020304" pitchFamily="18" charset="0"/>
              </a:rPr>
              <a:t>K),(AK 4) </a:t>
            </a:r>
            <a:r>
              <a:rPr lang="en-US" sz="2600" dirty="0">
                <a:latin typeface="Times New Roman" panose="02020603050405020304" pitchFamily="18" charset="0"/>
                <a:cs typeface="Times New Roman" panose="02020603050405020304" pitchFamily="18" charset="0"/>
              </a:rPr>
              <a:t>başga</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lopatklar</a:t>
            </a:r>
            <a:r>
              <a:rPr lang="en-US" sz="2600" dirty="0">
                <a:latin typeface="Times New Roman" panose="02020603050405020304" pitchFamily="18" charset="0"/>
                <a:cs typeface="Times New Roman" panose="02020603050405020304" pitchFamily="18" charset="0"/>
              </a:rPr>
              <a:t> pes </a:t>
            </a:r>
            <a:r>
              <a:rPr lang="en-US" sz="2600" dirty="0">
                <a:latin typeface="Times New Roman" panose="02020603050405020304" pitchFamily="18" charset="0"/>
                <a:cs typeface="Times New Roman" panose="02020603050405020304" pitchFamily="18" charset="0"/>
              </a:rPr>
              <a:t>temperaturaly</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ступеней </a:t>
            </a:r>
            <a:r>
              <a:rPr lang="ru-RU" sz="2600" dirty="0">
                <a:latin typeface="Times New Roman" panose="02020603050405020304" pitchFamily="18" charset="0"/>
                <a:cs typeface="Times New Roman" panose="02020603050405020304" pitchFamily="18" charset="0"/>
              </a:rPr>
              <a:t>хромникель</a:t>
            </a:r>
            <a:r>
              <a:rPr lang="ru-R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polatdan</a:t>
            </a:r>
            <a:r>
              <a:rPr lang="en-US" sz="2600" dirty="0">
                <a:latin typeface="Times New Roman" panose="02020603050405020304" pitchFamily="18" charset="0"/>
                <a:cs typeface="Times New Roman" panose="02020603050405020304" pitchFamily="18" charset="0"/>
              </a:rPr>
              <a:t> 20 23H18(</a:t>
            </a:r>
            <a:r>
              <a:rPr lang="ru-RU" sz="2600" dirty="0">
                <a:latin typeface="Times New Roman" panose="02020603050405020304" pitchFamily="18" charset="0"/>
                <a:cs typeface="Times New Roman" panose="02020603050405020304" pitchFamily="18" charset="0"/>
              </a:rPr>
              <a:t>Э</a:t>
            </a:r>
            <a:r>
              <a:rPr lang="en-US" sz="2600" dirty="0">
                <a:latin typeface="Times New Roman" panose="02020603050405020304" pitchFamily="18" charset="0"/>
                <a:cs typeface="Times New Roman" panose="02020603050405020304" pitchFamily="18" charset="0"/>
              </a:rPr>
              <a:t>U417)</a:t>
            </a:r>
          </a:p>
          <a:p>
            <a:pPr algn="just"/>
            <a:r>
              <a:rPr lang="en-US" sz="2600" dirty="0">
                <a:latin typeface="Times New Roman" panose="02020603050405020304" pitchFamily="18" charset="0"/>
                <a:cs typeface="Times New Roman" panose="02020603050405020304" pitchFamily="18" charset="0"/>
              </a:rPr>
              <a:t>3) </a:t>
            </a:r>
            <a:r>
              <a:rPr lang="en-US" sz="2600" dirty="0">
                <a:latin typeface="Times New Roman" panose="02020603050405020304" pitchFamily="18" charset="0"/>
                <a:cs typeface="Times New Roman" panose="02020603050405020304" pitchFamily="18" charset="0"/>
              </a:rPr>
              <a:t>Wal</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ligirotat</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edilen</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высоколичевых</a:t>
            </a:r>
            <a:r>
              <a:rPr lang="ru-R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polat</a:t>
            </a:r>
            <a:r>
              <a:rPr lang="en-US" sz="2600" dirty="0">
                <a:latin typeface="Times New Roman" panose="02020603050405020304" pitchFamily="18" charset="0"/>
                <a:cs typeface="Times New Roman" panose="02020603050405020304" pitchFamily="18" charset="0"/>
              </a:rPr>
              <a:t> (18 HBA, 40 HMA,13 MBFPA).</a:t>
            </a:r>
          </a:p>
          <a:p>
            <a:pPr algn="just"/>
            <a:r>
              <a:rPr lang="en-US" sz="2600" dirty="0">
                <a:latin typeface="Times New Roman" panose="02020603050405020304" pitchFamily="18" charset="0"/>
                <a:cs typeface="Times New Roman" panose="02020603050405020304" pitchFamily="18" charset="0"/>
              </a:rPr>
              <a:t>4)PA- </a:t>
            </a:r>
            <a:r>
              <a:rPr lang="en-US" sz="2600" dirty="0">
                <a:latin typeface="Times New Roman" panose="02020603050405020304" pitchFamily="18" charset="0"/>
                <a:cs typeface="Times New Roman" panose="02020603050405020304" pitchFamily="18" charset="0"/>
              </a:rPr>
              <a:t>nikel</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garylan</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beýik</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gyzgyna</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çydamly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köpwagtly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çydamly,ýeterlikli</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plastiçny</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beýik</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ýylylyk</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geçiriji</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kiçi</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koeffisiýent</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lineýni</a:t>
            </a:r>
            <a:r>
              <a:rPr lang="en-US"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giňelişli</a:t>
            </a:r>
            <a:r>
              <a:rPr lang="en-US"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линейного расширения) Х</a:t>
            </a:r>
            <a:r>
              <a:rPr lang="en-US" sz="2600" dirty="0">
                <a:latin typeface="Times New Roman" panose="02020603050405020304" pitchFamily="18" charset="0"/>
                <a:cs typeface="Times New Roman" panose="02020603050405020304" pitchFamily="18" charset="0"/>
              </a:rPr>
              <a:t>H77T10P (</a:t>
            </a:r>
            <a:r>
              <a:rPr lang="ru-RU" sz="2600" dirty="0">
                <a:latin typeface="Times New Roman" panose="02020603050405020304" pitchFamily="18" charset="0"/>
                <a:cs typeface="Times New Roman" panose="02020603050405020304" pitchFamily="18" charset="0"/>
              </a:rPr>
              <a:t>Э</a:t>
            </a:r>
            <a:r>
              <a:rPr lang="en-US" sz="2600" dirty="0">
                <a:latin typeface="Times New Roman" panose="02020603050405020304" pitchFamily="18" charset="0"/>
                <a:cs typeface="Times New Roman" panose="02020603050405020304" pitchFamily="18" charset="0"/>
              </a:rPr>
              <a:t>U437B), </a:t>
            </a:r>
            <a:r>
              <a:rPr lang="ru-RU" sz="2600" dirty="0">
                <a:latin typeface="Times New Roman" panose="02020603050405020304" pitchFamily="18" charset="0"/>
                <a:cs typeface="Times New Roman" panose="02020603050405020304" pitchFamily="18" charset="0"/>
              </a:rPr>
              <a:t>Х</a:t>
            </a:r>
            <a:r>
              <a:rPr lang="en-US" sz="2600" dirty="0">
                <a:latin typeface="Times New Roman" panose="02020603050405020304" pitchFamily="18" charset="0"/>
                <a:cs typeface="Times New Roman" panose="02020603050405020304" pitchFamily="18" charset="0"/>
              </a:rPr>
              <a:t>H70NWT10B</a:t>
            </a:r>
          </a:p>
          <a:p>
            <a:pPr algn="just"/>
            <a:r>
              <a:rPr lang="ru-RU" sz="2600" dirty="0">
                <a:latin typeface="Times New Roman" panose="02020603050405020304" pitchFamily="18" charset="0"/>
                <a:cs typeface="Times New Roman" panose="02020603050405020304" pitchFamily="18" charset="0"/>
              </a:rPr>
              <a:t>Также разрабатываются новые сплавы ,которые не меняются при </a:t>
            </a:r>
            <a:r>
              <a:rPr lang="en-US" sz="2600" dirty="0">
                <a:latin typeface="Times New Roman" panose="02020603050405020304" pitchFamily="18" charset="0"/>
                <a:cs typeface="Times New Roman" panose="02020603050405020304" pitchFamily="18" charset="0"/>
              </a:rPr>
              <a:t>T=1500-1600K</a:t>
            </a:r>
          </a:p>
        </p:txBody>
      </p:sp>
      <p:grpSp>
        <p:nvGrpSpPr>
          <p:cNvPr id="5" name="Группа 4"/>
          <p:cNvGrpSpPr/>
          <p:nvPr/>
        </p:nvGrpSpPr>
        <p:grpSpPr>
          <a:xfrm>
            <a:off x="317656" y="20876"/>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87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201255" y="33701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3"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201255" y="1988840"/>
            <a:ext cx="8747527"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Группа 3"/>
          <p:cNvGrpSpPr/>
          <p:nvPr/>
        </p:nvGrpSpPr>
        <p:grpSpPr>
          <a:xfrm>
            <a:off x="209321" y="151973"/>
            <a:ext cx="8758973" cy="827279"/>
            <a:chOff x="0" y="155426"/>
            <a:chExt cx="9144000" cy="969318"/>
          </a:xfrm>
        </p:grpSpPr>
        <p:sp>
          <p:nvSpPr>
            <p:cNvPr id="6148" name="Rectangle 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Группа 5"/>
            <p:cNvGrpSpPr/>
            <p:nvPr/>
          </p:nvGrpSpPr>
          <p:grpSpPr>
            <a:xfrm>
              <a:off x="143508" y="155426"/>
              <a:ext cx="8784976" cy="827279"/>
              <a:chOff x="-84667" y="1523661"/>
              <a:chExt cx="9108504" cy="1152128"/>
            </a:xfrm>
            <a:solidFill>
              <a:srgbClr val="FFFF00"/>
            </a:solidFill>
          </p:grpSpPr>
          <p:sp>
            <p:nvSpPr>
              <p:cNvPr id="8" name="Прямоугольник 7"/>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14908" y="1678770"/>
                <a:ext cx="702771" cy="832295"/>
              </a:xfrm>
              <a:prstGeom prst="rect">
                <a:avLst/>
              </a:prstGeom>
              <a:grpFill/>
              <a:ln>
                <a:noFill/>
              </a:ln>
              <a:effectLst>
                <a:softEdge rad="112500"/>
              </a:effectLst>
              <a:extLst/>
            </p:spPr>
          </p:pic>
          <p:pic>
            <p:nvPicPr>
              <p:cNvPr id="11" name="Рисунок 10"/>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2322" y="1688385"/>
                <a:ext cx="679486" cy="822680"/>
              </a:xfrm>
              <a:prstGeom prst="rect">
                <a:avLst/>
              </a:prstGeom>
              <a:grpFill/>
              <a:ln>
                <a:noFill/>
              </a:ln>
              <a:extLst>
                <a:ext uri="{53640926-AAD7-44D8-BBD7-CCE9431645EC}">
                  <a14:shadowObscured xmlns:a14="http://schemas.microsoft.com/office/drawing/2010/main"/>
                </a:ext>
              </a:extLst>
            </p:spPr>
          </p:pic>
        </p:grpSp>
        <p:cxnSp>
          <p:nvCxnSpPr>
            <p:cNvPr id="12" name="Прямая соединительная линия 11"/>
            <p:cNvCxnSpPr/>
            <p:nvPr/>
          </p:nvCxnSpPr>
          <p:spPr>
            <a:xfrm>
              <a:off x="143508" y="1124744"/>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547521" y="266801"/>
              <a:ext cx="6310238" cy="613054"/>
            </a:xfrm>
            <a:prstGeom prst="rect">
              <a:avLst/>
            </a:prstGeom>
          </p:spPr>
          <p:txBody>
            <a:bodyPr wrap="square">
              <a:sp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2. </a:t>
              </a:r>
              <a:r>
                <a:rPr lang="en-US" sz="2800" b="1" dirty="0" smtClean="0">
                  <a:solidFill>
                    <a:srgbClr val="FF0000"/>
                  </a:solidFill>
                  <a:latin typeface="Times New Roman" panose="02020603050405020304" pitchFamily="18" charset="0"/>
                  <a:cs typeface="Times New Roman" panose="02020603050405020304" pitchFamily="18" charset="0"/>
                </a:rPr>
                <a:t>Gözenegiň</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çykyşynda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gazyň</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tizligi</a:t>
              </a:r>
              <a:r>
                <a:rPr lang="en-US" sz="2800" b="1" dirty="0">
                  <a:solidFill>
                    <a:srgbClr val="FF0000"/>
                  </a:solidFill>
                  <a:latin typeface="Times New Roman" panose="02020603050405020304" pitchFamily="18" charset="0"/>
                  <a:cs typeface="Times New Roman" panose="02020603050405020304" pitchFamily="18" charset="0"/>
                </a:rPr>
                <a:t>.</a:t>
              </a:r>
              <a:r>
                <a:rPr lang="ru-RU" sz="2800" b="1" dirty="0" smtClean="0">
                  <a:solidFill>
                    <a:srgbClr val="FF0000"/>
                  </a:solidFill>
                  <a:latin typeface="Times New Roman" panose="02020603050405020304" pitchFamily="18" charset="0"/>
                  <a:cs typeface="Times New Roman" panose="02020603050405020304" pitchFamily="18" charset="0"/>
                </a:rPr>
                <a:t>.</a:t>
              </a:r>
              <a:endParaRPr lang="ru-RU" sz="2800" dirty="0">
                <a:solidFill>
                  <a:srgbClr val="FF0000"/>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 name="Прямоугольник 2"/>
              <p:cNvSpPr/>
              <p:nvPr/>
            </p:nvSpPr>
            <p:spPr>
              <a:xfrm>
                <a:off x="84110" y="1196752"/>
                <a:ext cx="8981815" cy="6335389"/>
              </a:xfrm>
              <a:prstGeom prst="rect">
                <a:avLst/>
              </a:prstGeom>
            </p:spPr>
            <p:txBody>
              <a:bodyPr wrap="square">
                <a:spAutoFit/>
              </a:bodyPr>
              <a:lstStyle/>
              <a:p>
                <a:pPr algn="just"/>
                <a:r>
                  <a:rPr lang="ru-RU" sz="2800" b="1" dirty="0" smtClean="0">
                    <a:solidFill>
                      <a:srgbClr val="FFFF00"/>
                    </a:solidFill>
                  </a:rPr>
                  <a:t>	</a:t>
                </a:r>
                <a:r>
                  <a:rPr lang="tt-RU" sz="2800" dirty="0"/>
                  <a:t> </a:t>
                </a:r>
                <a:r>
                  <a:rPr lang="tt-RU" sz="2800" dirty="0">
                    <a:latin typeface="Times New Roman" panose="02020603050405020304" pitchFamily="18" charset="0"/>
                    <a:cs typeface="Times New Roman" panose="02020603050405020304" pitchFamily="18" charset="0"/>
                  </a:rPr>
                  <a:t>Turbinanyň effektiw hereket koeffisiýenti diýilip turbinanyň walynyň peýdaly işiniň adiabatiki giňeliş işine gatnaşmagyna aýdylýar.</a:t>
                </a:r>
                <a:endParaRPr lang="ru-RU" sz="2800" dirty="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ru-RU" sz="2800" i="1" smtClean="0">
                              <a:solidFill>
                                <a:srgbClr val="FF0000"/>
                              </a:solidFill>
                              <a:latin typeface="Cambria Math"/>
                            </a:rPr>
                          </m:ctrlPr>
                        </m:sSubPr>
                        <m:e>
                          <m:r>
                            <a:rPr lang="ru-RU" sz="2800" i="1">
                              <a:solidFill>
                                <a:srgbClr val="FF0000"/>
                              </a:solidFill>
                              <a:latin typeface="Cambria Math"/>
                            </a:rPr>
                            <m:t>𝜂</m:t>
                          </m:r>
                        </m:e>
                        <m:sub>
                          <m:r>
                            <a:rPr lang="ru-RU" sz="2800" i="1">
                              <a:solidFill>
                                <a:srgbClr val="FF0000"/>
                              </a:solidFill>
                              <a:latin typeface="Cambria Math"/>
                            </a:rPr>
                            <m:t>э.т</m:t>
                          </m:r>
                        </m:sub>
                      </m:sSub>
                      <m:r>
                        <a:rPr lang="ru-RU" sz="2800" i="1">
                          <a:solidFill>
                            <a:srgbClr val="FF0000"/>
                          </a:solidFill>
                          <a:latin typeface="Cambria Math"/>
                        </a:rPr>
                        <m:t>=</m:t>
                      </m:r>
                      <m:f>
                        <m:fPr>
                          <m:ctrlPr>
                            <a:rPr lang="ru-RU" sz="2800" i="1">
                              <a:solidFill>
                                <a:srgbClr val="FF0000"/>
                              </a:solidFill>
                              <a:latin typeface="Cambria Math"/>
                            </a:rPr>
                          </m:ctrlPr>
                        </m:fPr>
                        <m:num>
                          <m:sSub>
                            <m:sSubPr>
                              <m:ctrlPr>
                                <a:rPr lang="ru-RU" sz="2800" i="1">
                                  <a:solidFill>
                                    <a:srgbClr val="FF0000"/>
                                  </a:solidFill>
                                  <a:latin typeface="Cambria Math"/>
                                </a:rPr>
                              </m:ctrlPr>
                            </m:sSubPr>
                            <m:e>
                              <m:r>
                                <a:rPr lang="ru-RU" sz="2800" i="1">
                                  <a:solidFill>
                                    <a:srgbClr val="FF0000"/>
                                  </a:solidFill>
                                  <a:latin typeface="Cambria Math"/>
                                </a:rPr>
                                <m:t>𝐿</m:t>
                              </m:r>
                            </m:e>
                            <m:sub>
                              <m:r>
                                <a:rPr lang="ru-RU" sz="2800" i="1">
                                  <a:solidFill>
                                    <a:srgbClr val="FF0000"/>
                                  </a:solidFill>
                                  <a:latin typeface="Cambria Math"/>
                                </a:rPr>
                                <m:t>э.т</m:t>
                              </m:r>
                            </m:sub>
                          </m:sSub>
                        </m:num>
                        <m:den>
                          <m:sSub>
                            <m:sSubPr>
                              <m:ctrlPr>
                                <a:rPr lang="ru-RU" sz="2800" i="1">
                                  <a:solidFill>
                                    <a:srgbClr val="FF0000"/>
                                  </a:solidFill>
                                  <a:latin typeface="Cambria Math"/>
                                </a:rPr>
                              </m:ctrlPr>
                            </m:sSubPr>
                            <m:e>
                              <m:r>
                                <a:rPr lang="ru-RU" sz="2800" i="1">
                                  <a:solidFill>
                                    <a:srgbClr val="FF0000"/>
                                  </a:solidFill>
                                  <a:latin typeface="Cambria Math"/>
                                </a:rPr>
                                <m:t>𝐿</m:t>
                              </m:r>
                            </m:e>
                            <m:sub>
                              <m:r>
                                <a:rPr lang="ru-RU" sz="2800" i="1">
                                  <a:solidFill>
                                    <a:srgbClr val="FF0000"/>
                                  </a:solidFill>
                                  <a:latin typeface="Cambria Math"/>
                                </a:rPr>
                                <m:t>𝑎</m:t>
                              </m:r>
                              <m:r>
                                <a:rPr lang="ru-RU" sz="2800" i="1">
                                  <a:solidFill>
                                    <a:srgbClr val="FF0000"/>
                                  </a:solidFill>
                                  <a:latin typeface="Cambria Math"/>
                                </a:rPr>
                                <m:t>дт</m:t>
                              </m:r>
                            </m:sub>
                          </m:sSub>
                        </m:den>
                      </m:f>
                    </m:oMath>
                  </m:oMathPara>
                </a14:m>
                <a:endParaRPr lang="ru-RU" sz="2800" dirty="0">
                  <a:solidFill>
                    <a:srgbClr val="FF0000"/>
                  </a:solidFill>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Turbinanyň</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walynyň</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kuwwaty</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peýdaly</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N</a:t>
                </a:r>
                <a:r>
                  <a:rPr lang="ru-RU" sz="2800" baseline="-25000" dirty="0">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kuwwatdyr.Bu</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kuwwaty</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şeýle</a:t>
                </a: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hasaplaýarlar</a:t>
                </a:r>
                <a:r>
                  <a:rPr lang="ru-RU" sz="2800"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ru-RU" sz="2800" i="1" smtClean="0">
                            <a:solidFill>
                              <a:srgbClr val="FF0000"/>
                            </a:solidFill>
                            <a:latin typeface="Cambria Math"/>
                          </a:rPr>
                        </m:ctrlPr>
                      </m:sSubPr>
                      <m:e>
                        <m:r>
                          <a:rPr lang="ru-RU" sz="2800" i="1">
                            <a:solidFill>
                              <a:srgbClr val="FF0000"/>
                            </a:solidFill>
                            <a:latin typeface="Cambria Math"/>
                          </a:rPr>
                          <m:t>𝑁</m:t>
                        </m:r>
                      </m:e>
                      <m:sub>
                        <m:r>
                          <a:rPr lang="ru-RU" sz="2800" i="1">
                            <a:solidFill>
                              <a:srgbClr val="FF0000"/>
                            </a:solidFill>
                            <a:latin typeface="Cambria Math"/>
                          </a:rPr>
                          <m:t>𝑇</m:t>
                        </m:r>
                      </m:sub>
                    </m:sSub>
                    <m:r>
                      <a:rPr lang="ru-RU" sz="2800" i="1">
                        <a:solidFill>
                          <a:srgbClr val="FF0000"/>
                        </a:solidFill>
                        <a:latin typeface="Cambria Math"/>
                      </a:rPr>
                      <m:t>=</m:t>
                    </m:r>
                    <m:f>
                      <m:fPr>
                        <m:ctrlPr>
                          <a:rPr lang="ru-RU" sz="2800" i="1">
                            <a:solidFill>
                              <a:srgbClr val="FF0000"/>
                            </a:solidFill>
                            <a:latin typeface="Cambria Math"/>
                          </a:rPr>
                        </m:ctrlPr>
                      </m:fPr>
                      <m:num>
                        <m:sSub>
                          <m:sSubPr>
                            <m:ctrlPr>
                              <a:rPr lang="ru-RU" sz="2800" i="1">
                                <a:solidFill>
                                  <a:srgbClr val="FF0000"/>
                                </a:solidFill>
                                <a:latin typeface="Cambria Math"/>
                              </a:rPr>
                            </m:ctrlPr>
                          </m:sSubPr>
                          <m:e>
                            <m:r>
                              <a:rPr lang="ru-RU" sz="2800" i="1">
                                <a:solidFill>
                                  <a:srgbClr val="FF0000"/>
                                </a:solidFill>
                                <a:latin typeface="Cambria Math"/>
                              </a:rPr>
                              <m:t>𝐺</m:t>
                            </m:r>
                          </m:e>
                          <m:sub>
                            <m:r>
                              <a:rPr lang="ru-RU" sz="2800" i="1">
                                <a:solidFill>
                                  <a:srgbClr val="FF0000"/>
                                </a:solidFill>
                                <a:latin typeface="Cambria Math"/>
                              </a:rPr>
                              <m:t>𝑠𝑒𝑘</m:t>
                            </m:r>
                          </m:sub>
                        </m:sSub>
                        <m:sSub>
                          <m:sSubPr>
                            <m:ctrlPr>
                              <a:rPr lang="ru-RU" sz="2800" i="1">
                                <a:solidFill>
                                  <a:srgbClr val="FF0000"/>
                                </a:solidFill>
                                <a:latin typeface="Cambria Math"/>
                              </a:rPr>
                            </m:ctrlPr>
                          </m:sSubPr>
                          <m:e>
                            <m:r>
                              <a:rPr lang="ru-RU" sz="2800" i="1">
                                <a:solidFill>
                                  <a:srgbClr val="FF0000"/>
                                </a:solidFill>
                                <a:latin typeface="Cambria Math"/>
                              </a:rPr>
                              <m:t>𝐿</m:t>
                            </m:r>
                          </m:e>
                          <m:sub>
                            <m:r>
                              <a:rPr lang="ru-RU" sz="2800" i="1">
                                <a:solidFill>
                                  <a:srgbClr val="FF0000"/>
                                </a:solidFill>
                                <a:latin typeface="Cambria Math"/>
                              </a:rPr>
                              <m:t>𝑎</m:t>
                            </m:r>
                            <m:r>
                              <a:rPr lang="ru-RU" sz="2800" i="1">
                                <a:solidFill>
                                  <a:srgbClr val="FF0000"/>
                                </a:solidFill>
                                <a:latin typeface="Cambria Math"/>
                              </a:rPr>
                              <m:t>д.т</m:t>
                            </m:r>
                          </m:sub>
                        </m:sSub>
                      </m:num>
                      <m:den>
                        <m:r>
                          <a:rPr lang="ru-RU" sz="2800" i="1">
                            <a:solidFill>
                              <a:srgbClr val="FF0000"/>
                            </a:solidFill>
                            <a:latin typeface="Cambria Math"/>
                          </a:rPr>
                          <m:t>75</m:t>
                        </m:r>
                      </m:den>
                    </m:f>
                    <m:sSub>
                      <m:sSubPr>
                        <m:ctrlPr>
                          <a:rPr lang="ru-RU" sz="2800" i="1">
                            <a:solidFill>
                              <a:srgbClr val="FF0000"/>
                            </a:solidFill>
                            <a:latin typeface="Cambria Math"/>
                          </a:rPr>
                        </m:ctrlPr>
                      </m:sSubPr>
                      <m:e>
                        <m:r>
                          <a:rPr lang="ru-RU" sz="2800" i="1">
                            <a:solidFill>
                              <a:srgbClr val="FF0000"/>
                            </a:solidFill>
                            <a:latin typeface="Cambria Math"/>
                          </a:rPr>
                          <m:t>𝜂</m:t>
                        </m:r>
                      </m:e>
                      <m:sub>
                        <m:r>
                          <a:rPr lang="ru-RU" sz="2800" i="1">
                            <a:solidFill>
                              <a:srgbClr val="FF0000"/>
                            </a:solidFill>
                            <a:latin typeface="Cambria Math"/>
                          </a:rPr>
                          <m:t>э.т</m:t>
                        </m:r>
                      </m:sub>
                    </m:sSub>
                  </m:oMath>
                </a14:m>
                <a:r>
                  <a:rPr lang="ru-RU" sz="2800" dirty="0">
                    <a:solidFill>
                      <a:srgbClr val="FF0000"/>
                    </a:solidFill>
                    <a:latin typeface="Times New Roman" panose="02020603050405020304" pitchFamily="18" charset="0"/>
                    <a:cs typeface="Times New Roman" panose="02020603050405020304" pitchFamily="18" charset="0"/>
                  </a:rPr>
                  <a:t> (</a:t>
                </a:r>
                <a:r>
                  <a:rPr lang="ru-RU" sz="2800" dirty="0">
                    <a:solidFill>
                      <a:srgbClr val="FF0000"/>
                    </a:solidFill>
                    <a:latin typeface="Times New Roman" panose="02020603050405020304" pitchFamily="18" charset="0"/>
                    <a:cs typeface="Times New Roman" panose="02020603050405020304" pitchFamily="18" charset="0"/>
                  </a:rPr>
                  <a:t>л.с</a:t>
                </a:r>
                <a:r>
                  <a:rPr lang="ru-RU" sz="2800" dirty="0">
                    <a:solidFill>
                      <a:srgbClr val="FF0000"/>
                    </a:solidFill>
                    <a:latin typeface="Times New Roman" panose="02020603050405020304" pitchFamily="18" charset="0"/>
                    <a:cs typeface="Times New Roman" panose="02020603050405020304" pitchFamily="18" charset="0"/>
                  </a:rPr>
                  <a:t>)</a:t>
                </a:r>
              </a:p>
              <a:p>
                <a:pPr algn="just"/>
                <a:r>
                  <a:rPr lang="ru-RU" sz="2800" dirty="0">
                    <a:latin typeface="Times New Roman" panose="02020603050405020304" pitchFamily="18" charset="0"/>
                    <a:cs typeface="Times New Roman" panose="02020603050405020304" pitchFamily="18" charset="0"/>
                  </a:rPr>
                  <a:t>ýagny</a:t>
                </a:r>
                <a:r>
                  <a:rPr lang="ru-RU" sz="2800" dirty="0">
                    <a:latin typeface="Times New Roman" panose="02020603050405020304" pitchFamily="18" charset="0"/>
                    <a:cs typeface="Times New Roman" panose="02020603050405020304" pitchFamily="18" charset="0"/>
                  </a:rPr>
                  <a:t> </a:t>
                </a:r>
              </a:p>
              <a:p>
                <a:pPr algn="just"/>
                <a14:m>
                  <m:oMath xmlns:m="http://schemas.openxmlformats.org/officeDocument/2006/math">
                    <m:sSub>
                      <m:sSubPr>
                        <m:ctrlPr>
                          <a:rPr lang="ru-RU" sz="2800" i="1" smtClean="0">
                            <a:solidFill>
                              <a:srgbClr val="FF0000"/>
                            </a:solidFill>
                            <a:latin typeface="Cambria Math"/>
                          </a:rPr>
                        </m:ctrlPr>
                      </m:sSubPr>
                      <m:e>
                        <m:r>
                          <a:rPr lang="tt-RU" sz="2800" i="1">
                            <a:solidFill>
                              <a:srgbClr val="FF0000"/>
                            </a:solidFill>
                            <a:latin typeface="Cambria Math"/>
                          </a:rPr>
                          <m:t>𝑁</m:t>
                        </m:r>
                      </m:e>
                      <m:sub>
                        <m:r>
                          <a:rPr lang="tt-RU" sz="2800" i="1">
                            <a:solidFill>
                              <a:srgbClr val="FF0000"/>
                            </a:solidFill>
                            <a:latin typeface="Cambria Math"/>
                          </a:rPr>
                          <m:t>𝑇</m:t>
                        </m:r>
                      </m:sub>
                    </m:sSub>
                    <m:r>
                      <a:rPr lang="tt-RU" sz="2800" i="1">
                        <a:solidFill>
                          <a:srgbClr val="FF0000"/>
                        </a:solidFill>
                        <a:latin typeface="Cambria Math"/>
                      </a:rPr>
                      <m:t>=</m:t>
                    </m:r>
                    <m:f>
                      <m:fPr>
                        <m:ctrlPr>
                          <a:rPr lang="ru-RU" sz="2800" i="1">
                            <a:solidFill>
                              <a:srgbClr val="FF0000"/>
                            </a:solidFill>
                            <a:latin typeface="Cambria Math"/>
                          </a:rPr>
                        </m:ctrlPr>
                      </m:fPr>
                      <m:num>
                        <m:sSub>
                          <m:sSubPr>
                            <m:ctrlPr>
                              <a:rPr lang="ru-RU" sz="2800" i="1">
                                <a:solidFill>
                                  <a:srgbClr val="FF0000"/>
                                </a:solidFill>
                                <a:latin typeface="Cambria Math"/>
                              </a:rPr>
                            </m:ctrlPr>
                          </m:sSubPr>
                          <m:e>
                            <m:r>
                              <a:rPr lang="tt-RU" sz="2800" i="1">
                                <a:solidFill>
                                  <a:srgbClr val="FF0000"/>
                                </a:solidFill>
                                <a:latin typeface="Cambria Math"/>
                              </a:rPr>
                              <m:t>𝐺</m:t>
                            </m:r>
                          </m:e>
                          <m:sub>
                            <m:r>
                              <a:rPr lang="tt-RU" sz="2800" i="1">
                                <a:solidFill>
                                  <a:srgbClr val="FF0000"/>
                                </a:solidFill>
                                <a:latin typeface="Cambria Math"/>
                              </a:rPr>
                              <m:t>𝑠𝑒𝑘</m:t>
                            </m:r>
                          </m:sub>
                        </m:sSub>
                      </m:num>
                      <m:den>
                        <m:r>
                          <a:rPr lang="tt-RU" sz="2800" i="1">
                            <a:solidFill>
                              <a:srgbClr val="FF0000"/>
                            </a:solidFill>
                            <a:latin typeface="Cambria Math"/>
                          </a:rPr>
                          <m:t>75</m:t>
                        </m:r>
                      </m:den>
                    </m:f>
                    <m:r>
                      <a:rPr lang="tt-RU" sz="2800" i="1">
                        <a:solidFill>
                          <a:srgbClr val="FF0000"/>
                        </a:solidFill>
                        <a:latin typeface="Cambria Math"/>
                      </a:rPr>
                      <m:t>×</m:t>
                    </m:r>
                    <m:f>
                      <m:fPr>
                        <m:ctrlPr>
                          <a:rPr lang="ru-RU" sz="2800" i="1">
                            <a:solidFill>
                              <a:srgbClr val="FF0000"/>
                            </a:solidFill>
                            <a:latin typeface="Cambria Math"/>
                          </a:rPr>
                        </m:ctrlPr>
                      </m:fPr>
                      <m:num>
                        <m:r>
                          <a:rPr lang="tt-RU" sz="2800" i="1">
                            <a:solidFill>
                              <a:srgbClr val="FF0000"/>
                            </a:solidFill>
                            <a:latin typeface="Cambria Math"/>
                          </a:rPr>
                          <m:t>𝐾</m:t>
                        </m:r>
                      </m:num>
                      <m:den>
                        <m:r>
                          <a:rPr lang="tt-RU" sz="2800" i="1">
                            <a:solidFill>
                              <a:srgbClr val="FF0000"/>
                            </a:solidFill>
                            <a:latin typeface="Cambria Math"/>
                          </a:rPr>
                          <m:t>𝐾</m:t>
                        </m:r>
                        <m:r>
                          <a:rPr lang="tt-RU" sz="2800" i="1">
                            <a:solidFill>
                              <a:srgbClr val="FF0000"/>
                            </a:solidFill>
                            <a:latin typeface="Cambria Math"/>
                          </a:rPr>
                          <m:t>−1</m:t>
                        </m:r>
                      </m:den>
                    </m:f>
                    <m:r>
                      <a:rPr lang="tt-RU" sz="2800" i="1">
                        <a:solidFill>
                          <a:srgbClr val="FF0000"/>
                        </a:solidFill>
                        <a:latin typeface="Cambria Math"/>
                      </a:rPr>
                      <m:t>𝑅</m:t>
                    </m:r>
                    <m:sSubSup>
                      <m:sSubSupPr>
                        <m:ctrlPr>
                          <a:rPr lang="ru-RU" sz="2800" i="1">
                            <a:solidFill>
                              <a:srgbClr val="FF0000"/>
                            </a:solidFill>
                            <a:latin typeface="Cambria Math"/>
                          </a:rPr>
                        </m:ctrlPr>
                      </m:sSubSupPr>
                      <m:e>
                        <m:r>
                          <a:rPr lang="tt-RU" sz="2800" i="1">
                            <a:solidFill>
                              <a:srgbClr val="FF0000"/>
                            </a:solidFill>
                            <a:latin typeface="Cambria Math"/>
                          </a:rPr>
                          <m:t>𝑇</m:t>
                        </m:r>
                      </m:e>
                      <m:sub>
                        <m:r>
                          <a:rPr lang="tt-RU" sz="2800" i="1">
                            <a:solidFill>
                              <a:srgbClr val="FF0000"/>
                            </a:solidFill>
                            <a:latin typeface="Cambria Math"/>
                          </a:rPr>
                          <m:t>3</m:t>
                        </m:r>
                      </m:sub>
                      <m:sup>
                        <m:r>
                          <a:rPr lang="tt-RU" sz="2800" i="1">
                            <a:solidFill>
                              <a:srgbClr val="FF0000"/>
                            </a:solidFill>
                            <a:latin typeface="Cambria Math"/>
                          </a:rPr>
                          <m:t>∗</m:t>
                        </m:r>
                      </m:sup>
                    </m:sSubSup>
                    <m:r>
                      <a:rPr lang="tt-RU" sz="2800" i="1">
                        <a:solidFill>
                          <a:srgbClr val="FF0000"/>
                        </a:solidFill>
                        <a:latin typeface="Cambria Math"/>
                      </a:rPr>
                      <m:t>(1−</m:t>
                    </m:r>
                    <m:f>
                      <m:fPr>
                        <m:ctrlPr>
                          <a:rPr lang="ru-RU" sz="2800" i="1">
                            <a:solidFill>
                              <a:srgbClr val="FF0000"/>
                            </a:solidFill>
                            <a:latin typeface="Cambria Math"/>
                          </a:rPr>
                        </m:ctrlPr>
                      </m:fPr>
                      <m:num>
                        <m:r>
                          <a:rPr lang="tt-RU" sz="2800" i="1">
                            <a:solidFill>
                              <a:srgbClr val="FF0000"/>
                            </a:solidFill>
                            <a:latin typeface="Cambria Math"/>
                          </a:rPr>
                          <m:t>1</m:t>
                        </m:r>
                      </m:num>
                      <m:den>
                        <m:sSubSup>
                          <m:sSubSupPr>
                            <m:ctrlPr>
                              <a:rPr lang="ru-RU" sz="2800" i="1">
                                <a:solidFill>
                                  <a:srgbClr val="FF0000"/>
                                </a:solidFill>
                                <a:latin typeface="Cambria Math"/>
                              </a:rPr>
                            </m:ctrlPr>
                          </m:sSubSupPr>
                          <m:e>
                            <m:r>
                              <a:rPr lang="tt-RU" sz="2800" i="1">
                                <a:solidFill>
                                  <a:srgbClr val="FF0000"/>
                                </a:solidFill>
                                <a:latin typeface="Cambria Math"/>
                              </a:rPr>
                              <m:t>𝜋</m:t>
                            </m:r>
                          </m:e>
                          <m:sub>
                            <m:r>
                              <a:rPr lang="tt-RU" sz="2800" i="1">
                                <a:solidFill>
                                  <a:srgbClr val="FF0000"/>
                                </a:solidFill>
                                <a:latin typeface="Cambria Math"/>
                              </a:rPr>
                              <m:t>𝑇</m:t>
                            </m:r>
                          </m:sub>
                          <m:sup>
                            <m:r>
                              <a:rPr lang="tt-RU" sz="2800" i="1">
                                <a:solidFill>
                                  <a:srgbClr val="FF0000"/>
                                </a:solidFill>
                                <a:latin typeface="Cambria Math"/>
                              </a:rPr>
                              <m:t>∗</m:t>
                            </m:r>
                          </m:sup>
                        </m:sSubSup>
                        <m:f>
                          <m:fPr>
                            <m:ctrlPr>
                              <a:rPr lang="ru-RU" sz="2800" i="1">
                                <a:solidFill>
                                  <a:srgbClr val="FF0000"/>
                                </a:solidFill>
                                <a:latin typeface="Cambria Math"/>
                              </a:rPr>
                            </m:ctrlPr>
                          </m:fPr>
                          <m:num>
                            <m:r>
                              <a:rPr lang="tt-RU" sz="2800" i="1">
                                <a:solidFill>
                                  <a:srgbClr val="FF0000"/>
                                </a:solidFill>
                                <a:latin typeface="Cambria Math"/>
                              </a:rPr>
                              <m:t>𝑘</m:t>
                            </m:r>
                            <m:r>
                              <a:rPr lang="tt-RU" sz="2800" i="1">
                                <a:solidFill>
                                  <a:srgbClr val="FF0000"/>
                                </a:solidFill>
                                <a:latin typeface="Cambria Math"/>
                              </a:rPr>
                              <m:t>−1</m:t>
                            </m:r>
                          </m:num>
                          <m:den>
                            <m:r>
                              <a:rPr lang="tt-RU" sz="2800" i="1">
                                <a:solidFill>
                                  <a:srgbClr val="FF0000"/>
                                </a:solidFill>
                                <a:latin typeface="Cambria Math"/>
                              </a:rPr>
                              <m:t>𝑘</m:t>
                            </m:r>
                          </m:den>
                        </m:f>
                      </m:den>
                    </m:f>
                    <m:r>
                      <a:rPr lang="tt-RU" sz="2800" i="1">
                        <a:solidFill>
                          <a:srgbClr val="FF0000"/>
                        </a:solidFill>
                        <a:latin typeface="Cambria Math"/>
                      </a:rPr>
                      <m:t>)</m:t>
                    </m:r>
                    <m:sSub>
                      <m:sSubPr>
                        <m:ctrlPr>
                          <a:rPr lang="ru-RU" sz="2800" i="1">
                            <a:solidFill>
                              <a:srgbClr val="FF0000"/>
                            </a:solidFill>
                            <a:latin typeface="Cambria Math"/>
                          </a:rPr>
                        </m:ctrlPr>
                      </m:sSubPr>
                      <m:e>
                        <m:r>
                          <a:rPr lang="ru-RU" sz="2800" i="1">
                            <a:solidFill>
                              <a:srgbClr val="FF0000"/>
                            </a:solidFill>
                            <a:latin typeface="Cambria Math"/>
                          </a:rPr>
                          <m:t>𝜂</m:t>
                        </m:r>
                      </m:e>
                      <m:sub>
                        <m:r>
                          <a:rPr lang="ru-RU" sz="2800" i="1">
                            <a:solidFill>
                              <a:srgbClr val="FF0000"/>
                            </a:solidFill>
                            <a:latin typeface="Cambria Math"/>
                          </a:rPr>
                          <m:t>э.т</m:t>
                        </m:r>
                      </m:sub>
                    </m:sSub>
                  </m:oMath>
                </a14:m>
                <a:r>
                  <a:rPr lang="tt-RU" sz="2800" dirty="0">
                    <a:solidFill>
                      <a:srgbClr val="FF0000"/>
                    </a:solidFill>
                    <a:latin typeface="Times New Roman" panose="02020603050405020304" pitchFamily="18" charset="0"/>
                    <a:cs typeface="Times New Roman" panose="02020603050405020304" pitchFamily="18" charset="0"/>
                  </a:rPr>
                  <a:t> </a:t>
                </a:r>
                <a:r>
                  <a:rPr lang="tt-RU" sz="2800" dirty="0" smtClean="0">
                    <a:solidFill>
                      <a:srgbClr val="FF0000"/>
                    </a:solidFill>
                    <a:latin typeface="Times New Roman" panose="02020603050405020304" pitchFamily="18" charset="0"/>
                    <a:cs typeface="Times New Roman" panose="02020603050405020304" pitchFamily="18" charset="0"/>
                  </a:rPr>
                  <a:t>bu ýerde </a:t>
                </a:r>
                <a14:m>
                  <m:oMath xmlns:m="http://schemas.openxmlformats.org/officeDocument/2006/math">
                    <m:sSubSup>
                      <m:sSubSupPr>
                        <m:ctrlPr>
                          <a:rPr lang="ru-RU" sz="2800" i="1">
                            <a:solidFill>
                              <a:srgbClr val="FF0000"/>
                            </a:solidFill>
                            <a:latin typeface="Cambria Math"/>
                          </a:rPr>
                        </m:ctrlPr>
                      </m:sSubSupPr>
                      <m:e>
                        <m:r>
                          <a:rPr lang="tt-RU" sz="2800" i="1">
                            <a:solidFill>
                              <a:srgbClr val="FF0000"/>
                            </a:solidFill>
                            <a:latin typeface="Cambria Math"/>
                          </a:rPr>
                          <m:t>𝜋</m:t>
                        </m:r>
                      </m:e>
                      <m:sub>
                        <m:r>
                          <a:rPr lang="tt-RU" sz="2800" i="1">
                            <a:solidFill>
                              <a:srgbClr val="FF0000"/>
                            </a:solidFill>
                            <a:latin typeface="Cambria Math"/>
                          </a:rPr>
                          <m:t>𝑇</m:t>
                        </m:r>
                      </m:sub>
                      <m:sup>
                        <m:r>
                          <a:rPr lang="tt-RU" sz="2800" i="1">
                            <a:solidFill>
                              <a:srgbClr val="FF0000"/>
                            </a:solidFill>
                            <a:latin typeface="Cambria Math"/>
                          </a:rPr>
                          <m:t>∗</m:t>
                        </m:r>
                      </m:sup>
                    </m:sSubSup>
                    <m:r>
                      <a:rPr lang="tt-RU" sz="2800" i="1">
                        <a:solidFill>
                          <a:srgbClr val="FF0000"/>
                        </a:solidFill>
                        <a:latin typeface="Cambria Math"/>
                      </a:rPr>
                      <m:t>=</m:t>
                    </m:r>
                    <m:f>
                      <m:fPr>
                        <m:type m:val="skw"/>
                        <m:ctrlPr>
                          <a:rPr lang="ru-RU" sz="2800" i="1">
                            <a:solidFill>
                              <a:srgbClr val="FF0000"/>
                            </a:solidFill>
                            <a:latin typeface="Cambria Math"/>
                          </a:rPr>
                        </m:ctrlPr>
                      </m:fPr>
                      <m:num>
                        <m:sSubSup>
                          <m:sSubSupPr>
                            <m:ctrlPr>
                              <a:rPr lang="ru-RU" sz="2800" i="1">
                                <a:solidFill>
                                  <a:srgbClr val="FF0000"/>
                                </a:solidFill>
                                <a:latin typeface="Cambria Math"/>
                              </a:rPr>
                            </m:ctrlPr>
                          </m:sSubSupPr>
                          <m:e>
                            <m:r>
                              <a:rPr lang="tt-RU" sz="2800" i="1">
                                <a:solidFill>
                                  <a:srgbClr val="FF0000"/>
                                </a:solidFill>
                                <a:latin typeface="Cambria Math"/>
                              </a:rPr>
                              <m:t>𝑃</m:t>
                            </m:r>
                          </m:e>
                          <m:sub>
                            <m:r>
                              <a:rPr lang="tt-RU" sz="2800" i="1">
                                <a:solidFill>
                                  <a:srgbClr val="FF0000"/>
                                </a:solidFill>
                                <a:latin typeface="Cambria Math"/>
                              </a:rPr>
                              <m:t>3</m:t>
                            </m:r>
                          </m:sub>
                          <m:sup>
                            <m:r>
                              <a:rPr lang="tt-RU" sz="2800" i="1">
                                <a:solidFill>
                                  <a:srgbClr val="FF0000"/>
                                </a:solidFill>
                                <a:latin typeface="Cambria Math"/>
                              </a:rPr>
                              <m:t>∗</m:t>
                            </m:r>
                          </m:sup>
                        </m:sSubSup>
                      </m:num>
                      <m:den>
                        <m:sSub>
                          <m:sSubPr>
                            <m:ctrlPr>
                              <a:rPr lang="ru-RU" sz="2800" i="1">
                                <a:solidFill>
                                  <a:srgbClr val="FF0000"/>
                                </a:solidFill>
                                <a:latin typeface="Cambria Math"/>
                              </a:rPr>
                            </m:ctrlPr>
                          </m:sSubPr>
                          <m:e>
                            <m:r>
                              <a:rPr lang="tt-RU" sz="2800" i="1">
                                <a:solidFill>
                                  <a:srgbClr val="FF0000"/>
                                </a:solidFill>
                                <a:latin typeface="Cambria Math"/>
                              </a:rPr>
                              <m:t>𝑃</m:t>
                            </m:r>
                          </m:e>
                          <m:sub>
                            <m:r>
                              <a:rPr lang="tt-RU" sz="2800" i="1">
                                <a:solidFill>
                                  <a:srgbClr val="FF0000"/>
                                </a:solidFill>
                                <a:latin typeface="Cambria Math"/>
                              </a:rPr>
                              <m:t>4</m:t>
                            </m:r>
                          </m:sub>
                        </m:sSub>
                      </m:den>
                    </m:f>
                  </m:oMath>
                </a14:m>
                <a:r>
                  <a:rPr lang="tt-RU" sz="2800" dirty="0">
                    <a:solidFill>
                      <a:srgbClr val="FF0000"/>
                    </a:solidFill>
                    <a:latin typeface="Times New Roman" panose="02020603050405020304" pitchFamily="18" charset="0"/>
                    <a:cs typeface="Times New Roman" panose="02020603050405020304" pitchFamily="18" charset="0"/>
                  </a:rPr>
                  <a:t>-</a:t>
                </a:r>
                <a:r>
                  <a:rPr lang="tt-RU" sz="2800" dirty="0">
                    <a:latin typeface="Times New Roman" panose="02020603050405020304" pitchFamily="18" charset="0"/>
                    <a:cs typeface="Times New Roman" panose="02020603050405020304" pitchFamily="18" charset="0"/>
                  </a:rPr>
                  <a:t>gaz</a:t>
                </a:r>
                <a:r>
                  <a:rPr lang="tt-RU" sz="2800" dirty="0">
                    <a:solidFill>
                      <a:srgbClr val="FF0000"/>
                    </a:solidFill>
                    <a:latin typeface="Times New Roman" panose="02020603050405020304" pitchFamily="18" charset="0"/>
                    <a:cs typeface="Times New Roman" panose="02020603050405020304" pitchFamily="18" charset="0"/>
                  </a:rPr>
                  <a:t> </a:t>
                </a:r>
                <a:r>
                  <a:rPr lang="tt-RU" sz="2800" dirty="0">
                    <a:latin typeface="Times New Roman" panose="02020603050405020304" pitchFamily="18" charset="0"/>
                    <a:cs typeface="Times New Roman" panose="02020603050405020304" pitchFamily="18" charset="0"/>
                  </a:rPr>
                  <a:t>giňelişiniň derejesi.</a:t>
                </a:r>
                <a:endParaRPr lang="ru-RU" sz="2800" dirty="0">
                  <a:latin typeface="Times New Roman" panose="02020603050405020304" pitchFamily="18" charset="0"/>
                  <a:cs typeface="Times New Roman" panose="02020603050405020304" pitchFamily="18" charset="0"/>
                </a:endParaRPr>
              </a:p>
              <a:p>
                <a:pPr algn="ctr"/>
                <a:endParaRPr lang="ru-RU" sz="2800" dirty="0">
                  <a:solidFill>
                    <a:schemeClr val="accent6"/>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84110" y="1196752"/>
                <a:ext cx="8981815" cy="6335389"/>
              </a:xfrm>
              <a:prstGeom prst="rect">
                <a:avLst/>
              </a:prstGeom>
              <a:blipFill rotWithShape="1">
                <a:blip r:embed="rId9"/>
                <a:stretch>
                  <a:fillRect l="-1426" t="-962" r="-1358"/>
                </a:stretch>
              </a:blipFill>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268313" y="1196752"/>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Прямоугольник 1"/>
              <p:cNvSpPr/>
              <p:nvPr/>
            </p:nvSpPr>
            <p:spPr>
              <a:xfrm>
                <a:off x="173050" y="1340768"/>
                <a:ext cx="8818611" cy="3528658"/>
              </a:xfrm>
              <a:prstGeom prst="rect">
                <a:avLst/>
              </a:prstGeom>
            </p:spPr>
            <p:txBody>
              <a:bodyPr wrap="square">
                <a:spAutoFit/>
              </a:bodyPr>
              <a:lstStyle/>
              <a:p>
                <a:pPr algn="just"/>
                <a:r>
                  <a:rPr lang="tk-TM" sz="2800" dirty="0" smtClean="0">
                    <a:latin typeface="Times New Roman" panose="02020603050405020304" pitchFamily="18" charset="0"/>
                    <a:cs typeface="Times New Roman" panose="02020603050405020304" pitchFamily="18" charset="0"/>
                  </a:rPr>
                  <a:t>	</a:t>
                </a:r>
                <a:r>
                  <a:rPr lang="tt-RU" sz="2800" dirty="0"/>
                  <a:t> </a:t>
                </a:r>
                <a:r>
                  <a:rPr lang="tt-RU" sz="2800" dirty="0">
                    <a:latin typeface="Times New Roman" panose="02020603050405020304" pitchFamily="18" charset="0"/>
                    <a:cs typeface="Times New Roman" panose="02020603050405020304" pitchFamily="18" charset="0"/>
                  </a:rPr>
                  <a:t>Görkezilen formuladan görünýär real turbinanyň </a:t>
                </a:r>
                <a:endParaRPr lang="tt-RU" sz="2800" dirty="0" smtClean="0">
                  <a:latin typeface="Times New Roman" panose="02020603050405020304" pitchFamily="18" charset="0"/>
                  <a:cs typeface="Times New Roman" panose="02020603050405020304" pitchFamily="18" charset="0"/>
                </a:endParaRPr>
              </a:p>
              <a:p>
                <a:pPr algn="ctr"/>
                <a:r>
                  <a:rPr lang="tt-RU" sz="2800" dirty="0" smtClean="0">
                    <a:latin typeface="Times New Roman" panose="02020603050405020304" pitchFamily="18" charset="0"/>
                    <a:cs typeface="Times New Roman" panose="02020603050405020304" pitchFamily="18" charset="0"/>
                  </a:rPr>
                  <a:t>N</a:t>
                </a:r>
                <a:r>
                  <a:rPr lang="tt-RU" sz="2800" baseline="-25000" dirty="0" smtClean="0">
                    <a:latin typeface="Times New Roman" panose="02020603050405020304" pitchFamily="18" charset="0"/>
                    <a:cs typeface="Times New Roman" panose="02020603050405020304" pitchFamily="18" charset="0"/>
                  </a:rPr>
                  <a:t>T</a:t>
                </a:r>
                <a:r>
                  <a:rPr lang="tt-RU" sz="2800" dirty="0" smtClean="0">
                    <a:latin typeface="Times New Roman" panose="02020603050405020304" pitchFamily="18" charset="0"/>
                    <a:cs typeface="Times New Roman" panose="02020603050405020304" pitchFamily="18" charset="0"/>
                  </a:rPr>
                  <a:t>-y </a:t>
                </a:r>
                <a:r>
                  <a:rPr lang="tt-RU" sz="2800" dirty="0">
                    <a:latin typeface="Times New Roman" panose="02020603050405020304" pitchFamily="18" charset="0"/>
                    <a:cs typeface="Times New Roman" panose="02020603050405020304" pitchFamily="18" charset="0"/>
                  </a:rPr>
                  <a:t>gazyň sekuntda harçlanşyna G</a:t>
                </a:r>
                <a:r>
                  <a:rPr lang="tt-RU" sz="2800" baseline="-25000" dirty="0">
                    <a:latin typeface="Times New Roman" panose="02020603050405020304" pitchFamily="18" charset="0"/>
                    <a:cs typeface="Times New Roman" panose="02020603050405020304" pitchFamily="18" charset="0"/>
                  </a:rPr>
                  <a:t>sek</a:t>
                </a:r>
                <a:r>
                  <a:rPr lang="tt-RU" sz="2800" dirty="0">
                    <a:latin typeface="Times New Roman" panose="02020603050405020304" pitchFamily="18" charset="0"/>
                    <a:cs typeface="Times New Roman" panose="02020603050405020304" pitchFamily="18" charset="0"/>
                  </a:rPr>
                  <a:t>, turbinanyň öňündäki T*</a:t>
                </a:r>
                <a:r>
                  <a:rPr lang="tt-RU" sz="2800" baseline="-25000" dirty="0">
                    <a:latin typeface="Times New Roman" panose="02020603050405020304" pitchFamily="18" charset="0"/>
                    <a:cs typeface="Times New Roman" panose="02020603050405020304" pitchFamily="18" charset="0"/>
                  </a:rPr>
                  <a:t>3 –a </a:t>
                </a:r>
                <a:r>
                  <a:rPr lang="tt-RU" sz="2800" dirty="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ru-RU" sz="2800" i="1">
                            <a:latin typeface="Cambria Math"/>
                          </a:rPr>
                        </m:ctrlPr>
                      </m:sSubSupPr>
                      <m:e>
                        <m:r>
                          <a:rPr lang="tt-RU" sz="2800" i="1">
                            <a:latin typeface="Cambria Math"/>
                          </a:rPr>
                          <m:t>𝜋</m:t>
                        </m:r>
                      </m:e>
                      <m:sub>
                        <m:r>
                          <a:rPr lang="tt-RU" sz="2800" i="1">
                            <a:latin typeface="Cambria Math"/>
                          </a:rPr>
                          <m:t>𝑇</m:t>
                        </m:r>
                      </m:sub>
                      <m:sup>
                        <m:r>
                          <a:rPr lang="tt-RU" sz="2800" i="1">
                            <a:latin typeface="Cambria Math"/>
                          </a:rPr>
                          <m:t>∗</m:t>
                        </m:r>
                      </m:sup>
                    </m:sSubSup>
                  </m:oMath>
                </a14:m>
                <a:r>
                  <a:rPr lang="tt-RU" sz="2800" dirty="0">
                    <a:latin typeface="Times New Roman" panose="02020603050405020304" pitchFamily="18" charset="0"/>
                    <a:cs typeface="Times New Roman" panose="02020603050405020304" pitchFamily="18" charset="0"/>
                  </a:rPr>
                  <a:t>we </a:t>
                </a:r>
                <a14:m>
                  <m:oMath xmlns:m="http://schemas.openxmlformats.org/officeDocument/2006/math">
                    <m:sSub>
                      <m:sSubPr>
                        <m:ctrlPr>
                          <a:rPr lang="ru-RU" sz="2800" i="1">
                            <a:latin typeface="Cambria Math"/>
                          </a:rPr>
                        </m:ctrlPr>
                      </m:sSubPr>
                      <m:e>
                        <m:r>
                          <a:rPr lang="ru-RU" sz="2800" i="1">
                            <a:latin typeface="Cambria Math"/>
                          </a:rPr>
                          <m:t>𝜂</m:t>
                        </m:r>
                      </m:e>
                      <m:sub>
                        <m:r>
                          <a:rPr lang="ru-RU" sz="2800" i="1">
                            <a:latin typeface="Cambria Math"/>
                          </a:rPr>
                          <m:t>э.т</m:t>
                        </m:r>
                      </m:sub>
                    </m:sSub>
                  </m:oMath>
                </a14:m>
                <a:r>
                  <a:rPr lang="tt-RU" sz="2800" dirty="0">
                    <a:latin typeface="Times New Roman" panose="02020603050405020304" pitchFamily="18" charset="0"/>
                    <a:cs typeface="Times New Roman" panose="02020603050405020304" pitchFamily="18" charset="0"/>
                  </a:rPr>
                  <a:t>baglydygy.</a:t>
                </a:r>
                <a:endParaRPr lang="ru-RU" sz="2800" dirty="0">
                  <a:latin typeface="Times New Roman" panose="02020603050405020304" pitchFamily="18" charset="0"/>
                  <a:cs typeface="Times New Roman" panose="02020603050405020304" pitchFamily="18" charset="0"/>
                </a:endParaRPr>
              </a:p>
              <a:p>
                <a:pPr algn="ctr"/>
                <a:r>
                  <a:rPr lang="tt-RU" sz="2800" dirty="0">
                    <a:latin typeface="Times New Roman" panose="02020603050405020304" pitchFamily="18" charset="0"/>
                    <a:cs typeface="Times New Roman" panose="02020603050405020304" pitchFamily="18" charset="0"/>
                  </a:rPr>
                  <a:t>Adiabatiýanyň peýdaly hereket koeffisiýenti (K.П.Д) η</a:t>
                </a:r>
                <a:r>
                  <a:rPr lang="tt-RU" sz="2800" baseline="30000" dirty="0">
                    <a:latin typeface="Times New Roman" panose="02020603050405020304" pitchFamily="18" charset="0"/>
                    <a:cs typeface="Times New Roman" panose="02020603050405020304" pitchFamily="18" charset="0"/>
                  </a:rPr>
                  <a:t>*</a:t>
                </a:r>
                <a:r>
                  <a:rPr lang="tt-RU" sz="2800" baseline="-25000" dirty="0">
                    <a:latin typeface="Times New Roman" panose="02020603050405020304" pitchFamily="18" charset="0"/>
                    <a:cs typeface="Times New Roman" panose="02020603050405020304" pitchFamily="18" charset="0"/>
                  </a:rPr>
                  <a:t>aд.ст </a:t>
                </a:r>
                <a:r>
                  <a:rPr lang="tt-RU" sz="2800" dirty="0">
                    <a:latin typeface="Times New Roman" panose="02020603050405020304" pitchFamily="18" charset="0"/>
                    <a:cs typeface="Times New Roman" panose="02020603050405020304" pitchFamily="18" charset="0"/>
                  </a:rPr>
                  <a:t>– bu häsiýet peýdaly edilen işler bilen turbinadaky gazyň giňelişinde adiabatik işleriniň gatnaşygyny görkezýär</a:t>
                </a:r>
                <a:r>
                  <a:rPr lang="tt-RU" sz="2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800" i="1" smtClean="0">
                            <a:solidFill>
                              <a:srgbClr val="FF0000"/>
                            </a:solidFill>
                            <a:latin typeface="Cambria Math"/>
                          </a:rPr>
                        </m:ctrlPr>
                      </m:sSubPr>
                      <m:e>
                        <m:r>
                          <a:rPr lang="tt-RU" sz="2800" i="1">
                            <a:solidFill>
                              <a:srgbClr val="FF0000"/>
                            </a:solidFill>
                            <a:latin typeface="Cambria Math"/>
                          </a:rPr>
                          <m:t>𝜂</m:t>
                        </m:r>
                      </m:e>
                      <m:sub>
                        <m:r>
                          <m:rPr>
                            <m:sty m:val="p"/>
                          </m:rPr>
                          <a:rPr lang="tt-RU" sz="2800" baseline="-25000">
                            <a:solidFill>
                              <a:srgbClr val="FF0000"/>
                            </a:solidFill>
                            <a:latin typeface="Cambria Math"/>
                          </a:rPr>
                          <m:t>a</m:t>
                        </m:r>
                        <m:r>
                          <a:rPr lang="tt-RU" sz="2800" baseline="-25000">
                            <a:solidFill>
                              <a:srgbClr val="FF0000"/>
                            </a:solidFill>
                            <a:latin typeface="Cambria Math"/>
                          </a:rPr>
                          <m:t>д.ст</m:t>
                        </m:r>
                      </m:sub>
                    </m:sSub>
                    <m:r>
                      <a:rPr lang="tt-RU" sz="2800" i="1">
                        <a:solidFill>
                          <a:srgbClr val="FF0000"/>
                        </a:solidFill>
                        <a:latin typeface="Cambria Math"/>
                      </a:rPr>
                      <m:t>=</m:t>
                    </m:r>
                    <m:f>
                      <m:fPr>
                        <m:ctrlPr>
                          <a:rPr lang="ru-RU" sz="2800" i="1">
                            <a:solidFill>
                              <a:srgbClr val="FF0000"/>
                            </a:solidFill>
                            <a:latin typeface="Cambria Math"/>
                          </a:rPr>
                        </m:ctrlPr>
                      </m:fPr>
                      <m:num>
                        <m:sSubSup>
                          <m:sSubSupPr>
                            <m:ctrlPr>
                              <a:rPr lang="ru-RU" sz="2800" i="1">
                                <a:solidFill>
                                  <a:srgbClr val="FF0000"/>
                                </a:solidFill>
                                <a:latin typeface="Cambria Math"/>
                              </a:rPr>
                            </m:ctrlPr>
                          </m:sSubSupPr>
                          <m:e>
                            <m:r>
                              <a:rPr lang="tt-RU" sz="2800" i="1">
                                <a:solidFill>
                                  <a:srgbClr val="FF0000"/>
                                </a:solidFill>
                                <a:latin typeface="Cambria Math"/>
                              </a:rPr>
                              <m:t>𝐿</m:t>
                            </m:r>
                          </m:e>
                          <m:sub>
                            <m:r>
                              <a:rPr lang="tt-RU" sz="2800" i="1">
                                <a:solidFill>
                                  <a:srgbClr val="FF0000"/>
                                </a:solidFill>
                                <a:latin typeface="Cambria Math"/>
                              </a:rPr>
                              <m:t>полез</m:t>
                            </m:r>
                          </m:sub>
                          <m:sup>
                            <m:r>
                              <a:rPr lang="tt-RU" sz="2800" i="1">
                                <a:solidFill>
                                  <a:srgbClr val="FF0000"/>
                                </a:solidFill>
                                <a:latin typeface="Cambria Math"/>
                              </a:rPr>
                              <m:t>∗</m:t>
                            </m:r>
                          </m:sup>
                        </m:sSubSup>
                      </m:num>
                      <m:den>
                        <m:sSubSup>
                          <m:sSubSupPr>
                            <m:ctrlPr>
                              <a:rPr lang="ru-RU" sz="2800" i="1">
                                <a:solidFill>
                                  <a:srgbClr val="FF0000"/>
                                </a:solidFill>
                                <a:latin typeface="Cambria Math"/>
                              </a:rPr>
                            </m:ctrlPr>
                          </m:sSubSupPr>
                          <m:e>
                            <m:r>
                              <a:rPr lang="tt-RU" sz="2800" i="1">
                                <a:solidFill>
                                  <a:srgbClr val="FF0000"/>
                                </a:solidFill>
                                <a:latin typeface="Cambria Math"/>
                              </a:rPr>
                              <m:t>𝐿</m:t>
                            </m:r>
                          </m:e>
                          <m:sub>
                            <m:r>
                              <m:rPr>
                                <m:sty m:val="p"/>
                              </m:rPr>
                              <a:rPr lang="tt-RU" sz="2800" baseline="-25000">
                                <a:solidFill>
                                  <a:srgbClr val="FF0000"/>
                                </a:solidFill>
                                <a:latin typeface="Cambria Math"/>
                              </a:rPr>
                              <m:t>a</m:t>
                            </m:r>
                            <m:r>
                              <a:rPr lang="tt-RU" sz="2800" baseline="-25000">
                                <a:solidFill>
                                  <a:srgbClr val="FF0000"/>
                                </a:solidFill>
                                <a:latin typeface="Cambria Math"/>
                              </a:rPr>
                              <m:t>д.ст</m:t>
                            </m:r>
                          </m:sub>
                          <m:sup>
                            <m:r>
                              <a:rPr lang="tt-RU" sz="2800" i="1">
                                <a:solidFill>
                                  <a:srgbClr val="FF0000"/>
                                </a:solidFill>
                                <a:latin typeface="Cambria Math"/>
                              </a:rPr>
                              <m:t>∗</m:t>
                            </m:r>
                          </m:sup>
                        </m:sSubSup>
                      </m:den>
                    </m:f>
                  </m:oMath>
                </a14:m>
                <a:endParaRPr lang="ru-RU" sz="2800" dirty="0">
                  <a:latin typeface="Times New Roman" panose="02020603050405020304" pitchFamily="18"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173050" y="1340768"/>
                <a:ext cx="8818611" cy="3528658"/>
              </a:xfrm>
              <a:prstGeom prst="rect">
                <a:avLst/>
              </a:prstGeom>
              <a:blipFill rotWithShape="1">
                <a:blip r:embed="rId4"/>
                <a:stretch>
                  <a:fillRect l="-691" t="-1727" r="-1935"/>
                </a:stretch>
              </a:blipFill>
            </p:spPr>
            <p:txBody>
              <a:bodyPr/>
              <a:lstStyle/>
              <a:p>
                <a:r>
                  <a:rPr lang="ru-RU">
                    <a:noFill/>
                  </a:rPr>
                  <a:t> </a:t>
                </a:r>
              </a:p>
            </p:txBody>
          </p:sp>
        </mc:Fallback>
      </mc:AlternateContent>
      <p:grpSp>
        <p:nvGrpSpPr>
          <p:cNvPr id="14" name="Группа 13"/>
          <p:cNvGrpSpPr/>
          <p:nvPr/>
        </p:nvGrpSpPr>
        <p:grpSpPr>
          <a:xfrm>
            <a:off x="239544" y="102062"/>
            <a:ext cx="8590210" cy="727321"/>
            <a:chOff x="166528" y="46949"/>
            <a:chExt cx="8784976" cy="1144905"/>
          </a:xfrm>
        </p:grpSpPr>
        <p:grpSp>
          <p:nvGrpSpPr>
            <p:cNvPr id="15" name="Группа 14"/>
            <p:cNvGrpSpPr/>
            <p:nvPr/>
          </p:nvGrpSpPr>
          <p:grpSpPr>
            <a:xfrm>
              <a:off x="166528" y="46949"/>
              <a:ext cx="8784976" cy="1017416"/>
              <a:chOff x="218376" y="-153877"/>
              <a:chExt cx="8925624" cy="1523423"/>
            </a:xfrm>
          </p:grpSpPr>
          <p:grpSp>
            <p:nvGrpSpPr>
              <p:cNvPr id="17" name="Группа 16"/>
              <p:cNvGrpSpPr/>
              <p:nvPr/>
            </p:nvGrpSpPr>
            <p:grpSpPr>
              <a:xfrm>
                <a:off x="218376" y="226936"/>
                <a:ext cx="8925624" cy="1120008"/>
                <a:chOff x="-84667" y="1523661"/>
                <a:chExt cx="9108504" cy="1152128"/>
              </a:xfrm>
              <a:solidFill>
                <a:srgbClr val="FFFF00"/>
              </a:solidFill>
            </p:grpSpPr>
            <p:sp>
              <p:nvSpPr>
                <p:cNvPr id="19" name="Прямоугольник 18"/>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Рисунок 19"/>
                <p:cNvPicPr/>
                <p:nvPr/>
              </p:nvPicPr>
              <p:blipFill>
                <a:blip r:embed="rId5">
                  <a:extLst>
                    <a:ext uri="{BEBA8EAE-BF5A-486C-A8C5-ECC9F3942E4B}">
                      <a14:imgProps xmlns:a14="http://schemas.microsoft.com/office/drawing/2010/main">
                        <a14:imgLayer r:embed="rId6">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21" name="Picture 8" descr="C:\Users\1\Desktop\sewron.jpg"/>
                <p:cNvPicPr/>
                <p:nvPr/>
              </p:nvPicPr>
              <p:blipFill>
                <a:blip r:embed="rId7" cstate="print">
                  <a:extLst>
                    <a:ext uri="{BEBA8EAE-BF5A-486C-A8C5-ECC9F3942E4B}">
                      <a14:imgProps xmlns:a14="http://schemas.microsoft.com/office/drawing/2010/main">
                        <a14:imgLayer r:embed="rId8">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22" name="Рисунок 21"/>
                <p:cNvPicPr/>
                <p:nvPr/>
              </p:nvPicPr>
              <p:blipFill rotWithShape="1">
                <a:blip r:embed="rId9">
                  <a:extLst>
                    <a:ext uri="{BEBA8EAE-BF5A-486C-A8C5-ECC9F3942E4B}">
                      <a14:imgProps xmlns:a14="http://schemas.microsoft.com/office/drawing/2010/main">
                        <a14:imgLayer r:embed="rId10">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8" name="Прямоугольник 17"/>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16" name="Прямая соединительная линия 15"/>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73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46612" y="312230"/>
            <a:ext cx="8799742" cy="917920"/>
            <a:chOff x="161378" y="141789"/>
            <a:chExt cx="8799742" cy="1270987"/>
          </a:xfrm>
        </p:grpSpPr>
        <p:cxnSp>
          <p:nvCxnSpPr>
            <p:cNvPr id="7" name="Прямая соединительная линия 6"/>
            <p:cNvCxnSpPr/>
            <p:nvPr/>
          </p:nvCxnSpPr>
          <p:spPr>
            <a:xfrm>
              <a:off x="161378" y="1412776"/>
              <a:ext cx="878497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176144" y="141789"/>
              <a:ext cx="8784976" cy="1124545"/>
              <a:chOff x="199509" y="1320920"/>
              <a:chExt cx="8784976" cy="864096"/>
            </a:xfrm>
            <a:solidFill>
              <a:srgbClr val="FFFF00"/>
            </a:solidFill>
          </p:grpSpPr>
          <p:sp>
            <p:nvSpPr>
              <p:cNvPr id="3" name="Прямоугольник 2"/>
              <p:cNvSpPr/>
              <p:nvPr/>
            </p:nvSpPr>
            <p:spPr>
              <a:xfrm>
                <a:off x="199509" y="1320920"/>
                <a:ext cx="8784976" cy="86409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309763" y="1381617"/>
                <a:ext cx="882230" cy="765104"/>
              </a:xfrm>
              <a:prstGeom prst="rect">
                <a:avLst/>
              </a:prstGeom>
              <a:grpFill/>
              <a:ln>
                <a:noFill/>
              </a:ln>
              <a:extLst>
                <a:ext uri="{53640926-AAD7-44D8-BBD7-CCE9431645EC}">
                  <a14:shadowObscured xmlns:a14="http://schemas.microsoft.com/office/drawing/2010/main"/>
                </a:ext>
              </a:extLst>
            </p:spPr>
          </p:pic>
          <p:pic>
            <p:nvPicPr>
              <p:cNvPr id="11"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7967664" y="1361960"/>
                <a:ext cx="903204" cy="768359"/>
              </a:xfrm>
              <a:prstGeom prst="rect">
                <a:avLst/>
              </a:prstGeom>
              <a:grpFill/>
              <a:ln>
                <a:noFill/>
              </a:ln>
              <a:effectLst>
                <a:softEdge rad="112500"/>
              </a:effectLst>
              <a:extLst/>
            </p:spPr>
          </p:pic>
        </p:grpSp>
        <p:sp>
          <p:nvSpPr>
            <p:cNvPr id="4" name="Прямоугольник 3"/>
            <p:cNvSpPr/>
            <p:nvPr/>
          </p:nvSpPr>
          <p:spPr>
            <a:xfrm>
              <a:off x="1355781" y="160415"/>
              <a:ext cx="6480720" cy="1150630"/>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Tema</a:t>
              </a:r>
              <a:r>
                <a:rPr lang="en-US" sz="2400" b="1" dirty="0">
                  <a:solidFill>
                    <a:srgbClr val="FF0000"/>
                  </a:solidFill>
                  <a:latin typeface="Times New Roman" panose="02020603050405020304" pitchFamily="18" charset="0"/>
                  <a:cs typeface="Times New Roman" panose="02020603050405020304" pitchFamily="18" charset="0"/>
                </a:rPr>
                <a:t> № 3.2. </a:t>
              </a:r>
              <a:r>
                <a:rPr lang="en-US" sz="2400" b="1" dirty="0">
                  <a:solidFill>
                    <a:srgbClr val="FF0000"/>
                  </a:solidFill>
                  <a:latin typeface="Times New Roman" panose="02020603050405020304" pitchFamily="18" charset="0"/>
                  <a:cs typeface="Times New Roman" panose="02020603050405020304" pitchFamily="18" charset="0"/>
                </a:rPr>
                <a:t>Turbinanyň</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gözenekleriniň</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esasy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parametrirleri</a:t>
              </a:r>
              <a:r>
                <a:rPr lang="en-US" sz="2400" b="1" dirty="0">
                  <a:solidFill>
                    <a:srgbClr val="FF0000"/>
                  </a:solidFill>
                  <a:latin typeface="Times New Roman" panose="02020603050405020304" pitchFamily="18" charset="0"/>
                  <a:cs typeface="Times New Roman" panose="02020603050405020304" pitchFamily="18" charset="0"/>
                </a:rPr>
                <a:t> we </a:t>
              </a:r>
              <a:r>
                <a:rPr lang="en-US" sz="2400" b="1" dirty="0">
                  <a:solidFill>
                    <a:srgbClr val="FF0000"/>
                  </a:solidFill>
                  <a:latin typeface="Times New Roman" panose="02020603050405020304" pitchFamily="18" charset="0"/>
                  <a:cs typeface="Times New Roman" panose="02020603050405020304" pitchFamily="18" charset="0"/>
                </a:rPr>
                <a:t>häsiýetleri</a:t>
              </a:r>
              <a:r>
                <a:rPr lang="en-US" sz="2400" b="1" dirty="0">
                  <a:solidFill>
                    <a:srgbClr val="FF0000"/>
                  </a:solidFill>
                  <a:latin typeface="Times New Roman" panose="02020603050405020304" pitchFamily="18" charset="0"/>
                  <a:cs typeface="Times New Roman" panose="02020603050405020304" pitchFamily="18" charset="0"/>
                </a:rPr>
                <a:t>.</a:t>
              </a:r>
              <a:endParaRPr lang="ru-RU" sz="2400" dirty="0">
                <a:solidFill>
                  <a:srgbClr val="FF0000"/>
                </a:solidFill>
                <a:latin typeface="Times New Roman" panose="02020603050405020304" pitchFamily="18" charset="0"/>
                <a:cs typeface="Times New Roman" panose="02020603050405020304" pitchFamily="18" charset="0"/>
              </a:endParaRPr>
            </a:p>
          </p:txBody>
        </p:sp>
      </p:grpSp>
      <p:grpSp>
        <p:nvGrpSpPr>
          <p:cNvPr id="17" name="Группа 16"/>
          <p:cNvGrpSpPr/>
          <p:nvPr/>
        </p:nvGrpSpPr>
        <p:grpSpPr>
          <a:xfrm>
            <a:off x="266435" y="1772816"/>
            <a:ext cx="8616808" cy="4461618"/>
            <a:chOff x="260228" y="1817529"/>
            <a:chExt cx="8616808" cy="4461618"/>
          </a:xfrm>
        </p:grpSpPr>
        <p:sp>
          <p:nvSpPr>
            <p:cNvPr id="14" name="Прямоугольник 13"/>
            <p:cNvSpPr/>
            <p:nvPr/>
          </p:nvSpPr>
          <p:spPr>
            <a:xfrm>
              <a:off x="260228" y="1817529"/>
              <a:ext cx="8566302"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Sapak</a:t>
              </a:r>
              <a:r>
                <a:rPr lang="en-US" sz="2800" b="1" dirty="0">
                  <a:solidFill>
                    <a:srgbClr val="FF0000"/>
                  </a:solidFill>
                  <a:latin typeface="Times New Roman" panose="02020603050405020304" pitchFamily="18" charset="0"/>
                  <a:cs typeface="Times New Roman" panose="02020603050405020304" pitchFamily="18" charset="0"/>
                </a:rPr>
                <a:t> 3.2.2.Turbinalaryň </a:t>
              </a:r>
              <a:r>
                <a:rPr lang="en-US" sz="2800" b="1" dirty="0">
                  <a:solidFill>
                    <a:srgbClr val="FF0000"/>
                  </a:solidFill>
                  <a:latin typeface="Times New Roman" panose="02020603050405020304" pitchFamily="18" charset="0"/>
                  <a:cs typeface="Times New Roman" panose="02020603050405020304" pitchFamily="18" charset="0"/>
                </a:rPr>
                <a:t>pilçeleriniň</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sowadylyşy</a:t>
              </a:r>
              <a:r>
                <a:rPr lang="en-US" sz="2800" b="1" dirty="0" smtClean="0">
                  <a:solidFill>
                    <a:srgbClr val="FF0000"/>
                  </a:solidFill>
                  <a:latin typeface="Times New Roman" panose="02020603050405020304" pitchFamily="18" charset="0"/>
                  <a:cs typeface="Times New Roman" panose="02020603050405020304" pitchFamily="18" charset="0"/>
                </a:rPr>
                <a:t>.</a:t>
              </a:r>
              <a:endParaRPr lang="ru-RU" sz="2800" b="1" dirty="0">
                <a:solidFill>
                  <a:srgbClr val="FF0000"/>
                </a:solidFill>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260228" y="2217151"/>
              <a:ext cx="8616808" cy="4061996"/>
              <a:chOff x="424890" y="3935039"/>
              <a:chExt cx="8616808" cy="4061996"/>
            </a:xfrm>
          </p:grpSpPr>
          <p:pic>
            <p:nvPicPr>
              <p:cNvPr id="12"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424890" y="3935039"/>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ChangeArrowheads="1"/>
              </p:cNvSpPr>
              <p:nvPr/>
            </p:nvSpPr>
            <p:spPr bwMode="auto">
              <a:xfrm>
                <a:off x="3143241" y="4286256"/>
                <a:ext cx="36433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endPar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sp>
          <p:nvSpPr>
            <p:cNvPr id="13" name="Прямоугольник 12"/>
            <p:cNvSpPr/>
            <p:nvPr/>
          </p:nvSpPr>
          <p:spPr>
            <a:xfrm>
              <a:off x="364778" y="2718189"/>
              <a:ext cx="8378175" cy="1384995"/>
            </a:xfrm>
            <a:prstGeom prst="rect">
              <a:avLst/>
            </a:prstGeom>
          </p:spPr>
          <p:txBody>
            <a:bodyPr wrap="square">
              <a:spAutoFit/>
            </a:bodyPr>
            <a:lstStyle/>
            <a:p>
              <a:pPr algn="just"/>
              <a:r>
                <a:rPr lang="ru-RU" sz="2800" b="1" dirty="0">
                  <a:solidFill>
                    <a:srgbClr val="FF0000"/>
                  </a:solidFill>
                  <a:latin typeface="Times New Roman" panose="02020603050405020304" pitchFamily="18" charset="0"/>
                  <a:cs typeface="Times New Roman" panose="02020603050405020304" pitchFamily="18" charset="0"/>
                </a:rPr>
                <a:t>Okuw soraglary</a:t>
              </a:r>
              <a:r>
                <a:rPr lang="ru-RU" sz="2800" b="1" dirty="0" smtClean="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Turbinanyň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pilçeleriniň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sowadylyş</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usullary</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Basgançagyň</a:t>
              </a:r>
              <a:r>
                <a:rPr lang="en-US" sz="2800" dirty="0">
                  <a:latin typeface="Times New Roman" panose="02020603050405020304" pitchFamily="18" charset="0"/>
                  <a:cs typeface="Times New Roman" panose="02020603050405020304" pitchFamily="18" charset="0"/>
                </a:rPr>
                <a:t> PTK </a:t>
              </a:r>
              <a:r>
                <a:rPr lang="en-US" sz="2800" dirty="0">
                  <a:latin typeface="Times New Roman" panose="02020603050405020304" pitchFamily="18" charset="0"/>
                  <a:cs typeface="Times New Roman" panose="02020603050405020304" pitchFamily="18" charset="0"/>
                </a:rPr>
                <a:t>dürli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faktorlaryň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täsiri</a:t>
              </a:r>
              <a:r>
                <a:rPr lang="en-US" sz="28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442025850"/>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348695" y="1124744"/>
            <a:ext cx="8616808" cy="4061996"/>
            <a:chOff x="288141" y="1190514"/>
            <a:chExt cx="8616808" cy="4061996"/>
          </a:xfrm>
        </p:grpSpPr>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59" b="97426" l="1040" r="99827"/>
                      </a14:imgEffect>
                    </a14:imgLayer>
                  </a14:imgProps>
                </a:ext>
                <a:ext uri="{28A0092B-C50C-407E-A947-70E740481C1C}">
                  <a14:useLocalDpi xmlns:a14="http://schemas.microsoft.com/office/drawing/2010/main" val="0"/>
                </a:ext>
              </a:extLst>
            </a:blip>
            <a:srcRect/>
            <a:stretch>
              <a:fillRect/>
            </a:stretch>
          </p:blipFill>
          <p:spPr bwMode="auto">
            <a:xfrm>
              <a:off x="288141" y="1190514"/>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88141" y="2270634"/>
              <a:ext cx="8568952" cy="2246769"/>
            </a:xfrm>
            <a:prstGeom prst="rect">
              <a:avLst/>
            </a:prstGeom>
          </p:spPr>
          <p:txBody>
            <a:bodyPr wrap="square">
              <a:spAutoFit/>
            </a:bodyPr>
            <a:lstStyle/>
            <a:p>
              <a:pPr algn="just"/>
              <a:r>
                <a:rPr lang="tk-TM" sz="28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Harby talyplara kompressorlaryň durnuksyz režimi – </a:t>
              </a:r>
              <a:r>
                <a:rPr lang="en-US" sz="2800" dirty="0">
                  <a:solidFill>
                    <a:srgbClr val="FF0000"/>
                  </a:solidFill>
                  <a:latin typeface="Times New Roman" panose="02020603050405020304" pitchFamily="18" charset="0"/>
                  <a:cs typeface="Times New Roman" panose="02020603050405020304" pitchFamily="18" charset="0"/>
                </a:rPr>
                <a:t>pompaž </a:t>
              </a:r>
              <a:r>
                <a:rPr lang="en-US" sz="2800" dirty="0">
                  <a:latin typeface="Times New Roman" panose="02020603050405020304" pitchFamily="18" charset="0"/>
                  <a:cs typeface="Times New Roman" panose="02020603050405020304" pitchFamily="18" charset="0"/>
                </a:rPr>
                <a:t>barada düşünje bermek</a:t>
              </a:r>
              <a:r>
                <a:rPr lang="en-US"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Olarda okly kompressoryň işi we </a:t>
              </a:r>
              <a:r>
                <a:rPr lang="en-US" sz="2800" dirty="0" smtClean="0">
                  <a:latin typeface="Times New Roman" panose="02020603050405020304" pitchFamily="18" charset="0"/>
                  <a:cs typeface="Times New Roman" panose="02020603050405020304" pitchFamily="18" charset="0"/>
                </a:rPr>
                <a:t>gurluşyny </a:t>
              </a:r>
              <a:r>
                <a:rPr lang="en-US" sz="2800" dirty="0">
                  <a:latin typeface="Times New Roman" panose="02020603050405020304" pitchFamily="18" charset="0"/>
                  <a:cs typeface="Times New Roman" panose="02020603050405020304" pitchFamily="18" charset="0"/>
                </a:rPr>
                <a:t>öwrenmek olaryň gulluk durmuşynda bu soraglaryň zerur bolup durýandygyny terbiýelemek</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grpSp>
      <p:grpSp>
        <p:nvGrpSpPr>
          <p:cNvPr id="11" name="Группа 10"/>
          <p:cNvGrpSpPr/>
          <p:nvPr/>
        </p:nvGrpSpPr>
        <p:grpSpPr>
          <a:xfrm>
            <a:off x="286205" y="136482"/>
            <a:ext cx="8568952" cy="608526"/>
            <a:chOff x="286205" y="136482"/>
            <a:chExt cx="8568952" cy="608526"/>
          </a:xfrm>
        </p:grpSpPr>
        <p:cxnSp>
          <p:nvCxnSpPr>
            <p:cNvPr id="12" name="Прямая соединительная линия 11"/>
            <p:cNvCxnSpPr/>
            <p:nvPr/>
          </p:nvCxnSpPr>
          <p:spPr>
            <a:xfrm>
              <a:off x="286205" y="745008"/>
              <a:ext cx="856895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 name="Группа 12"/>
            <p:cNvGrpSpPr/>
            <p:nvPr/>
          </p:nvGrpSpPr>
          <p:grpSpPr>
            <a:xfrm>
              <a:off x="286205" y="136482"/>
              <a:ext cx="8568952" cy="543063"/>
              <a:chOff x="323528" y="1243443"/>
              <a:chExt cx="8568952" cy="863871"/>
            </a:xfrm>
            <a:solidFill>
              <a:srgbClr val="FFFF00"/>
            </a:solidFill>
          </p:grpSpPr>
          <p:sp>
            <p:nvSpPr>
              <p:cNvPr id="15" name="Прямоугольник 14"/>
              <p:cNvSpPr/>
              <p:nvPr/>
            </p:nvSpPr>
            <p:spPr>
              <a:xfrm>
                <a:off x="323528" y="1243443"/>
                <a:ext cx="8568952" cy="8327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3093504" y="1326739"/>
                <a:ext cx="3096344" cy="523219"/>
              </a:xfrm>
              <a:prstGeom prst="rect">
                <a:avLst/>
              </a:prstGeom>
              <a:grpFill/>
            </p:spPr>
            <p:txBody>
              <a:bodyPr wrap="square">
                <a:spAutoFit/>
              </a:bodyPr>
              <a:lstStyle/>
              <a:p>
                <a:pPr algn="ctr"/>
                <a:r>
                  <a:rPr lang="sq-AL" sz="2800" b="1" dirty="0">
                    <a:solidFill>
                      <a:srgbClr val="FF0000"/>
                    </a:solidFill>
                    <a:latin typeface="Times New Roman" panose="02020603050405020304" pitchFamily="18" charset="0"/>
                    <a:cs typeface="Times New Roman" panose="02020603050405020304" pitchFamily="18" charset="0"/>
                  </a:rPr>
                  <a:t>Sapagyň maksady</a:t>
                </a:r>
                <a:endParaRPr lang="tk-TM" sz="2800" dirty="0">
                  <a:solidFill>
                    <a:srgbClr val="FF0000"/>
                  </a:solidFill>
                  <a:latin typeface="Times New Roman" panose="02020603050405020304" pitchFamily="18" charset="0"/>
                  <a:cs typeface="Times New Roman" panose="02020603050405020304" pitchFamily="18" charset="0"/>
                </a:endParaRPr>
              </a:p>
            </p:txBody>
          </p:sp>
          <p:pic>
            <p:nvPicPr>
              <p:cNvPr id="17"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083664" y="1275019"/>
                <a:ext cx="614400" cy="832295"/>
              </a:xfrm>
              <a:prstGeom prst="rect">
                <a:avLst/>
              </a:prstGeom>
              <a:grpFill/>
              <a:ln>
                <a:noFill/>
              </a:ln>
              <a:effectLst>
                <a:softEdge rad="112500"/>
              </a:effectLst>
              <a:extLst/>
            </p:spPr>
          </p:pic>
        </p:grpSp>
        <p:pic>
          <p:nvPicPr>
            <p:cNvPr id="14" name="Рисунок 13"/>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463893" y="156332"/>
              <a:ext cx="647912" cy="51716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7470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6018" y="124321"/>
            <a:ext cx="8724020" cy="703876"/>
            <a:chOff x="150260" y="188640"/>
            <a:chExt cx="8876499" cy="792088"/>
          </a:xfrm>
        </p:grpSpPr>
        <p:sp>
          <p:nvSpPr>
            <p:cNvPr id="5" name="Прямоугольник 4"/>
            <p:cNvSpPr/>
            <p:nvPr/>
          </p:nvSpPr>
          <p:spPr>
            <a:xfrm>
              <a:off x="150260" y="188640"/>
              <a:ext cx="8876499"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1929275" y="323074"/>
              <a:ext cx="5548075" cy="479362"/>
            </a:xfrm>
            <a:prstGeom prst="rect">
              <a:avLst/>
            </a:prstGeom>
          </p:spPr>
          <p:txBody>
            <a:bodyPr wrap="square">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ULANYLAN EDEBIÝATLAR</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p:nvPr/>
          </p:nvPicPr>
          <p:blipFill rotWithShape="1">
            <a:blip r:embed="rId2">
              <a:extLst>
                <a:ext uri="{BEBA8EAE-BF5A-486C-A8C5-ECC9F3942E4B}">
                  <a14:imgProps xmlns:a14="http://schemas.microsoft.com/office/drawing/2010/main">
                    <a14:imgLayer r:embed="rId3">
                      <a14:imgEffect>
                        <a14:backgroundRemoval t="21852" b="78981" l="35625" r="61875"/>
                      </a14:imgEffect>
                    </a14:imgLayer>
                  </a14:imgProps>
                </a:ext>
              </a:extLst>
            </a:blip>
            <a:srcRect l="33536" t="18311" r="35431" b="19399"/>
            <a:stretch/>
          </p:blipFill>
          <p:spPr bwMode="auto">
            <a:xfrm>
              <a:off x="243325" y="192516"/>
              <a:ext cx="759164" cy="716763"/>
            </a:xfrm>
            <a:prstGeom prst="rect">
              <a:avLst/>
            </a:prstGeom>
            <a:ln>
              <a:noFill/>
            </a:ln>
            <a:extLst>
              <a:ext uri="{53640926-AAD7-44D8-BBD7-CCE9431645EC}">
                <a14:shadowObscured xmlns:a14="http://schemas.microsoft.com/office/drawing/2010/main"/>
              </a:ext>
            </a:extLst>
          </p:spPr>
        </p:pic>
        <p:pic>
          <p:nvPicPr>
            <p:cNvPr id="8"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147066" y="217897"/>
              <a:ext cx="751260" cy="716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cxnSp>
        <p:nvCxnSpPr>
          <p:cNvPr id="9" name="Прямая соединительная линия 8"/>
          <p:cNvCxnSpPr/>
          <p:nvPr/>
        </p:nvCxnSpPr>
        <p:spPr>
          <a:xfrm>
            <a:off x="234919" y="934845"/>
            <a:ext cx="866621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0" name="Группа 9"/>
          <p:cNvGrpSpPr/>
          <p:nvPr/>
        </p:nvGrpSpPr>
        <p:grpSpPr>
          <a:xfrm>
            <a:off x="49780" y="1124744"/>
            <a:ext cx="9036496" cy="5350620"/>
            <a:chOff x="68923" y="1484784"/>
            <a:chExt cx="9036496" cy="5350620"/>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 y="1534196"/>
              <a:ext cx="9036496"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178894" y="1484784"/>
              <a:ext cx="8577549" cy="1815882"/>
            </a:xfrm>
            <a:prstGeom prst="rect">
              <a:avLst/>
            </a:prstGeom>
          </p:spPr>
          <p:txBody>
            <a:bodyPr wrap="square">
              <a:spAutoFit/>
            </a:bodyPr>
            <a:lstStyle/>
            <a:p>
              <a:pPr algn="just" fontAlgn="base">
                <a:spcBef>
                  <a:spcPct val="0"/>
                </a:spcBef>
                <a:spcAft>
                  <a:spcPct val="0"/>
                </a:spcAft>
              </a:pPr>
              <a:r>
                <a:rPr lang="tk-TM"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1</a:t>
              </a:r>
              <a:r>
                <a:rPr lang="ru-RU"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П.К. Казанджан, Л.П. Алексеев, Нечаев Ю.Н. Теория авиационных двигателей. Военное издательство министерства обороны союза ССР Москва- 1955</a:t>
              </a:r>
              <a:r>
                <a:rPr lang="ru-RU"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endParaRPr lang="en-US"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6576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2"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9559" b="97426" l="1040" r="99827"/>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5957" y="1268760"/>
            <a:ext cx="8616808" cy="406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5927" y="1484784"/>
            <a:ext cx="8876867" cy="4662815"/>
          </a:xfrm>
          <a:prstGeom prst="rect">
            <a:avLst/>
          </a:prstGeom>
        </p:spPr>
        <p:txBody>
          <a:bodyPr wrap="square">
            <a:spAutoFit/>
          </a:bodyPr>
          <a:lstStyle/>
          <a:p>
            <a:pPr algn="just"/>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Turbinany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sowaltmak</a:t>
            </a:r>
            <a:r>
              <a:rPr lang="en-US" sz="2700" dirty="0">
                <a:latin typeface="Times New Roman" panose="02020603050405020304" pitchFamily="18" charset="0"/>
                <a:cs typeface="Times New Roman" panose="02020603050405020304" pitchFamily="18" charset="0"/>
              </a:rPr>
              <a:t> we </a:t>
            </a:r>
            <a:r>
              <a:rPr lang="en-US" sz="2700" dirty="0">
                <a:latin typeface="Times New Roman" panose="02020603050405020304" pitchFamily="18" charset="0"/>
                <a:cs typeface="Times New Roman" panose="02020603050405020304" pitchFamily="18" charset="0"/>
              </a:rPr>
              <a:t>gurlanda</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döredilende</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ulanýan</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materiallar</a:t>
            </a:r>
            <a:r>
              <a:rPr lang="en-US" sz="2700" dirty="0">
                <a:latin typeface="Times New Roman" panose="02020603050405020304" pitchFamily="18" charset="0"/>
                <a:cs typeface="Times New Roman" panose="02020603050405020304" pitchFamily="18" charset="0"/>
              </a:rPr>
              <a:t>.</a:t>
            </a:r>
          </a:p>
          <a:p>
            <a:pPr algn="just"/>
            <a:r>
              <a:rPr lang="en-US" sz="2700" dirty="0" err="1" smtClean="0">
                <a:latin typeface="Times New Roman" panose="02020603050405020304" pitchFamily="18" charset="0"/>
                <a:cs typeface="Times New Roman" panose="02020603050405020304" pitchFamily="18" charset="0"/>
              </a:rPr>
              <a:t>Gaz</a:t>
            </a:r>
            <a:r>
              <a:rPr lang="en-US" sz="2700" dirty="0" smtClean="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turbinalar</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statik</a:t>
            </a:r>
            <a:r>
              <a:rPr lang="en-US" sz="2700" dirty="0">
                <a:latin typeface="Times New Roman" panose="02020603050405020304" pitchFamily="18" charset="0"/>
                <a:cs typeface="Times New Roman" panose="02020603050405020304" pitchFamily="18" charset="0"/>
              </a:rPr>
              <a:t> we </a:t>
            </a:r>
            <a:r>
              <a:rPr lang="en-US" sz="2700" dirty="0">
                <a:latin typeface="Times New Roman" panose="02020603050405020304" pitchFamily="18" charset="0"/>
                <a:cs typeface="Times New Roman" panose="02020603050405020304" pitchFamily="18" charset="0"/>
              </a:rPr>
              <a:t>dinamik</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agramlyklardan</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başga</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olaryň</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lopatalary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ýokary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gaz</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temperaturasy</a:t>
            </a:r>
            <a:r>
              <a:rPr lang="en-US" sz="2700" dirty="0">
                <a:latin typeface="Times New Roman" panose="02020603050405020304" pitchFamily="18" charset="0"/>
                <a:cs typeface="Times New Roman" panose="02020603050405020304" pitchFamily="18" charset="0"/>
              </a:rPr>
              <a:t> hem </a:t>
            </a:r>
            <a:r>
              <a:rPr lang="en-US" sz="2700" dirty="0">
                <a:latin typeface="Times New Roman" panose="02020603050405020304" pitchFamily="18" charset="0"/>
                <a:cs typeface="Times New Roman" panose="02020603050405020304" pitchFamily="18" charset="0"/>
              </a:rPr>
              <a:t>täsir</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edýär</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Lopatalaryň</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temperaturasy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agramlygyny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olary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sowatmak</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ýoly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çözýärler</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PK(</a:t>
            </a:r>
            <a:r>
              <a:rPr lang="en-US" sz="2700" dirty="0">
                <a:latin typeface="Times New Roman" panose="02020603050405020304" pitchFamily="18" charset="0"/>
                <a:cs typeface="Times New Roman" panose="02020603050405020304" pitchFamily="18" charset="0"/>
              </a:rPr>
              <a:t>iş</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lopatalrynyň</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sowaldyş</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ugry</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uç</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konstruktiw</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üç</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görnüşli</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ugur</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ýollandyrylandyr</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1. </a:t>
            </a:r>
            <a:r>
              <a:rPr lang="en-US" sz="2700" dirty="0">
                <a:latin typeface="Times New Roman" panose="02020603050405020304" pitchFamily="18" charset="0"/>
                <a:cs typeface="Times New Roman" panose="02020603050405020304" pitchFamily="18" charset="0"/>
              </a:rPr>
              <a:t>Içerki</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kanallar</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2. </a:t>
            </a:r>
            <a:r>
              <a:rPr lang="en-US" sz="2700" dirty="0">
                <a:latin typeface="Times New Roman" panose="02020603050405020304" pitchFamily="18" charset="0"/>
                <a:cs typeface="Times New Roman" panose="02020603050405020304" pitchFamily="18" charset="0"/>
              </a:rPr>
              <a:t>Duplek</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torlaşdyrmak</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a:t>
            </a:r>
          </a:p>
          <a:p>
            <a:pPr algn="just"/>
            <a:r>
              <a:rPr lang="en-US" sz="2700" dirty="0">
                <a:latin typeface="Times New Roman" panose="02020603050405020304" pitchFamily="18" charset="0"/>
                <a:cs typeface="Times New Roman" panose="02020603050405020304" pitchFamily="18" charset="0"/>
              </a:rPr>
              <a:t>3. </a:t>
            </a:r>
            <a:r>
              <a:rPr lang="en-US" sz="2700" dirty="0">
                <a:latin typeface="Times New Roman" panose="02020603050405020304" pitchFamily="18" charset="0"/>
                <a:cs typeface="Times New Roman" panose="02020603050405020304" pitchFamily="18" charset="0"/>
              </a:rPr>
              <a:t>Gilzeleşdirilen</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usul</a:t>
            </a:r>
            <a:r>
              <a:rPr lang="en-US" sz="2700" dirty="0">
                <a:latin typeface="Times New Roman" panose="02020603050405020304" pitchFamily="18" charset="0"/>
                <a:cs typeface="Times New Roman" panose="02020603050405020304" pitchFamily="18" charset="0"/>
              </a:rPr>
              <a:t> </a:t>
            </a:r>
            <a:r>
              <a:rPr lang="en-US" sz="2700" dirty="0">
                <a:latin typeface="Times New Roman" panose="02020603050405020304" pitchFamily="18" charset="0"/>
                <a:cs typeface="Times New Roman" panose="02020603050405020304" pitchFamily="18" charset="0"/>
              </a:rPr>
              <a:t>bilen</a:t>
            </a:r>
            <a:r>
              <a:rPr lang="en-US" sz="2700" dirty="0">
                <a:latin typeface="Times New Roman" panose="02020603050405020304" pitchFamily="18" charset="0"/>
                <a:cs typeface="Times New Roman" panose="02020603050405020304" pitchFamily="18" charset="0"/>
              </a:rPr>
              <a:t>.</a:t>
            </a:r>
          </a:p>
        </p:txBody>
      </p:sp>
      <p:grpSp>
        <p:nvGrpSpPr>
          <p:cNvPr id="13" name="Группа 12"/>
          <p:cNvGrpSpPr/>
          <p:nvPr/>
        </p:nvGrpSpPr>
        <p:grpSpPr>
          <a:xfrm>
            <a:off x="159629" y="187817"/>
            <a:ext cx="8810087" cy="629612"/>
            <a:chOff x="159629" y="100424"/>
            <a:chExt cx="8810087" cy="629612"/>
          </a:xfrm>
        </p:grpSpPr>
        <p:grpSp>
          <p:nvGrpSpPr>
            <p:cNvPr id="14" name="Группа 13"/>
            <p:cNvGrpSpPr/>
            <p:nvPr/>
          </p:nvGrpSpPr>
          <p:grpSpPr>
            <a:xfrm>
              <a:off x="159629" y="100424"/>
              <a:ext cx="8810087" cy="629612"/>
              <a:chOff x="159629" y="204125"/>
              <a:chExt cx="8810087" cy="908326"/>
            </a:xfrm>
          </p:grpSpPr>
          <p:cxnSp>
            <p:nvCxnSpPr>
              <p:cNvPr id="16" name="Прямая соединительная линия 15"/>
              <p:cNvCxnSpPr/>
              <p:nvPr/>
            </p:nvCxnSpPr>
            <p:spPr>
              <a:xfrm>
                <a:off x="159629" y="1112451"/>
                <a:ext cx="881008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7" name="Группа 16"/>
              <p:cNvGrpSpPr/>
              <p:nvPr/>
            </p:nvGrpSpPr>
            <p:grpSpPr>
              <a:xfrm>
                <a:off x="159629" y="204125"/>
                <a:ext cx="8810087" cy="792088"/>
                <a:chOff x="395536" y="1412776"/>
                <a:chExt cx="8558079" cy="792088"/>
              </a:xfrm>
              <a:solidFill>
                <a:srgbClr val="FFFF00"/>
              </a:solidFill>
            </p:grpSpPr>
            <p:sp>
              <p:nvSpPr>
                <p:cNvPr id="18" name="Прямоугольник 17"/>
                <p:cNvSpPr/>
                <p:nvPr/>
              </p:nvSpPr>
              <p:spPr>
                <a:xfrm>
                  <a:off x="395536" y="1412776"/>
                  <a:ext cx="8558079" cy="7920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9" name="Рисунок 18"/>
                <p:cNvPicPr/>
                <p:nvPr/>
              </p:nvPicPr>
              <p:blipFill rotWithShape="1">
                <a:blip r:embed="rId5">
                  <a:extLst>
                    <a:ext uri="{BEBA8EAE-BF5A-486C-A8C5-ECC9F3942E4B}">
                      <a14:imgProps xmlns:a14="http://schemas.microsoft.com/office/drawing/2010/main">
                        <a14:imgLayer r:embed="rId6">
                          <a14:imgEffect>
                            <a14:backgroundRemoval t="21852" b="78981" l="35625" r="61875"/>
                          </a14:imgEffect>
                        </a14:imgLayer>
                      </a14:imgProps>
                    </a:ext>
                  </a:extLst>
                </a:blip>
                <a:srcRect l="33536" t="18311" r="35431" b="19399"/>
                <a:stretch/>
              </p:blipFill>
              <p:spPr bwMode="auto">
                <a:xfrm>
                  <a:off x="488951" y="1504211"/>
                  <a:ext cx="555433" cy="678724"/>
                </a:xfrm>
                <a:prstGeom prst="rect">
                  <a:avLst/>
                </a:prstGeom>
                <a:grpFill/>
                <a:ln>
                  <a:noFill/>
                </a:ln>
                <a:extLst>
                  <a:ext uri="{53640926-AAD7-44D8-BBD7-CCE9431645EC}">
                    <a14:shadowObscured xmlns:a14="http://schemas.microsoft.com/office/drawing/2010/main"/>
                  </a:ext>
                </a:extLst>
              </p:spPr>
            </p:pic>
            <p:pic>
              <p:nvPicPr>
                <p:cNvPr id="20" name="Picture 8" descr="C:\Users\1\Desktop\sewron.jpg"/>
                <p:cNvPicPr/>
                <p:nvPr/>
              </p:nvPicPr>
              <p:blipFill>
                <a:blip r:embed="rId7" cstate="print">
                  <a:extLst>
                    <a:ext uri="{BEBA8EAE-BF5A-486C-A8C5-ECC9F3942E4B}">
                      <a14:imgProps xmlns:a14="http://schemas.microsoft.com/office/drawing/2010/main">
                        <a14:imgLayer r:embed="rId8">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49053" y="1462926"/>
                  <a:ext cx="584935" cy="699952"/>
                </a:xfrm>
                <a:prstGeom prst="rect">
                  <a:avLst/>
                </a:prstGeom>
                <a:grpFill/>
                <a:ln>
                  <a:noFill/>
                </a:ln>
                <a:effectLst>
                  <a:softEdge rad="112500"/>
                </a:effectLst>
                <a:extLst/>
              </p:spPr>
            </p:pic>
          </p:grpSp>
        </p:grpSp>
        <p:sp>
          <p:nvSpPr>
            <p:cNvPr id="15" name="Прямоугольник 14"/>
            <p:cNvSpPr/>
            <p:nvPr/>
          </p:nvSpPr>
          <p:spPr>
            <a:xfrm>
              <a:off x="971600" y="177719"/>
              <a:ext cx="7200800" cy="400110"/>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Turbinanyň</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pilçeleriniň</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sowadylyş</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usullary</a:t>
              </a:r>
              <a:r>
                <a:rPr lang="en-US" sz="2000" b="1" dirty="0">
                  <a:solidFill>
                    <a:srgbClr val="FF0000"/>
                  </a:solidFill>
                  <a:latin typeface="Times New Roman" panose="02020603050405020304" pitchFamily="18" charset="0"/>
                  <a:cs typeface="Times New Roman" panose="02020603050405020304" pitchFamily="18" charset="0"/>
                </a:rPr>
                <a:t>.</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52736"/>
            <a:ext cx="8928992" cy="440120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Turbinanyň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sowadyş</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ulgamy</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detallaryň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görkezilen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maksimal</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temperaturasyny</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saklamak</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üçin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niýetlenen</a:t>
            </a:r>
            <a:r>
              <a:rPr lang="en-US" sz="2800" dirty="0">
                <a:latin typeface="Times New Roman" panose="02020603050405020304" pitchFamily="18" charset="0"/>
                <a:cs typeface="Times New Roman" panose="02020603050405020304" pitchFamily="18" charset="0"/>
              </a:rPr>
              <a:t>. Munda </a:t>
            </a:r>
            <a:r>
              <a:rPr lang="en-US" sz="2800" dirty="0">
                <a:latin typeface="Times New Roman" panose="02020603050405020304" pitchFamily="18" charset="0"/>
                <a:cs typeface="Times New Roman" panose="02020603050405020304" pitchFamily="18" charset="0"/>
              </a:rPr>
              <a:t>turbinanyň</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işin</a:t>
            </a:r>
            <a:r>
              <a:rPr lang="tk-TM" sz="2800" dirty="0" smtClean="0">
                <a:latin typeface="Times New Roman" panose="02020603050405020304" pitchFamily="18" charset="0"/>
                <a:cs typeface="Times New Roman" panose="02020603050405020304" pitchFamily="18" charset="0"/>
              </a:rPr>
              <a:t>iň ygtybarlylygy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 </a:t>
            </a:r>
            <a:r>
              <a:rPr lang="en-US" sz="2800" dirty="0">
                <a:latin typeface="Times New Roman" panose="02020603050405020304" pitchFamily="18" charset="0"/>
                <a:cs typeface="Times New Roman" panose="02020603050405020304" pitchFamily="18" charset="0"/>
              </a:rPr>
              <a:t>ulanyş</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möhleti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üçin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gerek</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bolan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gurluş</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materiýallarynyň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ýeterlik</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mehanki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berkligi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üpjin</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edilýär</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Turbinanyň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gurluşynyň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esasy</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elementleriniň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sowadylmagynyň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talap</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edilýäni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bu</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işçi</a:t>
            </a:r>
            <a:r>
              <a:rPr lang="en-US" sz="2800" dirty="0">
                <a:latin typeface="Times New Roman" panose="02020603050405020304" pitchFamily="18" charset="0"/>
                <a:cs typeface="Times New Roman" panose="02020603050405020304" pitchFamily="18" charset="0"/>
              </a:rPr>
              <a:t> we </a:t>
            </a:r>
            <a:r>
              <a:rPr lang="en-US" sz="2800" dirty="0">
                <a:latin typeface="Times New Roman" panose="02020603050405020304" pitchFamily="18" charset="0"/>
                <a:cs typeface="Times New Roman" panose="02020603050405020304" pitchFamily="18" charset="0"/>
              </a:rPr>
              <a:t>soplowoý</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lopatkalar</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işçi</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tigiriň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diski</a:t>
            </a:r>
            <a:r>
              <a:rPr lang="en-US" sz="2800" dirty="0">
                <a:latin typeface="Times New Roman" panose="02020603050405020304" pitchFamily="18" charset="0"/>
                <a:cs typeface="Times New Roman" panose="02020603050405020304" pitchFamily="18" charset="0"/>
              </a:rPr>
              <a:t> we </a:t>
            </a:r>
            <a:r>
              <a:rPr lang="en-US" sz="2800" dirty="0">
                <a:latin typeface="Times New Roman" panose="02020603050405020304" pitchFamily="18" charset="0"/>
                <a:cs typeface="Times New Roman" panose="02020603050405020304" pitchFamily="18" charset="0"/>
              </a:rPr>
              <a:t>soplowoý</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apparatyň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korpusy</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bolup</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durýar</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Turbinanyň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elementleriniň</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sowadylyş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ulgamy</a:t>
            </a:r>
            <a:r>
              <a:rPr lang="en-US" sz="2800" dirty="0">
                <a:latin typeface="Times New Roman" panose="02020603050405020304" pitchFamily="18" charset="0"/>
                <a:cs typeface="Times New Roman" panose="02020603050405020304" pitchFamily="18" charset="0"/>
              </a:rPr>
              <a:t> </a:t>
            </a:r>
            <a:r>
              <a:rPr lang="tk-TM" sz="2800" dirty="0" smtClean="0">
                <a:latin typeface="Times New Roman" panose="02020603050405020304" pitchFamily="18" charset="0"/>
                <a:cs typeface="Times New Roman" panose="02020603050405020304" pitchFamily="18" charset="0"/>
              </a:rPr>
              <a:t>aşakda slaýtlarda </a:t>
            </a:r>
            <a:r>
              <a:rPr lang="en-US" sz="2800" dirty="0" err="1" smtClean="0">
                <a:latin typeface="Times New Roman" panose="02020603050405020304" pitchFamily="18" charset="0"/>
                <a:cs typeface="Times New Roman" panose="02020603050405020304" pitchFamily="18" charset="0"/>
              </a:rPr>
              <a:t>görkezilen</a:t>
            </a:r>
            <a:r>
              <a:rPr lang="en-US"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317656" y="20876"/>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111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2088232" cy="3456384"/>
          </a:xfrm>
          <a:prstGeom prst="rect">
            <a:avLst/>
          </a:prstGeom>
          <a:noFill/>
          <a:ln w="28575">
            <a:solidFill>
              <a:srgbClr val="FF0000"/>
            </a:solid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630524" y="1124744"/>
            <a:ext cx="2037820" cy="3456384"/>
          </a:xfrm>
          <a:prstGeom prst="rect">
            <a:avLst/>
          </a:prstGeom>
          <a:noFill/>
          <a:ln w="28575">
            <a:solidFill>
              <a:srgbClr val="FF0000"/>
            </a:solidFill>
          </a:ln>
        </p:spPr>
      </p:pic>
      <p:sp>
        <p:nvSpPr>
          <p:cNvPr id="6" name="Прямоугольник 5"/>
          <p:cNvSpPr/>
          <p:nvPr/>
        </p:nvSpPr>
        <p:spPr>
          <a:xfrm>
            <a:off x="1043608" y="4797152"/>
            <a:ext cx="7488832" cy="707886"/>
          </a:xfrm>
          <a:prstGeom prst="rect">
            <a:avLst/>
          </a:prstGeom>
        </p:spPr>
        <p:txBody>
          <a:bodyPr wrap="square">
            <a:spAutoFit/>
          </a:bodyPr>
          <a:lstStyle/>
          <a:p>
            <a:pPr algn="ctr"/>
            <a:r>
              <a:rPr lang="sq-AL" sz="2000" b="1" dirty="0">
                <a:solidFill>
                  <a:srgbClr val="FF0000"/>
                </a:solidFill>
                <a:latin typeface="Times New Roman" panose="02020603050405020304" pitchFamily="18" charset="0"/>
                <a:cs typeface="Times New Roman" panose="02020603050405020304" pitchFamily="18" charset="0"/>
              </a:rPr>
              <a:t>Ştyrly ýylylygy beriji</a:t>
            </a:r>
            <a:r>
              <a:rPr lang="sq-AL" sz="2000" dirty="0">
                <a:solidFill>
                  <a:srgbClr val="FF0000"/>
                </a:solidFill>
                <a:latin typeface="Times New Roman" panose="02020603050405020304" pitchFamily="18" charset="0"/>
                <a:cs typeface="Times New Roman" panose="02020603050405020304" pitchFamily="18" charset="0"/>
              </a:rPr>
              <a:t>                         </a:t>
            </a:r>
            <a:r>
              <a:rPr lang="sq-AL" sz="2000" dirty="0" smtClean="0">
                <a:solidFill>
                  <a:srgbClr val="FF0000"/>
                </a:solidFill>
                <a:latin typeface="Times New Roman" panose="02020603050405020304" pitchFamily="18" charset="0"/>
                <a:cs typeface="Times New Roman" panose="02020603050405020304" pitchFamily="18" charset="0"/>
              </a:rPr>
              <a:t>  </a:t>
            </a:r>
            <a:r>
              <a:rPr lang="sq-AL" sz="2000" b="1" dirty="0">
                <a:solidFill>
                  <a:srgbClr val="FF0000"/>
                </a:solidFill>
                <a:latin typeface="Times New Roman" panose="02020603050405020304" pitchFamily="18" charset="0"/>
                <a:cs typeface="Times New Roman" panose="02020603050405020304" pitchFamily="18" charset="0"/>
              </a:rPr>
              <a:t>Gilzaly işçi lopatkalary</a:t>
            </a:r>
            <a:endParaRPr lang="ru-RU" sz="2000" dirty="0">
              <a:solidFill>
                <a:srgbClr val="FF0000"/>
              </a:solidFill>
              <a:latin typeface="Times New Roman" panose="02020603050405020304" pitchFamily="18" charset="0"/>
              <a:cs typeface="Times New Roman" panose="02020603050405020304" pitchFamily="18" charset="0"/>
            </a:endParaRPr>
          </a:p>
          <a:p>
            <a:pPr algn="ctr"/>
            <a:r>
              <a:rPr lang="sq-AL" sz="2000" dirty="0">
                <a:solidFill>
                  <a:srgbClr val="FF0000"/>
                </a:solidFill>
                <a:latin typeface="Times New Roman" panose="02020603050405020304" pitchFamily="18" charset="0"/>
                <a:cs typeface="Times New Roman" panose="02020603050405020304" pitchFamily="18" charset="0"/>
              </a:rPr>
              <a:t>     </a:t>
            </a:r>
            <a:r>
              <a:rPr lang="sq-AL" sz="2000" dirty="0" smtClean="0">
                <a:solidFill>
                  <a:srgbClr val="FF0000"/>
                </a:solidFill>
                <a:latin typeface="Times New Roman" panose="02020603050405020304" pitchFamily="18" charset="0"/>
                <a:cs typeface="Times New Roman" panose="02020603050405020304" pitchFamily="18" charset="0"/>
              </a:rPr>
              <a:t> </a:t>
            </a:r>
            <a:r>
              <a:rPr lang="sq-AL" sz="2000" b="1" dirty="0">
                <a:solidFill>
                  <a:srgbClr val="FF0000"/>
                </a:solidFill>
                <a:latin typeface="Times New Roman" panose="02020603050405020304" pitchFamily="18" charset="0"/>
                <a:cs typeface="Times New Roman" panose="02020603050405020304" pitchFamily="18" charset="0"/>
              </a:rPr>
              <a:t>işçi lopatka</a:t>
            </a:r>
            <a:r>
              <a:rPr lang="sq-AL" sz="2000" dirty="0">
                <a:solidFill>
                  <a:srgbClr val="FF0000"/>
                </a:solidFill>
                <a:latin typeface="Times New Roman" panose="02020603050405020304" pitchFamily="18" charset="0"/>
                <a:cs typeface="Times New Roman" panose="02020603050405020304" pitchFamily="18" charset="0"/>
              </a:rPr>
              <a:t> 1- ştyr.             </a:t>
            </a:r>
            <a:r>
              <a:rPr lang="ru-RU" sz="2000" dirty="0">
                <a:solidFill>
                  <a:srgbClr val="FF0000"/>
                </a:solidFill>
                <a:latin typeface="Times New Roman" panose="02020603050405020304" pitchFamily="18" charset="0"/>
                <a:cs typeface="Times New Roman" panose="02020603050405020304" pitchFamily="18" charset="0"/>
              </a:rPr>
              <a:t>   </a:t>
            </a:r>
            <a:r>
              <a:rPr lang="sq-AL" sz="2000" dirty="0">
                <a:solidFill>
                  <a:srgbClr val="FF0000"/>
                </a:solidFill>
                <a:latin typeface="Times New Roman" panose="02020603050405020304" pitchFamily="18" charset="0"/>
                <a:cs typeface="Times New Roman" panose="02020603050405020304" pitchFamily="18" charset="0"/>
              </a:rPr>
              <a:t>           </a:t>
            </a:r>
            <a:r>
              <a:rPr lang="sq-AL" sz="2000" dirty="0" smtClean="0">
                <a:solidFill>
                  <a:srgbClr val="FF0000"/>
                </a:solidFill>
                <a:latin typeface="Times New Roman" panose="02020603050405020304" pitchFamily="18" charset="0"/>
                <a:cs typeface="Times New Roman" panose="02020603050405020304" pitchFamily="18" charset="0"/>
              </a:rPr>
              <a:t>1- </a:t>
            </a:r>
            <a:r>
              <a:rPr lang="sq-AL" sz="2000" dirty="0">
                <a:solidFill>
                  <a:srgbClr val="FF0000"/>
                </a:solidFill>
                <a:latin typeface="Times New Roman" panose="02020603050405020304" pitchFamily="18" charset="0"/>
                <a:cs typeface="Times New Roman" panose="02020603050405020304" pitchFamily="18" charset="0"/>
              </a:rPr>
              <a:t>oboloçkasy; 2- güýç steržini.</a:t>
            </a:r>
            <a:endParaRPr lang="ru-RU" sz="2000" dirty="0">
              <a:solidFill>
                <a:srgbClr val="FF0000"/>
              </a:solidFill>
              <a:latin typeface="Times New Roman" panose="02020603050405020304" pitchFamily="18" charset="0"/>
              <a:cs typeface="Times New Roman" panose="02020603050405020304" pitchFamily="18" charset="0"/>
            </a:endParaRPr>
          </a:p>
        </p:txBody>
      </p:sp>
      <p:grpSp>
        <p:nvGrpSpPr>
          <p:cNvPr id="7" name="Группа 6"/>
          <p:cNvGrpSpPr/>
          <p:nvPr/>
        </p:nvGrpSpPr>
        <p:grpSpPr>
          <a:xfrm>
            <a:off x="317656" y="20876"/>
            <a:ext cx="8590210" cy="727321"/>
            <a:chOff x="166528" y="46949"/>
            <a:chExt cx="8784976" cy="1144905"/>
          </a:xfrm>
        </p:grpSpPr>
        <p:grpSp>
          <p:nvGrpSpPr>
            <p:cNvPr id="8" name="Группа 7"/>
            <p:cNvGrpSpPr/>
            <p:nvPr/>
          </p:nvGrpSpPr>
          <p:grpSpPr>
            <a:xfrm>
              <a:off x="166528" y="46949"/>
              <a:ext cx="8784976" cy="1017416"/>
              <a:chOff x="218376" y="-153877"/>
              <a:chExt cx="8925624" cy="1523423"/>
            </a:xfrm>
          </p:grpSpPr>
          <p:grpSp>
            <p:nvGrpSpPr>
              <p:cNvPr id="10" name="Группа 9"/>
              <p:cNvGrpSpPr/>
              <p:nvPr/>
            </p:nvGrpSpPr>
            <p:grpSpPr>
              <a:xfrm>
                <a:off x="218376" y="226936"/>
                <a:ext cx="8925624" cy="1120008"/>
                <a:chOff x="-84667" y="1523661"/>
                <a:chExt cx="9108504" cy="1152128"/>
              </a:xfrm>
              <a:solidFill>
                <a:srgbClr val="FFFF00"/>
              </a:solidFill>
            </p:grpSpPr>
            <p:sp>
              <p:nvSpPr>
                <p:cNvPr id="12" name="Прямоугольник 11"/>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Рисунок 12"/>
                <p:cNvPicPr/>
                <p:nvPr/>
              </p:nvPicPr>
              <p:blipFill>
                <a:blip r:embed="rId4">
                  <a:extLst>
                    <a:ext uri="{BEBA8EAE-BF5A-486C-A8C5-ECC9F3942E4B}">
                      <a14:imgProps xmlns:a14="http://schemas.microsoft.com/office/drawing/2010/main">
                        <a14:imgLayer r:embed="rId5">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4" name="Picture 8" descr="C:\Users\1\Desktop\sewron.jpg"/>
                <p:cNvPicPr/>
                <p:nvPr/>
              </p:nvPicPr>
              <p:blipFill>
                <a:blip r:embed="rId6" cstate="print">
                  <a:extLst>
                    <a:ext uri="{BEBA8EAE-BF5A-486C-A8C5-ECC9F3942E4B}">
                      <a14:imgProps xmlns:a14="http://schemas.microsoft.com/office/drawing/2010/main">
                        <a14:imgLayer r:embed="rId7">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5" name="Рисунок 14"/>
                <p:cNvPicPr/>
                <p:nvPr/>
              </p:nvPicPr>
              <p:blipFill rotWithShape="1">
                <a:blip r:embed="rId8">
                  <a:extLst>
                    <a:ext uri="{BEBA8EAE-BF5A-486C-A8C5-ECC9F3942E4B}">
                      <a14:imgProps xmlns:a14="http://schemas.microsoft.com/office/drawing/2010/main">
                        <a14:imgLayer r:embed="rId9">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11" name="Прямоугольник 10"/>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9" name="Прямая соединительная линия 8"/>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68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ejep eke 7 038"/>
          <p:cNvPicPr/>
          <p:nvPr/>
        </p:nvPicPr>
        <p:blipFill>
          <a:blip r:embed="rId2" cstate="print">
            <a:lum contrast="18000"/>
            <a:grayscl/>
            <a:extLst>
              <a:ext uri="{28A0092B-C50C-407E-A947-70E740481C1C}">
                <a14:useLocalDpi xmlns:a14="http://schemas.microsoft.com/office/drawing/2010/main" val="0"/>
              </a:ext>
            </a:extLst>
          </a:blip>
          <a:srcRect l="4379" t="2083" r="6941" b="17546"/>
          <a:stretch>
            <a:fillRect/>
          </a:stretch>
        </p:blipFill>
        <p:spPr bwMode="auto">
          <a:xfrm>
            <a:off x="2479305" y="1196752"/>
            <a:ext cx="3955380" cy="3877721"/>
          </a:xfrm>
          <a:prstGeom prst="rect">
            <a:avLst/>
          </a:prstGeom>
          <a:noFill/>
          <a:ln w="28575">
            <a:solidFill>
              <a:srgbClr val="FF0000"/>
            </a:solidFill>
            <a:miter lim="800000"/>
            <a:headEnd/>
            <a:tailEnd/>
          </a:ln>
        </p:spPr>
      </p:pic>
      <p:grpSp>
        <p:nvGrpSpPr>
          <p:cNvPr id="5" name="Группа 4"/>
          <p:cNvGrpSpPr/>
          <p:nvPr/>
        </p:nvGrpSpPr>
        <p:grpSpPr>
          <a:xfrm>
            <a:off x="317656" y="20876"/>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3">
                  <a:extLst>
                    <a:ext uri="{BEBA8EAE-BF5A-486C-A8C5-ECC9F3942E4B}">
                      <a14:imgProps xmlns:a14="http://schemas.microsoft.com/office/drawing/2010/main">
                        <a14:imgLayer r:embed="rId4">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5" cstate="print">
                  <a:extLst>
                    <a:ext uri="{BEBA8EAE-BF5A-486C-A8C5-ECC9F3942E4B}">
                      <a14:imgProps xmlns:a14="http://schemas.microsoft.com/office/drawing/2010/main">
                        <a14:imgLayer r:embed="rId6">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7">
                  <a:extLst>
                    <a:ext uri="{BEBA8EAE-BF5A-486C-A8C5-ECC9F3942E4B}">
                      <a14:imgProps xmlns:a14="http://schemas.microsoft.com/office/drawing/2010/main">
                        <a14:imgLayer r:embed="rId8">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 name="Прямоугольник 13"/>
          <p:cNvSpPr/>
          <p:nvPr/>
        </p:nvSpPr>
        <p:spPr>
          <a:xfrm>
            <a:off x="683568" y="5373216"/>
            <a:ext cx="7848871" cy="923330"/>
          </a:xfrm>
          <a:prstGeom prst="rect">
            <a:avLst/>
          </a:prstGeom>
        </p:spPr>
        <p:txBody>
          <a:bodyPr wrap="square">
            <a:spAutoFit/>
          </a:bodyPr>
          <a:lstStyle/>
          <a:p>
            <a:pPr algn="ctr"/>
            <a:r>
              <a:rPr lang="sq-AL" b="1" dirty="0">
                <a:solidFill>
                  <a:srgbClr val="FF0000"/>
                </a:solidFill>
                <a:latin typeface="Times New Roman" panose="02020603050405020304" pitchFamily="18" charset="0"/>
                <a:cs typeface="Times New Roman" panose="02020603050405020304" pitchFamily="18" charset="0"/>
              </a:rPr>
              <a:t>Deflektorly işçi lopatkasy</a:t>
            </a:r>
            <a:endParaRPr lang="ru-RU" dirty="0">
              <a:solidFill>
                <a:srgbClr val="FF0000"/>
              </a:solidFill>
              <a:latin typeface="Times New Roman" panose="02020603050405020304" pitchFamily="18" charset="0"/>
              <a:cs typeface="Times New Roman" panose="02020603050405020304" pitchFamily="18" charset="0"/>
            </a:endParaRPr>
          </a:p>
          <a:p>
            <a:pPr algn="ctr"/>
            <a:r>
              <a:rPr lang="sq-AL" dirty="0">
                <a:solidFill>
                  <a:srgbClr val="FF0000"/>
                </a:solidFill>
                <a:latin typeface="Times New Roman" panose="02020603050405020304" pitchFamily="18" charset="0"/>
                <a:cs typeface="Times New Roman" panose="02020603050405020304" pitchFamily="18" charset="0"/>
              </a:rPr>
              <a:t>1- deflektor; 2- sowadyjy howanyň çykýan deşigi; 3- lopatkalryň içerki diwarynda gapyrgalar.</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35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52736"/>
            <a:ext cx="8928992" cy="4832092"/>
          </a:xfrm>
          <a:prstGeom prst="rect">
            <a:avLst/>
          </a:prstGeom>
        </p:spPr>
        <p:txBody>
          <a:bodyPr wrap="square">
            <a:spAutoFit/>
          </a:bodyPr>
          <a:lstStyle/>
          <a:p>
            <a:pPr algn="just"/>
            <a:r>
              <a:rPr lang="sq-AL" sz="2800" dirty="0">
                <a:latin typeface="Times New Roman" panose="02020603050405020304" pitchFamily="18" charset="0"/>
                <a:cs typeface="Times New Roman" panose="02020603050405020304" pitchFamily="18" charset="0"/>
              </a:rPr>
              <a:t>Soplowoý apparatyň birinji basganjagynyň  lopatkasyna (2), disklere (4, 7), işçi lopatkalara (3, 6) we turbinanyň korpusyna (1) sowatmak üçin gidýän howanyň ýoly strelka bilen görkezilen. Häzirki wagtda howa bilen sowadylyşyň iki esasy görn</a:t>
            </a:r>
            <a:r>
              <a:rPr lang="tr-TR" sz="2800" dirty="0">
                <a:latin typeface="Times New Roman" panose="02020603050405020304" pitchFamily="18" charset="0"/>
                <a:cs typeface="Times New Roman" panose="02020603050405020304" pitchFamily="18" charset="0"/>
              </a:rPr>
              <a:t>ü</a:t>
            </a:r>
            <a:r>
              <a:rPr lang="sq-AL" sz="2800" dirty="0">
                <a:latin typeface="Times New Roman" panose="02020603050405020304" pitchFamily="18" charset="0"/>
                <a:cs typeface="Times New Roman" panose="02020603050405020304" pitchFamily="18" charset="0"/>
              </a:rPr>
              <a:t>şi giň ulanyşa eýe boldy.(194-nji surat)</a:t>
            </a:r>
            <a:endParaRPr lang="ru-RU" sz="2800" dirty="0">
              <a:latin typeface="Times New Roman" panose="02020603050405020304" pitchFamily="18" charset="0"/>
              <a:cs typeface="Times New Roman" panose="02020603050405020304" pitchFamily="18" charset="0"/>
            </a:endParaRPr>
          </a:p>
          <a:p>
            <a:pPr lvl="0" algn="just"/>
            <a:r>
              <a:rPr lang="sq-AL" sz="2800" dirty="0">
                <a:latin typeface="Times New Roman" panose="02020603050405020304" pitchFamily="18" charset="0"/>
                <a:cs typeface="Times New Roman" panose="02020603050405020304" pitchFamily="18" charset="0"/>
              </a:rPr>
              <a:t>işçi lopatkalary (3, 6) turbinanyň howa bilen sowadylýan diskine ýylylygy çykarmak sowatmak ulgamy;</a:t>
            </a:r>
            <a:endParaRPr lang="ru-RU" sz="2800" dirty="0">
              <a:latin typeface="Times New Roman" panose="02020603050405020304" pitchFamily="18" charset="0"/>
              <a:cs typeface="Times New Roman" panose="02020603050405020304" pitchFamily="18" charset="0"/>
            </a:endParaRPr>
          </a:p>
          <a:p>
            <a:pPr lvl="0" algn="just"/>
            <a:r>
              <a:rPr lang="sq-AL" sz="2800" dirty="0">
                <a:latin typeface="Times New Roman" panose="02020603050405020304" pitchFamily="18" charset="0"/>
                <a:cs typeface="Times New Roman" panose="02020603050405020304" pitchFamily="18" charset="0"/>
              </a:rPr>
              <a:t>turbinanyň lopatkalaryny (2) içerki howa bilen sowadyş ulgamy.</a:t>
            </a:r>
            <a:endParaRPr lang="ru-RU" sz="2800" dirty="0">
              <a:latin typeface="Times New Roman" panose="02020603050405020304" pitchFamily="18" charset="0"/>
              <a:cs typeface="Times New Roman" panose="02020603050405020304" pitchFamily="18" charset="0"/>
            </a:endParaRPr>
          </a:p>
          <a:p>
            <a:pPr algn="just"/>
            <a:r>
              <a:rPr lang="sq-AL" sz="2800" dirty="0">
                <a:latin typeface="Times New Roman" panose="02020603050405020304" pitchFamily="18" charset="0"/>
                <a:cs typeface="Times New Roman" panose="02020603050405020304" pitchFamily="18" charset="0"/>
              </a:rPr>
              <a:t>Bu ulgamlarda sowadyjy höküminde dwigateliň howa gysyjysyndan alynýan howany ulanýarlar</a:t>
            </a:r>
            <a:endParaRPr lang="ru-RU" sz="2800"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317656" y="270365"/>
            <a:ext cx="8590210" cy="727321"/>
            <a:chOff x="166528" y="46949"/>
            <a:chExt cx="8784976" cy="1144905"/>
          </a:xfrm>
        </p:grpSpPr>
        <p:grpSp>
          <p:nvGrpSpPr>
            <p:cNvPr id="6" name="Группа 5"/>
            <p:cNvGrpSpPr/>
            <p:nvPr/>
          </p:nvGrpSpPr>
          <p:grpSpPr>
            <a:xfrm>
              <a:off x="166528" y="46949"/>
              <a:ext cx="8784976" cy="1017416"/>
              <a:chOff x="218376" y="-153877"/>
              <a:chExt cx="8925624" cy="1523423"/>
            </a:xfrm>
          </p:grpSpPr>
          <p:grpSp>
            <p:nvGrpSpPr>
              <p:cNvPr id="8" name="Группа 7"/>
              <p:cNvGrpSpPr/>
              <p:nvPr/>
            </p:nvGrpSpPr>
            <p:grpSpPr>
              <a:xfrm>
                <a:off x="218376" y="226936"/>
                <a:ext cx="8925624" cy="1120008"/>
                <a:chOff x="-84667" y="1523661"/>
                <a:chExt cx="9108504" cy="1152128"/>
              </a:xfrm>
              <a:solidFill>
                <a:srgbClr val="FFFF00"/>
              </a:solidFill>
            </p:grpSpPr>
            <p:sp>
              <p:nvSpPr>
                <p:cNvPr id="10" name="Прямоугольник 9"/>
                <p:cNvSpPr/>
                <p:nvPr/>
              </p:nvSpPr>
              <p:spPr>
                <a:xfrm>
                  <a:off x="-84667" y="1523661"/>
                  <a:ext cx="9108504" cy="11521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p:nvPr/>
              </p:nvPicPr>
              <p:blipFill>
                <a:blip r:embed="rId2">
                  <a:extLst>
                    <a:ext uri="{BEBA8EAE-BF5A-486C-A8C5-ECC9F3942E4B}">
                      <a14:imgProps xmlns:a14="http://schemas.microsoft.com/office/drawing/2010/main">
                        <a14:imgLayer r:embed="rId3">
                          <a14:imgEffect>
                            <a14:backgroundRemoval t="9091" b="86364" l="192" r="100000">
                              <a14:foregroundMark x1="4023" y1="25000" x2="4023" y2="25000"/>
                              <a14:foregroundMark x1="25862" y1="75000" x2="25862"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1624328" y="1657563"/>
                  <a:ext cx="4969510" cy="801076"/>
                </a:xfrm>
                <a:prstGeom prst="rect">
                  <a:avLst/>
                </a:prstGeom>
                <a:grpFill/>
                <a:ln>
                  <a:noFill/>
                </a:ln>
              </p:spPr>
            </p:pic>
            <p:pic>
              <p:nvPicPr>
                <p:cNvPr id="12" name="Picture 8" descr="C:\Users\1\Desktop\sewron.jpg"/>
                <p:cNvPicPr/>
                <p:nvPr/>
              </p:nvPicPr>
              <p:blipFill>
                <a:blip r:embed="rId4" cstate="print">
                  <a:extLst>
                    <a:ext uri="{BEBA8EAE-BF5A-486C-A8C5-ECC9F3942E4B}">
                      <a14:imgProps xmlns:a14="http://schemas.microsoft.com/office/drawing/2010/main">
                        <a14:imgLayer r:embed="rId5">
                          <a14:imgEffect>
                            <a14:backgroundRemoval t="515" b="99613" l="0" r="100000"/>
                          </a14:imgEffect>
                        </a14:imgLayer>
                      </a14:imgProps>
                    </a:ext>
                    <a:ext uri="{28A0092B-C50C-407E-A947-70E740481C1C}">
                      <a14:useLocalDpi xmlns:a14="http://schemas.microsoft.com/office/drawing/2010/main" val="0"/>
                    </a:ext>
                  </a:extLst>
                </a:blip>
                <a:srcRect/>
                <a:stretch>
                  <a:fillRect/>
                </a:stretch>
              </p:blipFill>
              <p:spPr bwMode="auto">
                <a:xfrm>
                  <a:off x="8205949" y="1628449"/>
                  <a:ext cx="606237" cy="990139"/>
                </a:xfrm>
                <a:prstGeom prst="rect">
                  <a:avLst/>
                </a:prstGeom>
                <a:grpFill/>
                <a:ln>
                  <a:noFill/>
                </a:ln>
                <a:effectLst>
                  <a:softEdge rad="112500"/>
                </a:effectLst>
                <a:extLst/>
              </p:spPr>
            </p:pic>
            <p:pic>
              <p:nvPicPr>
                <p:cNvPr id="13" name="Рисунок 12"/>
                <p:cNvPicPr/>
                <p:nvPr/>
              </p:nvPicPr>
              <p:blipFill rotWithShape="1">
                <a:blip r:embed="rId6">
                  <a:extLst>
                    <a:ext uri="{BEBA8EAE-BF5A-486C-A8C5-ECC9F3942E4B}">
                      <a14:imgProps xmlns:a14="http://schemas.microsoft.com/office/drawing/2010/main">
                        <a14:imgLayer r:embed="rId7">
                          <a14:imgEffect>
                            <a14:backgroundRemoval t="21852" b="78981" l="35625" r="61875"/>
                          </a14:imgEffect>
                        </a14:imgLayer>
                      </a14:imgProps>
                    </a:ext>
                  </a:extLst>
                </a:blip>
                <a:srcRect l="33536" t="18311" r="35431" b="19399"/>
                <a:stretch/>
              </p:blipFill>
              <p:spPr bwMode="auto">
                <a:xfrm>
                  <a:off x="144094" y="1580860"/>
                  <a:ext cx="595868" cy="1037727"/>
                </a:xfrm>
                <a:prstGeom prst="rect">
                  <a:avLst/>
                </a:prstGeom>
                <a:grpFill/>
                <a:ln>
                  <a:noFill/>
                </a:ln>
                <a:extLst>
                  <a:ext uri="{53640926-AAD7-44D8-BBD7-CCE9431645EC}">
                    <a14:shadowObscured xmlns:a14="http://schemas.microsoft.com/office/drawing/2010/main"/>
                  </a:ext>
                </a:extLst>
              </p:spPr>
            </p:pic>
          </p:grpSp>
          <p:sp>
            <p:nvSpPr>
              <p:cNvPr id="9" name="Прямоугольник 8"/>
              <p:cNvSpPr/>
              <p:nvPr/>
            </p:nvSpPr>
            <p:spPr>
              <a:xfrm>
                <a:off x="3455675" y="-153877"/>
                <a:ext cx="1672456" cy="1523423"/>
              </a:xfrm>
              <a:prstGeom prst="rect">
                <a:avLst/>
              </a:prstGeom>
            </p:spPr>
            <p:txBody>
              <a:bodyPr wrap="square">
                <a:spAutoFit/>
              </a:bodyPr>
              <a:lstStyle/>
              <a:p>
                <a:pPr algn="ctr"/>
                <a:r>
                  <a:rPr lang="ru-RU" sz="3600" b="1" dirty="0" smtClean="0">
                    <a:ln w="1905"/>
                    <a:solidFill>
                      <a:srgbClr val="FF0000"/>
                    </a:solidFill>
                    <a:effectLst>
                      <a:innerShdw blurRad="69850" dist="43180" dir="5400000">
                        <a:srgbClr val="000000">
                          <a:alpha val="65000"/>
                        </a:srgbClr>
                      </a:innerShdw>
                    </a:effectLst>
                  </a:rPr>
                  <a:t> </a:t>
                </a:r>
                <a:r>
                  <a:rPr lang="ru-RU"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А Д</a:t>
                </a:r>
                <a:r>
                  <a:rPr lang="en-US"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tk-TM" sz="32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a:t>
                </a:r>
                <a:endParaRPr lang="ru-RU"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7" name="Прямая соединительная линия 6"/>
            <p:cNvCxnSpPr/>
            <p:nvPr/>
          </p:nvCxnSpPr>
          <p:spPr>
            <a:xfrm>
              <a:off x="166528" y="1191852"/>
              <a:ext cx="8784976" cy="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02380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6520</TotalTime>
  <Words>472</Words>
  <Application>Microsoft Office PowerPoint</Application>
  <PresentationFormat>Экран (4:3)</PresentationFormat>
  <Paragraphs>67</Paragraphs>
  <Slides>14</Slides>
  <Notes>2</Notes>
  <HiddenSlides>0</HiddenSlides>
  <MMClips>0</MMClips>
  <ScaleCrop>false</ScaleCrop>
  <HeadingPairs>
    <vt:vector size="4" baseType="variant">
      <vt:variant>
        <vt:lpstr>Тема</vt:lpstr>
      </vt:variant>
      <vt:variant>
        <vt:i4>3</vt:i4>
      </vt:variant>
      <vt:variant>
        <vt:lpstr>Заголовки слайдов</vt:lpstr>
      </vt:variant>
      <vt:variant>
        <vt:i4>14</vt:i4>
      </vt:variant>
    </vt:vector>
  </HeadingPairs>
  <TitlesOfParts>
    <vt:vector size="17" baseType="lpstr">
      <vt:lpstr>Воздушный поток</vt:lpstr>
      <vt:lpstr>1_Воздушный поток</vt:lpstr>
      <vt:lpstr>2_Воздушный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Гость</dc:creator>
  <cp:lastModifiedBy>Shehiyev Hudayberdi</cp:lastModifiedBy>
  <cp:revision>577</cp:revision>
  <dcterms:created xsi:type="dcterms:W3CDTF">2014-03-27T12:19:37Z</dcterms:created>
  <dcterms:modified xsi:type="dcterms:W3CDTF">2018-04-06T05:56:42Z</dcterms:modified>
</cp:coreProperties>
</file>