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310" r:id="rId5"/>
    <p:sldId id="279" r:id="rId6"/>
    <p:sldId id="298" r:id="rId7"/>
    <p:sldId id="338" r:id="rId8"/>
    <p:sldId id="330" r:id="rId9"/>
    <p:sldId id="329" r:id="rId10"/>
    <p:sldId id="262" r:id="rId11"/>
    <p:sldId id="263" r:id="rId12"/>
    <p:sldId id="336"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02.10.2019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02.10.2019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02.10.2019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02.10.2019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02.10.2019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02.10.2019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02.10.2019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02.10.2019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02.10.2019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02.10.2019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02.10.2019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02.10.2019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05608" y="1028700"/>
            <a:ext cx="10928838" cy="2963006"/>
          </a:xfrm>
        </p:spPr>
        <p:txBody>
          <a:bodyPr>
            <a:normAutofit/>
          </a:bodyPr>
          <a:lstStyle/>
          <a:p>
            <a:pPr>
              <a:lnSpc>
                <a:spcPct val="115000"/>
              </a:lnSpc>
              <a:spcAft>
                <a:spcPts val="1000"/>
              </a:spcAft>
            </a:pPr>
            <a:r>
              <a:rPr lang="tk-TM"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en-US" b="1" dirty="0">
                <a:latin typeface="Times New Roman" panose="02020603050405020304" pitchFamily="18" charset="0"/>
                <a:ea typeface="Times New Roman" panose="02020603050405020304" pitchFamily="18" charset="0"/>
              </a:rPr>
              <a:t>Topografiki plan </a:t>
            </a:r>
            <a:r>
              <a:rPr lang="en-US" b="1" dirty="0" err="1">
                <a:latin typeface="Times New Roman" panose="02020603050405020304" pitchFamily="18" charset="0"/>
                <a:ea typeface="Times New Roman" panose="02020603050405020304" pitchFamily="18" charset="0"/>
              </a:rPr>
              <a:t>almagyň</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düzgünleri</a:t>
            </a:r>
            <a:r>
              <a:rPr lang="tk-TM" b="1" dirty="0" smtClean="0">
                <a:latin typeface="Times New Roman" panose="02020603050405020304" pitchFamily="18" charset="0"/>
                <a:ea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59423" y="509954"/>
            <a:ext cx="11131062" cy="5838092"/>
          </a:xfrm>
        </p:spPr>
        <p:txBody>
          <a:bodyPr>
            <a:noAutofit/>
          </a:bodyPr>
          <a:lstStyle/>
          <a:p>
            <a:pPr indent="449580" algn="just">
              <a:lnSpc>
                <a:spcPct val="120000"/>
              </a:lnSpc>
              <a:spcAft>
                <a:spcPts val="0"/>
              </a:spcAft>
            </a:pPr>
            <a:r>
              <a:rPr lang="es-ES" dirty="0">
                <a:latin typeface="Times New Roman" panose="02020603050405020304" pitchFamily="18" charset="0"/>
                <a:ea typeface="Times New Roman" panose="02020603050405020304" pitchFamily="18" charset="0"/>
              </a:rPr>
              <a:t>   </a:t>
            </a:r>
            <a:r>
              <a:rPr lang="es-ES" dirty="0">
                <a:latin typeface="Times New Roman" panose="02020603050405020304" pitchFamily="18" charset="0"/>
                <a:ea typeface="Times New Roman" panose="02020603050405020304" pitchFamily="18" charset="0"/>
              </a:rPr>
              <a:t> Taheometrli plany almakda guralyň goýlan nokadynda (stansiýada) durup, ýerdäki birnäçe nokada ornaşdyrylan peýkalara seredilýär we şu nokatlara çenli aralyk, onuň oriýentirleniş burçy hem-de nokatlaryň bir-birine baglylykda beýgelmesi we beýikligi kesgitlenilýär. Şulara esaslanyp, ýerdäki nokadyň üç sany koordinatasy stansiýa baglylykda nokatlaryň planly (x, y) we beýiklik (H) ýagdaýy kesgitlenilýär.Plan almagyň bu usulynda gorizontal we wertikal burçlary, taheometr, stan-siýasyndan we reýkaly nokatlara çenli aralyklar-optiki, sapakly  uzakölçeýjiniň kömegi bilen ölçenilýär. Nokatlaryň arasyndaky beýgelemeler bolsa, triganimetriki niwelirlemegiň netijesinde kesgitlenilýär. Taheometriki plany almakdaky taýýarlyk işleri edil teodolit bilen plany almakdaky ýalydyr. </a:t>
            </a:r>
            <a:endParaRPr lang="es-E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8022" y="654424"/>
            <a:ext cx="10721272" cy="5916705"/>
          </a:xfrm>
        </p:spPr>
        <p:txBody>
          <a:bodyPr>
            <a:normAutofit fontScale="25000" lnSpcReduction="20000"/>
          </a:bodyPr>
          <a:lstStyle/>
          <a:p>
            <a:pPr algn="just">
              <a:lnSpc>
                <a:spcPct val="120000"/>
              </a:lnSpc>
              <a:spcAft>
                <a:spcPts val="0"/>
              </a:spcAft>
            </a:pPr>
            <a:r>
              <a:rPr lang="tk-TM" sz="5100" b="1" dirty="0" smtClean="0">
                <a:latin typeface="Times New Roman" panose="02020603050405020304" pitchFamily="18" charset="0"/>
                <a:ea typeface="Times New Roman" panose="02020603050405020304" pitchFamily="18" charset="0"/>
              </a:rPr>
              <a:t>      </a:t>
            </a:r>
            <a:r>
              <a:rPr lang="tk-TM" sz="12000" b="1" dirty="0" smtClean="0">
                <a:latin typeface="Times New Roman" panose="02020603050405020304" pitchFamily="18" charset="0"/>
                <a:ea typeface="Times New Roman" panose="02020603050405020304" pitchFamily="18" charset="0"/>
              </a:rPr>
              <a:t>3. </a:t>
            </a:r>
            <a:r>
              <a:rPr lang="en-US" sz="12800" dirty="0" err="1">
                <a:latin typeface="Times New Roman" panose="02020603050405020304" pitchFamily="18" charset="0"/>
                <a:ea typeface="Times New Roman" panose="02020603050405020304" pitchFamily="18" charset="0"/>
              </a:rPr>
              <a:t>Taheometriki</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plany</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almakda</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aýratyn</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teodolit-taheometriki</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reýkalary</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topografiki</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ýagtylyk</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uzakölçeýjileri</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işledilýär</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Burçlary</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ölçeýji</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gurallar</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teodeolit-taheometr</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taheometr-awtomat</a:t>
            </a:r>
            <a:r>
              <a:rPr lang="en-US" sz="12800" dirty="0">
                <a:latin typeface="Times New Roman" panose="02020603050405020304" pitchFamily="18" charset="0"/>
                <a:ea typeface="Times New Roman" panose="02020603050405020304" pitchFamily="18" charset="0"/>
              </a:rPr>
              <a:t> we </a:t>
            </a:r>
            <a:r>
              <a:rPr lang="en-US" sz="12800" dirty="0" err="1">
                <a:latin typeface="Times New Roman" panose="02020603050405020304" pitchFamily="18" charset="0"/>
                <a:ea typeface="Times New Roman" panose="02020603050405020304" pitchFamily="18" charset="0"/>
              </a:rPr>
              <a:t>elektron</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taheometr</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ýaly</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görnüşlerinde</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bolýarlar</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Gaýtalanýan</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taheometriň</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wertikal</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tegelegiň</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alidadasyna</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urowen</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ornaşdyrylan</a:t>
            </a:r>
            <a:r>
              <a:rPr lang="en-US" sz="12800" dirty="0">
                <a:latin typeface="Times New Roman" panose="02020603050405020304" pitchFamily="18" charset="0"/>
                <a:ea typeface="Times New Roman" panose="02020603050405020304" pitchFamily="18" charset="0"/>
              </a:rPr>
              <a:t> hem-de </a:t>
            </a:r>
            <a:r>
              <a:rPr lang="en-US" sz="12800" dirty="0" err="1">
                <a:latin typeface="Times New Roman" panose="02020603050405020304" pitchFamily="18" charset="0"/>
                <a:ea typeface="Times New Roman" panose="02020603050405020304" pitchFamily="18" charset="0"/>
              </a:rPr>
              <a:t>optiki</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uzakölçeýji</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bussol</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bilen</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üpjün</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edilen</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teodolitdir</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Teodolit-taheometrlere</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mysal</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bolup</a:t>
            </a:r>
            <a:r>
              <a:rPr lang="en-US" sz="12800" dirty="0">
                <a:latin typeface="Times New Roman" panose="02020603050405020304" pitchFamily="18" charset="0"/>
                <a:ea typeface="Times New Roman" panose="02020603050405020304" pitchFamily="18" charset="0"/>
              </a:rPr>
              <a:t>: 2T30, 2T30</a:t>
            </a:r>
            <a:r>
              <a:rPr lang="ru-RU" sz="12800" dirty="0">
                <a:latin typeface="Times New Roman" panose="02020603050405020304" pitchFamily="18" charset="0"/>
                <a:ea typeface="Times New Roman" panose="02020603050405020304" pitchFamily="18" charset="0"/>
              </a:rPr>
              <a:t>П, 2Т5, 2Т5КП, ТОМ, ОТМ30, ТТ4 </a:t>
            </a:r>
            <a:r>
              <a:rPr lang="en-US" sz="12800" dirty="0">
                <a:latin typeface="Times New Roman" panose="02020603050405020304" pitchFamily="18" charset="0"/>
                <a:ea typeface="Times New Roman" panose="02020603050405020304" pitchFamily="18" charset="0"/>
              </a:rPr>
              <a:t>we </a:t>
            </a:r>
            <a:r>
              <a:rPr lang="en-US" sz="12800" dirty="0" err="1">
                <a:latin typeface="Times New Roman" panose="02020603050405020304" pitchFamily="18" charset="0"/>
                <a:ea typeface="Times New Roman" panose="02020603050405020304" pitchFamily="18" charset="0"/>
              </a:rPr>
              <a:t>başga</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teodolitleri</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görkezmek</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bolar</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Taheometriki</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ýörelgeleri</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geçirmekde</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aralygy</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ölçemek</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üçin</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teodolit-taheometrleriň</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görüş</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trubasyna</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dürli</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görnüşli</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uzaklyk</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ölçeýji</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gurallary</a:t>
            </a:r>
            <a:r>
              <a:rPr lang="en-US" sz="12800" dirty="0">
                <a:latin typeface="Times New Roman" panose="02020603050405020304" pitchFamily="18" charset="0"/>
                <a:ea typeface="Times New Roman" panose="02020603050405020304" pitchFamily="18" charset="0"/>
              </a:rPr>
              <a:t> </a:t>
            </a:r>
            <a:r>
              <a:rPr lang="en-US" sz="12800" dirty="0" err="1">
                <a:latin typeface="Times New Roman" panose="02020603050405020304" pitchFamily="18" charset="0"/>
                <a:ea typeface="Times New Roman" panose="02020603050405020304" pitchFamily="18" charset="0"/>
              </a:rPr>
              <a:t>geýdirilýär</a:t>
            </a:r>
            <a:r>
              <a:rPr lang="en-US" sz="12800" dirty="0">
                <a:latin typeface="Times New Roman" panose="02020603050405020304" pitchFamily="18" charset="0"/>
                <a:ea typeface="Times New Roman" panose="02020603050405020304" pitchFamily="18" charset="0"/>
              </a:rPr>
              <a:t>.</a:t>
            </a:r>
            <a:endParaRPr lang="en-US" sz="12800" b="1" dirty="0">
              <a:latin typeface="Times New Roman" panose="02020603050405020304" pitchFamily="18" charset="0"/>
              <a:ea typeface="Times New Roman" panose="02020603050405020304" pitchFamily="18" charset="0"/>
            </a:endParaRPr>
          </a:p>
          <a:p>
            <a:pPr algn="just">
              <a:lnSpc>
                <a:spcPct val="120000"/>
              </a:lnSpc>
              <a:spcAft>
                <a:spcPts val="0"/>
              </a:spcAft>
            </a:pPr>
            <a:r>
              <a:rPr lang="tk-TM" sz="12800" dirty="0" smtClean="0">
                <a:latin typeface="Times New Roman" panose="02020603050405020304" pitchFamily="18" charset="0"/>
                <a:ea typeface="Times New Roman" panose="02020603050405020304" pitchFamily="18" charset="0"/>
              </a:rPr>
              <a:t>  </a:t>
            </a:r>
          </a:p>
          <a:p>
            <a:pPr algn="just">
              <a:lnSpc>
                <a:spcPct val="170000"/>
              </a:lnSpc>
              <a:spcAft>
                <a:spcPts val="0"/>
              </a:spcAft>
            </a:pPr>
            <a:endParaRPr lang="ru-RU" sz="8000" dirty="0">
              <a:effectLst/>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2804746" y="5846857"/>
            <a:ext cx="5873261" cy="369332"/>
          </a:xfrm>
          <a:prstGeom prst="rect">
            <a:avLst/>
          </a:prstGeom>
        </p:spPr>
        <p:txBody>
          <a:bodyPr wrap="square">
            <a:spAutoFit/>
          </a:bodyPr>
          <a:lstStyle/>
          <a:p>
            <a:pPr algn="ctr"/>
            <a:r>
              <a:rPr lang="en-US" b="1" dirty="0" smtClean="0"/>
              <a:t> </a:t>
            </a:r>
            <a:endParaRPr lang="ru-RU" b="1" dirty="0"/>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26183"/>
          </a:xfrm>
        </p:spPr>
        <p:txBody>
          <a:bodyPr>
            <a:normAutofit fontScale="90000"/>
          </a:bodyPr>
          <a:lstStyle/>
          <a:p>
            <a:endParaRPr lang="ru-RU" dirty="0"/>
          </a:p>
        </p:txBody>
      </p:sp>
      <p:sp>
        <p:nvSpPr>
          <p:cNvPr id="3" name="Объект 2"/>
          <p:cNvSpPr>
            <a:spLocks noGrp="1"/>
          </p:cNvSpPr>
          <p:nvPr>
            <p:ph idx="1"/>
          </p:nvPr>
        </p:nvSpPr>
        <p:spPr>
          <a:xfrm>
            <a:off x="838200" y="923192"/>
            <a:ext cx="10515600" cy="5253771"/>
          </a:xfrm>
        </p:spPr>
        <p:txBody>
          <a:bodyPr>
            <a:normAutofit lnSpcReduction="10000"/>
          </a:bodyPr>
          <a:lstStyle/>
          <a:p>
            <a:pPr algn="just"/>
            <a:r>
              <a:rPr lang="tk-TM" dirty="0" smtClean="0"/>
              <a:t>    </a:t>
            </a:r>
            <a:r>
              <a:rPr lang="en-US" sz="3200" dirty="0" err="1"/>
              <a:t>Taheometriki</a:t>
            </a:r>
            <a:r>
              <a:rPr lang="en-US" sz="3200" dirty="0"/>
              <a:t> </a:t>
            </a:r>
            <a:r>
              <a:rPr lang="en-US" sz="3200" dirty="0" err="1"/>
              <a:t>plany</a:t>
            </a:r>
            <a:r>
              <a:rPr lang="en-US" sz="3200" dirty="0"/>
              <a:t> </a:t>
            </a:r>
            <a:r>
              <a:rPr lang="en-US" sz="3200" dirty="0" err="1"/>
              <a:t>almakda</a:t>
            </a:r>
            <a:r>
              <a:rPr lang="en-US" sz="3200" dirty="0"/>
              <a:t> </a:t>
            </a:r>
            <a:r>
              <a:rPr lang="en-US" sz="3200" dirty="0" err="1"/>
              <a:t>soňky</a:t>
            </a:r>
            <a:r>
              <a:rPr lang="en-US" sz="3200" dirty="0"/>
              <a:t> </a:t>
            </a:r>
            <a:r>
              <a:rPr lang="en-US" sz="3200" dirty="0" err="1"/>
              <a:t>ýyllarda</a:t>
            </a:r>
            <a:r>
              <a:rPr lang="en-US" sz="3200" dirty="0"/>
              <a:t> </a:t>
            </a:r>
            <a:r>
              <a:rPr lang="en-US" sz="3200" dirty="0" err="1"/>
              <a:t>awtomat-teheometrleri</a:t>
            </a:r>
            <a:r>
              <a:rPr lang="en-US" sz="3200" dirty="0"/>
              <a:t> hem-de </a:t>
            </a:r>
            <a:r>
              <a:rPr lang="en-US" sz="3200" dirty="0" err="1"/>
              <a:t>elektron</a:t>
            </a:r>
            <a:r>
              <a:rPr lang="en-US" sz="3200" dirty="0"/>
              <a:t> </a:t>
            </a:r>
            <a:r>
              <a:rPr lang="en-US" sz="3200" dirty="0" err="1"/>
              <a:t>taheometrleri</a:t>
            </a:r>
            <a:r>
              <a:rPr lang="en-US" sz="3200" dirty="0"/>
              <a:t> </a:t>
            </a:r>
            <a:r>
              <a:rPr lang="en-US" sz="3200" dirty="0" err="1"/>
              <a:t>giňden</a:t>
            </a:r>
            <a:r>
              <a:rPr lang="en-US" sz="3200" dirty="0"/>
              <a:t> </a:t>
            </a:r>
            <a:r>
              <a:rPr lang="en-US" sz="3200" dirty="0" err="1"/>
              <a:t>ulanylýar</a:t>
            </a:r>
            <a:r>
              <a:rPr lang="en-US" sz="3200" dirty="0"/>
              <a:t>. </a:t>
            </a:r>
            <a:r>
              <a:rPr lang="en-US" sz="3200" dirty="0" err="1"/>
              <a:t>Häzirki</a:t>
            </a:r>
            <a:r>
              <a:rPr lang="en-US" sz="3200" dirty="0"/>
              <a:t> </a:t>
            </a:r>
            <a:r>
              <a:rPr lang="en-US" sz="3200" dirty="0" err="1"/>
              <a:t>wagtda</a:t>
            </a:r>
            <a:r>
              <a:rPr lang="en-US" sz="3200" dirty="0"/>
              <a:t>, </a:t>
            </a:r>
            <a:r>
              <a:rPr lang="en-US" sz="3200" dirty="0" err="1"/>
              <a:t>aýratyn</a:t>
            </a:r>
            <a:r>
              <a:rPr lang="en-US" sz="3200" dirty="0"/>
              <a:t> hem </a:t>
            </a:r>
            <a:r>
              <a:rPr lang="en-US" sz="3200" dirty="0" err="1"/>
              <a:t>elektron-taheometrleriň</a:t>
            </a:r>
            <a:r>
              <a:rPr lang="en-US" sz="3200" dirty="0"/>
              <a:t> EHM-</a:t>
            </a:r>
            <a:r>
              <a:rPr lang="en-US" sz="3200" dirty="0" err="1"/>
              <a:t>lary</a:t>
            </a:r>
            <a:r>
              <a:rPr lang="en-US" sz="3200" dirty="0"/>
              <a:t> </a:t>
            </a:r>
            <a:r>
              <a:rPr lang="en-US" sz="3200" dirty="0" err="1"/>
              <a:t>bilen</a:t>
            </a:r>
            <a:r>
              <a:rPr lang="en-US" sz="3200" dirty="0"/>
              <a:t> </a:t>
            </a:r>
            <a:r>
              <a:rPr lang="en-US" sz="3200" dirty="0" err="1"/>
              <a:t>birleşdirilmegi</a:t>
            </a:r>
            <a:r>
              <a:rPr lang="en-US" sz="3200" dirty="0"/>
              <a:t>, </a:t>
            </a:r>
            <a:r>
              <a:rPr lang="en-US" sz="3200" dirty="0" err="1"/>
              <a:t>ýer</a:t>
            </a:r>
            <a:r>
              <a:rPr lang="en-US" sz="3200" dirty="0"/>
              <a:t> </a:t>
            </a:r>
            <a:r>
              <a:rPr lang="en-US" sz="3200" dirty="0" err="1"/>
              <a:t>üstüniň</a:t>
            </a:r>
            <a:r>
              <a:rPr lang="en-US" sz="3200" dirty="0"/>
              <a:t> </a:t>
            </a:r>
            <a:r>
              <a:rPr lang="en-US" sz="3200" dirty="0" err="1"/>
              <a:t>sanly</a:t>
            </a:r>
            <a:r>
              <a:rPr lang="en-US" sz="3200" dirty="0"/>
              <a:t> </a:t>
            </a:r>
            <a:r>
              <a:rPr lang="en-US" sz="3200" dirty="0" err="1"/>
              <a:t>kartalaryny</a:t>
            </a:r>
            <a:r>
              <a:rPr lang="en-US" sz="3200" dirty="0"/>
              <a:t> </a:t>
            </a:r>
            <a:r>
              <a:rPr lang="en-US" sz="3200" dirty="0" err="1"/>
              <a:t>döretmegiň</a:t>
            </a:r>
            <a:r>
              <a:rPr lang="en-US" sz="3200" dirty="0"/>
              <a:t> </a:t>
            </a:r>
            <a:r>
              <a:rPr lang="en-US" sz="3200" dirty="0" err="1"/>
              <a:t>ýeterlik</a:t>
            </a:r>
            <a:r>
              <a:rPr lang="en-US" sz="3200" dirty="0"/>
              <a:t> </a:t>
            </a:r>
            <a:r>
              <a:rPr lang="en-US" sz="3200" dirty="0" err="1"/>
              <a:t>esasyny</a:t>
            </a:r>
            <a:r>
              <a:rPr lang="en-US" sz="3200" dirty="0"/>
              <a:t> </a:t>
            </a:r>
            <a:r>
              <a:rPr lang="en-US" sz="3200" dirty="0" err="1"/>
              <a:t>döretdi</a:t>
            </a:r>
            <a:r>
              <a:rPr lang="en-US" sz="3200" dirty="0"/>
              <a:t>. </a:t>
            </a:r>
            <a:r>
              <a:rPr lang="en-US" sz="3200" dirty="0" err="1"/>
              <a:t>Taheometriki</a:t>
            </a:r>
            <a:r>
              <a:rPr lang="en-US" sz="3200" dirty="0"/>
              <a:t> </a:t>
            </a:r>
            <a:r>
              <a:rPr lang="en-US" sz="3200" dirty="0" err="1"/>
              <a:t>surata</a:t>
            </a:r>
            <a:r>
              <a:rPr lang="en-US" sz="3200" dirty="0"/>
              <a:t> </a:t>
            </a:r>
            <a:r>
              <a:rPr lang="en-US" sz="3200" dirty="0" err="1"/>
              <a:t>almagyň</a:t>
            </a:r>
            <a:r>
              <a:rPr lang="en-US" sz="3200" dirty="0"/>
              <a:t> </a:t>
            </a:r>
            <a:r>
              <a:rPr lang="en-US" sz="3200" dirty="0" err="1"/>
              <a:t>ýörelgeleriniň</a:t>
            </a:r>
            <a:r>
              <a:rPr lang="en-US" sz="3200" dirty="0"/>
              <a:t> </a:t>
            </a:r>
            <a:r>
              <a:rPr lang="en-US" sz="3200" dirty="0" err="1"/>
              <a:t>analitiki</a:t>
            </a:r>
            <a:r>
              <a:rPr lang="en-US" sz="3200" dirty="0"/>
              <a:t> </a:t>
            </a:r>
            <a:r>
              <a:rPr lang="en-US" sz="3200" dirty="0" err="1"/>
              <a:t>esaslaryny</a:t>
            </a:r>
            <a:r>
              <a:rPr lang="en-US" sz="3200" dirty="0"/>
              <a:t> </a:t>
            </a:r>
            <a:r>
              <a:rPr lang="en-US" sz="3200" dirty="0" err="1"/>
              <a:t>döretmekde</a:t>
            </a:r>
            <a:r>
              <a:rPr lang="en-US" sz="3200" dirty="0"/>
              <a:t>, GPS </a:t>
            </a:r>
            <a:r>
              <a:rPr lang="en-US" sz="3200" dirty="0" err="1"/>
              <a:t>diýilýän</a:t>
            </a:r>
            <a:r>
              <a:rPr lang="en-US" sz="3200" dirty="0"/>
              <a:t>, </a:t>
            </a:r>
            <a:r>
              <a:rPr lang="en-US" sz="3200" dirty="0" err="1"/>
              <a:t>ýeriň</a:t>
            </a:r>
            <a:r>
              <a:rPr lang="en-US" sz="3200" dirty="0"/>
              <a:t> </a:t>
            </a:r>
            <a:r>
              <a:rPr lang="en-US" sz="3200" dirty="0" err="1"/>
              <a:t>daşyndan</a:t>
            </a:r>
            <a:r>
              <a:rPr lang="en-US" sz="3200" dirty="0"/>
              <a:t> </a:t>
            </a:r>
            <a:r>
              <a:rPr lang="en-US" sz="3200" dirty="0" err="1"/>
              <a:t>aýlanýan</a:t>
            </a:r>
            <a:r>
              <a:rPr lang="en-US" sz="3200" dirty="0"/>
              <a:t> 28-30 </a:t>
            </a:r>
            <a:r>
              <a:rPr lang="en-US" sz="3200" dirty="0" err="1"/>
              <a:t>sany</a:t>
            </a:r>
            <a:r>
              <a:rPr lang="en-US" sz="3200" dirty="0"/>
              <a:t> </a:t>
            </a:r>
            <a:r>
              <a:rPr lang="en-US" sz="3200" dirty="0" err="1"/>
              <a:t>geodeziki</a:t>
            </a:r>
            <a:r>
              <a:rPr lang="en-US" sz="3200" dirty="0"/>
              <a:t> </a:t>
            </a:r>
            <a:r>
              <a:rPr lang="en-US" sz="3200" dirty="0" err="1"/>
              <a:t>emeli</a:t>
            </a:r>
            <a:r>
              <a:rPr lang="en-US" sz="3200" dirty="0"/>
              <a:t> </a:t>
            </a:r>
            <a:r>
              <a:rPr lang="en-US" sz="3200" dirty="0" err="1"/>
              <a:t>hemralarynyň</a:t>
            </a:r>
            <a:r>
              <a:rPr lang="en-US" sz="3200" dirty="0"/>
              <a:t> </a:t>
            </a:r>
            <a:r>
              <a:rPr lang="en-US" sz="3200" dirty="0" err="1"/>
              <a:t>goýberýän</a:t>
            </a:r>
            <a:r>
              <a:rPr lang="en-US" sz="3200" dirty="0"/>
              <a:t> </a:t>
            </a:r>
            <a:r>
              <a:rPr lang="en-US" sz="3200" dirty="0" err="1"/>
              <a:t>signallarynyň</a:t>
            </a:r>
            <a:r>
              <a:rPr lang="en-US" sz="3200" dirty="0"/>
              <a:t> </a:t>
            </a:r>
            <a:r>
              <a:rPr lang="en-US" sz="3200" dirty="0" err="1"/>
              <a:t>esasynda</a:t>
            </a:r>
            <a:r>
              <a:rPr lang="en-US" sz="3200" dirty="0"/>
              <a:t>, </a:t>
            </a:r>
            <a:r>
              <a:rPr lang="en-US" sz="3200" dirty="0" err="1"/>
              <a:t>guralyň</a:t>
            </a:r>
            <a:r>
              <a:rPr lang="en-US" sz="3200" dirty="0"/>
              <a:t> </a:t>
            </a:r>
            <a:r>
              <a:rPr lang="en-US" sz="3200" dirty="0" err="1"/>
              <a:t>duran</a:t>
            </a:r>
            <a:r>
              <a:rPr lang="en-US" sz="3200" dirty="0"/>
              <a:t> </a:t>
            </a:r>
            <a:r>
              <a:rPr lang="en-US" sz="3200" dirty="0" err="1"/>
              <a:t>nokatlarynyň</a:t>
            </a:r>
            <a:r>
              <a:rPr lang="en-US" sz="3200" dirty="0"/>
              <a:t> </a:t>
            </a:r>
            <a:r>
              <a:rPr lang="en-US" sz="3200" dirty="0" err="1"/>
              <a:t>gönüburçly</a:t>
            </a:r>
            <a:r>
              <a:rPr lang="en-US" sz="3200" dirty="0"/>
              <a:t> </a:t>
            </a:r>
            <a:r>
              <a:rPr lang="en-US" sz="3200" dirty="0" err="1"/>
              <a:t>koordinatlaryny</a:t>
            </a:r>
            <a:r>
              <a:rPr lang="en-US" sz="3200" dirty="0"/>
              <a:t> </a:t>
            </a:r>
            <a:r>
              <a:rPr lang="en-US" sz="3200" dirty="0" err="1"/>
              <a:t>kesgitleýän</a:t>
            </a:r>
            <a:r>
              <a:rPr lang="en-US" sz="3200" dirty="0"/>
              <a:t> </a:t>
            </a:r>
            <a:r>
              <a:rPr lang="en-US" sz="3200" dirty="0" err="1"/>
              <a:t>guraly</a:t>
            </a:r>
            <a:r>
              <a:rPr lang="en-US" sz="3200" dirty="0"/>
              <a:t> </a:t>
            </a:r>
            <a:r>
              <a:rPr lang="en-US" sz="3200" dirty="0" err="1"/>
              <a:t>bilen</a:t>
            </a:r>
            <a:r>
              <a:rPr lang="en-US" sz="3200" dirty="0"/>
              <a:t> </a:t>
            </a:r>
            <a:r>
              <a:rPr lang="en-US" sz="3200" dirty="0" err="1"/>
              <a:t>birleşdirilmegi</a:t>
            </a:r>
            <a:r>
              <a:rPr lang="en-US" sz="3200" dirty="0"/>
              <a:t>, </a:t>
            </a:r>
            <a:r>
              <a:rPr lang="en-US" sz="3200" dirty="0" err="1"/>
              <a:t>geodeziýa</a:t>
            </a:r>
            <a:r>
              <a:rPr lang="en-US" sz="3200" dirty="0"/>
              <a:t> </a:t>
            </a:r>
            <a:r>
              <a:rPr lang="en-US" sz="3200" dirty="0" err="1"/>
              <a:t>ylymynyň</a:t>
            </a:r>
            <a:r>
              <a:rPr lang="en-US" sz="3200" dirty="0"/>
              <a:t> </a:t>
            </a:r>
            <a:r>
              <a:rPr lang="en-US" sz="3200" dirty="0" err="1"/>
              <a:t>öşmegini</a:t>
            </a:r>
            <a:r>
              <a:rPr lang="en-US" sz="3200" dirty="0"/>
              <a:t> </a:t>
            </a:r>
            <a:r>
              <a:rPr lang="en-US" sz="3200" dirty="0" err="1"/>
              <a:t>güýçli</a:t>
            </a:r>
            <a:r>
              <a:rPr lang="en-US" sz="3200" dirty="0"/>
              <a:t> </a:t>
            </a:r>
            <a:r>
              <a:rPr lang="en-US" sz="3200" dirty="0" err="1"/>
              <a:t>depginde</a:t>
            </a:r>
            <a:r>
              <a:rPr lang="en-US" sz="3200" dirty="0"/>
              <a:t> </a:t>
            </a:r>
            <a:r>
              <a:rPr lang="en-US" sz="3200" dirty="0" err="1"/>
              <a:t>artdyrdy</a:t>
            </a:r>
            <a:r>
              <a:rPr lang="en-US" sz="3200" dirty="0"/>
              <a:t>.</a:t>
            </a:r>
          </a:p>
          <a:p>
            <a:pPr algn="just"/>
            <a:endParaRPr lang="en-US" sz="3200" dirty="0"/>
          </a:p>
        </p:txBody>
      </p:sp>
    </p:spTree>
    <p:extLst>
      <p:ext uri="{BB962C8B-B14F-4D97-AF65-F5344CB8AC3E}">
        <p14:creationId xmlns:p14="http://schemas.microsoft.com/office/powerpoint/2010/main" val="2868083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a:spcAft>
                <a:spcPts val="0"/>
              </a:spcAft>
            </a:pPr>
            <a:r>
              <a:rPr lang="en-US" sz="3200" b="1" dirty="0">
                <a:latin typeface="Times New Roman" panose="02020603050405020304" pitchFamily="18" charset="0"/>
                <a:ea typeface="Times New Roman" panose="02020603050405020304" pitchFamily="18" charset="0"/>
              </a:rPr>
              <a:t> </a:t>
            </a:r>
            <a:r>
              <a:rPr lang="tk-TM" sz="3200" b="1" dirty="0" smtClean="0">
                <a:latin typeface="Times New Roman" panose="02020603050405020304" pitchFamily="18" charset="0"/>
                <a:ea typeface="Times New Roman" panose="02020603050405020304" pitchFamily="18" charset="0"/>
              </a:rPr>
              <a:t>  </a:t>
            </a:r>
            <a:r>
              <a:rPr lang="en-US" sz="3200" b="1" dirty="0" smtClean="0">
                <a:latin typeface="Times New Roman" panose="02020603050405020304" pitchFamily="18" charset="0"/>
                <a:ea typeface="Times New Roman" panose="02020603050405020304" pitchFamily="18" charset="0"/>
              </a:rPr>
              <a:t>1</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Ýagtylyk</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uzagaölçeýjileri</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barada</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düşünje</a:t>
            </a:r>
            <a:r>
              <a:rPr lang="en-US" sz="3200" b="1" dirty="0">
                <a:latin typeface="Times New Roman" panose="02020603050405020304" pitchFamily="18" charset="0"/>
                <a:ea typeface="Times New Roman" panose="02020603050405020304" pitchFamily="18" charset="0"/>
              </a:rPr>
              <a:t>.</a:t>
            </a:r>
          </a:p>
          <a:p>
            <a:pPr>
              <a:spcAft>
                <a:spcPts val="0"/>
              </a:spcAft>
            </a:pPr>
            <a:r>
              <a:rPr lang="en-US" sz="3200" b="1" dirty="0">
                <a:latin typeface="Times New Roman" panose="02020603050405020304" pitchFamily="18" charset="0"/>
                <a:ea typeface="Times New Roman" panose="02020603050405020304" pitchFamily="18" charset="0"/>
              </a:rPr>
              <a:t>   2. Topografiki </a:t>
            </a:r>
            <a:r>
              <a:rPr lang="en-US" sz="3200" b="1" dirty="0" err="1">
                <a:latin typeface="Times New Roman" panose="02020603050405020304" pitchFamily="18" charset="0"/>
                <a:ea typeface="Times New Roman" panose="02020603050405020304" pitchFamily="18" charset="0"/>
              </a:rPr>
              <a:t>surata</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almagyň</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düzgünleri</a:t>
            </a:r>
            <a:r>
              <a:rPr lang="en-US" sz="3200" b="1" dirty="0">
                <a:latin typeface="Times New Roman" panose="02020603050405020304" pitchFamily="18" charset="0"/>
                <a:ea typeface="Times New Roman" panose="02020603050405020304" pitchFamily="18" charset="0"/>
              </a:rPr>
              <a:t>.</a:t>
            </a:r>
          </a:p>
          <a:p>
            <a:pPr>
              <a:spcAft>
                <a:spcPts val="0"/>
              </a:spcAft>
            </a:pPr>
            <a:r>
              <a:rPr lang="en-US" sz="3200" b="1" dirty="0">
                <a:latin typeface="Times New Roman" panose="02020603050405020304" pitchFamily="18" charset="0"/>
                <a:ea typeface="Times New Roman" panose="02020603050405020304" pitchFamily="18" charset="0"/>
              </a:rPr>
              <a:t>   3. Topografiki </a:t>
            </a:r>
            <a:r>
              <a:rPr lang="en-US" sz="3200" b="1" dirty="0" err="1">
                <a:latin typeface="Times New Roman" panose="02020603050405020304" pitchFamily="18" charset="0"/>
                <a:ea typeface="Times New Roman" panose="02020603050405020304" pitchFamily="18" charset="0"/>
              </a:rPr>
              <a:t>plany</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almakda</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işledilýän</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gurallar</a:t>
            </a:r>
            <a:r>
              <a:rPr lang="en-US" sz="3200" b="1" dirty="0">
                <a:latin typeface="Times New Roman" panose="02020603050405020304" pitchFamily="18" charset="0"/>
                <a:ea typeface="Times New Roman" panose="02020603050405020304" pitchFamily="18" charset="0"/>
              </a:rPr>
              <a:t> we </a:t>
            </a:r>
            <a:r>
              <a:rPr lang="en-US" sz="3200" b="1" dirty="0" err="1">
                <a:latin typeface="Times New Roman" panose="02020603050405020304" pitchFamily="18" charset="0"/>
                <a:ea typeface="Times New Roman" panose="02020603050405020304" pitchFamily="18" charset="0"/>
              </a:rPr>
              <a:t>enjamlar</a:t>
            </a:r>
            <a:r>
              <a:rPr lang="en-US" sz="3200" b="1" dirty="0">
                <a:latin typeface="Times New Roman" panose="02020603050405020304" pitchFamily="18" charset="0"/>
                <a:ea typeface="Times New Roman" panose="02020603050405020304" pitchFamily="18" charset="0"/>
              </a:rPr>
              <a:t>. </a:t>
            </a:r>
            <a:endParaRPr lang="en-US" sz="32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6332" y="703384"/>
            <a:ext cx="10840914" cy="5627077"/>
          </a:xfrm>
        </p:spPr>
        <p:txBody>
          <a:bodyPr>
            <a:normAutofit fontScale="40000" lnSpcReduction="20000"/>
          </a:bodyPr>
          <a:lstStyle/>
          <a:p>
            <a:pPr algn="just">
              <a:lnSpc>
                <a:spcPct val="120000"/>
              </a:lnSpc>
            </a:pPr>
            <a:r>
              <a:rPr lang="tk-TM" sz="11100" b="1" dirty="0" smtClean="0">
                <a:latin typeface="Times New Roman" panose="02020603050405020304" pitchFamily="18" charset="0"/>
                <a:ea typeface="Times New Roman" panose="02020603050405020304" pitchFamily="18" charset="0"/>
              </a:rPr>
              <a:t>     </a:t>
            </a:r>
            <a:r>
              <a:rPr lang="ru-RU" sz="11100" b="1" dirty="0" smtClean="0">
                <a:latin typeface="Times New Roman" panose="02020603050405020304" pitchFamily="18" charset="0"/>
                <a:ea typeface="Times New Roman" panose="02020603050405020304" pitchFamily="18" charset="0"/>
                <a:cs typeface="Times New Roman" panose="02020603050405020304" pitchFamily="18" charset="0"/>
              </a:rPr>
              <a:t>1</a:t>
            </a:r>
            <a:r>
              <a:rPr lang="ru-RU" sz="111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1100" b="1" dirty="0" smtClean="0">
                <a:latin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Ýagtylyk</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uzagölçeýjisi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дальномер) -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ýagtylyk</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signalynyň</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wagt</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boýunça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geçen</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aralygyny</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ölçeýji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geodeziki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guraldyr.Ýagtylyk</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uzagölçeýjiniň</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toplumyna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goýberiji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peredatcik</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we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kabul</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ediji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priýomnik</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hem-de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serpikdiriji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girýär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Priýomoperedatçigi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ştatiwiň</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üstünde</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ölçenýän</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çyzygyň</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başynda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goýýarlar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3.5-nji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surat</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emma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serpikdirijini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ýörite</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çelgide</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ony</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hem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ştatiwde</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çyzygyň</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beýleki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ahyrynda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ýerleşdirýäris</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008" y="615463"/>
            <a:ext cx="10676792" cy="254975"/>
          </a:xfrm>
        </p:spPr>
        <p:txBody>
          <a:bodyPr>
            <a:normAutofit fontScale="90000"/>
          </a:bodyPr>
          <a:lstStyle/>
          <a:p>
            <a:pPr algn="just"/>
            <a:endParaRPr lang="ru-RU" sz="2800" dirty="0">
              <a:latin typeface="Times New Roman" panose="02020603050405020304" pitchFamily="18" charset="0"/>
              <a:cs typeface="Times New Roman" panose="02020603050405020304" pitchFamily="18" charset="0"/>
            </a:endParaRPr>
          </a:p>
        </p:txBody>
      </p:sp>
      <p:pic>
        <p:nvPicPr>
          <p:cNvPr id="3" name="Объект 2"/>
          <p:cNvPicPr>
            <a:picLocks noGrp="1" noChangeAspect="1"/>
          </p:cNvPicPr>
          <p:nvPr>
            <p:ph idx="1"/>
          </p:nvPr>
        </p:nvPicPr>
        <p:blipFill>
          <a:blip r:embed="rId2"/>
          <a:stretch>
            <a:fillRect/>
          </a:stretch>
        </p:blipFill>
        <p:spPr>
          <a:xfrm>
            <a:off x="2312377" y="1485901"/>
            <a:ext cx="7262446" cy="2980591"/>
          </a:xfrm>
          <a:prstGeom prst="rect">
            <a:avLst/>
          </a:prstGeom>
        </p:spPr>
      </p:pic>
      <p:sp>
        <p:nvSpPr>
          <p:cNvPr id="4" name="Прямоугольник 3"/>
          <p:cNvSpPr/>
          <p:nvPr/>
        </p:nvSpPr>
        <p:spPr>
          <a:xfrm>
            <a:off x="2391508" y="5011004"/>
            <a:ext cx="7921869" cy="369332"/>
          </a:xfrm>
          <a:prstGeom prst="rect">
            <a:avLst/>
          </a:prstGeom>
        </p:spPr>
        <p:txBody>
          <a:bodyPr wrap="square">
            <a:spAutoFit/>
          </a:bodyPr>
          <a:lstStyle/>
          <a:p>
            <a:pPr algn="ctr"/>
            <a:r>
              <a:rPr lang="en-US" dirty="0" err="1"/>
              <a:t>Ýagtylyk</a:t>
            </a:r>
            <a:r>
              <a:rPr lang="en-US" dirty="0"/>
              <a:t> </a:t>
            </a:r>
            <a:r>
              <a:rPr lang="en-US" dirty="0" err="1"/>
              <a:t>uzagölçeýjisi</a:t>
            </a:r>
            <a:r>
              <a:rPr lang="en-US" dirty="0"/>
              <a:t> </a:t>
            </a:r>
            <a:r>
              <a:rPr lang="en-US" dirty="0" err="1"/>
              <a:t>bilen</a:t>
            </a:r>
            <a:r>
              <a:rPr lang="en-US" dirty="0"/>
              <a:t> </a:t>
            </a:r>
            <a:r>
              <a:rPr lang="en-US" dirty="0" err="1"/>
              <a:t>aralygy</a:t>
            </a:r>
            <a:r>
              <a:rPr lang="en-US" dirty="0"/>
              <a:t> </a:t>
            </a:r>
            <a:r>
              <a:rPr lang="en-US" dirty="0" err="1"/>
              <a:t>ölçemek</a:t>
            </a:r>
            <a:endParaRPr lang="ru-RU" dirty="0"/>
          </a:p>
        </p:txBody>
      </p:sp>
    </p:spTree>
    <p:extLst>
      <p:ext uri="{BB962C8B-B14F-4D97-AF65-F5344CB8AC3E}">
        <p14:creationId xmlns:p14="http://schemas.microsoft.com/office/powerpoint/2010/main" val="1708391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09954"/>
            <a:ext cx="10515600" cy="2813538"/>
          </a:xfrm>
        </p:spPr>
        <p:txBody>
          <a:bodyPr>
            <a:noAutofit/>
          </a:bodyPr>
          <a:lstStyle/>
          <a:p>
            <a:pPr algn="just"/>
            <a:r>
              <a:rPr lang="tk-TM" sz="24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 </a:t>
            </a:r>
            <a:endParaRPr lang="ru-RU" sz="2600"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flipV="1">
            <a:off x="838200" y="6390248"/>
            <a:ext cx="10515600" cy="45719"/>
          </a:xfrm>
        </p:spPr>
        <p:txBody>
          <a:bodyPr>
            <a:normAutofit fontScale="25000" lnSpcReduction="20000"/>
          </a:bodyPr>
          <a:lstStyle/>
          <a:p>
            <a:endParaRPr lang="ru-RU" dirty="0"/>
          </a:p>
        </p:txBody>
      </p:sp>
      <p:pic>
        <p:nvPicPr>
          <p:cNvPr id="3" name="Рисунок 2"/>
          <p:cNvPicPr>
            <a:picLocks noChangeAspect="1"/>
          </p:cNvPicPr>
          <p:nvPr/>
        </p:nvPicPr>
        <p:blipFill>
          <a:blip r:embed="rId2"/>
          <a:stretch>
            <a:fillRect/>
          </a:stretch>
        </p:blipFill>
        <p:spPr>
          <a:xfrm>
            <a:off x="4554463" y="523154"/>
            <a:ext cx="2338707" cy="1393569"/>
          </a:xfrm>
          <a:prstGeom prst="rect">
            <a:avLst/>
          </a:prstGeom>
        </p:spPr>
      </p:pic>
      <p:sp>
        <p:nvSpPr>
          <p:cNvPr id="4" name="Прямоугольник 3"/>
          <p:cNvSpPr/>
          <p:nvPr/>
        </p:nvSpPr>
        <p:spPr>
          <a:xfrm>
            <a:off x="1151791" y="2413338"/>
            <a:ext cx="10313377" cy="2954655"/>
          </a:xfrm>
          <a:prstGeom prst="rect">
            <a:avLst/>
          </a:prstGeom>
        </p:spPr>
        <p:txBody>
          <a:bodyPr wrap="square">
            <a:spAutoFit/>
          </a:bodyPr>
          <a:lstStyle/>
          <a:p>
            <a:r>
              <a:rPr lang="en-US" sz="2800" dirty="0"/>
              <a:t>Bu </a:t>
            </a:r>
            <a:r>
              <a:rPr lang="en-US" sz="2800" dirty="0" err="1"/>
              <a:t>ýerde</a:t>
            </a:r>
            <a:r>
              <a:rPr lang="en-US" sz="2800" dirty="0"/>
              <a:t> v – </a:t>
            </a:r>
            <a:r>
              <a:rPr lang="en-US" sz="2800" dirty="0" err="1"/>
              <a:t>ýagtylygyň</a:t>
            </a:r>
            <a:r>
              <a:rPr lang="en-US" sz="2800" dirty="0"/>
              <a:t> </a:t>
            </a:r>
            <a:r>
              <a:rPr lang="en-US" sz="2800" dirty="0" err="1"/>
              <a:t>tizligi</a:t>
            </a:r>
            <a:r>
              <a:rPr lang="en-US" sz="2800" dirty="0"/>
              <a:t>, t-</a:t>
            </a:r>
            <a:r>
              <a:rPr lang="en-US" sz="2800" dirty="0" err="1"/>
              <a:t>ölçelmeli</a:t>
            </a:r>
            <a:r>
              <a:rPr lang="en-US" sz="2800" dirty="0"/>
              <a:t> </a:t>
            </a:r>
            <a:r>
              <a:rPr lang="en-US" sz="2800" dirty="0" err="1"/>
              <a:t>wagt</a:t>
            </a:r>
            <a:r>
              <a:rPr lang="en-US" sz="2800" dirty="0"/>
              <a:t> </a:t>
            </a:r>
            <a:r>
              <a:rPr lang="en-US" sz="2800" dirty="0" err="1"/>
              <a:t>birligi</a:t>
            </a:r>
            <a:endParaRPr lang="en-US" sz="2800" dirty="0"/>
          </a:p>
          <a:p>
            <a:r>
              <a:rPr lang="en-US" sz="2800" dirty="0"/>
              <a:t>               (</a:t>
            </a:r>
            <a:r>
              <a:rPr lang="en-US" sz="2800" dirty="0" err="1"/>
              <a:t>orta</a:t>
            </a:r>
            <a:r>
              <a:rPr lang="en-US" sz="2800" dirty="0"/>
              <a:t> </a:t>
            </a:r>
            <a:r>
              <a:rPr lang="en-US" sz="2800" dirty="0" err="1"/>
              <a:t>şertlerde</a:t>
            </a:r>
            <a:r>
              <a:rPr lang="en-US" sz="2800" dirty="0"/>
              <a:t> v  299710 km/s). </a:t>
            </a:r>
          </a:p>
          <a:p>
            <a:pPr algn="just"/>
            <a:r>
              <a:rPr lang="en-US" sz="2800" dirty="0"/>
              <a:t>      </a:t>
            </a:r>
            <a:r>
              <a:rPr lang="en-US" sz="2800" dirty="0" err="1"/>
              <a:t>Wagty</a:t>
            </a:r>
            <a:r>
              <a:rPr lang="en-US" sz="2800" dirty="0"/>
              <a:t> t </a:t>
            </a:r>
            <a:r>
              <a:rPr lang="en-US" sz="2800" dirty="0" err="1"/>
              <a:t>hökmany</a:t>
            </a:r>
            <a:r>
              <a:rPr lang="en-US" sz="2800" dirty="0"/>
              <a:t> </a:t>
            </a:r>
            <a:r>
              <a:rPr lang="en-US" sz="2800" dirty="0" err="1"/>
              <a:t>ýokary</a:t>
            </a:r>
            <a:r>
              <a:rPr lang="en-US" sz="2800" dirty="0"/>
              <a:t> </a:t>
            </a:r>
            <a:r>
              <a:rPr lang="en-US" sz="2800" dirty="0" err="1"/>
              <a:t>takyklyk</a:t>
            </a:r>
            <a:r>
              <a:rPr lang="en-US" sz="2800" dirty="0"/>
              <a:t> </a:t>
            </a:r>
            <a:r>
              <a:rPr lang="en-US" sz="2800" dirty="0" err="1"/>
              <a:t>bilen</a:t>
            </a:r>
            <a:r>
              <a:rPr lang="en-US" sz="2800" dirty="0"/>
              <a:t> </a:t>
            </a:r>
            <a:r>
              <a:rPr lang="en-US" sz="2800" dirty="0" err="1"/>
              <a:t>ölçemek</a:t>
            </a:r>
            <a:r>
              <a:rPr lang="en-US" sz="2800" dirty="0"/>
              <a:t> </a:t>
            </a:r>
            <a:r>
              <a:rPr lang="en-US" sz="2800" dirty="0" err="1"/>
              <a:t>zerurdyr</a:t>
            </a:r>
            <a:r>
              <a:rPr lang="en-US" sz="2800" dirty="0"/>
              <a:t>. </a:t>
            </a:r>
            <a:r>
              <a:rPr lang="en-US" sz="2800" dirty="0" err="1"/>
              <a:t>Onda</a:t>
            </a:r>
            <a:r>
              <a:rPr lang="en-US" sz="2800" dirty="0"/>
              <a:t> 1 </a:t>
            </a:r>
            <a:r>
              <a:rPr lang="en-US" sz="2800" dirty="0" err="1"/>
              <a:t>santimetr</a:t>
            </a:r>
            <a:r>
              <a:rPr lang="en-US" sz="2800" dirty="0"/>
              <a:t> </a:t>
            </a:r>
            <a:r>
              <a:rPr lang="en-US" sz="2800" dirty="0" err="1"/>
              <a:t>aralygy</a:t>
            </a:r>
            <a:r>
              <a:rPr lang="en-US" sz="2800" dirty="0"/>
              <a:t> </a:t>
            </a:r>
            <a:r>
              <a:rPr lang="en-US" sz="2800" dirty="0" err="1"/>
              <a:t>ölçemekde</a:t>
            </a:r>
            <a:r>
              <a:rPr lang="en-US" sz="2800" dirty="0"/>
              <a:t> </a:t>
            </a:r>
            <a:r>
              <a:rPr lang="en-US" sz="2800" dirty="0" err="1"/>
              <a:t>takyklyk</a:t>
            </a:r>
            <a:r>
              <a:rPr lang="en-US" sz="2800" dirty="0"/>
              <a:t> </a:t>
            </a:r>
            <a:r>
              <a:rPr lang="en-US" sz="2800" dirty="0" err="1"/>
              <a:t>wagt</a:t>
            </a:r>
            <a:r>
              <a:rPr lang="en-US" sz="2800" dirty="0"/>
              <a:t> </a:t>
            </a:r>
            <a:r>
              <a:rPr lang="en-US" sz="2800" dirty="0" err="1"/>
              <a:t>birliginde</a:t>
            </a:r>
            <a:r>
              <a:rPr lang="en-US" sz="2800" dirty="0"/>
              <a:t> 10-10 s </a:t>
            </a:r>
            <a:r>
              <a:rPr lang="en-US" sz="2800" dirty="0" err="1"/>
              <a:t>boljakdygyny</a:t>
            </a:r>
            <a:r>
              <a:rPr lang="en-US" sz="2800" dirty="0"/>
              <a:t> </a:t>
            </a:r>
            <a:r>
              <a:rPr lang="en-US" sz="2800" dirty="0" err="1"/>
              <a:t>göz</a:t>
            </a:r>
            <a:r>
              <a:rPr lang="en-US" sz="2800" dirty="0"/>
              <a:t> </a:t>
            </a:r>
            <a:r>
              <a:rPr lang="en-US" sz="2800" dirty="0" err="1"/>
              <a:t>öňünde</a:t>
            </a:r>
            <a:r>
              <a:rPr lang="en-US" sz="2800" dirty="0"/>
              <a:t> </a:t>
            </a:r>
            <a:r>
              <a:rPr lang="en-US" sz="2800" dirty="0" err="1"/>
              <a:t>tutmalydyr</a:t>
            </a:r>
            <a:r>
              <a:rPr lang="en-US" sz="2800" dirty="0"/>
              <a:t>. </a:t>
            </a:r>
            <a:r>
              <a:rPr lang="en-US" sz="2800" dirty="0" err="1"/>
              <a:t>Wagty</a:t>
            </a:r>
            <a:r>
              <a:rPr lang="en-US" sz="2800" dirty="0"/>
              <a:t> </a:t>
            </a:r>
            <a:r>
              <a:rPr lang="en-US" sz="2800" dirty="0" err="1"/>
              <a:t>ölçemek</a:t>
            </a:r>
            <a:r>
              <a:rPr lang="en-US" sz="2800" dirty="0"/>
              <a:t> </a:t>
            </a:r>
            <a:r>
              <a:rPr lang="en-US" sz="2800" dirty="0" err="1"/>
              <a:t>fazaly</a:t>
            </a:r>
            <a:r>
              <a:rPr lang="en-US" sz="2800" dirty="0"/>
              <a:t> </a:t>
            </a:r>
            <a:r>
              <a:rPr lang="en-US" sz="2800" dirty="0" err="1"/>
              <a:t>ýa</a:t>
            </a:r>
            <a:r>
              <a:rPr lang="en-US" sz="2800" dirty="0"/>
              <a:t>-da </a:t>
            </a:r>
            <a:r>
              <a:rPr lang="en-US" sz="2800" dirty="0" err="1"/>
              <a:t>impulsly</a:t>
            </a:r>
            <a:r>
              <a:rPr lang="en-US" sz="2800" dirty="0"/>
              <a:t> </a:t>
            </a:r>
            <a:r>
              <a:rPr lang="en-US" sz="2800" dirty="0" err="1"/>
              <a:t>usullar</a:t>
            </a:r>
            <a:r>
              <a:rPr lang="en-US" sz="2800" dirty="0"/>
              <a:t> </a:t>
            </a:r>
            <a:r>
              <a:rPr lang="en-US" sz="2800" dirty="0" err="1"/>
              <a:t>bilen</a:t>
            </a:r>
            <a:r>
              <a:rPr lang="en-US" sz="2800" dirty="0"/>
              <a:t> </a:t>
            </a:r>
            <a:r>
              <a:rPr lang="en-US" sz="2800" dirty="0" err="1"/>
              <a:t>ýerine</a:t>
            </a:r>
            <a:r>
              <a:rPr lang="en-US" sz="2800" dirty="0"/>
              <a:t> </a:t>
            </a:r>
            <a:r>
              <a:rPr lang="en-US" sz="2800" dirty="0" err="1"/>
              <a:t>ýetirilýär</a:t>
            </a:r>
            <a:r>
              <a:rPr lang="en-US" sz="2800" dirty="0"/>
              <a:t>.    </a:t>
            </a:r>
          </a:p>
          <a:p>
            <a:endParaRPr lang="en-US" dirty="0"/>
          </a:p>
        </p:txBody>
      </p:sp>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4961" y="703385"/>
            <a:ext cx="11233639" cy="4448907"/>
          </a:xfrm>
        </p:spPr>
        <p:txBody>
          <a:bodyPr>
            <a:normAutofit/>
          </a:bodyPr>
          <a:lstStyle/>
          <a:p>
            <a:pPr marL="457200" indent="90170" algn="just">
              <a:spcAft>
                <a:spcPts val="0"/>
              </a:spcAft>
            </a:pPr>
            <a:r>
              <a:rPr lang="tk-TM" sz="3200" dirty="0" smtClean="0">
                <a:latin typeface="Times New Roman" panose="02020603050405020304" pitchFamily="18" charset="0"/>
                <a:ea typeface="Times New Roman" panose="02020603050405020304" pitchFamily="18" charset="0"/>
              </a:rPr>
              <a:t>     </a:t>
            </a:r>
            <a:br>
              <a:rPr lang="tk-TM" sz="3200" dirty="0" smtClean="0">
                <a:latin typeface="Times New Roman" panose="02020603050405020304" pitchFamily="18" charset="0"/>
                <a:ea typeface="Times New Roman" panose="02020603050405020304" pitchFamily="18" charset="0"/>
              </a:rPr>
            </a:br>
            <a:r>
              <a:rPr lang="tk-TM" sz="3200" dirty="0">
                <a:latin typeface="Times New Roman" panose="02020603050405020304" pitchFamily="18" charset="0"/>
                <a:ea typeface="Times New Roman" panose="02020603050405020304" pitchFamily="18" charset="0"/>
              </a:rPr>
              <a:t/>
            </a:r>
            <a:br>
              <a:rPr lang="tk-TM" sz="3200" dirty="0">
                <a:latin typeface="Times New Roman" panose="02020603050405020304" pitchFamily="18" charset="0"/>
                <a:ea typeface="Times New Roman" panose="02020603050405020304" pitchFamily="18" charset="0"/>
              </a:rPr>
            </a:br>
            <a:r>
              <a:rPr lang="tk-TM" sz="3200" dirty="0" smtClean="0">
                <a:latin typeface="Times New Roman" panose="02020603050405020304" pitchFamily="18" charset="0"/>
                <a:ea typeface="Times New Roman" panose="02020603050405020304" pitchFamily="18" charset="0"/>
              </a:rPr>
              <a:t/>
            </a:r>
            <a:br>
              <a:rPr lang="tk-TM" sz="3200" dirty="0" smtClean="0">
                <a:latin typeface="Times New Roman" panose="02020603050405020304" pitchFamily="18" charset="0"/>
                <a:ea typeface="Times New Roman" panose="02020603050405020304" pitchFamily="18" charset="0"/>
              </a:rPr>
            </a:br>
            <a:r>
              <a:rPr lang="tk-TM" sz="3200" dirty="0" smtClean="0">
                <a:latin typeface="Times New Roman" panose="02020603050405020304" pitchFamily="18" charset="0"/>
                <a:ea typeface="Times New Roman" panose="02020603050405020304" pitchFamily="18" charset="0"/>
              </a:rPr>
              <a:t>       </a:t>
            </a:r>
            <a:endParaRPr lang="ru-RU" sz="3600" dirty="0">
              <a:effectLst/>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424961" y="6110653"/>
            <a:ext cx="4340470" cy="826478"/>
          </a:xfrm>
        </p:spPr>
        <p:txBody>
          <a:bodyPr>
            <a:normAutofit/>
          </a:bodyPr>
          <a:lstStyle/>
          <a:p>
            <a:pPr marL="0" indent="0" algn="just">
              <a:buNone/>
            </a:pPr>
            <a:endParaRPr lang="ru-RU" sz="3500" dirty="0"/>
          </a:p>
        </p:txBody>
      </p:sp>
      <p:pic>
        <p:nvPicPr>
          <p:cNvPr id="4" name="Рисунок 3"/>
          <p:cNvPicPr>
            <a:picLocks noChangeAspect="1"/>
          </p:cNvPicPr>
          <p:nvPr/>
        </p:nvPicPr>
        <p:blipFill>
          <a:blip r:embed="rId2"/>
          <a:stretch>
            <a:fillRect/>
          </a:stretch>
        </p:blipFill>
        <p:spPr>
          <a:xfrm>
            <a:off x="1714501" y="1362809"/>
            <a:ext cx="8370276" cy="3464168"/>
          </a:xfrm>
          <a:prstGeom prst="rect">
            <a:avLst/>
          </a:prstGeom>
        </p:spPr>
      </p:pic>
    </p:spTree>
    <p:extLst>
      <p:ext uri="{BB962C8B-B14F-4D97-AF65-F5344CB8AC3E}">
        <p14:creationId xmlns:p14="http://schemas.microsoft.com/office/powerpoint/2010/main" val="3464466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91013"/>
          </a:xfrm>
        </p:spPr>
        <p:txBody>
          <a:bodyPr>
            <a:normAutofit fontScale="90000"/>
          </a:bodyPr>
          <a:lstStyle/>
          <a:p>
            <a:endParaRPr lang="ru-RU" dirty="0"/>
          </a:p>
        </p:txBody>
      </p:sp>
      <p:sp>
        <p:nvSpPr>
          <p:cNvPr id="3" name="Объект 2"/>
          <p:cNvSpPr>
            <a:spLocks noGrp="1"/>
          </p:cNvSpPr>
          <p:nvPr>
            <p:ph idx="1"/>
          </p:nvPr>
        </p:nvSpPr>
        <p:spPr>
          <a:xfrm>
            <a:off x="838200" y="949569"/>
            <a:ext cx="10706100" cy="5227394"/>
          </a:xfrm>
        </p:spPr>
        <p:txBody>
          <a:bodyPr>
            <a:normAutofit/>
          </a:bodyPr>
          <a:lstStyle/>
          <a:p>
            <a:pPr algn="just"/>
            <a:r>
              <a:rPr lang="tk-TM" dirty="0" smtClean="0"/>
              <a:t>     </a:t>
            </a:r>
            <a:r>
              <a:rPr lang="en-US" dirty="0" err="1" smtClean="0"/>
              <a:t>Priýomoperedatçik</a:t>
            </a:r>
            <a:r>
              <a:rPr lang="en-US" dirty="0" smtClean="0"/>
              <a:t>- </a:t>
            </a:r>
            <a:r>
              <a:rPr lang="en-US" dirty="0" err="1"/>
              <a:t>konstruktiw</a:t>
            </a:r>
            <a:r>
              <a:rPr lang="en-US" dirty="0"/>
              <a:t> </a:t>
            </a:r>
            <a:r>
              <a:rPr lang="en-US" dirty="0" err="1"/>
              <a:t>aýratyn</a:t>
            </a:r>
            <a:r>
              <a:rPr lang="en-US" dirty="0"/>
              <a:t> </a:t>
            </a:r>
            <a:r>
              <a:rPr lang="en-US" dirty="0" err="1"/>
              <a:t>gural</a:t>
            </a:r>
            <a:r>
              <a:rPr lang="en-US" dirty="0"/>
              <a:t> </a:t>
            </a:r>
            <a:r>
              <a:rPr lang="en-US" dirty="0" err="1"/>
              <a:t>görnüşli</a:t>
            </a:r>
            <a:r>
              <a:rPr lang="en-US" dirty="0"/>
              <a:t> </a:t>
            </a:r>
            <a:r>
              <a:rPr lang="en-US" dirty="0" err="1"/>
              <a:t>bolup</a:t>
            </a:r>
            <a:r>
              <a:rPr lang="en-US" dirty="0"/>
              <a:t>, </a:t>
            </a:r>
            <a:r>
              <a:rPr lang="en-US" dirty="0" err="1"/>
              <a:t>ol</a:t>
            </a:r>
            <a:r>
              <a:rPr lang="en-US" dirty="0"/>
              <a:t> </a:t>
            </a:r>
            <a:r>
              <a:rPr lang="en-US" dirty="0" err="1"/>
              <a:t>elektron</a:t>
            </a:r>
            <a:r>
              <a:rPr lang="en-US" dirty="0"/>
              <a:t> </a:t>
            </a:r>
            <a:r>
              <a:rPr lang="en-US" dirty="0" err="1"/>
              <a:t>taheometriň</a:t>
            </a:r>
            <a:r>
              <a:rPr lang="en-US" dirty="0"/>
              <a:t> </a:t>
            </a:r>
            <a:r>
              <a:rPr lang="en-US" dirty="0" err="1"/>
              <a:t>düzümine</a:t>
            </a:r>
            <a:r>
              <a:rPr lang="en-US" dirty="0"/>
              <a:t> </a:t>
            </a:r>
            <a:r>
              <a:rPr lang="en-US" dirty="0" err="1"/>
              <a:t>girýän</a:t>
            </a:r>
            <a:r>
              <a:rPr lang="en-US" dirty="0"/>
              <a:t> </a:t>
            </a:r>
            <a:r>
              <a:rPr lang="en-US" dirty="0" err="1"/>
              <a:t>teodeolit</a:t>
            </a:r>
            <a:r>
              <a:rPr lang="en-US" dirty="0"/>
              <a:t> </a:t>
            </a:r>
            <a:r>
              <a:rPr lang="en-US" dirty="0" err="1"/>
              <a:t>geýdirmesi</a:t>
            </a:r>
            <a:r>
              <a:rPr lang="en-US" dirty="0"/>
              <a:t> (</a:t>
            </a:r>
            <a:r>
              <a:rPr lang="ru-RU" dirty="0"/>
              <a:t>насадку) </a:t>
            </a:r>
            <a:r>
              <a:rPr lang="en-US" dirty="0" err="1"/>
              <a:t>ýa</a:t>
            </a:r>
            <a:r>
              <a:rPr lang="en-US" dirty="0"/>
              <a:t>-da </a:t>
            </a:r>
            <a:r>
              <a:rPr lang="en-US" dirty="0" err="1"/>
              <a:t>blogy</a:t>
            </a:r>
            <a:r>
              <a:rPr lang="en-US" dirty="0"/>
              <a:t> </a:t>
            </a:r>
            <a:r>
              <a:rPr lang="en-US" dirty="0" err="1"/>
              <a:t>bilen</a:t>
            </a:r>
            <a:r>
              <a:rPr lang="en-US" dirty="0"/>
              <a:t> </a:t>
            </a:r>
            <a:r>
              <a:rPr lang="en-US" dirty="0" err="1"/>
              <a:t>bilelikde</a:t>
            </a:r>
            <a:r>
              <a:rPr lang="en-US" dirty="0"/>
              <a:t> hem </a:t>
            </a:r>
            <a:r>
              <a:rPr lang="en-US" dirty="0" err="1"/>
              <a:t>ýasalýar</a:t>
            </a:r>
            <a:r>
              <a:rPr lang="en-US" dirty="0"/>
              <a:t>. </a:t>
            </a:r>
            <a:r>
              <a:rPr lang="en-US" dirty="0" err="1"/>
              <a:t>Ýagtylyk</a:t>
            </a:r>
            <a:r>
              <a:rPr lang="en-US" dirty="0"/>
              <a:t> </a:t>
            </a:r>
            <a:r>
              <a:rPr lang="en-US" dirty="0" err="1"/>
              <a:t>uzagölçeýjileri</a:t>
            </a:r>
            <a:r>
              <a:rPr lang="en-US" dirty="0"/>
              <a:t> </a:t>
            </a:r>
            <a:r>
              <a:rPr lang="en-US" dirty="0" err="1"/>
              <a:t>özleriniň</a:t>
            </a:r>
            <a:r>
              <a:rPr lang="en-US" dirty="0"/>
              <a:t> </a:t>
            </a:r>
            <a:r>
              <a:rPr lang="en-US" dirty="0" err="1"/>
              <a:t>maksatlary</a:t>
            </a:r>
            <a:r>
              <a:rPr lang="en-US" dirty="0"/>
              <a:t> </a:t>
            </a:r>
            <a:r>
              <a:rPr lang="en-US" dirty="0" err="1"/>
              <a:t>boýunça</a:t>
            </a:r>
            <a:r>
              <a:rPr lang="en-US" dirty="0"/>
              <a:t> </a:t>
            </a:r>
            <a:r>
              <a:rPr lang="en-US" dirty="0" err="1"/>
              <a:t>döwlet</a:t>
            </a:r>
            <a:r>
              <a:rPr lang="en-US" dirty="0"/>
              <a:t> </a:t>
            </a:r>
            <a:r>
              <a:rPr lang="en-US" dirty="0" err="1"/>
              <a:t>geodeziki</a:t>
            </a:r>
            <a:r>
              <a:rPr lang="en-US" dirty="0"/>
              <a:t> </a:t>
            </a:r>
            <a:r>
              <a:rPr lang="en-US" dirty="0" err="1"/>
              <a:t>torlaryny</a:t>
            </a:r>
            <a:r>
              <a:rPr lang="en-US" dirty="0"/>
              <a:t> </a:t>
            </a:r>
            <a:r>
              <a:rPr lang="en-US" dirty="0" err="1"/>
              <a:t>gurmak</a:t>
            </a:r>
            <a:r>
              <a:rPr lang="en-US" dirty="0"/>
              <a:t>, </a:t>
            </a:r>
            <a:r>
              <a:rPr lang="en-US" dirty="0" err="1"/>
              <a:t>amaly</a:t>
            </a:r>
            <a:r>
              <a:rPr lang="en-US" dirty="0"/>
              <a:t> </a:t>
            </a:r>
            <a:r>
              <a:rPr lang="en-US" dirty="0" err="1"/>
              <a:t>geodeziýanyň</a:t>
            </a:r>
            <a:r>
              <a:rPr lang="en-US" dirty="0"/>
              <a:t>, </a:t>
            </a:r>
            <a:r>
              <a:rPr lang="en-US" dirty="0" err="1"/>
              <a:t>markşeýderiýanyň</a:t>
            </a:r>
            <a:r>
              <a:rPr lang="en-US" dirty="0"/>
              <a:t> we </a:t>
            </a:r>
            <a:r>
              <a:rPr lang="en-US" dirty="0" err="1"/>
              <a:t>topografiki</a:t>
            </a:r>
            <a:r>
              <a:rPr lang="en-US" dirty="0"/>
              <a:t> </a:t>
            </a:r>
            <a:r>
              <a:rPr lang="en-US" dirty="0" err="1"/>
              <a:t>surata</a:t>
            </a:r>
            <a:r>
              <a:rPr lang="en-US" dirty="0"/>
              <a:t> </a:t>
            </a:r>
            <a:r>
              <a:rPr lang="en-US" dirty="0" err="1"/>
              <a:t>almalary</a:t>
            </a:r>
            <a:r>
              <a:rPr lang="en-US" dirty="0"/>
              <a:t> </a:t>
            </a:r>
            <a:r>
              <a:rPr lang="en-US" dirty="0" err="1"/>
              <a:t>üçin</a:t>
            </a:r>
            <a:r>
              <a:rPr lang="en-US" dirty="0"/>
              <a:t> </a:t>
            </a:r>
            <a:r>
              <a:rPr lang="en-US" dirty="0" err="1"/>
              <a:t>niýetlelen</a:t>
            </a:r>
            <a:r>
              <a:rPr lang="en-US" dirty="0"/>
              <a:t> </a:t>
            </a:r>
            <a:r>
              <a:rPr lang="en-US" dirty="0" err="1"/>
              <a:t>görnüşleri</a:t>
            </a:r>
            <a:r>
              <a:rPr lang="en-US" dirty="0"/>
              <a:t> hem </a:t>
            </a:r>
            <a:r>
              <a:rPr lang="en-US" dirty="0" err="1"/>
              <a:t>bardyr</a:t>
            </a:r>
            <a:r>
              <a:rPr lang="en-US" dirty="0"/>
              <a:t>. Topografiki </a:t>
            </a:r>
            <a:r>
              <a:rPr lang="en-US" dirty="0" err="1"/>
              <a:t>uzagölçeýjileriň</a:t>
            </a:r>
            <a:r>
              <a:rPr lang="en-US" dirty="0"/>
              <a:t> </a:t>
            </a:r>
            <a:r>
              <a:rPr lang="en-US" dirty="0" err="1"/>
              <a:t>takyklygy</a:t>
            </a:r>
            <a:r>
              <a:rPr lang="en-US" dirty="0"/>
              <a:t> 2 - 3 </a:t>
            </a:r>
            <a:r>
              <a:rPr lang="en-US" dirty="0" err="1"/>
              <a:t>santimetre</a:t>
            </a:r>
            <a:r>
              <a:rPr lang="en-US" dirty="0"/>
              <a:t>, </a:t>
            </a:r>
            <a:r>
              <a:rPr lang="en-US" dirty="0" err="1"/>
              <a:t>emma</a:t>
            </a:r>
            <a:r>
              <a:rPr lang="en-US" dirty="0"/>
              <a:t> </a:t>
            </a:r>
            <a:r>
              <a:rPr lang="en-US" dirty="0" err="1"/>
              <a:t>amaly</a:t>
            </a:r>
            <a:r>
              <a:rPr lang="en-US" dirty="0"/>
              <a:t> </a:t>
            </a:r>
            <a:r>
              <a:rPr lang="en-US" dirty="0" err="1"/>
              <a:t>geodeziýada</a:t>
            </a:r>
            <a:r>
              <a:rPr lang="en-US" dirty="0"/>
              <a:t> </a:t>
            </a:r>
            <a:r>
              <a:rPr lang="en-US" dirty="0" err="1"/>
              <a:t>ulanylýanlaryň</a:t>
            </a:r>
            <a:r>
              <a:rPr lang="en-US" dirty="0"/>
              <a:t> </a:t>
            </a:r>
            <a:r>
              <a:rPr lang="en-US" dirty="0" err="1"/>
              <a:t>takyklygy</a:t>
            </a:r>
            <a:r>
              <a:rPr lang="en-US" dirty="0"/>
              <a:t> 2-3 </a:t>
            </a:r>
            <a:r>
              <a:rPr lang="en-US" dirty="0" err="1"/>
              <a:t>millimetre</a:t>
            </a:r>
            <a:r>
              <a:rPr lang="en-US" dirty="0"/>
              <a:t> </a:t>
            </a:r>
            <a:r>
              <a:rPr lang="en-US" dirty="0" err="1"/>
              <a:t>barabardyr</a:t>
            </a:r>
            <a:r>
              <a:rPr lang="en-US" dirty="0"/>
              <a:t>.  </a:t>
            </a:r>
          </a:p>
          <a:p>
            <a:pPr algn="just"/>
            <a:r>
              <a:rPr lang="tk-TM" dirty="0" smtClean="0"/>
              <a:t>      </a:t>
            </a:r>
            <a:r>
              <a:rPr lang="en-US" dirty="0" err="1" smtClean="0"/>
              <a:t>Serpikdirijiler</a:t>
            </a:r>
            <a:r>
              <a:rPr lang="en-US" dirty="0" smtClean="0"/>
              <a:t> </a:t>
            </a:r>
            <a:r>
              <a:rPr lang="en-US" dirty="0" err="1"/>
              <a:t>prizmaly</a:t>
            </a:r>
            <a:r>
              <a:rPr lang="en-US" dirty="0"/>
              <a:t> we </a:t>
            </a:r>
            <a:r>
              <a:rPr lang="en-US" dirty="0" err="1"/>
              <a:t>plýonka</a:t>
            </a:r>
            <a:r>
              <a:rPr lang="en-US" dirty="0"/>
              <a:t> </a:t>
            </a:r>
            <a:r>
              <a:rPr lang="en-US" dirty="0" err="1"/>
              <a:t>görnüşli</a:t>
            </a:r>
            <a:r>
              <a:rPr lang="en-US" dirty="0"/>
              <a:t> </a:t>
            </a:r>
            <a:r>
              <a:rPr lang="en-US" dirty="0" err="1"/>
              <a:t>bolýarlar</a:t>
            </a:r>
            <a:r>
              <a:rPr lang="en-US" dirty="0"/>
              <a:t>. </a:t>
            </a:r>
            <a:r>
              <a:rPr lang="en-US" dirty="0" err="1"/>
              <a:t>Prizmaly</a:t>
            </a:r>
            <a:r>
              <a:rPr lang="en-US" dirty="0"/>
              <a:t> </a:t>
            </a:r>
            <a:r>
              <a:rPr lang="en-US" dirty="0" err="1"/>
              <a:t>serpikdirijiniň</a:t>
            </a:r>
            <a:r>
              <a:rPr lang="en-US" dirty="0"/>
              <a:t> </a:t>
            </a:r>
            <a:r>
              <a:rPr lang="en-US" dirty="0" err="1"/>
              <a:t>esasy</a:t>
            </a:r>
            <a:r>
              <a:rPr lang="en-US" dirty="0"/>
              <a:t> </a:t>
            </a:r>
            <a:r>
              <a:rPr lang="en-US" dirty="0" err="1"/>
              <a:t>elementi</a:t>
            </a:r>
            <a:r>
              <a:rPr lang="en-US" dirty="0"/>
              <a:t> </a:t>
            </a:r>
            <a:r>
              <a:rPr lang="en-US" dirty="0" err="1"/>
              <a:t>bolup</a:t>
            </a:r>
            <a:r>
              <a:rPr lang="en-US" dirty="0"/>
              <a:t> </a:t>
            </a:r>
            <a:r>
              <a:rPr lang="en-US" dirty="0" err="1"/>
              <a:t>aýna</a:t>
            </a:r>
            <a:r>
              <a:rPr lang="en-US" dirty="0"/>
              <a:t> </a:t>
            </a:r>
            <a:r>
              <a:rPr lang="en-US" dirty="0" err="1"/>
              <a:t>tripelprizma</a:t>
            </a:r>
            <a:r>
              <a:rPr lang="en-US" dirty="0"/>
              <a:t> </a:t>
            </a:r>
            <a:r>
              <a:rPr lang="en-US" dirty="0" err="1"/>
              <a:t>bardyr</a:t>
            </a:r>
            <a:r>
              <a:rPr lang="en-US" dirty="0"/>
              <a:t>. </a:t>
            </a:r>
            <a:r>
              <a:rPr lang="en-US" dirty="0" err="1"/>
              <a:t>Tripelprizma</a:t>
            </a:r>
            <a:r>
              <a:rPr lang="en-US" dirty="0"/>
              <a:t> </a:t>
            </a:r>
            <a:r>
              <a:rPr lang="en-US" dirty="0" err="1"/>
              <a:t>ýagtylyk</a:t>
            </a:r>
            <a:r>
              <a:rPr lang="en-US" dirty="0"/>
              <a:t> </a:t>
            </a:r>
            <a:r>
              <a:rPr lang="en-US" dirty="0" err="1"/>
              <a:t>şöhlelerini</a:t>
            </a:r>
            <a:r>
              <a:rPr lang="en-US" dirty="0"/>
              <a:t> </a:t>
            </a:r>
            <a:r>
              <a:rPr lang="en-US" dirty="0" err="1"/>
              <a:t>nireden</a:t>
            </a:r>
            <a:r>
              <a:rPr lang="en-US" dirty="0"/>
              <a:t> </a:t>
            </a:r>
            <a:r>
              <a:rPr lang="en-US" dirty="0" err="1"/>
              <a:t>gelen</a:t>
            </a:r>
            <a:r>
              <a:rPr lang="en-US" dirty="0"/>
              <a:t> </a:t>
            </a:r>
            <a:r>
              <a:rPr lang="en-US" dirty="0" err="1"/>
              <a:t>bolsa</a:t>
            </a:r>
            <a:r>
              <a:rPr lang="en-US" dirty="0"/>
              <a:t>, </a:t>
            </a:r>
            <a:r>
              <a:rPr lang="en-US" dirty="0" err="1"/>
              <a:t>şol</a:t>
            </a:r>
            <a:r>
              <a:rPr lang="en-US" dirty="0"/>
              <a:t> </a:t>
            </a:r>
            <a:r>
              <a:rPr lang="en-US" dirty="0" err="1"/>
              <a:t>ugra</a:t>
            </a:r>
            <a:r>
              <a:rPr lang="en-US" dirty="0"/>
              <a:t> </a:t>
            </a:r>
            <a:r>
              <a:rPr lang="en-US" dirty="0" err="1"/>
              <a:t>serpikdirýär</a:t>
            </a:r>
            <a:r>
              <a:rPr lang="en-US" dirty="0"/>
              <a:t>. </a:t>
            </a:r>
            <a:r>
              <a:rPr lang="en-US" dirty="0" err="1"/>
              <a:t>Ölçegiň</a:t>
            </a:r>
            <a:r>
              <a:rPr lang="en-US" dirty="0"/>
              <a:t> </a:t>
            </a:r>
            <a:r>
              <a:rPr lang="en-US" dirty="0" err="1"/>
              <a:t>uzynlygyny</a:t>
            </a:r>
            <a:r>
              <a:rPr lang="en-US" dirty="0"/>
              <a:t> </a:t>
            </a:r>
            <a:r>
              <a:rPr lang="en-US" dirty="0" err="1"/>
              <a:t>ýokarlandyrmak</a:t>
            </a:r>
            <a:r>
              <a:rPr lang="en-US" dirty="0"/>
              <a:t> </a:t>
            </a:r>
            <a:r>
              <a:rPr lang="en-US" dirty="0" err="1"/>
              <a:t>üçin</a:t>
            </a:r>
            <a:r>
              <a:rPr lang="en-US" dirty="0"/>
              <a:t> </a:t>
            </a:r>
            <a:r>
              <a:rPr lang="en-US" dirty="0" err="1"/>
              <a:t>köpprizmaly</a:t>
            </a:r>
            <a:r>
              <a:rPr lang="en-US" dirty="0"/>
              <a:t> </a:t>
            </a:r>
            <a:r>
              <a:rPr lang="en-US" dirty="0" err="1"/>
              <a:t>serpikdirijiler</a:t>
            </a:r>
            <a:r>
              <a:rPr lang="en-US" dirty="0"/>
              <a:t> </a:t>
            </a:r>
            <a:r>
              <a:rPr lang="en-US" dirty="0" err="1"/>
              <a:t>ulanylýar</a:t>
            </a:r>
            <a:r>
              <a:rPr lang="en-US" dirty="0"/>
              <a:t>. </a:t>
            </a:r>
            <a:endParaRPr lang="ru-RU" dirty="0"/>
          </a:p>
        </p:txBody>
      </p:sp>
    </p:spTree>
    <p:extLst>
      <p:ext uri="{BB962C8B-B14F-4D97-AF65-F5344CB8AC3E}">
        <p14:creationId xmlns:p14="http://schemas.microsoft.com/office/powerpoint/2010/main" val="1128617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17390"/>
          </a:xfrm>
        </p:spPr>
        <p:txBody>
          <a:bodyPr>
            <a:normAutofit fontScale="90000"/>
          </a:bodyPr>
          <a:lstStyle/>
          <a:p>
            <a:endParaRPr lang="ru-RU" dirty="0"/>
          </a:p>
        </p:txBody>
      </p:sp>
      <p:sp>
        <p:nvSpPr>
          <p:cNvPr id="3" name="Объект 2"/>
          <p:cNvSpPr>
            <a:spLocks noGrp="1"/>
          </p:cNvSpPr>
          <p:nvPr>
            <p:ph idx="1"/>
          </p:nvPr>
        </p:nvSpPr>
        <p:spPr>
          <a:xfrm>
            <a:off x="838200" y="1230923"/>
            <a:ext cx="10515600" cy="4946040"/>
          </a:xfrm>
        </p:spPr>
        <p:txBody>
          <a:bodyPr>
            <a:normAutofit/>
          </a:bodyPr>
          <a:lstStyle/>
          <a:p>
            <a:pPr algn="just"/>
            <a:r>
              <a:rPr lang="tk-TM" sz="3600" dirty="0"/>
              <a:t>      </a:t>
            </a:r>
            <a:r>
              <a:rPr lang="tk-TM" sz="3600" b="1" dirty="0"/>
              <a:t>2.</a:t>
            </a:r>
            <a:r>
              <a:rPr lang="tk-TM" sz="3600" dirty="0"/>
              <a:t> </a:t>
            </a:r>
            <a:r>
              <a:rPr lang="en-US" sz="4000" dirty="0" err="1"/>
              <a:t>Taheomeriki</a:t>
            </a:r>
            <a:r>
              <a:rPr lang="en-US" sz="4000" dirty="0"/>
              <a:t> </a:t>
            </a:r>
            <a:r>
              <a:rPr lang="en-US" sz="4000" dirty="0" err="1"/>
              <a:t>plany</a:t>
            </a:r>
            <a:r>
              <a:rPr lang="en-US" sz="4000" dirty="0"/>
              <a:t> </a:t>
            </a:r>
            <a:r>
              <a:rPr lang="en-US" sz="4000" dirty="0" err="1"/>
              <a:t>almak</a:t>
            </a:r>
            <a:r>
              <a:rPr lang="en-US" sz="4000" dirty="0"/>
              <a:t> </a:t>
            </a:r>
            <a:r>
              <a:rPr lang="en-US" sz="4000" dirty="0" err="1"/>
              <a:t>diýende</a:t>
            </a:r>
            <a:r>
              <a:rPr lang="en-US" sz="4000" dirty="0"/>
              <a:t>, </a:t>
            </a:r>
            <a:r>
              <a:rPr lang="en-US" sz="4000" dirty="0" err="1"/>
              <a:t>ýeriň</a:t>
            </a:r>
            <a:r>
              <a:rPr lang="en-US" sz="4000" dirty="0"/>
              <a:t> </a:t>
            </a:r>
            <a:r>
              <a:rPr lang="en-US" sz="4000" dirty="0" err="1"/>
              <a:t>üstünde</a:t>
            </a:r>
            <a:r>
              <a:rPr lang="en-US" sz="4000" dirty="0"/>
              <a:t> </a:t>
            </a:r>
            <a:r>
              <a:rPr lang="en-US" sz="4000" dirty="0" err="1"/>
              <a:t>gorizontal</a:t>
            </a:r>
            <a:r>
              <a:rPr lang="en-US" sz="4000" dirty="0"/>
              <a:t> we </a:t>
            </a:r>
            <a:r>
              <a:rPr lang="en-US" sz="4000" dirty="0" err="1"/>
              <a:t>wertikal</a:t>
            </a:r>
            <a:r>
              <a:rPr lang="en-US" sz="4000" dirty="0"/>
              <a:t> </a:t>
            </a:r>
            <a:r>
              <a:rPr lang="en-US" sz="4000" dirty="0" err="1"/>
              <a:t>planyny</a:t>
            </a:r>
            <a:r>
              <a:rPr lang="en-US" sz="4000" dirty="0"/>
              <a:t> </a:t>
            </a:r>
            <a:r>
              <a:rPr lang="en-US" sz="4000" dirty="0" err="1"/>
              <a:t>stansiýada</a:t>
            </a:r>
            <a:r>
              <a:rPr lang="en-US" sz="4000" dirty="0"/>
              <a:t> </a:t>
            </a:r>
            <a:r>
              <a:rPr lang="en-US" sz="4000" dirty="0" err="1"/>
              <a:t>bir</a:t>
            </a:r>
            <a:r>
              <a:rPr lang="en-US" sz="4000" dirty="0"/>
              <a:t> </a:t>
            </a:r>
            <a:r>
              <a:rPr lang="en-US" sz="4000" dirty="0" err="1"/>
              <a:t>gezek</a:t>
            </a:r>
            <a:r>
              <a:rPr lang="en-US" sz="4000" dirty="0"/>
              <a:t> </a:t>
            </a:r>
            <a:r>
              <a:rPr lang="en-US" sz="4000" dirty="0" err="1"/>
              <a:t>duranda</a:t>
            </a:r>
            <a:r>
              <a:rPr lang="en-US" sz="4000" dirty="0"/>
              <a:t> </a:t>
            </a:r>
            <a:r>
              <a:rPr lang="en-US" sz="4000" dirty="0" err="1"/>
              <a:t>almaklyga</a:t>
            </a:r>
            <a:r>
              <a:rPr lang="en-US" sz="4000" dirty="0"/>
              <a:t> </a:t>
            </a:r>
            <a:r>
              <a:rPr lang="en-US" sz="4000" dirty="0" err="1"/>
              <a:t>düşünnilýär</a:t>
            </a:r>
            <a:r>
              <a:rPr lang="en-US" sz="4000" dirty="0"/>
              <a:t>. “</a:t>
            </a:r>
            <a:r>
              <a:rPr lang="en-US" sz="4000" dirty="0" err="1"/>
              <a:t>Teheometr</a:t>
            </a:r>
            <a:r>
              <a:rPr lang="en-US" sz="4000" dirty="0"/>
              <a:t>” </a:t>
            </a:r>
            <a:r>
              <a:rPr lang="en-US" sz="4000" dirty="0" err="1"/>
              <a:t>sözüniň</a:t>
            </a:r>
            <a:r>
              <a:rPr lang="en-US" sz="4000" dirty="0"/>
              <a:t> </a:t>
            </a:r>
            <a:r>
              <a:rPr lang="en-US" sz="4000" dirty="0" err="1"/>
              <a:t>gelip</a:t>
            </a:r>
            <a:r>
              <a:rPr lang="en-US" sz="4000" dirty="0"/>
              <a:t> </a:t>
            </a:r>
            <a:r>
              <a:rPr lang="en-US" sz="4000" dirty="0" err="1"/>
              <a:t>çykyşy</a:t>
            </a:r>
            <a:r>
              <a:rPr lang="en-US" sz="4000" dirty="0"/>
              <a:t> </a:t>
            </a:r>
            <a:r>
              <a:rPr lang="en-US" sz="4000" dirty="0" err="1"/>
              <a:t>grek</a:t>
            </a:r>
            <a:r>
              <a:rPr lang="en-US" sz="4000" dirty="0"/>
              <a:t> </a:t>
            </a:r>
            <a:r>
              <a:rPr lang="en-US" sz="4000" dirty="0" err="1"/>
              <a:t>sözi</a:t>
            </a:r>
            <a:r>
              <a:rPr lang="en-US" sz="4000" dirty="0"/>
              <a:t> </a:t>
            </a:r>
            <a:r>
              <a:rPr lang="en-US" sz="4000" dirty="0" err="1"/>
              <a:t>bolup</a:t>
            </a:r>
            <a:r>
              <a:rPr lang="en-US" sz="4000" dirty="0"/>
              <a:t>, </a:t>
            </a:r>
            <a:r>
              <a:rPr lang="en-US" sz="4000" dirty="0" err="1"/>
              <a:t>ol</a:t>
            </a:r>
            <a:r>
              <a:rPr lang="en-US" sz="4000" dirty="0"/>
              <a:t> </a:t>
            </a:r>
            <a:r>
              <a:rPr lang="en-US" sz="4000" dirty="0" err="1"/>
              <a:t>türkmen</a:t>
            </a:r>
            <a:r>
              <a:rPr lang="en-US" sz="4000" dirty="0"/>
              <a:t> </a:t>
            </a:r>
            <a:r>
              <a:rPr lang="en-US" sz="4000" dirty="0" err="1"/>
              <a:t>diline</a:t>
            </a:r>
            <a:r>
              <a:rPr lang="en-US" sz="4000" dirty="0"/>
              <a:t> “</a:t>
            </a:r>
            <a:r>
              <a:rPr lang="en-US" sz="4000" dirty="0" err="1"/>
              <a:t>Çalt</a:t>
            </a:r>
            <a:r>
              <a:rPr lang="en-US" sz="4000" dirty="0"/>
              <a:t> </a:t>
            </a:r>
            <a:r>
              <a:rPr lang="en-US" sz="4000" dirty="0" err="1"/>
              <a:t>ýa</a:t>
            </a:r>
            <a:r>
              <a:rPr lang="en-US" sz="4000" dirty="0"/>
              <a:t>-da </a:t>
            </a:r>
            <a:r>
              <a:rPr lang="en-US" sz="4000" dirty="0" err="1"/>
              <a:t>tiz</a:t>
            </a:r>
            <a:r>
              <a:rPr lang="en-US" sz="4000" dirty="0"/>
              <a:t> </a:t>
            </a:r>
            <a:r>
              <a:rPr lang="en-US" sz="4000" dirty="0" err="1"/>
              <a:t>ölçeýärin</a:t>
            </a:r>
            <a:r>
              <a:rPr lang="en-US" sz="4000" dirty="0"/>
              <a:t>” </a:t>
            </a:r>
            <a:r>
              <a:rPr lang="en-US" sz="4000" dirty="0" err="1"/>
              <a:t>diýen</a:t>
            </a:r>
            <a:r>
              <a:rPr lang="en-US" sz="4000" dirty="0"/>
              <a:t> </a:t>
            </a:r>
            <a:r>
              <a:rPr lang="en-US" sz="4000" dirty="0" err="1"/>
              <a:t>ýaly</a:t>
            </a:r>
            <a:r>
              <a:rPr lang="en-US" sz="4000" dirty="0"/>
              <a:t> </a:t>
            </a:r>
            <a:r>
              <a:rPr lang="en-US" sz="4000" dirty="0" err="1"/>
              <a:t>manyda</a:t>
            </a:r>
            <a:r>
              <a:rPr lang="en-US" sz="4000" dirty="0"/>
              <a:t> </a:t>
            </a:r>
            <a:r>
              <a:rPr lang="en-US" sz="4000" dirty="0" err="1"/>
              <a:t>terjime</a:t>
            </a:r>
            <a:r>
              <a:rPr lang="en-US" sz="4000" dirty="0"/>
              <a:t> </a:t>
            </a:r>
            <a:r>
              <a:rPr lang="en-US" sz="4000" dirty="0" err="1"/>
              <a:t>edilýär</a:t>
            </a:r>
            <a:r>
              <a:rPr lang="en-US" sz="3600" dirty="0"/>
              <a:t>. </a:t>
            </a:r>
            <a:endParaRPr lang="ru-RU" dirty="0"/>
          </a:p>
        </p:txBody>
      </p:sp>
    </p:spTree>
    <p:extLst>
      <p:ext uri="{BB962C8B-B14F-4D97-AF65-F5344CB8AC3E}">
        <p14:creationId xmlns:p14="http://schemas.microsoft.com/office/powerpoint/2010/main" val="896606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76713"/>
          </a:xfrm>
        </p:spPr>
        <p:txBody>
          <a:bodyPr>
            <a:normAutofit fontScale="90000"/>
          </a:bodyPr>
          <a:lstStyle/>
          <a:p>
            <a:endParaRPr lang="ru-RU" dirty="0"/>
          </a:p>
        </p:txBody>
      </p:sp>
      <p:sp>
        <p:nvSpPr>
          <p:cNvPr id="3" name="Объект 2"/>
          <p:cNvSpPr>
            <a:spLocks noGrp="1"/>
          </p:cNvSpPr>
          <p:nvPr>
            <p:ph idx="1"/>
          </p:nvPr>
        </p:nvSpPr>
        <p:spPr>
          <a:xfrm>
            <a:off x="838200" y="773723"/>
            <a:ext cx="10515600" cy="5403240"/>
          </a:xfrm>
        </p:spPr>
        <p:txBody>
          <a:bodyPr>
            <a:normAutofit/>
          </a:bodyPr>
          <a:lstStyle/>
          <a:p>
            <a:pPr algn="just"/>
            <a:r>
              <a:rPr lang="en-US" dirty="0"/>
              <a:t> </a:t>
            </a:r>
            <a:r>
              <a:rPr lang="tk-TM" dirty="0" smtClean="0"/>
              <a:t>    </a:t>
            </a:r>
            <a:r>
              <a:rPr lang="en-US" dirty="0"/>
              <a:t> </a:t>
            </a:r>
            <a:r>
              <a:rPr lang="en-US" sz="3600" dirty="0" err="1"/>
              <a:t>Taheometrli</a:t>
            </a:r>
            <a:r>
              <a:rPr lang="en-US" sz="3600" dirty="0"/>
              <a:t> </a:t>
            </a:r>
            <a:r>
              <a:rPr lang="en-US" sz="3600" dirty="0" err="1"/>
              <a:t>plany</a:t>
            </a:r>
            <a:r>
              <a:rPr lang="en-US" sz="3600" dirty="0"/>
              <a:t> </a:t>
            </a:r>
            <a:r>
              <a:rPr lang="en-US" sz="3600" dirty="0" err="1"/>
              <a:t>almagyň</a:t>
            </a:r>
            <a:r>
              <a:rPr lang="en-US" sz="3600" dirty="0"/>
              <a:t> </a:t>
            </a:r>
            <a:r>
              <a:rPr lang="en-US" sz="3600" dirty="0" err="1"/>
              <a:t>netjesinde</a:t>
            </a:r>
            <a:r>
              <a:rPr lang="en-US" sz="3600" dirty="0"/>
              <a:t>, </a:t>
            </a:r>
            <a:r>
              <a:rPr lang="en-US" sz="3600" dirty="0" err="1"/>
              <a:t>ýer</a:t>
            </a:r>
            <a:r>
              <a:rPr lang="en-US" sz="3600" dirty="0"/>
              <a:t> </a:t>
            </a:r>
            <a:r>
              <a:rPr lang="en-US" sz="3600" dirty="0" err="1"/>
              <a:t>üstüniň</a:t>
            </a:r>
            <a:r>
              <a:rPr lang="en-US" sz="3600" dirty="0"/>
              <a:t> </a:t>
            </a:r>
            <a:r>
              <a:rPr lang="en-US" sz="3600" dirty="0" err="1"/>
              <a:t>sudurlary</a:t>
            </a:r>
            <a:r>
              <a:rPr lang="en-US" sz="3600" dirty="0"/>
              <a:t> we </a:t>
            </a:r>
            <a:r>
              <a:rPr lang="en-US" sz="3600" dirty="0" err="1"/>
              <a:t>relýefi</a:t>
            </a:r>
            <a:r>
              <a:rPr lang="en-US" sz="3600" dirty="0"/>
              <a:t> </a:t>
            </a:r>
            <a:r>
              <a:rPr lang="en-US" sz="3600" dirty="0" err="1"/>
              <a:t>teswirlenen</a:t>
            </a:r>
            <a:r>
              <a:rPr lang="en-US" sz="3600" dirty="0"/>
              <a:t> </a:t>
            </a:r>
            <a:r>
              <a:rPr lang="en-US" sz="3600" dirty="0" err="1"/>
              <a:t>topografiki</a:t>
            </a:r>
            <a:r>
              <a:rPr lang="en-US" sz="3600" dirty="0"/>
              <a:t> </a:t>
            </a:r>
            <a:r>
              <a:rPr lang="en-US" sz="3600" dirty="0" err="1"/>
              <a:t>plany</a:t>
            </a:r>
            <a:r>
              <a:rPr lang="en-US" sz="3600" dirty="0"/>
              <a:t> </a:t>
            </a:r>
            <a:r>
              <a:rPr lang="en-US" sz="3600" dirty="0" err="1"/>
              <a:t>ýa</a:t>
            </a:r>
            <a:r>
              <a:rPr lang="en-US" sz="3600" dirty="0"/>
              <a:t>-da </a:t>
            </a:r>
            <a:r>
              <a:rPr lang="en-US" sz="3600" dirty="0" err="1"/>
              <a:t>kartasy</a:t>
            </a:r>
            <a:r>
              <a:rPr lang="en-US" sz="3600" dirty="0"/>
              <a:t> </a:t>
            </a:r>
            <a:r>
              <a:rPr lang="en-US" sz="3600" dirty="0" err="1"/>
              <a:t>emele</a:t>
            </a:r>
            <a:r>
              <a:rPr lang="en-US" sz="3600" dirty="0"/>
              <a:t> </a:t>
            </a:r>
            <a:r>
              <a:rPr lang="en-US" sz="3600" dirty="0" err="1"/>
              <a:t>gelýär.Taheometriki</a:t>
            </a:r>
            <a:r>
              <a:rPr lang="en-US" sz="3600" dirty="0"/>
              <a:t> </a:t>
            </a:r>
            <a:r>
              <a:rPr lang="en-US" sz="3600" dirty="0" err="1"/>
              <a:t>planlar</a:t>
            </a:r>
            <a:r>
              <a:rPr lang="en-US" sz="3600" dirty="0"/>
              <a:t> </a:t>
            </a:r>
            <a:r>
              <a:rPr lang="en-US" sz="3600" dirty="0" err="1"/>
              <a:t>aýratyn</a:t>
            </a:r>
            <a:r>
              <a:rPr lang="en-US" sz="3600" dirty="0"/>
              <a:t> hem 1:1000, 1:2000, 1:2500 we 1:5000 mas-</a:t>
            </a:r>
            <a:r>
              <a:rPr lang="en-US" sz="3600" dirty="0" err="1"/>
              <a:t>ştablarda</a:t>
            </a:r>
            <a:r>
              <a:rPr lang="en-US" sz="3600" dirty="0"/>
              <a:t> </a:t>
            </a:r>
            <a:r>
              <a:rPr lang="en-US" sz="3600" dirty="0" err="1"/>
              <a:t>alynýar</a:t>
            </a:r>
            <a:r>
              <a:rPr lang="en-US" sz="3600" dirty="0"/>
              <a:t>. </a:t>
            </a:r>
            <a:r>
              <a:rPr lang="en-US" sz="3600" dirty="0" err="1"/>
              <a:t>Plany</a:t>
            </a:r>
            <a:r>
              <a:rPr lang="en-US" sz="3600" dirty="0"/>
              <a:t> </a:t>
            </a:r>
            <a:r>
              <a:rPr lang="en-US" sz="3600" dirty="0" err="1"/>
              <a:t>almagyň</a:t>
            </a:r>
            <a:r>
              <a:rPr lang="en-US" sz="3600" dirty="0"/>
              <a:t> </a:t>
            </a:r>
            <a:r>
              <a:rPr lang="en-US" sz="3600" dirty="0" err="1"/>
              <a:t>bu</a:t>
            </a:r>
            <a:r>
              <a:rPr lang="en-US" sz="3600" dirty="0"/>
              <a:t> </a:t>
            </a:r>
            <a:r>
              <a:rPr lang="en-US" sz="3600" dirty="0" err="1"/>
              <a:t>usuly</a:t>
            </a:r>
            <a:r>
              <a:rPr lang="en-US" sz="3600" dirty="0"/>
              <a:t> </a:t>
            </a:r>
            <a:r>
              <a:rPr lang="en-US" sz="3600" dirty="0" err="1"/>
              <a:t>köplenç</a:t>
            </a:r>
            <a:r>
              <a:rPr lang="en-US" sz="3600" dirty="0"/>
              <a:t> </a:t>
            </a:r>
            <a:r>
              <a:rPr lang="en-US" sz="3600" dirty="0" err="1"/>
              <a:t>çylşyrymly</a:t>
            </a:r>
            <a:r>
              <a:rPr lang="en-US" sz="3600" dirty="0"/>
              <a:t> </a:t>
            </a:r>
            <a:r>
              <a:rPr lang="en-US" sz="3600" dirty="0" err="1"/>
              <a:t>relýefi</a:t>
            </a:r>
            <a:r>
              <a:rPr lang="en-US" sz="3600" dirty="0"/>
              <a:t> </a:t>
            </a:r>
            <a:r>
              <a:rPr lang="en-US" sz="3600" dirty="0" err="1"/>
              <a:t>bolmadyk</a:t>
            </a:r>
            <a:r>
              <a:rPr lang="en-US" sz="3600" dirty="0"/>
              <a:t>, </a:t>
            </a:r>
            <a:r>
              <a:rPr lang="en-US" sz="3600" dirty="0" err="1"/>
              <a:t>kiçi</a:t>
            </a:r>
            <a:r>
              <a:rPr lang="en-US" sz="3600" dirty="0"/>
              <a:t> </a:t>
            </a:r>
            <a:r>
              <a:rPr lang="en-US" sz="3600" dirty="0" err="1"/>
              <a:t>ýer</a:t>
            </a:r>
            <a:r>
              <a:rPr lang="en-US" sz="3600" dirty="0"/>
              <a:t> </a:t>
            </a:r>
            <a:r>
              <a:rPr lang="en-US" sz="3600" dirty="0" err="1"/>
              <a:t>üstüniň</a:t>
            </a:r>
            <a:r>
              <a:rPr lang="en-US" sz="3600" dirty="0"/>
              <a:t>, </a:t>
            </a:r>
            <a:r>
              <a:rPr lang="en-US" sz="3600" dirty="0" err="1"/>
              <a:t>şeýle</a:t>
            </a:r>
            <a:r>
              <a:rPr lang="en-US" sz="3600" dirty="0"/>
              <a:t> hem </a:t>
            </a:r>
            <a:r>
              <a:rPr lang="en-US" sz="3600" dirty="0" err="1"/>
              <a:t>çyzyk</a:t>
            </a:r>
            <a:r>
              <a:rPr lang="en-US" sz="3600" dirty="0"/>
              <a:t> </a:t>
            </a:r>
            <a:r>
              <a:rPr lang="en-US" sz="3600" dirty="0" err="1"/>
              <a:t>görnüşli</a:t>
            </a:r>
            <a:r>
              <a:rPr lang="en-US" sz="3600" dirty="0"/>
              <a:t> </a:t>
            </a:r>
            <a:r>
              <a:rPr lang="en-US" sz="3600" dirty="0" err="1"/>
              <a:t>uzalyp</a:t>
            </a:r>
            <a:r>
              <a:rPr lang="en-US" sz="3600" dirty="0"/>
              <a:t> </a:t>
            </a:r>
            <a:r>
              <a:rPr lang="en-US" sz="3600" dirty="0" err="1"/>
              <a:t>giden</a:t>
            </a:r>
            <a:r>
              <a:rPr lang="en-US" sz="3600" dirty="0"/>
              <a:t> </a:t>
            </a:r>
            <a:r>
              <a:rPr lang="en-US" sz="3600" dirty="0" err="1"/>
              <a:t>gurluşlaryň</a:t>
            </a:r>
            <a:r>
              <a:rPr lang="en-US" sz="3600" dirty="0"/>
              <a:t> (</a:t>
            </a:r>
            <a:r>
              <a:rPr lang="en-US" sz="3600" dirty="0" err="1"/>
              <a:t>binalaryň</a:t>
            </a:r>
            <a:r>
              <a:rPr lang="en-US" sz="3600" dirty="0"/>
              <a:t>), </a:t>
            </a:r>
            <a:r>
              <a:rPr lang="en-US" sz="3600" dirty="0" err="1"/>
              <a:t>meselem</a:t>
            </a:r>
            <a:r>
              <a:rPr lang="en-US" sz="3600" dirty="0"/>
              <a:t>, </a:t>
            </a:r>
            <a:r>
              <a:rPr lang="en-US" sz="3600" dirty="0" err="1"/>
              <a:t>ýollaryň</a:t>
            </a:r>
            <a:r>
              <a:rPr lang="en-US" sz="3600" dirty="0"/>
              <a:t>, </a:t>
            </a:r>
            <a:r>
              <a:rPr lang="en-US" sz="3600" dirty="0" err="1"/>
              <a:t>elektrik</a:t>
            </a:r>
            <a:r>
              <a:rPr lang="en-US" sz="3600" dirty="0"/>
              <a:t> we </a:t>
            </a:r>
            <a:r>
              <a:rPr lang="en-US" sz="3600" dirty="0" err="1"/>
              <a:t>telefon</a:t>
            </a:r>
            <a:r>
              <a:rPr lang="en-US" sz="3600" dirty="0"/>
              <a:t> </a:t>
            </a:r>
            <a:r>
              <a:rPr lang="en-US" sz="3600" dirty="0" err="1"/>
              <a:t>çyzyklarynyň</a:t>
            </a:r>
            <a:r>
              <a:rPr lang="en-US" sz="3600" dirty="0"/>
              <a:t>, </a:t>
            </a:r>
            <a:r>
              <a:rPr lang="en-US" sz="3600" dirty="0" err="1"/>
              <a:t>nebit</a:t>
            </a:r>
            <a:r>
              <a:rPr lang="en-US" sz="3600" dirty="0"/>
              <a:t>, </a:t>
            </a:r>
            <a:r>
              <a:rPr lang="en-US" sz="3600" dirty="0" err="1"/>
              <a:t>gaz</a:t>
            </a:r>
            <a:r>
              <a:rPr lang="en-US" sz="3600" dirty="0"/>
              <a:t>, </a:t>
            </a:r>
            <a:r>
              <a:rPr lang="en-US" sz="3600" dirty="0" err="1"/>
              <a:t>suw</a:t>
            </a:r>
            <a:r>
              <a:rPr lang="en-US" sz="3600" dirty="0"/>
              <a:t> we </a:t>
            </a:r>
            <a:r>
              <a:rPr lang="en-US" sz="3600" dirty="0" err="1"/>
              <a:t>başga</a:t>
            </a:r>
            <a:r>
              <a:rPr lang="en-US" sz="3600" dirty="0"/>
              <a:t> </a:t>
            </a:r>
            <a:r>
              <a:rPr lang="en-US" sz="3600" dirty="0" err="1"/>
              <a:t>turbaly</a:t>
            </a:r>
            <a:r>
              <a:rPr lang="en-US" sz="3600" dirty="0"/>
              <a:t> </a:t>
            </a:r>
            <a:r>
              <a:rPr lang="en-US" sz="3600" dirty="0" err="1"/>
              <a:t>geçirijileriň</a:t>
            </a:r>
            <a:r>
              <a:rPr lang="en-US" sz="3600" dirty="0"/>
              <a:t> we </a:t>
            </a:r>
            <a:r>
              <a:rPr lang="en-US" sz="3600" dirty="0" err="1"/>
              <a:t>ş.m</a:t>
            </a:r>
            <a:r>
              <a:rPr lang="en-US" sz="3600" dirty="0"/>
              <a:t>. </a:t>
            </a:r>
            <a:r>
              <a:rPr lang="en-US" sz="3600" dirty="0" err="1"/>
              <a:t>tuzalýan</a:t>
            </a:r>
            <a:r>
              <a:rPr lang="en-US" sz="3600" dirty="0"/>
              <a:t> </a:t>
            </a:r>
            <a:r>
              <a:rPr lang="en-US" sz="3600" dirty="0" err="1"/>
              <a:t>binalarynyň</a:t>
            </a:r>
            <a:r>
              <a:rPr lang="en-US" sz="3600" dirty="0"/>
              <a:t> </a:t>
            </a:r>
            <a:r>
              <a:rPr lang="en-US" sz="3600" dirty="0" err="1"/>
              <a:t>planyny</a:t>
            </a:r>
            <a:r>
              <a:rPr lang="en-US" sz="3600" dirty="0"/>
              <a:t> </a:t>
            </a:r>
            <a:r>
              <a:rPr lang="en-US" sz="3600" dirty="0" err="1"/>
              <a:t>almakda</a:t>
            </a:r>
            <a:r>
              <a:rPr lang="en-US" sz="3600" dirty="0"/>
              <a:t> </a:t>
            </a:r>
            <a:r>
              <a:rPr lang="en-US" sz="3600" dirty="0" err="1"/>
              <a:t>ulanylýar</a:t>
            </a:r>
            <a:r>
              <a:rPr lang="en-US" sz="3600" dirty="0"/>
              <a:t>.</a:t>
            </a:r>
            <a:endParaRPr lang="ru-RU" sz="3600" dirty="0"/>
          </a:p>
        </p:txBody>
      </p:sp>
    </p:spTree>
    <p:extLst>
      <p:ext uri="{BB962C8B-B14F-4D97-AF65-F5344CB8AC3E}">
        <p14:creationId xmlns:p14="http://schemas.microsoft.com/office/powerpoint/2010/main" val="60625635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698</TotalTime>
  <Words>655</Words>
  <Application>Microsoft Office PowerPoint</Application>
  <PresentationFormat>Широкоэкранный</PresentationFormat>
  <Paragraphs>21</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Calibri Light</vt:lpstr>
      <vt:lpstr>Times New Roman</vt:lpstr>
      <vt:lpstr>Тема Office</vt:lpstr>
      <vt:lpstr>Tema:Topografiki plan almagyň düzgünleri.</vt:lpstr>
      <vt:lpstr>Sapagyň meýilnamasy</vt:lpstr>
      <vt:lpstr>Презентация PowerPoint</vt:lpstr>
      <vt:lpstr>Презентация PowerPoint</vt:lpstr>
      <vt:lpstr>      </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100</cp:revision>
  <dcterms:created xsi:type="dcterms:W3CDTF">2019-02-11T16:56:33Z</dcterms:created>
  <dcterms:modified xsi:type="dcterms:W3CDTF">2019-10-02T07:54:59Z</dcterms:modified>
</cp:coreProperties>
</file>