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67" r:id="rId4"/>
    <p:sldId id="282" r:id="rId5"/>
    <p:sldId id="268" r:id="rId6"/>
    <p:sldId id="269" r:id="rId7"/>
    <p:sldId id="283" r:id="rId8"/>
    <p:sldId id="271" r:id="rId9"/>
    <p:sldId id="272" r:id="rId10"/>
    <p:sldId id="285" r:id="rId11"/>
    <p:sldId id="284" r:id="rId12"/>
    <p:sldId id="286" r:id="rId13"/>
    <p:sldId id="280" r:id="rId14"/>
    <p:sldId id="28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  <a:srgbClr val="FF9933"/>
    <a:srgbClr val="3BB432"/>
    <a:srgbClr val="66FF33"/>
    <a:srgbClr val="3FC1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97" autoAdjust="0"/>
    <p:restoredTop sz="94434" autoAdjust="0"/>
  </p:normalViewPr>
  <p:slideViewPr>
    <p:cSldViewPr snapToGrid="0">
      <p:cViewPr varScale="1">
        <p:scale>
          <a:sx n="52" d="100"/>
          <a:sy n="52" d="100"/>
        </p:scale>
        <p:origin x="782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9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CA53C3-BE69-4407-A46F-BE78F7156F79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58DEC2-4B4A-4A6E-BC0B-0B4314FF22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6397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043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7709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58DEC2-4B4A-4A6E-BC0B-0B4314FF223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736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6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008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3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40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1467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4589469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4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360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3763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9673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126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288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6715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83495-5D7D-429B-A9A4-3BD7122F02BD}" type="datetimeFigureOut">
              <a:rPr lang="ru-RU" smtClean="0"/>
              <a:t>21.09.2020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603C4E-F2EB-4DAD-A4EE-20BC1807FAA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534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6379" y="116379"/>
            <a:ext cx="11920451" cy="6616931"/>
          </a:xfrm>
          <a:prstGeom prst="rect">
            <a:avLst/>
          </a:prstGeom>
          <a:noFill/>
          <a:ln w="25400" cap="flat" cmpd="sng">
            <a:solidFill>
              <a:srgbClr val="C0000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520" y="232758"/>
            <a:ext cx="1727961" cy="1695796"/>
          </a:xfrm>
          <a:prstGeom prst="rect">
            <a:avLst/>
          </a:prstGeom>
          <a:ln>
            <a:noFill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35" y="371020"/>
            <a:ext cx="1963927" cy="1313411"/>
          </a:xfrm>
          <a:prstGeom prst="rect">
            <a:avLst/>
          </a:prstGeom>
          <a:ln>
            <a:noFill/>
          </a:ln>
        </p:spPr>
      </p:pic>
      <p:sp>
        <p:nvSpPr>
          <p:cNvPr id="6" name="Прямоугольник 5"/>
          <p:cNvSpPr/>
          <p:nvPr/>
        </p:nvSpPr>
        <p:spPr>
          <a:xfrm>
            <a:off x="2222041" y="371022"/>
            <a:ext cx="785922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</a:t>
            </a:r>
            <a:r>
              <a:rPr lang="en-US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ISTANY</a:t>
            </a:r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Ň INŽENER-TEHNIKI </a:t>
            </a:r>
          </a:p>
          <a:p>
            <a:pPr algn="ctr"/>
            <a:r>
              <a:rPr lang="tk-TM" sz="30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 ULAG KOMMUNIKASIÝALARY INSTITUTY </a:t>
            </a:r>
            <a:endParaRPr lang="ru-RU" sz="3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45820" y="2828893"/>
            <a:ext cx="1081278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 WE INŽENERÇILIK GRAFIKASY</a:t>
            </a: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</a:p>
          <a:p>
            <a:pPr algn="ctr"/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ELEKTRON </a:t>
            </a:r>
          </a:p>
          <a:p>
            <a:pPr algn="ctr"/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UMUMY SAPAK</a:t>
            </a:r>
            <a:endParaRPr lang="ru-RU" sz="32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611101" y="5248568"/>
            <a:ext cx="641465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Taýýarlan: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Çyzuwly geometriýasy we </a:t>
            </a: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inženerçilik grafikasy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afedrasynyň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mugallymy </a:t>
            </a: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Öremedow Akmyrat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240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conveyor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629" y="176918"/>
            <a:ext cx="101830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/>
              <a:t>3.3. Hususy haldaky göni çyzyklaryň proýeksiýalary. </a:t>
            </a:r>
            <a:r>
              <a:rPr lang="tk-TM" sz="4000" dirty="0"/>
              <a:t>Göni çyzyk proýeksiýalar tekizliklerine (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</a:t>
            </a:r>
            <a:r>
              <a:rPr lang="tk-TM" sz="4000" dirty="0"/>
              <a:t>) görä aşakdaky ýagdaýlary eýeläp biler: </a:t>
            </a:r>
          </a:p>
          <a:p>
            <a:r>
              <a:rPr lang="tk-TM" sz="4000" dirty="0"/>
              <a:t>1. Proýeksiýalar tekizlikleriniň birine parallel göni çyzyk; </a:t>
            </a:r>
          </a:p>
          <a:p>
            <a:r>
              <a:rPr lang="tk-TM" sz="4000" dirty="0"/>
              <a:t>2. Proýeksiýalar tekizlikleriniň ikisine parallel göni çyzyk. </a:t>
            </a:r>
          </a:p>
          <a:p>
            <a:r>
              <a:rPr lang="tk-TM" sz="4000" dirty="0"/>
              <a:t>Olara aýratynlykda garap geçeliň.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78145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" y="176918"/>
            <a:ext cx="1203468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b="1" dirty="0"/>
              <a:t>1. Proýeksiýalar tekizlikleriniň birine parallel göni çyzyklar. H </a:t>
            </a:r>
            <a:r>
              <a:rPr lang="tk-TM" sz="4000" dirty="0"/>
              <a:t>tekizlige parallel bolan göni çyzyga </a:t>
            </a:r>
            <a:r>
              <a:rPr lang="tk-TM" sz="4000" b="1" dirty="0"/>
              <a:t>gorizontal göni çyzyk </a:t>
            </a:r>
            <a:r>
              <a:rPr lang="tk-TM" sz="4000" dirty="0"/>
              <a:t>diýilýär (</a:t>
            </a:r>
            <a:r>
              <a:rPr lang="tk-TM" sz="4000" b="1" dirty="0"/>
              <a:t>ABǀǀH</a:t>
            </a:r>
            <a:r>
              <a:rPr lang="tk-TM" sz="4000" dirty="0"/>
              <a:t>). |AAꞌ|=|BBꞌ| bolanlygy üçin, </a:t>
            </a:r>
            <a:r>
              <a:rPr lang="tk-TM" sz="4000" b="1" dirty="0"/>
              <a:t>AB </a:t>
            </a:r>
            <a:r>
              <a:rPr lang="tk-TM" sz="4000" dirty="0"/>
              <a:t>kesimiň </a:t>
            </a:r>
            <a:r>
              <a:rPr lang="tk-TM" sz="4000" b="1" dirty="0"/>
              <a:t>V </a:t>
            </a:r>
            <a:r>
              <a:rPr lang="tk-TM" sz="4000" dirty="0"/>
              <a:t>tekizlikdäki proýeksiýasy </a:t>
            </a:r>
            <a:r>
              <a:rPr lang="tk-TM" sz="4000" b="1" dirty="0"/>
              <a:t>x </a:t>
            </a:r>
            <a:r>
              <a:rPr lang="tk-TM" sz="4000" dirty="0"/>
              <a:t>oka parallel (AꞌꞌBꞌꞌǀǀ</a:t>
            </a:r>
            <a:r>
              <a:rPr lang="tk-TM" sz="4000" b="1" dirty="0"/>
              <a:t>x</a:t>
            </a:r>
            <a:r>
              <a:rPr lang="tk-TM" sz="4000" dirty="0"/>
              <a:t>) we </a:t>
            </a:r>
            <a:r>
              <a:rPr lang="tk-TM" sz="4000" b="1" dirty="0"/>
              <a:t>W </a:t>
            </a:r>
            <a:r>
              <a:rPr lang="tk-TM" sz="4000" dirty="0"/>
              <a:t>tekizlikdäki proýeksiýasy </a:t>
            </a:r>
            <a:r>
              <a:rPr lang="tk-TM" sz="4000" b="1" dirty="0"/>
              <a:t>y </a:t>
            </a:r>
            <a:r>
              <a:rPr lang="tk-TM" sz="4000" dirty="0"/>
              <a:t>oka parallel (AꞌꞌꞌBꞌꞌꞌǀǀ</a:t>
            </a:r>
            <a:r>
              <a:rPr lang="tk-TM" sz="4000" b="1" dirty="0"/>
              <a:t>x</a:t>
            </a:r>
            <a:r>
              <a:rPr lang="tk-TM" sz="4000" dirty="0"/>
              <a:t>) bolar, emma </a:t>
            </a:r>
            <a:r>
              <a:rPr lang="tk-TM" sz="4000" b="1" dirty="0"/>
              <a:t>H </a:t>
            </a:r>
            <a:r>
              <a:rPr lang="tk-TM" sz="4000" dirty="0"/>
              <a:t>tekizlikdäki proýeksiýasy erkin ýagdaýy eýeleýär (16,17-nji suratlar). Parallel proýektirlemegiň häsiýetine görä </a:t>
            </a:r>
            <a:r>
              <a:rPr lang="tk-TM" sz="4000" b="1" dirty="0"/>
              <a:t>H </a:t>
            </a:r>
            <a:r>
              <a:rPr lang="tk-TM" sz="4000" dirty="0"/>
              <a:t>tekizlige </a:t>
            </a:r>
            <a:r>
              <a:rPr lang="tk-TM" sz="4000" b="1" dirty="0"/>
              <a:t>AB </a:t>
            </a:r>
            <a:r>
              <a:rPr lang="tk-TM" sz="4000" dirty="0"/>
              <a:t>kesim öz hakyky uzynlygynda proýektirlenýär (|AꞌBꞌ|=|</a:t>
            </a:r>
            <a:r>
              <a:rPr lang="tk-TM" sz="4000" b="1" dirty="0"/>
              <a:t>AB</a:t>
            </a:r>
            <a:r>
              <a:rPr lang="tk-TM" sz="4000" dirty="0"/>
              <a:t>|). </a:t>
            </a:r>
          </a:p>
          <a:p>
            <a:r>
              <a:rPr lang="de-DE" sz="4000" dirty="0"/>
              <a:t>(AB^V)=(AꞌBꞌ^x)=β; (AB^W)=(AꞌBꞌ^y)=γ.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9884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8434" y="-60686"/>
            <a:ext cx="7858458" cy="6634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20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" y="2"/>
            <a:ext cx="12191999" cy="685799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25400" cmpd="sng">
            <a:solidFill>
              <a:srgbClr val="00B050"/>
            </a:soli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</a:pP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1485419" y="6333106"/>
            <a:ext cx="667014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115290" y="143586"/>
            <a:ext cx="9961417" cy="7969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k-TM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Ulanylýan edebiýatlar</a:t>
            </a:r>
            <a:endParaRPr lang="ru-RU" sz="4800" b="1" dirty="0">
              <a:solidFill>
                <a:srgbClr val="C00000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rgbClr val="92D05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2" t="19328" r="7993" b="37083"/>
          <a:stretch/>
        </p:blipFill>
        <p:spPr>
          <a:xfrm>
            <a:off x="0" y="997527"/>
            <a:ext cx="12152433" cy="51954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9655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9179" y="3137690"/>
            <a:ext cx="11534274" cy="1103440"/>
          </a:xfrm>
          <a:prstGeom prst="rect">
            <a:avLst/>
          </a:prstGeom>
          <a:noFill/>
        </p:spPr>
        <p:txBody>
          <a:bodyPr spcFirstLastPara="1" wrap="square" lIns="91440" tIns="45720" rIns="91440" bIns="45720" numCol="1">
            <a:prstTxWarp prst="textArchUp">
              <a:avLst>
                <a:gd name="adj" fmla="val 10753427"/>
              </a:avLst>
            </a:prstTxWarp>
            <a:spAutoFit/>
          </a:bodyPr>
          <a:lstStyle/>
          <a:p>
            <a:pPr algn="ctr"/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Diňläniňiz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sag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boluň</a:t>
            </a:r>
            <a:r>
              <a:rPr lang="ru-RU" sz="6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98071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301111" y="243956"/>
            <a:ext cx="11080747" cy="1139947"/>
          </a:xfrm>
          <a:prstGeom prst="roundRect">
            <a:avLst>
              <a:gd name="adj" fmla="val 18401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57785" dist="33020" dir="3180000" algn="ctr">
              <a:srgbClr val="000000">
                <a:alpha val="30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 smtClean="0">
                <a:solidFill>
                  <a:schemeClr val="tx1"/>
                </a:solidFill>
                <a:cs typeface="Times New Roman" panose="02020603050405020304" pitchFamily="18" charset="0"/>
              </a:rPr>
              <a:t>3-nji </a:t>
            </a:r>
            <a:r>
              <a:rPr lang="tk-TM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umumy okuw</a:t>
            </a:r>
          </a:p>
          <a:p>
            <a:pPr algn="ctr"/>
            <a:r>
              <a:rPr lang="tk-TM" sz="3600" b="1" dirty="0">
                <a:solidFill>
                  <a:schemeClr val="tx1"/>
                </a:solidFill>
                <a:cs typeface="Times New Roman" panose="02020603050405020304" pitchFamily="18" charset="0"/>
              </a:rPr>
              <a:t>Tema: </a:t>
            </a:r>
            <a:r>
              <a:rPr lang="tk-TM" sz="3600" b="1" dirty="0">
                <a:solidFill>
                  <a:srgbClr val="000000"/>
                </a:solidFill>
              </a:rPr>
              <a:t>GÖNI ÇYZYGYŇ PROÝEKSIÝALARY </a:t>
            </a:r>
            <a:endParaRPr lang="ru-RU" sz="3600" dirty="0">
              <a:solidFill>
                <a:schemeClr val="tx1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44" name="Группа 43"/>
          <p:cNvGrpSpPr/>
          <p:nvPr/>
        </p:nvGrpSpPr>
        <p:grpSpPr>
          <a:xfrm>
            <a:off x="301111" y="1441318"/>
            <a:ext cx="11080750" cy="4031228"/>
            <a:chOff x="261573" y="934273"/>
            <a:chExt cx="9695227" cy="3929692"/>
          </a:xfrm>
          <a:solidFill>
            <a:schemeClr val="accent6">
              <a:lumMod val="20000"/>
              <a:lumOff val="80000"/>
            </a:schemeClr>
          </a:solidFill>
        </p:grpSpPr>
        <p:grpSp>
          <p:nvGrpSpPr>
            <p:cNvPr id="41" name="Группа 40"/>
            <p:cNvGrpSpPr/>
            <p:nvPr/>
          </p:nvGrpSpPr>
          <p:grpSpPr>
            <a:xfrm>
              <a:off x="261573" y="1681430"/>
              <a:ext cx="9695227" cy="3182535"/>
              <a:chOff x="261573" y="1660060"/>
              <a:chExt cx="9537519" cy="2998538"/>
            </a:xfrm>
            <a:grpFill/>
          </p:grpSpPr>
          <p:sp>
            <p:nvSpPr>
              <p:cNvPr id="30" name="Пятиугольник 29"/>
              <p:cNvSpPr/>
              <p:nvPr/>
            </p:nvSpPr>
            <p:spPr>
              <a:xfrm flipH="1">
                <a:off x="261573" y="2840957"/>
                <a:ext cx="9537516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2. </a:t>
                </a:r>
                <a:r>
                  <a:rPr lang="tk-TM" sz="3600" dirty="0"/>
                  <a:t>Umumy haldaky göni çyzygyň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" name="Пятиугольник 30"/>
              <p:cNvSpPr/>
              <p:nvPr/>
            </p:nvSpPr>
            <p:spPr>
              <a:xfrm flipH="1">
                <a:off x="261573" y="1660060"/>
                <a:ext cx="9537519" cy="1118377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1. </a:t>
                </a:r>
                <a:r>
                  <a:rPr lang="tk-TM" sz="3600" dirty="0"/>
                  <a:t>Göni çyzygyň tekizliklerdäki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" name="Пятиугольник 31"/>
              <p:cNvSpPr/>
              <p:nvPr/>
            </p:nvSpPr>
            <p:spPr>
              <a:xfrm flipH="1">
                <a:off x="261575" y="3781038"/>
                <a:ext cx="9537515" cy="877560"/>
              </a:xfrm>
              <a:prstGeom prst="homePlate">
                <a:avLst>
                  <a:gd name="adj" fmla="val 0"/>
                </a:avLst>
              </a:prstGeom>
              <a:grpFill/>
              <a:ln>
                <a:noFill/>
              </a:ln>
              <a:effectLst>
                <a:outerShdw blurRad="57785" dist="33020" dir="3180000" algn="ctr">
                  <a:srgbClr val="000000">
                    <a:alpha val="30000"/>
                  </a:srgbClr>
                </a:outerShdw>
              </a:effectLst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 eaLnBrk="0" fontAlgn="base" hangingPunct="0"/>
                <a:r>
                  <a:rPr lang="cs-CZ" sz="3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3. </a:t>
                </a:r>
                <a:r>
                  <a:rPr lang="tk-TM" sz="3600" dirty="0"/>
                  <a:t>Hususy haldaky göni çyzyklaryň proýeksiýalary. </a:t>
                </a:r>
                <a:endParaRPr lang="ru-RU" sz="3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42" name="Пятиугольник 41"/>
            <p:cNvSpPr/>
            <p:nvPr/>
          </p:nvSpPr>
          <p:spPr>
            <a:xfrm flipH="1">
              <a:off x="261573" y="934273"/>
              <a:ext cx="9695227" cy="680800"/>
            </a:xfrm>
            <a:prstGeom prst="homePlate">
              <a:avLst>
                <a:gd name="adj" fmla="val 0"/>
              </a:avLst>
            </a:prstGeom>
            <a:grpFill/>
            <a:ln>
              <a:noFill/>
            </a:ln>
            <a:effectLst>
              <a:outerShdw blurRad="57785" dist="33020" dir="3180000" algn="ctr">
                <a:srgbClr val="000000">
                  <a:alpha val="30000"/>
                </a:srgbClr>
              </a:outerShdw>
            </a:effectLst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eaLnBrk="0" fontAlgn="base" hangingPunct="0"/>
              <a:r>
                <a:rPr lang="tk-TM" sz="3600" b="1" dirty="0">
                  <a:cs typeface="Times New Roman" panose="02020603050405020304" pitchFamily="18" charset="0"/>
                </a:rPr>
                <a:t>Meýilnama:</a:t>
              </a:r>
              <a:endParaRPr lang="ru-RU" sz="3600" b="1" dirty="0"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504555" y="6194556"/>
            <a:ext cx="481619" cy="48161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8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dir="u"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tk-TM" sz="4800" b="1" dirty="0" smtClean="0"/>
              <a:t>3.1</a:t>
            </a:r>
            <a:r>
              <a:rPr lang="tk-TM" sz="4800" b="1" dirty="0"/>
              <a:t>. Göni çyzygyň tekizlikdäki proýeksiýalary. </a:t>
            </a:r>
            <a:r>
              <a:rPr lang="tk-TM" sz="4800" dirty="0"/>
              <a:t>Göni çyzygyň üstünde ýatýan iki nokady birleşdirmek bilen kesim emele gelýär. Kesimiň şol iki nokadyny </a:t>
            </a:r>
            <a:r>
              <a:rPr lang="tk-TM" sz="4800" b="1" dirty="0"/>
              <a:t>H</a:t>
            </a:r>
            <a:r>
              <a:rPr lang="tk-TM" sz="4800" dirty="0"/>
              <a:t>, </a:t>
            </a:r>
            <a:r>
              <a:rPr lang="tk-TM" sz="4800" b="1" dirty="0"/>
              <a:t>V </a:t>
            </a:r>
            <a:r>
              <a:rPr lang="tk-TM" sz="4800" dirty="0"/>
              <a:t>we </a:t>
            </a:r>
            <a:r>
              <a:rPr lang="tk-TM" sz="4800" b="1" dirty="0"/>
              <a:t>W </a:t>
            </a:r>
            <a:r>
              <a:rPr lang="tk-TM" sz="4800" dirty="0"/>
              <a:t>tekizliklere proýektirläp, nokatlaryň bir atly proýeksiýalaryny birleşdirip, kesimiň degişlilikde gorizontal, frontal we profil proýeksiýalary alynýar.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50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 txBox="1">
            <a:spLocks/>
          </p:cNvSpPr>
          <p:nvPr/>
        </p:nvSpPr>
        <p:spPr>
          <a:xfrm>
            <a:off x="0" y="2"/>
            <a:ext cx="12192000" cy="573712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tk-TM" sz="4000" dirty="0"/>
              <a:t>Soňra kesimiň 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 </a:t>
            </a:r>
            <a:r>
              <a:rPr lang="tk-TM" sz="4000" dirty="0"/>
              <a:t>tekizlikler bilen arasyndaky burçy bilen häsiýetlendirilýär. Göni çyzygyň </a:t>
            </a:r>
            <a:r>
              <a:rPr lang="tk-TM" sz="4000" b="1" dirty="0"/>
              <a:t>H</a:t>
            </a:r>
            <a:r>
              <a:rPr lang="tk-TM" sz="4000" dirty="0"/>
              <a:t>, </a:t>
            </a:r>
            <a:r>
              <a:rPr lang="tk-TM" sz="4000" b="1" dirty="0"/>
              <a:t>V </a:t>
            </a:r>
            <a:r>
              <a:rPr lang="tk-TM" sz="4000" dirty="0"/>
              <a:t>we </a:t>
            </a:r>
            <a:r>
              <a:rPr lang="tk-TM" sz="4000" b="1" dirty="0"/>
              <a:t>W </a:t>
            </a:r>
            <a:r>
              <a:rPr lang="tk-TM" sz="4000" dirty="0"/>
              <a:t>tekizliklerdäki proýeksiýalarynyň uzynlygy onuň hakyky uzynlygyndan kiçidir ýa-da oňa deňdir (14, 15-nji suratlar). Bu ýagdaý göni çyzygyň umumy we hususy haldaky ýagdaýlaryna baglydyr. 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1710381" y="6376381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248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dir="u"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656958" y="6319250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3.2. Umumy haldaky göni çyzygyň proýeksiýalary.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Proýeksiýalar tekizlikleriniň (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hiç birine parallel we perpendikulýar bolmadyk göni çyzyga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umumy haldaky göni çyzyk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diýilýär. Şeýle göni çyzygyň üstünde alnan kesimiň her bir proýeksiýasy kesimiň öz uzynlygyndan kiçidir we onuň proýeksiýalar tekizlikleri bilen emele getirýän burçlary näçe uly bolsa, proýeksiýasy şonça-da kiçidir (AꞌBꞌ&lt;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AꞌꞌBꞌꞌ&lt;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AꞌꞌꞌBꞌꞌꞌ&lt;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).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kesim bilen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tk-TM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tekizlikleriň arasyndaky burçlary degişlilikde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α</a:t>
            </a:r>
            <a:r>
              <a:rPr lang="el-GR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β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l-GR" sz="3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γ </a:t>
            </a:r>
            <a:r>
              <a:rPr lang="tk-TM" sz="3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bilen belläp, aşakdakylary ýazyp bileris (14, 15-nji suratlar): </a:t>
            </a:r>
          </a:p>
        </p:txBody>
      </p:sp>
    </p:spTree>
    <p:extLst>
      <p:ext uri="{BB962C8B-B14F-4D97-AF65-F5344CB8AC3E}">
        <p14:creationId xmlns:p14="http://schemas.microsoft.com/office/powerpoint/2010/main" val="4273179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2"/>
            <a:ext cx="1219199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getirýärler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çyzyga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diýilýär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V= x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Gorizontal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H∩</a:t>
            </a:r>
            <a:r>
              <a:rPr lang="en-US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W= 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Frontal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profil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tekizlikleri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kesişenlerinde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okuny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emele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getirýär</a:t>
            </a:r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V∩W= z.</a:t>
            </a:r>
            <a:endParaRPr lang="ru-RU" sz="4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02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6800" y="-16931"/>
            <a:ext cx="7644013" cy="683165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7818" y="5103674"/>
            <a:ext cx="6096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14-nji surat.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giňişlikdäki şekili we proýeksiýalary.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580399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78547" y="110164"/>
            <a:ext cx="6285982" cy="6402941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45496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k-TM" sz="3600" b="1" i="1" dirty="0">
                <a:solidFill>
                  <a:srgbClr val="000000"/>
                </a:solidFill>
                <a:latin typeface="Times New Roman" panose="02020603050405020304" pitchFamily="18" charset="0"/>
              </a:rPr>
              <a:t>15-nji surat.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36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3600" dirty="0">
                <a:solidFill>
                  <a:srgbClr val="000000"/>
                </a:solidFill>
                <a:latin typeface="Times New Roman" panose="02020603050405020304" pitchFamily="18" charset="0"/>
              </a:rPr>
              <a:t>göni çyzygyň proýeksiýalarynyň epýurda şekillendirilişi. 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2233171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11670813" y="6333106"/>
            <a:ext cx="481619" cy="4816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629" y="176918"/>
            <a:ext cx="10183021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|AꞌBꞌ|=|AB|cos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α, |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AꞌꞌBꞌꞌ|=|AB|cos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β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we |AꞌꞌꞌBꞌꞌꞌ|=|AB|cos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γ;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AꞌBꞌ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H, AꞌꞌBꞌꞌ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V we AꞌꞌꞌBꞌꞌꞌ </a:t>
            </a:r>
            <a:r>
              <a:rPr lang="ru-RU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Є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W;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(AB^AꞌBꞌ)=(AꞌꞌBꞌꞌ^x)=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α; (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AB^AꞌꞌBꞌꞌ)=(AꞌBꞌ^x)=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β; (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AB^AꞌꞌꞌBꞌꞌꞌ)=(AꞌꞌꞌBꞌꞌꞌ^z)=</a:t>
            </a:r>
            <a:r>
              <a:rPr lang="el-GR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γ. </a:t>
            </a:r>
          </a:p>
          <a:p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Umumy haldaky </a:t>
            </a:r>
            <a:r>
              <a:rPr lang="tk-TM" sz="4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AB </a:t>
            </a:r>
            <a:r>
              <a:rPr lang="tk-TM" sz="4000" dirty="0">
                <a:solidFill>
                  <a:srgbClr val="000000"/>
                </a:solidFill>
                <a:latin typeface="Times New Roman" panose="02020603050405020304" pitchFamily="18" charset="0"/>
              </a:rPr>
              <a:t>kesimiň epýurdaky proýeksiýalary oklaryň ählisine ýapgyt ýagdaýda ýerleşýär.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888737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615</TotalTime>
  <Words>562</Words>
  <Application>Microsoft Office PowerPoint</Application>
  <PresentationFormat>Широкоэкранный</PresentationFormat>
  <Paragraphs>52</Paragraphs>
  <Slides>14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MYRAT</dc:creator>
  <cp:lastModifiedBy>MYRAT</cp:lastModifiedBy>
  <cp:revision>69</cp:revision>
  <dcterms:created xsi:type="dcterms:W3CDTF">2020-05-31T16:38:52Z</dcterms:created>
  <dcterms:modified xsi:type="dcterms:W3CDTF">2020-09-21T08:23:42Z</dcterms:modified>
</cp:coreProperties>
</file>