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58" r:id="rId4"/>
    <p:sldId id="259" r:id="rId5"/>
    <p:sldId id="267" r:id="rId6"/>
    <p:sldId id="261" r:id="rId7"/>
    <p:sldId id="263" r:id="rId8"/>
    <p:sldId id="264" r:id="rId9"/>
    <p:sldId id="265" r:id="rId10"/>
    <p:sldId id="268" r:id="rId11"/>
    <p:sldId id="269" r:id="rId12"/>
    <p:sldId id="270" r:id="rId13"/>
    <p:sldId id="271" r:id="rId14"/>
    <p:sldId id="272" r:id="rId15"/>
    <p:sldId id="273" r:id="rId16"/>
    <p:sldId id="274" r:id="rId17"/>
    <p:sldId id="275" r:id="rId18"/>
    <p:sldId id="276"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08" y="7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201041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B4C71EC6-210F-42DE-9C53-41977AD35B3D}" type="datetimeFigureOut">
              <a:rPr lang="ru-RU" smtClean="0"/>
              <a:t>02.10.2020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73223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57348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81574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02149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00842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31072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046024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293826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32577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716714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558027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02.10.2020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257775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02.10.2020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3328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02.10.2020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63111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63535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02.10.2020</a:t>
            </a:fld>
            <a:endParaRPr lang="ru-RU"/>
          </a:p>
        </p:txBody>
      </p:sp>
      <p:sp>
        <p:nvSpPr>
          <p:cNvPr id="6" name="Footer Placeholder 5"/>
          <p:cNvSpPr>
            <a:spLocks noGrp="1"/>
          </p:cNvSpPr>
          <p:nvPr>
            <p:ph type="ftr" sz="quarter" idx="11"/>
          </p:nvPr>
        </p:nvSpPr>
        <p:spPr>
          <a:xfrm>
            <a:off x="533400" y="6172200"/>
            <a:ext cx="5811724" cy="365125"/>
          </a:xfrm>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42710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4C71EC6-210F-42DE-9C53-41977AD35B3D}" type="datetimeFigureOut">
              <a:rPr lang="ru-RU" smtClean="0"/>
              <a:t>02.10.2020</a:t>
            </a:fld>
            <a:endParaRPr lang="ru-RU"/>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33195360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Прямоугольник 1"/>
          <p:cNvSpPr/>
          <p:nvPr/>
        </p:nvSpPr>
        <p:spPr>
          <a:xfrm>
            <a:off x="0" y="1215061"/>
            <a:ext cx="9144000" cy="4427879"/>
          </a:xfrm>
          <a:prstGeom prst="rect">
            <a:avLst/>
          </a:prstGeom>
        </p:spPr>
        <p:txBody>
          <a:bodyPr wrap="square">
            <a:spAutoFit/>
          </a:bodyPr>
          <a:lstStyle/>
          <a:p>
            <a:pPr marL="270510" indent="-270510">
              <a:lnSpc>
                <a:spcPct val="115000"/>
              </a:lnSpc>
              <a:spcAft>
                <a:spcPts val="10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13.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Tema</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Türkmenistanyň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Prezidentiniň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ýurdumyzy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2019-2025-nji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ýyllarda</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durmuş-ykdysady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ösdürmegiň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Maksatnamasy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270510" indent="-270510">
              <a:lnSpc>
                <a:spcPct val="115000"/>
              </a:lnSpc>
              <a:spcAft>
                <a:spcPts val="10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Meýilnama</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270510" indent="-270510">
              <a:lnSpc>
                <a:spcPct val="115000"/>
              </a:lnSpc>
              <a:spcAft>
                <a:spcPts val="10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1.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Berkarar</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döwletiň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bagtyýarlyk</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döwründe</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Türkmenistanyň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durmuş-ykdysady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ösüşiniň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häzirki</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zaman</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ýagdaýy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270510" indent="-270510">
              <a:lnSpc>
                <a:spcPct val="115000"/>
              </a:lnSpc>
              <a:spcAft>
                <a:spcPts val="10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2.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Türkmenistany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2019-2025-nji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ýyllarda</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durnukly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ösdürmegiň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döwlet</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syýasaty</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270510" indent="-270510">
              <a:lnSpc>
                <a:spcPct val="115000"/>
              </a:lnSpc>
              <a:spcAft>
                <a:spcPts val="10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3.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Ykdysadyýetiň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pudaklarynyň</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2019-2025-nji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ýyllarda</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depginli</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ösüşini</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üpjün</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etmek</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2216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632" y="72"/>
            <a:ext cx="9144000" cy="6463308"/>
          </a:xfrm>
          <a:prstGeom prst="rect">
            <a:avLst/>
          </a:prstGeom>
        </p:spPr>
        <p:txBody>
          <a:bodyPr wrap="square">
            <a:spAutoFit/>
          </a:bodyPr>
          <a:lstStyle/>
          <a:p>
            <a:pPr indent="18034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Ýokarda</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görkezilen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milli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Durnukly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ösüşiň</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l, 8, 10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17-nji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maksatlary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Türkmenistan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tarapyndan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kabul</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edilen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degisli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wezipeleri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ýardam</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eder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llatyn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jan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başyna</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düşýän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ykdysady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ösüş</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depgininden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gelýän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ykdysady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ösüş</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saklanar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Syýasatlary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utgaşdyrmak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olary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üpjün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etmek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arkaly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makroykdysady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durnuklylyk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ýokarlanar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indent="18034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Milli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ykdysadyýeti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diwersifikasiýalaşdyrmak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Milli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ykdysadyýetiň</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ýokary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netijeli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ösüşini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gazanmakda</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Türkmenistanyň</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ykdysadyýetini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diwersifikasiýalaşdyrmak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pudaklaýyn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eýeçilik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görnüşleri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babatynda</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düzümini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kämilleşdirmek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wezipesi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aýratyn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ähmiýete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eýe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Şu</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nukdaýnazardan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öňde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durýan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wezipeler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esasda</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alnyp</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barlar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indent="18034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Türkmenistanyň</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halkara</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bölünisiginde</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eýeleşän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ornuny</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berkitmek</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Bu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ugurda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nebitgaz</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himiýa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nebit</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gazhimiýa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ýeňil</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senagaty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gurluşyk</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materiallary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Oba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hojalygy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ýaly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pudaklarda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alnyp</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barlar</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indent="18034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ýurduň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içerki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bazarlarynda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islegleri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kanagatlandyrmaga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gönükdirilen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indent="18034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ön</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ü</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mleri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öndürm</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e i</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şleri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hyzmatlary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ýerine</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ýetir</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ý</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än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kärhanalary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döretmeg</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i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giň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gerimler</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alyp</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barmak</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Ykdysadyýeti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pudaklaýyn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diwersifikasiýalaşdyrmagyň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ýörelgesi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daşarky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içerki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bazarlaryň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isleglerini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düýpli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öwrenmek</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ýurduň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sarp</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bazarynda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importyň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ornuny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tutýan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ukyply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önümleriň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öndürilmegine</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hyzmatlaryň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hiliniň</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ýokary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bolmagyna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uly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üns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berler</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225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78198"/>
            <a:ext cx="9144000" cy="6694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wagtda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eýeçilik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düzüminde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eýeçiliginiň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azaldylmagyna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ähmiýet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berilýär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degişli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däl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pudagyň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netijesinde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işjeňlik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içerki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bazarlaryň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haryt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üpjunçiligi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gowulanýar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Şeýlelikde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maksatnamalaýyn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meýilleşdirilýän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döwürde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diwersifikasiýalaşdyrmak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işjeňligi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şu</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gönükdürilendir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hyzmatlar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meşgullançan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kiçi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orta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telekeçiligi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işewürleri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gatnaşmaklarynda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bilelikdäki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kärhanalarynyň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gerimlcr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ýola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görkezilen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wezipeler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 8, 12 we 17-nji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özara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baglanyşyklydyr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2019-2025-nji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sebitlerini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bellenildi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ykdysadygetiň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ornaşdyrylmagy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2018-nji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30-njy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noýabryndaky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984-nji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karary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kabul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2019—2025-nji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Konsepsiýasyna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laýyklykda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4438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1224" y="332656"/>
            <a:ext cx="9217024" cy="6324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Konsepsiýada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wezipeleri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edilip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tapgyrda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bellenildi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maksatnamalaýyn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Konsepsiýanyň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çäginde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aýratyn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aşyrmagyň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mejilnamasy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işlenip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kabul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maglumat-kommunikasiýa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tehnologiýalary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getiriji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ýagny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maglumat-kommunikasiýa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amatlyklaryny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maglumatlaşdyrmak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amatlyklaryny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öwürmekligi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sebitlerinde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işlenip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taýýarlanýan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umumydöwlet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awtomatlaşdyrylan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birikdinler.Ykdysadyýetiň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özgertmeler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ulag-logistika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awtomatlaşdyrylmagyny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senagat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ulag</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Oba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hojalygy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elektron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söwda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dolandyry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hyzmatlary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maliýe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bank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bilim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saglygy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goraýys</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jaý-jemagat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hyzmatlary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tehnologiýalaryň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ornaşdyrylmagyny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56195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141344"/>
            <a:ext cx="9144000" cy="5586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Muňa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goşmaça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amatlyklary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tehniki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güýçlere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ýagny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köp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maglumatlyga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durmuşlyga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ykjmlyga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örksz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hasaplamalara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esaslanýan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tehnologik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peýdalanmak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görler.Sanly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ykdusadyýetiň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ornaşdyrylmagy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ösdürilmegi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uzak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möhletleýin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öndürijiligi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gazanmaga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ýardam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berýän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üpjun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içerki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maglumat-aragatnaşyk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tehnologiýalarynyň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dolandyrylyşynyň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netijeliliginiň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ýokarlandyrylmagyna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görnüşleriniň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awtomatlaşdyrylmagyna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merkezleşdirilen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tertipde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dolandyrylmagyna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tehnologiýaly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döwrebap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orunlarynyň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döredilmegine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aragatnaşyk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babatynda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şäherleriň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obalaryň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arasyndaky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tapawudyň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halkymyzyň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ýaşaýyş-durmuş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şertleriniň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özgerdilmegine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mümkinçilikleri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açar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görkezilen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wezipeler</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8, 9, 16 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17-nji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baglanysyklydyrl</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goýumlaryň</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netijeliligini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ýokarlandyrmak</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Durnukly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maksatlaryny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üstünlikli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aşyrmak</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şeýle</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hem</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bazar</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gatnaşyklaryny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özünde</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jemleýän</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ulgamy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ösdürmek</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maksatlarynda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häzirki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wagtda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goýumlarynyň</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uly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möçberi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önümçilik</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däl</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ugurlara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gönükdirilýär</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0292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2032" y="160354"/>
            <a:ext cx="9176032" cy="6694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Geljekki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orta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möhletli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döwürde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gönükdirilýän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hatarda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görkezijilerine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aýratyn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üns</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Şuňa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möçberinde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işjeň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ýokarlanmagny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depginleriniň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ösişi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arabaglanyşykda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barylmagy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gerimli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ornaşdyrylar.Prezident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Maksatnamasynda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nobatdaky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tapgyrynda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Nebitgaz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toplumyny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gerimler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ösdürmäge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toplumyň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energetika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işjeň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goşulyşmagyna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giňden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energetika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yzygiderli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etdiriler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Toplumyň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özgeriş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maliýe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bolmagynda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Türkmenistan</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Hazar</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sebitiniň</a:t>
            </a:r>
            <a:r>
              <a:rPr kumimoji="0" lang="en-US" altLang="ru-RU" sz="2400" b="0" i="0" u="none" strike="noStrike" cap="none" normalizeH="0" baseline="0" dirty="0" smtClean="0">
                <a:ln>
                  <a:noFill/>
                </a:ln>
                <a:solidFill>
                  <a:schemeClr val="tx1"/>
                </a:solidFill>
                <a:effectLst/>
                <a:ea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Merkezi</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Aziýanyn</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energetika</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ba</a:t>
            </a:r>
            <a:r>
              <a:rPr kumimoji="0" lang="ru-RU"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za</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rynda</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esasy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biri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bolup</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durýar</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Galkynyş</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gaz</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käniniň</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senaga</a:t>
            </a:r>
            <a:r>
              <a:rPr kumimoji="0" lang="ru-RU"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t</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taýdan</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özleşdi</a:t>
            </a:r>
            <a:r>
              <a:rPr kumimoji="0" lang="ru-RU"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rm</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egiň</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ikinji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we ü</a:t>
            </a:r>
            <a:r>
              <a:rPr kumimoji="0" lang="ru-RU"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ç</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ünji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tapgyrlarynyň</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çäklerinde</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gaz</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arassalaýjy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desgalar</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toplumynyň</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gurluşygyny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tamamlamak</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meýilleşdirilýär</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Netijede</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bu</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iri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gaz</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käninde</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arassalanýan</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gaz</a:t>
            </a:r>
            <a:r>
              <a:rPr kumimoji="0" lang="ru-RU"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ň j</a:t>
            </a:r>
            <a:r>
              <a:rPr kumimoji="0" lang="ru-RU"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mi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möçberi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93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mlrd</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m3-den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gowrak</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bolar</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en-US"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16912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8736" y="181274"/>
            <a:ext cx="9275792" cy="6694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2019-2025-nji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nebitgaz</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toplumynda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özara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bellenilýär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bellenip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geçilýän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gaýragoýulmasyz</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wezipeleri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aşyrmaga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gönükdirilendir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transtmilli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gazgeçirijilerini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döretmek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başlangyjy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etmegi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oňa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gatnaşmagy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eksport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edilýän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fiziki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möçberleriniň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artdyrylmagynyň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howpsuzlygynyň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bölekleriniň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durýandygy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baglylykda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tutulýan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hökmünde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saklanyp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galýar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Hazar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deňi</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zi</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nebiti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bütindün</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ýä</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sanawyna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goşulan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gorlaryny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çalt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depginler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özleşdirmek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Deňiz</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ýalpaklygynda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kenarýaka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zolakda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ýakyn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ý</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yllarda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gara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altynyň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mawy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ýangyjyň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çykarylyşny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düýpli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edinilýär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ýurt</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Hazar</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deňziniň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geljegi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toplumlaryny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özleşdirmäge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deňizde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gazyp</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çykarmak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babatynda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taslamalara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çe</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kmek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etdirmek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ýokary</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netijeli</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innowasiýa</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tehnologiýalary</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yzygiderli</a:t>
            </a:r>
            <a:r>
              <a:rPr kumimoji="0" lang="en-US" altLang="ru-RU" sz="2400" b="0" i="0" u="none" strike="noStrike" cap="none" normalizeH="0" baseline="0" dirty="0" smtClean="0">
                <a:ln>
                  <a:noFill/>
                </a:ln>
                <a:solidFill>
                  <a:schemeClr val="tx1"/>
                </a:solidFill>
                <a:effectLst/>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ea typeface="Times New Roman" panose="02020603050405020304" pitchFamily="18" charset="0"/>
              </a:rPr>
              <a:t>orna</a:t>
            </a:r>
            <a:r>
              <a:rPr kumimoji="0" lang="ru-RU"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şd</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yrmak</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Geologiýany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geofizikany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nebitgaz</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ylmyny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we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tejribesini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nebitgaz</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senagatynyň</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tehnologiýalaryny</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ösdürmek</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burawlamagyň</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tehniki</a:t>
            </a:r>
            <a:r>
              <a:rPr kumimoji="0" lang="en-U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en-US"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78819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163860"/>
            <a:ext cx="9144000" cy="6324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mümkinçiliklerini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kämil</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leşdirmek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uklarda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çylşrymly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geologik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erňerde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ýerleşän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uglewodorod</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ýataklaryny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şlemekde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goşmaça</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ulanmak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gaýtadan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eýän</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önümçilikleri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guramak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arkaly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uglewodorod</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serişdesini</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has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derejede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şlenilmeginiň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ygryny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giňeltmek</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ornuny</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en-US"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hakyky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pudaklaýyn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diwersifikasiýalaşdyrmagy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çuňlaşdyrmak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daýanjy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ornuny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kesgitlär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nebitgaz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toplumy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elektron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resminamalar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dolanşygyny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girizmek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elektron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hyzmatlary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elektron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resminamalaryň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dolanyşygyny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ýagny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elektron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resminamalary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işläp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taýýarlamak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kabul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tölegleri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geçirmekligi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ýaýbaňlandyrmak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meselesine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aýratyn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üns</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awtomatlaşdyrmagyň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howpsyzlygyny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tehnikalary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öňdebaryjy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tehnologiýalary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barlar.2019-2025-nji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nebitgaz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152,1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mlrd</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manat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55875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7504" y="404664"/>
            <a:ext cx="9144000" cy="521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Açyk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gapylar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syýasatyndan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Daşoguz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welaýatyny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geljekdc</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senagat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ösdurmek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welaýatda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erkin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zolagyň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çäklerinde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hem-dc</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maýadarlaryny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çekmek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arkaly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kiçi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orta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göwrümdäki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gazhimiýa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polipropilen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suwuk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ýangyjyny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dürli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himiki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reagentleri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dizel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kerosin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naf</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öndürýän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bilelikdäki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kärhanalary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önündc</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edara-kärhanalaryň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hususy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eýeçiliginiň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hasabynda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ulag</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gurluşk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tehnikalaryny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suwuklandyrylan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gysylan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ýangjyna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gerimini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giňeltmek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Ekologiýa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örän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ýangyç</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gysylan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ýangyjynyň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artykmaçlygy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wagtda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ulanylýan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benziniň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dizel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ýangyjynyň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tygşytlanylmagyna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eksport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möçberleriniň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artdyrylmagyna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1000" b="0" i="0" u="none" strike="noStrike" cap="none" normalizeH="0" baseline="0" dirty="0" smtClean="0">
                <a:ln>
                  <a:noFill/>
                </a:ln>
                <a:solidFill>
                  <a:schemeClr val="tx1"/>
                </a:solidFill>
                <a:effectLst/>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62040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7504" y="404664"/>
            <a:ext cx="9144000" cy="5124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sarp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edijileri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ýurtlar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baglaşylan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satmak-satyn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şertnamalary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borçnamalary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ýetirmek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howanyň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temperaturasynyň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möwsümleýin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işlgemegine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garamazdan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üpjünçiligini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ygtybarly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ýetirmek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harytlyk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ýerasty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saklanýan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rezerwuarlaryny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meseleleri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degişli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Şonuň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ulanylyşynyn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möwsümleýin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sarp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edilişini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geçirijiler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eksport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bilcn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ýerasty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saklanýan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rezerwuarlary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mümkinçiliginiň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ylmy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barlag</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birlikleri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öwrenilmegi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etdiriler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geologiýa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gözleg</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buraw</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gurluşyk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meýilnamalar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1000" b="0" i="0" u="none" strike="noStrike" cap="none" normalizeH="0" baseline="0" dirty="0" smtClean="0">
              <a:ln>
                <a:noFill/>
              </a:ln>
              <a:solidFill>
                <a:schemeClr val="tx1"/>
              </a:solidFill>
              <a:effectLst/>
            </a:endParaRP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00345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ctrTitle"/>
          </p:nvPr>
        </p:nvSpPr>
        <p:spPr bwMode="auto">
          <a:xfrm>
            <a:off x="-11440" y="-23952"/>
            <a:ext cx="9251504" cy="6694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Berkarar</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wletiň</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bagtyýarlyk</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wr</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nde</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rkmenistanyň</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durmuş-ykdysady</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şiniň</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
            </a:r>
            <a:r>
              <a:rPr kumimoji="0" lang="ru-RU" altLang="ru-RU" sz="24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ä</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zirki</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zaman</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ýagdaýy</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Gurbanguly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Berdimuhamedowyň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gönüden-göni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ýolbaşçylygynda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barylýan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gerimli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özgertmeleriň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2018-nji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ynamly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maliýe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durnuklylygy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ýaşaýyş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yzygiderli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ýokarlanmagyny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Şu</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2019-njy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etdirilýär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ornaşdyrmaga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senagat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getirýän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başlangyçlary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sürmek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özgerişlikleriň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global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özgertmeleriň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gerimini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giňeltmek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döredilýär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syýasatyň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bu</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maksady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serişdeleriň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ähli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görnüşleriniň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adam</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maýasy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tebigy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innowasiýa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maýa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goýum</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beýleki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serişdeler</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bar</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bolan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ägirt</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uly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mümkinçiligini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has</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doly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peýdalanmagyň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hasabyna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ykdysadyýeti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diwersifikasiýa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ýoly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ösdürmek</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onuň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bäsdeşlige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ukyplylygyny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netijeliligini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pugtalandyrmak</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eksport</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giňeltmek</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bolup</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durýar</a:t>
            </a:r>
            <a:r>
              <a:rPr kumimoji="0" lang="ru-RU" altLang="ru-RU" sz="2400" b="0" i="0" u="none" strike="noStrike" cap="none" normalizeH="0" baseline="0" dirty="0" smtClean="0">
                <a:ln>
                  <a:noFill/>
                </a:ln>
                <a:solidFill>
                  <a:schemeClr val="tx1"/>
                </a:solidFill>
                <a:effectLst/>
                <a:ea typeface="Times New Roman" panose="02020603050405020304" pitchFamily="18" charset="0"/>
              </a:rPr>
              <a:t>.</a:t>
            </a:r>
            <a:r>
              <a:rPr kumimoji="0" lang="ru-RU" altLang="ru-RU" sz="1000" b="0" i="0" u="none" strike="noStrike" cap="none" normalizeH="0" baseline="0" dirty="0" smtClean="0">
                <a:ln>
                  <a:noFill/>
                </a:ln>
                <a:solidFill>
                  <a:schemeClr val="tx1"/>
                </a:solidFill>
                <a:effectLst/>
                <a:latin typeface="Arial" panose="020B0604020202020204" pitchFamily="34" charset="0"/>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6335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330622"/>
            <a:ext cx="9144000" cy="5586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özgertmek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aşyrylýar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dürli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binýat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goýuldy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Goşulan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gymmatyň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artmagyny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ösmegini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edýän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kuwwatly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amatlyklarynyň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ygtybarly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getirmek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etdirilýär.Ýurdumyzda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bazar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özgertmeleriniň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gazanylan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netijeleriň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gözbaşynda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barylýan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kadalaşdyrylyşynyň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dolandyrylyşynyň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ýörelgeleri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ýatandyr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Berkarar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döwletimiziň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bagtyýarlyk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döwründe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dürli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eýeçilik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görnüşlerine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daýanýan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bazar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şertlerine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tapgyrlaýyn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geçmegi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kuwwatly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döwrebap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gelýär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öndürijiligini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netijeliligini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bäsdeşlige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ukyplylygyny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maddy-enjamlaýyn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binýadyny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döwrebaplaşdyrmaga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makroykdysady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maliýe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durnuklylygyny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eksport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güýçlendirmäge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importyň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ornuny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önümleri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dünýä</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goşulyşmagyny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güýçlendirmäge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ulaglar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kuwwatyny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berkitmäge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netijeliligini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pugtalandyrmaga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maýasyna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hususy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hyzmatdaşlygyny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pugtalandyrmaga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kiçi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orta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mundan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ösdürmäge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goldamaga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ru-RU" altLang="ru-RU" sz="900" b="0" i="0" u="none" strike="noStrike" cap="none" normalizeH="0" baseline="0" dirty="0" smtClean="0">
                <a:ln>
                  <a:noFill/>
                </a:ln>
                <a:solidFill>
                  <a:schemeClr val="tx1"/>
                </a:solidFill>
                <a:effectLst/>
              </a:rPr>
              <a:t> </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78047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Grp="1" noChangeArrowheads="1"/>
          </p:cNvSpPr>
          <p:nvPr>
            <p:ph type="title"/>
          </p:nvPr>
        </p:nvSpPr>
        <p:spPr bwMode="auto">
          <a:xfrm>
            <a:off x="32" y="29525"/>
            <a:ext cx="9143968" cy="6694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wagtda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biziň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innowasiýalar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isjeň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ornaşdyrylýar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şol</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telewizion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görkezmek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döredildi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süýümli-optiki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aragatnaşyk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internetiň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elýeterliligi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Programma-tehniki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serşdeleri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dürli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edaralarynda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bank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bilim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ylymda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senagatyň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aýry-aýry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işjeň.</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Prezidenti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Gurbanguly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Berdimuhamedow</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iş</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üpjünçiligi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has</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doly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derejede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üpjün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etmegiň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raýatlary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işe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ýerleşdirmek</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babatynda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netijeli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döwlet</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syýasatyny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alyp</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barmagyň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strategiýa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taýdan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zerurlygyny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hemişe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nygtap</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gelýär</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Raýatlara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durmuş</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goragynyň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ygtybarly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kepillendirmelerini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bermek</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iş</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babatda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halkara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düzümleri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ýakyndan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netijeli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özara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hereket</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etmek</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möhüm</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halkara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konwensiýalaryna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goşulmagy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umumy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kabul</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edilen</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halkara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kadalarynyň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zähmet</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kanunçylygy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ulgamyna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ornaşdyrylmagy</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ýurtda</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zähmet</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gatnaşyklarynyň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mazmunynyň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hiliniň</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kämilleşdirilmegini</a:t>
            </a:r>
            <a:r>
              <a:rPr kumimoji="0" lang="ru-RU" altLang="ru-RU" sz="2400" b="0" i="0" u="none" strike="noStrike" cap="none" normalizeH="0" baseline="0" dirty="0" smtClean="0">
                <a:ln>
                  <a:noFill/>
                </a:ln>
                <a:solidFill>
                  <a:schemeClr val="tx1"/>
                </a:solidFill>
                <a:effectLst/>
                <a:ea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ea typeface="Times New Roman" panose="02020603050405020304" pitchFamily="18" charset="0"/>
              </a:rPr>
              <a:t>şertlendirdi</a:t>
            </a:r>
            <a:r>
              <a:rPr kumimoji="0" lang="ru-RU" altLang="ru-RU" sz="2400" b="0" i="0" u="none" strike="noStrike" cap="none" normalizeH="0" baseline="0" dirty="0" smtClean="0">
                <a:ln>
                  <a:noFill/>
                </a:ln>
                <a:solidFill>
                  <a:schemeClr val="tx1"/>
                </a:solidFill>
                <a:effectLst/>
                <a:ea typeface="Times New Roman" panose="02020603050405020304" pitchFamily="18" charset="0"/>
              </a:rPr>
              <a:t>.</a:t>
            </a:r>
            <a:r>
              <a:rPr kumimoji="0" lang="ru-RU" altLang="ru-RU" sz="1000" b="0" i="0" u="none" strike="noStrike" cap="none" normalizeH="0" baseline="0" dirty="0" smtClean="0">
                <a:ln>
                  <a:noFill/>
                </a:ln>
                <a:solidFill>
                  <a:schemeClr val="tx1"/>
                </a:solidFill>
                <a:effectLst/>
                <a:latin typeface="Arial" panose="020B0604020202020204" pitchFamily="34" charset="0"/>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02961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Grp="1" noChangeArrowheads="1"/>
          </p:cNvSpPr>
          <p:nvPr>
            <p:ph type="title"/>
          </p:nvPr>
        </p:nvSpPr>
        <p:spPr bwMode="auto">
          <a:xfrm>
            <a:off x="107504" y="-187661"/>
            <a:ext cx="9036496" cy="712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1809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rkmenistany</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2019-2025-nji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ýyllarda</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sd</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rmegiň</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wlet</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900" b="0" i="0" u="none" strike="noStrike" cap="none" normalizeH="0" baseline="0" dirty="0" smtClean="0">
              <a:ln>
                <a:noFill/>
              </a:ln>
              <a:solidFill>
                <a:schemeClr val="tx1"/>
              </a:solidFill>
              <a:effectLst/>
            </a:endParaRPr>
          </a:p>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ukyplylygyny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siýetlendirý</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rkezijileriň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barmagy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talap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edý</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rkmenistanyň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hmiýetli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hakda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aladalara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ýugrulan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nlikli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aşyrylmagy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gazanmaklygyna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2017-nji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ç</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öç</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54,2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mlrd</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manada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Berkarar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wletimiziň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bagtyýarlyk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wr</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ç</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medeni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pj</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ç</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desgalaryň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binalaryň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ýaşaýyş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jaýlarynyň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zler</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ç</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gurlup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ulanylmaga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başlangyçlary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daşary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çekmekde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üstünlikler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gazanyldy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Lideri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saýlanyp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bazar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nusgasy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babatynda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beyik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senagatlaşdyrma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innowasiýa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utgaşykly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mümkinçilikleri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döredýär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maddy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binýady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döredilýär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Munuň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(2017-nji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43.0%)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däl</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gönükdirilýär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Munuň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netijesinde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öňdebaryjy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standartlara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laýyk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gelýän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desgalarynyň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müňlerçesi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gurlup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ulanylmaga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berilýär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aglaba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bölegi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(57%)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21610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088" y="793448"/>
            <a:ext cx="9144000" cy="4662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2017-nji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geçirilen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ýapyk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binalarda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söweş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sungaty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Aziýa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oýunlarynyň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desgalarynyň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gurluşyklaryna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Tapgyrda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taslamany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geçirmek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5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mlrd</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amerikan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dollaryna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golaý</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Hasabat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döwründe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düýpli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düzüminde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telekeçileriň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hususy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serişdeleriniň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3, 8, 9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17-nji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aşyrylmagyna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täsir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zamanyň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derwaýys</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meseleleri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sebit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Birleşen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Milletler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Guramasynyň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çäklerinde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yzygiderli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sürülýän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barlyşdyryjy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başlangyçlar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teklipler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biziň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Garaşsyz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Bitarap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döwletimize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abraý</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wagtda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parahatçylygy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durnuklylygy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dowamly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pugtalandyrmak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saldamly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goşant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hökmünde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ykrar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Biziň</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ýurdumyz</a:t>
            </a:r>
            <a:r>
              <a:rPr kumimoji="0" lang="ru-RU" altLang="ru-RU" sz="2000" b="0" i="0" u="none" strike="noStrike" cap="none" normalizeH="0" baseline="0" dirty="0" smtClean="0">
                <a:ln>
                  <a:noFill/>
                </a:ln>
                <a:solidFill>
                  <a:schemeClr val="tx1"/>
                </a:solidFill>
                <a:effectLst/>
                <a:ea typeface="Times New Roman" panose="02020603050405020304" pitchFamily="18" charset="0"/>
              </a:rPr>
              <a:t> 2015-nji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ýyldan</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soňky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döwürde</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ösüş</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babatynda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Gün</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tertibiniň</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işlenip</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taýýarlanmagy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baradaky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başlangyç</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bilen</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çykyş</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etdi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we</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kabul</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edilmegini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ilkinjileriň</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biri</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bolup</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goldady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hem-de</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oňa</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işjeň</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ea typeface="Times New Roman" panose="02020603050405020304" pitchFamily="18" charset="0"/>
              </a:rPr>
              <a:t>gatnaşdy</a:t>
            </a:r>
            <a:r>
              <a:rPr kumimoji="0" lang="ru-RU" altLang="ru-RU" sz="2000" b="0" i="0" u="none" strike="noStrike" cap="none" normalizeH="0" baseline="0" dirty="0" smtClean="0">
                <a:ln>
                  <a:noFill/>
                </a:ln>
                <a:solidFill>
                  <a:schemeClr val="tx1"/>
                </a:solidFill>
                <a:effectLst/>
                <a:ea typeface="Times New Roman" panose="02020603050405020304" pitchFamily="18" charset="0"/>
              </a:rPr>
              <a:t>. </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9439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299263"/>
            <a:ext cx="9144000" cy="5863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BMG-</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niň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ekologiýa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ugrunyň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meseleleri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Konwensiýalaryny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BMG-</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niň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Assambleýasynyň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Rezelýusiýalaryny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işläp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konstruktiw</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gatnaşmagy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özara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hereket</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etmegiň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häzirki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zamanyň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derwaýys</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meselelerini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çözmäge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guralyny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maksatlaryny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döretmäge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mümkinçilik</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berdi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Türkmenistanda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sebit</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derejelerinde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geçirilýän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BMG-</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niň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agentlikleri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ekologiýa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gaznasy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gurşaw</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Bütindünýä</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saglygy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goraýyş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guramasynyň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2019—2023-nji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13-nji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beýleki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abraýly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halkara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guramalary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goldanylýan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onlarça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taslamalar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maksatnamalar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munuň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aýdyň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subutnamasy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durýar.Türkmenistanyň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Gurbanguly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Berdimuhamedowyň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barýan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öňdengörüjilikli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durmuşykdysady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strategiýasy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Birleşen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Milletler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Guramasy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tarapyndan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yglan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maksatlaryna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laýyklykda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barylýar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jemgyýetiň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nukdaýnazaryndan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ekologik</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jähtden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ýörelgesiniň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netijesinde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dörär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öndüriji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güyçleri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şunuň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baglylykda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gatnaşyklary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şol</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ýörelgelerden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ösdürilýär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ösüs</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düzüjisi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serişdeleri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tebigy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önümçilik</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serişdelerini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ugurlarda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rejeli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ulanyp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maliýe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serişdelerinden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amatly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peýdalanmak</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arkaly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etmekden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ybarat</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bolup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durýar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depgininden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edilen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ýagdaýynda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ilatynyň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ýokarlanýar.Durmuş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nukdaýnazaryndan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ösüşüni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nazara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alýar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medeni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ulgamlaryň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durnuklylygyny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saklap</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galmaga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ösdürmäge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gönükdirilýär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Şunda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milli</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baýlyklary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adalatly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paýlamaga</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intellektual</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kuwwatyny</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döretmäge</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aýratyn</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üns</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berilýär</a:t>
            </a:r>
            <a:r>
              <a:rPr kumimoji="0" lang="ru-RU" altLang="ru-RU"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30345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321330"/>
            <a:ext cx="9133344" cy="5893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Ykdysadyýetiň</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pudaklarynyň</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2019-2025-nji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ýyllarda</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ö</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şini</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pj</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ü</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a:t>
            </a:r>
            <a:r>
              <a:rPr kumimoji="0" lang="ru-RU" altLang="ru-RU"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adam</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üçindir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diýen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taglymatyndan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alnyp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aşyrylýan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öňdebaryjy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görkezijilerine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ýetmäge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halkyň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goramagyň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mundan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beýläk-de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maksatlaýyn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kesgitlendi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llatyň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üpjunçiliginiň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ýokarlandyrmagyň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guramagy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kämilleşdirmegiň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üpjünçiligini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durnukly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onuň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ygtybarly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maliýe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getirmegiň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binýatlyk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şertler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ernele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getirildi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taýdan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goramak</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ministrliginiň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wezipeleri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şol</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maksatlara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gönükdirildi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Ministrligi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garamagynda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resurslaryny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netijeli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dolandyrmagyň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üpjünçiligini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meselelerini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öwrenmek</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hem-de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düzgünleşdirmek</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kanunç</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lygynyň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işgärleriň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hukuklarynyň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maksady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etraplarda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etrap</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hukukly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şäherlerde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zähmet</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ilaty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ň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üpjünçiligi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edaralary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döredildi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gözle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änleri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hasaba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almagyň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Olara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hyzmatlary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ýerine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ýetirmegiň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tertibi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kämilleşdirildi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şeýle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hem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berijilerde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bar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orunlary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barada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maglumatlary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jemlemek</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ýola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goýuldy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Munuň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üçin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ýörite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pudaklaýyn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statistika</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hasabaty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girizildi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we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şol</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maglumatlary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ň</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elektron</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binýady</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emele</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0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getirildi</a:t>
            </a:r>
            <a:r>
              <a:rPr kumimoji="0" lang="en-US" altLang="ru-RU" sz="20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ru-RU" altLang="ru-RU" sz="900" b="0" i="0" u="none" strike="noStrike" cap="none" normalizeH="0" baseline="0" dirty="0" smtClean="0">
                <a:ln>
                  <a:noFill/>
                </a:ln>
                <a:solidFill>
                  <a:schemeClr val="tx1"/>
                </a:solidFill>
                <a:effectLst/>
              </a:rPr>
              <a:t> </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3172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4648" y="18344"/>
            <a:ext cx="9144000" cy="6324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180975"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0" marR="0" lvl="0" indent="180975" algn="l"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llatymyzyň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üpjünçiliginiň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derejesini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ýokarlandyrmak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öndüriji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guýçlerini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ösdürmek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hatarynda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Prezidentiniň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2015-nji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l-</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nji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maýynda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çykaran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14226-njy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karary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Türkmenistanda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üpjünçilik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ulgamyny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kämilleşdirmegiň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orunlaryny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döretmegiň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2015—2020-nji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ýyllar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Maksatnamasynyň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şeýle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Maksatnamany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amala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aşyrmak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ýetirilmeli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Meýilnamasynyň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tassyklanylmagy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ähmiýete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Maksatnamada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ýurdumyzda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durmuşa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geçirilýän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işjeň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goýum</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syýasaty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baglylykda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täze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orunlarynyň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döredilmeginiň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meýilleşdirilmegi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hem-de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iş</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üpjünjilik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çygrynda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ýerine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ýetirilmeli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esasy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çäreler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göz</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öňünde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Makroykdysady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derejede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dolandyryşy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kämilleşdirmek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babatynda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ileri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tutulýan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hökmünde</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ugurlar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saýlanyp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alyndy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Ykdysady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saklamak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llat</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sanynyň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artýan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ýurduň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ösen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döwletleriniň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hataryna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goşmak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başyna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düşýän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içerki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önümiň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möçberini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artdyrmak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ilkinji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nobatda</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wajyp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jemleýji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görkezijiniň</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depginli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ösüşini</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üpjün</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etmek</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arkaly</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gazanyp</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4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bolýar</a:t>
            </a:r>
            <a:r>
              <a:rPr kumimoji="0" lang="ru-RU"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72519729"/>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Default Theme</Template>
  <TotalTime>51</TotalTime>
  <Words>2477</Words>
  <Application>Microsoft Office PowerPoint</Application>
  <PresentationFormat>Экран (4:3)</PresentationFormat>
  <Paragraphs>30</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Calibri</vt:lpstr>
      <vt:lpstr>Century Gothic</vt:lpstr>
      <vt:lpstr>Times New Roman</vt:lpstr>
      <vt:lpstr>Wingdings 3</vt:lpstr>
      <vt:lpstr>Сектор</vt:lpstr>
      <vt:lpstr>Презентация PowerPoint</vt:lpstr>
      <vt:lpstr>1. Berkarar döwletiň bagtyýarlyk döwründe Türkmenistanyň durmuş-ykdysady ösüşiniň häzirki zaman ýagdaýy.  Türkmenistanyň Prezidenti Gurbanguly Berdimuhamedowyň gönüden-göni ýolbaşçylygynda alnyp barylýan durnukly we depginli ösüş ugry, milli ykdysadyýetiň ähli ulgamlarynda giň gerimli özgertmeleriň durmuşa geçirilmegi 2018-nji ýylda ynamly ykdysady ösüşi, maliýe we durmuş taýdan durnuklylygy, ilatyň ýaşaýyş derejesiniň yzygiderli ýokarlanmagyny üpjün etdi. Şu ugur 2019-njy ýylda hem dowam etdirilýär we ýurduň durnukly ösüş maksatlaryny ornaşdyrmaga gönükdirilen senagat taýdan ösen ykdysady ulgamyny emele getirýän täze başlangyçlary öňe sürmek hemde özgerişlikleriň we global özgertmeleriň gerimini giňeltmek üçin durnukly esas döredilýär. Ykdysady syýasatyň bu maksady serişdeleriň ähli görnüşleriniň (adam maýasy, tebigy, innowasiýa, maýa goýum we beýleki serişdeler) bar bolan ägirt uly mümkinçiligini has doly peýdalanmagyň hasabyna ykdysadyýeti diwersifikasiýa ýoly bilen ösdürmek, onuň bäsdeşlige ukyplylygyny we netijeliligini pugtalandyrmak hem-de eksport giňeltmek bolup durýar. </vt:lpstr>
      <vt:lpstr>Презентация PowerPoint</vt:lpstr>
      <vt:lpstr>Häzirki wagtda biziň ýurdumyzda innowasiýalar isjeň ornaşdyrylýar, şol sanda sanly telewizion alyp görkezmek döredildi, süýümli-optiki aragatnaşyk ulgamlary we internetiň giň elýeterliligi ösüşe eýe boldy. Programma-tehniki serişdeler, maglumat serşdeleri we maglumat ulgamlary dürli döwlet edaralarynda — bank ulgamynda, bilim ulgamynda. ylymda, senagatyň aýry-aýry pudaklarynda işjeň.Türkmenistanyň Prezidenti Gurbanguly Berdimuhamedow ýurdumyzda iş bilen üpjünçiligi has doly derejede üpjün etmegiň we raýatlary işe ýerleşdirmek babatynda netijeli döwlet syýasatyny alyp barmagyň strategiýa taýdan zerurlygyny hemişe nygtap gelýär. Raýatlara durmuş goragynyň ygtybarly kepillendirmelerini bermek, iş bilen babatda halkara düzümleri bilen ýakyndan we netijeli özara hereket etmek, Türkmenistanyň möhüm halkara konwensiýalaryna goşulmagy we umumy kabul edilen halkara kadalarynyň zähmet kanunçylygy ulgamyna ornaşdyrylmagy ýurtda zähmet gatnaşyklarynyň mazmunynyň we hiliniň kämilleşdirilmegini şertlendirdi. </vt:lpstr>
      <vt:lpstr>      2. Türkmenistany 2019-2025-nji ýyllarda durnukly ösdürmegiň döwlet syýasaty.  Milli ykdysadyýetiň ukyplylygyny häsiýetlendirýän görkezijileriň biri hem ykdysadyýetiň maýa goýum ýokary depginli ykdysady maýa goýum syýasatyny alyp barmagy talap edýär. Türkmenistanyň Prezidentiniň halkara ähmiýetli adam hakda aladalara ýugrulan milli Maksatnamalarynyň üstünlikli amala aşyrylmagy ýurdumyzyň maýa goýumlarynyň ýokary depginli ösüşini gazanmaklygyna getirdi.       2017-nji ýylda ýurdumyz boýunça maýa goýumlaryň möçberi 54,2 mlrd manada deň boldy. Berkarar döwletimiziň bagtyýarlyk döwründe önümçilik durmuş medeni we üpjünçilik ulgamy maksatly desgalaryň we binalaryň, ýaşaýyş jaýlarynyň ýüzlerçesi gurlup, ulanylmaga berildi.  Türkmenistanyň Prezidentiniň başlangyçlary bilen ýurdumyzda daşary ýurt göni maýa goýumlaryny çekmekde hem uly üstünlikler gazanyldy. Ýurduň milli Lideri tarapyndan saýlanyp alnan Türkmenistanyň durmuş taýdan göz öňünde tutulan bazar ykdysadyýetiniň nusgasy we ýurdumyzy durnukly ösdürmek babatynda alyp barýan gin möçberli beyik işleri ýokary depginli senagatlaşdyrma we innowasiýa syýasaty utgaşykly alyp barmaga gin mümkinçilikleri döredýär. Ýurdumyzda duruş taýdan göz öňünde tutulan ykdysadyýetiň berk maddy binýady döredilýär. Munuň üçin maýa goýumlarynyň uly bölegi (2017-nji ýylda 43.0%) önümçilik däl pudaklara gönükdirilýär. Munuň netijesinde, öňdebaryjy standartlara laýyk gelýän durmuş üpjünçilik ulgamynyň desgalarynyň müňlerçesi gurlup, ulanylmaga berilýär. Maýa goýumlarynyň aglaba bölegi ýurdumyzyň, ykdysadyýetiniň önümçilik pudagyna (57%) gönükdirildi.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10</cp:revision>
  <dcterms:created xsi:type="dcterms:W3CDTF">2020-02-28T11:31:35Z</dcterms:created>
  <dcterms:modified xsi:type="dcterms:W3CDTF">2020-10-02T09:30:52Z</dcterms:modified>
</cp:coreProperties>
</file>