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2" r:id="rId2"/>
    <p:sldId id="256" r:id="rId3"/>
    <p:sldId id="257" r:id="rId4"/>
    <p:sldId id="258" r:id="rId5"/>
    <p:sldId id="259" r:id="rId6"/>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BE41D-BE48-4717-8E6E-5DD002D62FC8}" type="datetimeFigureOut">
              <a:rPr lang="ru-RU" smtClean="0"/>
              <a:t>29.12.2020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6DE231-C5AC-4CFE-B15E-858A08C3556D}" type="slidenum">
              <a:rPr lang="ru-RU" smtClean="0"/>
              <a:t>‹#›</a:t>
            </a:fld>
            <a:endParaRPr lang="ru-RU"/>
          </a:p>
        </p:txBody>
      </p:sp>
    </p:spTree>
    <p:extLst>
      <p:ext uri="{BB962C8B-B14F-4D97-AF65-F5344CB8AC3E}">
        <p14:creationId xmlns:p14="http://schemas.microsoft.com/office/powerpoint/2010/main" val="909691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DE231-C5AC-4CFE-B15E-858A08C3556D}" type="slidenum">
              <a:rPr lang="ru-RU" smtClean="0"/>
              <a:t>2</a:t>
            </a:fld>
            <a:endParaRPr lang="ru-RU"/>
          </a:p>
        </p:txBody>
      </p:sp>
    </p:spTree>
    <p:extLst>
      <p:ext uri="{BB962C8B-B14F-4D97-AF65-F5344CB8AC3E}">
        <p14:creationId xmlns:p14="http://schemas.microsoft.com/office/powerpoint/2010/main" val="2729856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tk-TM"/>
          </a:p>
        </p:txBody>
      </p:sp>
      <p:sp>
        <p:nvSpPr>
          <p:cNvPr id="4" name="Дата 3"/>
          <p:cNvSpPr>
            <a:spLocks noGrp="1"/>
          </p:cNvSpPr>
          <p:nvPr>
            <p:ph type="dt" sz="half" idx="10"/>
          </p:nvPr>
        </p:nvSpPr>
        <p:spPr/>
        <p:txBody>
          <a:body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3581527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1124807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322045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3542534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8178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Дата 4"/>
          <p:cNvSpPr>
            <a:spLocks noGrp="1"/>
          </p:cNvSpPr>
          <p:nvPr>
            <p:ph type="dt" sz="half" idx="10"/>
          </p:nvPr>
        </p:nvSpPr>
        <p:spPr/>
        <p:txBody>
          <a:bodyPr/>
          <a:lstStyle/>
          <a:p>
            <a:fld id="{76F3E85F-F3C7-4C55-BB92-93510144866A}"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124517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7" name="Дата 6"/>
          <p:cNvSpPr>
            <a:spLocks noGrp="1"/>
          </p:cNvSpPr>
          <p:nvPr>
            <p:ph type="dt" sz="half" idx="10"/>
          </p:nvPr>
        </p:nvSpPr>
        <p:spPr/>
        <p:txBody>
          <a:bodyPr/>
          <a:lstStyle/>
          <a:p>
            <a:fld id="{76F3E85F-F3C7-4C55-BB92-93510144866A}" type="datetimeFigureOut">
              <a:rPr lang="tk-TM" smtClean="0"/>
              <a:t>29.12.20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2098110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Дата 2"/>
          <p:cNvSpPr>
            <a:spLocks noGrp="1"/>
          </p:cNvSpPr>
          <p:nvPr>
            <p:ph type="dt" sz="half" idx="10"/>
          </p:nvPr>
        </p:nvSpPr>
        <p:spPr/>
        <p:txBody>
          <a:bodyPr/>
          <a:lstStyle/>
          <a:p>
            <a:fld id="{76F3E85F-F3C7-4C55-BB92-93510144866A}" type="datetimeFigureOut">
              <a:rPr lang="tk-TM" smtClean="0"/>
              <a:t>29.12.20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3687723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6F3E85F-F3C7-4C55-BB92-93510144866A}" type="datetimeFigureOut">
              <a:rPr lang="tk-TM" smtClean="0"/>
              <a:t>29.12.20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205902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6F3E85F-F3C7-4C55-BB92-93510144866A}"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4285980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6F3E85F-F3C7-4C55-BB92-93510144866A}"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DB804F56-732D-45DC-B379-B60C8CF1B611}" type="slidenum">
              <a:rPr lang="tk-TM" smtClean="0"/>
              <a:t>‹#›</a:t>
            </a:fld>
            <a:endParaRPr lang="tk-TM"/>
          </a:p>
        </p:txBody>
      </p:sp>
    </p:spTree>
    <p:extLst>
      <p:ext uri="{BB962C8B-B14F-4D97-AF65-F5344CB8AC3E}">
        <p14:creationId xmlns:p14="http://schemas.microsoft.com/office/powerpoint/2010/main" val="1073676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F3E85F-F3C7-4C55-BB92-93510144866A}" type="datetimeFigureOut">
              <a:rPr lang="tk-TM" smtClean="0"/>
              <a:t>29.12.20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804F56-732D-45DC-B379-B60C8CF1B611}" type="slidenum">
              <a:rPr lang="tk-TM" smtClean="0"/>
              <a:t>‹#›</a:t>
            </a:fld>
            <a:endParaRPr lang="tk-TM"/>
          </a:p>
        </p:txBody>
      </p:sp>
    </p:spTree>
    <p:extLst>
      <p:ext uri="{BB962C8B-B14F-4D97-AF65-F5344CB8AC3E}">
        <p14:creationId xmlns:p14="http://schemas.microsoft.com/office/powerpoint/2010/main" val="1335674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72699"/>
            <a:ext cx="12192000" cy="1540042"/>
          </a:xfrm>
        </p:spPr>
        <p:txBody>
          <a:bodyPr>
            <a:noAutofit/>
          </a:bodyPr>
          <a:lstStyle/>
          <a:p>
            <a:pPr algn="ctr"/>
            <a:r>
              <a:rPr lang="cs-CZ" sz="3600" b="1" dirty="0">
                <a:latin typeface="Times New Roman" panose="02020603050405020304" pitchFamily="18" charset="0"/>
                <a:cs typeface="Times New Roman" panose="02020603050405020304" pitchFamily="18" charset="0"/>
              </a:rPr>
              <a:t>TEMA № </a:t>
            </a:r>
            <a:r>
              <a:rPr lang="tk-TM" sz="3600" b="1" dirty="0">
                <a:latin typeface="Times New Roman" panose="02020603050405020304" pitchFamily="18" charset="0"/>
                <a:cs typeface="Times New Roman" panose="02020603050405020304" pitchFamily="18" charset="0"/>
              </a:rPr>
              <a:t>17</a:t>
            </a:r>
            <a:r>
              <a:rPr lang="tk-TM" sz="3600" dirty="0">
                <a:latin typeface="Times New Roman" panose="02020603050405020304" pitchFamily="18" charset="0"/>
                <a:cs typeface="Times New Roman" panose="02020603050405020304" pitchFamily="18" charset="0"/>
              </a:rPr>
              <a:t/>
            </a:r>
            <a:br>
              <a:rPr lang="tk-TM" sz="3600" dirty="0">
                <a:latin typeface="Times New Roman" panose="02020603050405020304" pitchFamily="18" charset="0"/>
                <a:cs typeface="Times New Roman" panose="02020603050405020304" pitchFamily="18" charset="0"/>
              </a:rPr>
            </a:br>
            <a:r>
              <a:rPr lang="cs-CZ" sz="3600" b="1" dirty="0">
                <a:latin typeface="Times New Roman" panose="02020603050405020304" pitchFamily="18" charset="0"/>
                <a:cs typeface="Times New Roman" panose="02020603050405020304" pitchFamily="18" charset="0"/>
              </a:rPr>
              <a:t/>
            </a:r>
            <a:br>
              <a:rPr lang="cs-CZ" sz="3600" b="1" dirty="0">
                <a:latin typeface="Times New Roman" panose="02020603050405020304" pitchFamily="18" charset="0"/>
                <a:cs typeface="Times New Roman" panose="02020603050405020304" pitchFamily="18" charset="0"/>
              </a:rPr>
            </a:br>
            <a:r>
              <a:rPr lang="cs-CZ" sz="3600" b="1" dirty="0">
                <a:latin typeface="Times New Roman" panose="02020603050405020304" pitchFamily="18" charset="0"/>
                <a:cs typeface="Times New Roman" panose="02020603050405020304" pitchFamily="18" charset="0"/>
              </a:rPr>
              <a:t>   Tema: </a:t>
            </a:r>
            <a:r>
              <a:rPr lang="tk-TM" sz="3600" b="1" dirty="0">
                <a:latin typeface="Times New Roman" panose="02020603050405020304" pitchFamily="18" charset="0"/>
                <a:cs typeface="Times New Roman" panose="02020603050405020304" pitchFamily="18" charset="0"/>
              </a:rPr>
              <a:t>Kabel ýollarynyň montazy we peýdalanylyşy</a:t>
            </a:r>
            <a:r>
              <a:rPr lang="cs-CZ" sz="3600" b="1" dirty="0">
                <a:latin typeface="Times New Roman" panose="02020603050405020304" pitchFamily="18" charset="0"/>
                <a:cs typeface="Times New Roman" panose="02020603050405020304" pitchFamily="18" charset="0"/>
              </a:rPr>
              <a:t>.   </a:t>
            </a:r>
            <a:r>
              <a:rPr lang="tk-TM" sz="3600" dirty="0">
                <a:latin typeface="Times New Roman" panose="02020603050405020304" pitchFamily="18" charset="0"/>
                <a:cs typeface="Times New Roman" panose="02020603050405020304" pitchFamily="18" charset="0"/>
              </a:rPr>
              <a:t/>
            </a:r>
            <a:br>
              <a:rPr lang="tk-TM" sz="3600" dirty="0">
                <a:latin typeface="Times New Roman" panose="02020603050405020304" pitchFamily="18" charset="0"/>
                <a:cs typeface="Times New Roman" panose="02020603050405020304" pitchFamily="18" charset="0"/>
              </a:rPr>
            </a:br>
            <a:endParaRPr lang="tk-TM"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058779" y="3012741"/>
            <a:ext cx="10651958" cy="1994457"/>
          </a:xfrm>
          <a:prstGeom prst="rect">
            <a:avLst/>
          </a:prstGeom>
        </p:spPr>
        <p:txBody>
          <a:bodyPr wrap="square">
            <a:spAutoFit/>
          </a:bodyPr>
          <a:lstStyle/>
          <a:p>
            <a:pPr marL="6350" marR="39370" indent="-6350" algn="ctr">
              <a:lnSpc>
                <a:spcPct val="103000"/>
              </a:lnSpc>
              <a:spcAft>
                <a:spcPts val="25"/>
              </a:spcAft>
            </a:pPr>
            <a:r>
              <a:rPr lang="tk-TM" sz="2400" b="1" dirty="0">
                <a:solidFill>
                  <a:srgbClr val="000000"/>
                </a:solidFill>
                <a:latin typeface="Times New Roman" panose="02020603050405020304" pitchFamily="18" charset="0"/>
                <a:ea typeface="Times New Roman" panose="02020603050405020304" pitchFamily="18" charset="0"/>
              </a:rPr>
              <a:t>Meýilnama:</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ctr">
              <a:lnSpc>
                <a:spcPct val="103000"/>
              </a:lnSpc>
              <a:spcAft>
                <a:spcPts val="25"/>
              </a:spcAft>
            </a:pPr>
            <a:r>
              <a:rPr lang="tk-TM" sz="2400" b="1" dirty="0">
                <a:solidFill>
                  <a:srgbClr val="000000"/>
                </a:solidFill>
                <a:latin typeface="Times New Roman" panose="02020603050405020304" pitchFamily="18" charset="0"/>
                <a:ea typeface="Times New Roman" panose="02020603050405020304" pitchFamily="18" charset="0"/>
              </a:rPr>
              <a:t> </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buFont typeface="+mj-lt"/>
              <a:buAutoNum type="arabicPeriod"/>
            </a:pPr>
            <a:r>
              <a:rPr lang="tk-TM" sz="2400" b="1" dirty="0">
                <a:solidFill>
                  <a:srgbClr val="000000"/>
                </a:solidFill>
                <a:latin typeface="Times New Roman" panose="02020603050405020304" pitchFamily="18" charset="0"/>
                <a:ea typeface="Calibri" panose="020F0502020204030204" pitchFamily="34" charset="0"/>
              </a:rPr>
              <a:t>Kabel ýollarynyň we kabel setleriniň taslamalarynda  umumy maglumatlar.</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buFont typeface="+mj-lt"/>
              <a:buAutoNum type="arabicPeriod"/>
            </a:pPr>
            <a:r>
              <a:rPr lang="tk-TM" sz="2400" b="1" dirty="0">
                <a:solidFill>
                  <a:srgbClr val="000000"/>
                </a:solidFill>
                <a:latin typeface="Times New Roman" panose="02020603050405020304" pitchFamily="18" charset="0"/>
                <a:ea typeface="Calibri" panose="020F0502020204030204" pitchFamily="34" charset="0"/>
              </a:rPr>
              <a:t>Kabel ýollarynyň we kabel setleriniň taslamalarynda talaplar.</a:t>
            </a:r>
            <a:endParaRPr lang="tk-TM" dirty="0" smtClean="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spcAft>
                <a:spcPts val="25"/>
              </a:spcAft>
              <a:buFont typeface="+mj-lt"/>
              <a:buAutoNum type="arabicPeriod"/>
            </a:pPr>
            <a:r>
              <a:rPr lang="tk-TM" sz="2400" b="1" dirty="0">
                <a:solidFill>
                  <a:srgbClr val="000000"/>
                </a:solidFill>
                <a:latin typeface="Times New Roman" panose="02020603050405020304" pitchFamily="18" charset="0"/>
                <a:ea typeface="Calibri" panose="020F0502020204030204" pitchFamily="34" charset="0"/>
              </a:rPr>
              <a:t>Işi guramagyň soraglary.</a:t>
            </a:r>
            <a:endParaRPr lang="tk-TM"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65315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9925"/>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Güýçli </a:t>
            </a:r>
            <a:r>
              <a:rPr lang="tk-TM" sz="2800" dirty="0">
                <a:solidFill>
                  <a:srgbClr val="000000"/>
                </a:solidFill>
                <a:latin typeface="Times New Roman" panose="02020603050405020304" pitchFamily="18" charset="0"/>
                <a:ea typeface="Calibri" panose="020F0502020204030204" pitchFamily="34" charset="0"/>
              </a:rPr>
              <a:t>kabelleriň ulanylýan ýeri täsir edýän derejesine bagly, onuň agressiw we atylma ýa-da töweregindäki gurşawy ýangyn howpy, çekdirilýän güýçli mehaniki, şonuň ýaly kabel proklatka görnüşi sete kesgitlenen. “Ýeketäk tehniki saýlama görkeziji we elektrik kabelleriň ulanylyşy“. Onda giňden ulanylýan kabel we alýumin ýa-da plastmas gabygy gurşunly gabykly kabeli </a:t>
            </a:r>
            <a:r>
              <a:rPr lang="tk-TM" sz="2800" dirty="0" smtClean="0">
                <a:solidFill>
                  <a:srgbClr val="000000"/>
                </a:solidFill>
                <a:latin typeface="Times New Roman" panose="02020603050405020304" pitchFamily="18" charset="0"/>
                <a:ea typeface="Calibri" panose="020F0502020204030204" pitchFamily="34" charset="0"/>
              </a:rPr>
              <a:t>çalyşýar</a:t>
            </a:r>
            <a:r>
              <a:rPr lang="en-US" sz="2800" dirty="0" smtClean="0">
                <a:solidFill>
                  <a:srgbClr val="000000"/>
                </a:solidFill>
                <a:latin typeface="Times New Roman" panose="02020603050405020304" pitchFamily="18" charset="0"/>
                <a:ea typeface="Calibri" panose="020F0502020204030204" pitchFamily="34" charset="0"/>
              </a:rPr>
              <a:t>.</a:t>
            </a:r>
            <a:r>
              <a:rPr lang="tk-TM" sz="2800" dirty="0" smtClean="0">
                <a:solidFill>
                  <a:srgbClr val="000000"/>
                </a:solidFill>
                <a:latin typeface="Times New Roman" panose="02020603050405020304" pitchFamily="18" charset="0"/>
                <a:ea typeface="Calibri" panose="020F0502020204030204" pitchFamily="34" charset="0"/>
              </a:rPr>
              <a:t> </a:t>
            </a:r>
            <a:r>
              <a:rPr lang="tk-TM" sz="2800" dirty="0">
                <a:solidFill>
                  <a:srgbClr val="000000"/>
                </a:solidFill>
                <a:latin typeface="Times New Roman" panose="02020603050405020304" pitchFamily="18" charset="0"/>
                <a:ea typeface="Calibri" panose="020F0502020204030204" pitchFamily="34" charset="0"/>
              </a:rPr>
              <a:t>Kabeli ekspluatasiýa oturdyş düzgüniň talaby boýunça saýlanylýar we kabeliň ähli markasy sarp edijileriň ähli kategoriýasy ygtybarly derejede elektrik üpjünçilik sarp </a:t>
            </a:r>
            <a:r>
              <a:rPr lang="tk-TM" sz="2800" dirty="0" smtClean="0">
                <a:solidFill>
                  <a:srgbClr val="000000"/>
                </a:solidFill>
                <a:latin typeface="Times New Roman" panose="02020603050405020304" pitchFamily="18" charset="0"/>
                <a:ea typeface="Calibri" panose="020F0502020204030204" pitchFamily="34" charset="0"/>
              </a:rPr>
              <a:t>edijiler</a:t>
            </a:r>
            <a:r>
              <a:rPr lang="en-US" sz="2800" dirty="0" smtClean="0">
                <a:solidFill>
                  <a:srgbClr val="000000"/>
                </a:solidFill>
                <a:latin typeface="Times New Roman" panose="02020603050405020304" pitchFamily="18" charset="0"/>
                <a:ea typeface="Calibri" panose="020F0502020204030204" pitchFamily="34" charset="0"/>
              </a:rPr>
              <a:t>d</a:t>
            </a:r>
            <a:r>
              <a:rPr lang="tk-TM" sz="2800" dirty="0" smtClean="0">
                <a:solidFill>
                  <a:srgbClr val="000000"/>
                </a:solidFill>
                <a:latin typeface="Times New Roman" panose="02020603050405020304" pitchFamily="18" charset="0"/>
                <a:ea typeface="Calibri" panose="020F0502020204030204" pitchFamily="34" charset="0"/>
              </a:rPr>
              <a:t>e </a:t>
            </a:r>
            <a:r>
              <a:rPr lang="tk-TM" sz="2800" dirty="0">
                <a:solidFill>
                  <a:srgbClr val="000000"/>
                </a:solidFill>
                <a:latin typeface="Times New Roman" panose="02020603050405020304" pitchFamily="18" charset="0"/>
                <a:ea typeface="Calibri" panose="020F0502020204030204" pitchFamily="34" charset="0"/>
              </a:rPr>
              <a:t>ulanylýar</a:t>
            </a:r>
            <a:r>
              <a:rPr lang="tk-TM" sz="2800" dirty="0" smtClean="0">
                <a:solidFill>
                  <a:srgbClr val="000000"/>
                </a:solidFill>
                <a:latin typeface="Times New Roman" panose="02020603050405020304" pitchFamily="18" charset="0"/>
                <a:ea typeface="Calibri" panose="020F0502020204030204" pitchFamily="34" charset="0"/>
              </a:rPr>
              <a:t>.</a:t>
            </a:r>
            <a:r>
              <a:rPr lang="en-US" sz="2800" dirty="0" smtClean="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Ulanyp </a:t>
            </a:r>
            <a:r>
              <a:rPr lang="tk-TM" sz="2800" dirty="0">
                <a:solidFill>
                  <a:srgbClr val="000000"/>
                </a:solidFill>
                <a:latin typeface="Times New Roman" panose="02020603050405020304" pitchFamily="18" charset="0"/>
                <a:ea typeface="Calibri" panose="020F0502020204030204" pitchFamily="34" charset="0"/>
              </a:rPr>
              <a:t>bolmajak alýumin gorag gabykly kabel aýratyn ýagdaýda gurşun gabykly kabel ulanylýar</a:t>
            </a:r>
            <a:r>
              <a:rPr lang="tk-TM" sz="2800" dirty="0" smtClean="0">
                <a:solidFill>
                  <a:srgbClr val="000000"/>
                </a:solidFill>
                <a:latin typeface="Times New Roman" panose="02020603050405020304" pitchFamily="18" charset="0"/>
                <a:ea typeface="Calibri" panose="020F0502020204030204" pitchFamily="34" charset="0"/>
              </a:rPr>
              <a:t>.</a:t>
            </a:r>
            <a:endParaRPr lang="tk-TM"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6350" marR="39370" indent="-6350">
              <a:lnSpc>
                <a:spcPct val="103000"/>
              </a:lnSpc>
            </a:pPr>
            <a:r>
              <a:rPr lang="tk-TM"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k-TM"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k-TM" sz="2800" dirty="0">
                <a:latin typeface="Times New Roman" panose="02020603050405020304" pitchFamily="18" charset="0"/>
                <a:cs typeface="Times New Roman" panose="02020603050405020304" pitchFamily="18" charset="0"/>
              </a:rPr>
              <a:t>Trassa üçin kabel linýasy iň az çykdaýjyly kabel hasaplanyp saýlanylýar we ony mehaniki näsazlykdan korroziýadan, wibirasiýadan, </a:t>
            </a:r>
            <a:r>
              <a:rPr lang="tk-TM" sz="2800" dirty="0" smtClean="0">
                <a:latin typeface="Times New Roman" panose="02020603050405020304" pitchFamily="18" charset="0"/>
                <a:cs typeface="Times New Roman" panose="02020603050405020304" pitchFamily="18" charset="0"/>
              </a:rPr>
              <a:t>gyzma</a:t>
            </a:r>
            <a:r>
              <a:rPr lang="en-US" sz="2800" dirty="0" smtClean="0">
                <a:latin typeface="Times New Roman" panose="02020603050405020304" pitchFamily="18" charset="0"/>
                <a:cs typeface="Times New Roman" panose="02020603050405020304" pitchFamily="18" charset="0"/>
              </a:rPr>
              <a:t>k</a:t>
            </a:r>
            <a:r>
              <a:rPr lang="tk-TM" sz="2800" dirty="0" smtClean="0">
                <a:latin typeface="Times New Roman" panose="02020603050405020304" pitchFamily="18" charset="0"/>
                <a:cs typeface="Times New Roman" panose="02020603050405020304" pitchFamily="18" charset="0"/>
              </a:rPr>
              <a:t>dan </a:t>
            </a:r>
            <a:r>
              <a:rPr lang="tk-TM" sz="2800" dirty="0">
                <a:latin typeface="Times New Roman" panose="02020603050405020304" pitchFamily="18" charset="0"/>
                <a:cs typeface="Times New Roman" panose="02020603050405020304" pitchFamily="18" charset="0"/>
              </a:rPr>
              <a:t>we goňşy kabeliň näsazlygyndan, gysga utgaşmada elektrik dugadan gorap saklamagy üpjin etmeli</a:t>
            </a:r>
            <a:r>
              <a:rPr lang="tk-TM" sz="2800" dirty="0" smtClean="0">
                <a:latin typeface="Times New Roman" panose="02020603050405020304" pitchFamily="18" charset="0"/>
                <a:cs typeface="Times New Roman" panose="02020603050405020304" pitchFamily="18" charset="0"/>
              </a:rPr>
              <a:t>.</a:t>
            </a:r>
            <a:r>
              <a:rPr lang="tk-TM" sz="2800" dirty="0">
                <a:solidFill>
                  <a:srgbClr val="000000"/>
                </a:solidFill>
                <a:latin typeface="Times New Roman" panose="02020603050405020304" pitchFamily="18" charset="0"/>
                <a:ea typeface="Calibri" panose="020F0502020204030204" pitchFamily="34" charset="0"/>
              </a:rPr>
              <a:t> Özara turbageçiriji şeýle </a:t>
            </a:r>
            <a:r>
              <a:rPr lang="tk-TM" sz="2800" dirty="0" smtClean="0">
                <a:solidFill>
                  <a:srgbClr val="000000"/>
                </a:solidFill>
                <a:latin typeface="Times New Roman" panose="02020603050405020304" pitchFamily="18" charset="0"/>
                <a:ea typeface="Calibri" panose="020F0502020204030204" pitchFamily="34" charset="0"/>
              </a:rPr>
              <a:t>ýerine </a:t>
            </a:r>
            <a:r>
              <a:rPr lang="tk-TM" sz="2800" dirty="0">
                <a:solidFill>
                  <a:srgbClr val="000000"/>
                </a:solidFill>
                <a:latin typeface="Times New Roman" panose="02020603050405020304" pitchFamily="18" charset="0"/>
                <a:ea typeface="Calibri" panose="020F0502020204030204" pitchFamily="34" charset="0"/>
              </a:rPr>
              <a:t>ýetirilýär, haçan-da montaž we ekspluatasiýa döwründe mehaniki naprýeženiýesi we zaýalanmagyň howpy döremeginiň öňüni almaly. Onuň üçin kabeli uzynlygyna artygy bilen goýulýar. </a:t>
            </a:r>
            <a:endParaRPr lang="tk-TM"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5760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45143"/>
            <a:ext cx="12192000" cy="6287619"/>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Kompensasiýa </a:t>
            </a:r>
            <a:r>
              <a:rPr lang="tk-TM" sz="2800" dirty="0">
                <a:solidFill>
                  <a:srgbClr val="000000"/>
                </a:solidFill>
                <a:latin typeface="Times New Roman" panose="02020603050405020304" pitchFamily="18" charset="0"/>
                <a:ea typeface="Calibri" panose="020F0502020204030204" pitchFamily="34" charset="0"/>
              </a:rPr>
              <a:t>üçin mümkin boldugyça topragyň süýşmegi we kabeliň özünde we konstruksiýasynda deformasiýa temparaturasy </a:t>
            </a:r>
            <a:r>
              <a:rPr lang="tk-TM" sz="2800" dirty="0" smtClean="0">
                <a:solidFill>
                  <a:srgbClr val="000000"/>
                </a:solidFill>
                <a:latin typeface="Times New Roman" panose="02020603050405020304" pitchFamily="18" charset="0"/>
                <a:ea typeface="Calibri" panose="020F0502020204030204" pitchFamily="34" charset="0"/>
              </a:rPr>
              <a:t>ýeterlik</a:t>
            </a:r>
            <a:r>
              <a:rPr lang="en-US" sz="2800" dirty="0" smtClean="0">
                <a:solidFill>
                  <a:srgbClr val="000000"/>
                </a:solidFill>
                <a:latin typeface="Times New Roman" panose="02020603050405020304" pitchFamily="18" charset="0"/>
                <a:ea typeface="Calibri" panose="020F0502020204030204" pitchFamily="34" charset="0"/>
              </a:rPr>
              <a:t> </a:t>
            </a:r>
            <a:r>
              <a:rPr lang="en-US" sz="2800" dirty="0" err="1" smtClean="0">
                <a:solidFill>
                  <a:srgbClr val="000000"/>
                </a:solidFill>
                <a:latin typeface="Times New Roman" panose="02020603050405020304" pitchFamily="18" charset="0"/>
                <a:ea typeface="Calibri" panose="020F0502020204030204" pitchFamily="34" charset="0"/>
              </a:rPr>
              <a:t>bolmaly</a:t>
            </a:r>
            <a:r>
              <a:rPr lang="tk-TM" sz="2800" dirty="0" smtClean="0">
                <a:solidFill>
                  <a:srgbClr val="000000"/>
                </a:solidFill>
                <a:latin typeface="Times New Roman" panose="02020603050405020304" pitchFamily="18" charset="0"/>
                <a:ea typeface="Calibri" panose="020F0502020204030204" pitchFamily="34" charset="0"/>
              </a:rPr>
              <a:t>. </a:t>
            </a:r>
            <a:r>
              <a:rPr lang="tk-TM" sz="2800" dirty="0">
                <a:solidFill>
                  <a:srgbClr val="000000"/>
                </a:solidFill>
                <a:latin typeface="Times New Roman" panose="02020603050405020304" pitchFamily="18" charset="0"/>
                <a:ea typeface="Calibri" panose="020F0502020204030204" pitchFamily="34" charset="0"/>
              </a:rPr>
              <a:t>Ätiýaç kabeli halka görnüşde ýerleşdirmägi ýol </a:t>
            </a:r>
            <a:r>
              <a:rPr lang="tk-TM" sz="2800" dirty="0" smtClean="0">
                <a:solidFill>
                  <a:srgbClr val="000000"/>
                </a:solidFill>
                <a:latin typeface="Times New Roman" panose="02020603050405020304" pitchFamily="18" charset="0"/>
                <a:ea typeface="Calibri" panose="020F0502020204030204" pitchFamily="34" charset="0"/>
              </a:rPr>
              <a:t>berilmeýär. Kabeli </a:t>
            </a:r>
            <a:r>
              <a:rPr lang="tk-TM" sz="2800" dirty="0">
                <a:solidFill>
                  <a:srgbClr val="000000"/>
                </a:solidFill>
                <a:latin typeface="Times New Roman" panose="02020603050405020304" pitchFamily="18" charset="0"/>
                <a:ea typeface="Calibri" panose="020F0502020204030204" pitchFamily="34" charset="0"/>
              </a:rPr>
              <a:t>keseligine ýapyk stenada konstruksiýa boýunça geçirilýär we başga ýerde soňky nokady berk berkidilýär. Hökman iki tarapyň egri birikdirmesi we stoper mufta ahyryny ýapmaly. Dikligine stena kontruksiýa boýunça şonuň ýaly hasaply berkidilýär, dar gabygyň deformasiýasynyň öňüni almak we damarlaryň çatylanda muftaň hususy kabeliň massasynyň bozulmazlygynyň öňüni almaly</a:t>
            </a:r>
            <a:r>
              <a:rPr lang="tk-TM" sz="2800" dirty="0" smtClean="0">
                <a:solidFill>
                  <a:srgbClr val="000000"/>
                </a:solidFill>
                <a:latin typeface="Times New Roman" panose="02020603050405020304" pitchFamily="18" charset="0"/>
                <a:ea typeface="Calibri" panose="020F0502020204030204" pitchFamily="34" charset="0"/>
              </a:rPr>
              <a:t>. Kabeliň konstruksiýa boýunça şeýle </a:t>
            </a:r>
            <a:r>
              <a:rPr lang="tk-TM" sz="2800" dirty="0" smtClean="0">
                <a:solidFill>
                  <a:srgbClr val="000000"/>
                </a:solidFill>
                <a:latin typeface="Times New Roman" panose="02020603050405020304" pitchFamily="18" charset="0"/>
                <a:ea typeface="Calibri" panose="020F0502020204030204" pitchFamily="34" charset="0"/>
              </a:rPr>
              <a:t>goýulýar</a:t>
            </a:r>
            <a:r>
              <a:rPr lang="tk-TM" sz="2800" dirty="0" smtClean="0">
                <a:solidFill>
                  <a:srgbClr val="000000"/>
                </a:solidFill>
                <a:latin typeface="Times New Roman" panose="02020603050405020304" pitchFamily="18" charset="0"/>
                <a:ea typeface="Calibri" panose="020F0502020204030204" pitchFamily="34" charset="0"/>
              </a:rPr>
              <a:t>, kabeliň gabygy mehaniki zaýalanmaz ýaly. </a:t>
            </a:r>
            <a:r>
              <a:rPr lang="tk-TM" sz="2800" dirty="0" smtClean="0">
                <a:latin typeface="Times New Roman" panose="02020603050405020304" pitchFamily="18" charset="0"/>
                <a:ea typeface="Calibri" panose="020F0502020204030204" pitchFamily="34" charset="0"/>
              </a:rPr>
              <a:t>Kabel </a:t>
            </a:r>
            <a:r>
              <a:rPr lang="tk-TM" sz="2800" dirty="0">
                <a:latin typeface="Times New Roman" panose="02020603050405020304" pitchFamily="18" charset="0"/>
                <a:ea typeface="Calibri" panose="020F0502020204030204" pitchFamily="34" charset="0"/>
              </a:rPr>
              <a:t>liniýasy trassada gurulmadyk ýerinde goýmak üçin tanyşdyryş belgi oturdylýar. </a:t>
            </a:r>
            <a:endParaRPr lang="en-US" sz="2800" dirty="0" smtClean="0">
              <a:latin typeface="Times New Roman" panose="02020603050405020304" pitchFamily="18" charset="0"/>
              <a:ea typeface="Calibri" panose="020F0502020204030204" pitchFamily="34" charset="0"/>
            </a:endParaRPr>
          </a:p>
          <a:p>
            <a:pPr marL="6350" marR="39370" indent="-6350">
              <a:lnSpc>
                <a:spcPct val="103000"/>
              </a:lnSpc>
            </a:pPr>
            <a:r>
              <a:rPr lang="en-US" sz="2800" dirty="0">
                <a:latin typeface="Times New Roman" panose="02020603050405020304" pitchFamily="18" charset="0"/>
                <a:ea typeface="Calibri" panose="020F0502020204030204" pitchFamily="34" charset="0"/>
              </a:rPr>
              <a:t>	</a:t>
            </a:r>
            <a:r>
              <a:rPr lang="tk-TM" sz="2800" dirty="0" smtClean="0">
                <a:latin typeface="Times New Roman" panose="02020603050405020304" pitchFamily="18" charset="0"/>
                <a:ea typeface="Calibri" panose="020F0502020204030204" pitchFamily="34" charset="0"/>
              </a:rPr>
              <a:t>	Munuň </a:t>
            </a:r>
            <a:r>
              <a:rPr lang="tk-TM" sz="2800" dirty="0">
                <a:latin typeface="Times New Roman" panose="02020603050405020304" pitchFamily="18" charset="0"/>
                <a:ea typeface="Calibri" panose="020F0502020204030204" pitchFamily="34" charset="0"/>
              </a:rPr>
              <a:t>ýaly liniýa sürülen ýerde goýmak, aňladýan belgi her 500 metirden az bolman oturdylýar. Şonuň ýaly-da trassada naprýaženiýe üýtgände, uly kabeliň sany aýratyn </a:t>
            </a:r>
            <a:r>
              <a:rPr lang="tk-TM" sz="2800" dirty="0" smtClean="0">
                <a:latin typeface="Times New Roman" panose="02020603050405020304" pitchFamily="18" charset="0"/>
                <a:ea typeface="Calibri" panose="020F0502020204030204" pitchFamily="34" charset="0"/>
              </a:rPr>
              <a:t>tranşeý</a:t>
            </a:r>
            <a:r>
              <a:rPr lang="en-US" sz="2800" dirty="0" smtClean="0">
                <a:latin typeface="Times New Roman" panose="02020603050405020304" pitchFamily="18" charset="0"/>
                <a:ea typeface="Calibri" panose="020F0502020204030204" pitchFamily="34" charset="0"/>
              </a:rPr>
              <a:t>e</a:t>
            </a:r>
            <a:r>
              <a:rPr lang="tk-TM" sz="2800" dirty="0" smtClean="0">
                <a:latin typeface="Times New Roman" panose="02020603050405020304" pitchFamily="18" charset="0"/>
                <a:ea typeface="Calibri" panose="020F0502020204030204" pitchFamily="34" charset="0"/>
              </a:rPr>
              <a:t>de </a:t>
            </a:r>
            <a:r>
              <a:rPr lang="tk-TM" sz="2800" dirty="0">
                <a:latin typeface="Times New Roman" panose="02020603050405020304" pitchFamily="18" charset="0"/>
                <a:ea typeface="Calibri" panose="020F0502020204030204" pitchFamily="34" charset="0"/>
              </a:rPr>
              <a:t>kabeliň toparynyň arasy 0,5 metirden az bolmanda ýa-da kanalda, tünelde, stenada we galereýada </a:t>
            </a:r>
            <a:r>
              <a:rPr lang="tk-TM" sz="2800" dirty="0" smtClean="0">
                <a:latin typeface="Times New Roman" panose="02020603050405020304" pitchFamily="18" charset="0"/>
                <a:ea typeface="Calibri" panose="020F0502020204030204" pitchFamily="34" charset="0"/>
              </a:rPr>
              <a:t>ot</a:t>
            </a:r>
            <a:r>
              <a:rPr lang="en-US" sz="2800" dirty="0" smtClean="0">
                <a:latin typeface="Times New Roman" panose="02020603050405020304" pitchFamily="18" charset="0"/>
                <a:ea typeface="Calibri" panose="020F0502020204030204" pitchFamily="34" charset="0"/>
              </a:rPr>
              <a:t>u</a:t>
            </a:r>
            <a:r>
              <a:rPr lang="tk-TM" sz="2800" dirty="0" smtClean="0">
                <a:latin typeface="Times New Roman" panose="02020603050405020304" pitchFamily="18" charset="0"/>
                <a:ea typeface="Calibri" panose="020F0502020204030204" pitchFamily="34" charset="0"/>
              </a:rPr>
              <a:t>rtmak </a:t>
            </a:r>
            <a:r>
              <a:rPr lang="tk-TM" sz="2800" dirty="0">
                <a:latin typeface="Times New Roman" panose="02020603050405020304" pitchFamily="18" charset="0"/>
                <a:ea typeface="Calibri" panose="020F0502020204030204" pitchFamily="34" charset="0"/>
              </a:rPr>
              <a:t>bolar.</a:t>
            </a:r>
            <a:endParaRPr lang="tk-TM" sz="2800" dirty="0"/>
          </a:p>
        </p:txBody>
      </p:sp>
    </p:spTree>
    <p:extLst>
      <p:ext uri="{BB962C8B-B14F-4D97-AF65-F5344CB8AC3E}">
        <p14:creationId xmlns:p14="http://schemas.microsoft.com/office/powerpoint/2010/main" val="1115789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9925"/>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Tünelde</a:t>
            </a:r>
            <a:r>
              <a:rPr lang="tk-TM" sz="2800" dirty="0">
                <a:solidFill>
                  <a:srgbClr val="000000"/>
                </a:solidFill>
                <a:latin typeface="Times New Roman" panose="02020603050405020304" pitchFamily="18" charset="0"/>
                <a:ea typeface="Calibri" panose="020F0502020204030204" pitchFamily="34" charset="0"/>
              </a:rPr>
              <a:t>, estakada-da we galareýada kabeli geçirmek güýçli kabelleriň sany bir tarapa gidýän 20W ýokary ýerine ýetirilýär. Uly </a:t>
            </a:r>
            <a:r>
              <a:rPr lang="tk-TM" sz="2800" dirty="0" smtClean="0">
                <a:solidFill>
                  <a:srgbClr val="000000"/>
                </a:solidFill>
                <a:latin typeface="Times New Roman" panose="02020603050405020304" pitchFamily="18" charset="0"/>
                <a:ea typeface="Calibri" panose="020F0502020204030204" pitchFamily="34" charset="0"/>
              </a:rPr>
              <a:t>çekinin</a:t>
            </a:r>
            <a:r>
              <a:rPr lang="en-US" sz="2800" dirty="0" err="1" smtClean="0">
                <a:solidFill>
                  <a:srgbClr val="000000"/>
                </a:solidFill>
                <a:latin typeface="Times New Roman" panose="02020603050405020304" pitchFamily="18" charset="0"/>
                <a:ea typeface="Calibri" panose="020F0502020204030204" pitchFamily="34" charset="0"/>
              </a:rPr>
              <a:t>i</a:t>
            </a:r>
            <a:r>
              <a:rPr lang="tk-TM" sz="2800" dirty="0" smtClean="0">
                <a:solidFill>
                  <a:srgbClr val="000000"/>
                </a:solidFill>
                <a:latin typeface="Times New Roman" panose="02020603050405020304" pitchFamily="18" charset="0"/>
                <a:ea typeface="Calibri" panose="020F0502020204030204" pitchFamily="34" charset="0"/>
              </a:rPr>
              <a:t>lýän şertde </a:t>
            </a:r>
            <a:r>
              <a:rPr lang="tk-TM" sz="2800" dirty="0">
                <a:solidFill>
                  <a:srgbClr val="000000"/>
                </a:solidFill>
                <a:latin typeface="Times New Roman" panose="02020603050405020304" pitchFamily="18" charset="0"/>
                <a:ea typeface="Calibri" panose="020F0502020204030204" pitchFamily="34" charset="0"/>
              </a:rPr>
              <a:t>, demir ýol geçelgeleriň kesişýän ýerinde we metal guýulmagyň ähtimallygy üçin kabeli  blokly geçirilýär.</a:t>
            </a:r>
            <a:endParaRPr lang="tk-TM" sz="28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Jaýyň </a:t>
            </a:r>
            <a:r>
              <a:rPr lang="tk-TM" sz="2800" dirty="0">
                <a:solidFill>
                  <a:srgbClr val="000000"/>
                </a:solidFill>
                <a:latin typeface="Times New Roman" panose="02020603050405020304" pitchFamily="18" charset="0"/>
                <a:ea typeface="Calibri" panose="020F0502020204030204" pitchFamily="34" charset="0"/>
              </a:rPr>
              <a:t>içinde kabel liniýany gös-göni jaýyň konstruksiýa boýunça geçirilýär . Kanalda, blokda, tunelde, turbada, meýdançada goýlan we ýapyk şonuň ýaly maşynyň fundamentinde, şahtada kabeliň etažda we iki </a:t>
            </a:r>
            <a:r>
              <a:rPr lang="tk-TM" sz="2800" dirty="0" smtClean="0">
                <a:solidFill>
                  <a:srgbClr val="000000"/>
                </a:solidFill>
                <a:latin typeface="Times New Roman" panose="02020603050405020304" pitchFamily="18" charset="0"/>
                <a:ea typeface="Calibri" panose="020F0502020204030204" pitchFamily="34" charset="0"/>
              </a:rPr>
              <a:t>gat</a:t>
            </a:r>
            <a:r>
              <a:rPr lang="en-US" sz="2800" dirty="0" smtClean="0">
                <a:solidFill>
                  <a:srgbClr val="000000"/>
                </a:solidFill>
                <a:latin typeface="Times New Roman" panose="02020603050405020304" pitchFamily="18" charset="0"/>
                <a:ea typeface="Calibri" panose="020F0502020204030204" pitchFamily="34" charset="0"/>
              </a:rPr>
              <a:t>da,</a:t>
            </a:r>
            <a:r>
              <a:rPr lang="tk-TM" sz="2800" dirty="0" smtClean="0">
                <a:solidFill>
                  <a:srgbClr val="000000"/>
                </a:solidFill>
                <a:latin typeface="Times New Roman" panose="02020603050405020304" pitchFamily="18" charset="0"/>
                <a:ea typeface="Calibri" panose="020F0502020204030204" pitchFamily="34" charset="0"/>
              </a:rPr>
              <a:t> </a:t>
            </a:r>
            <a:r>
              <a:rPr lang="tk-TM" sz="2800" dirty="0">
                <a:solidFill>
                  <a:srgbClr val="000000"/>
                </a:solidFill>
                <a:latin typeface="Times New Roman" panose="02020603050405020304" pitchFamily="18" charset="0"/>
                <a:ea typeface="Calibri" panose="020F0502020204030204" pitchFamily="34" charset="0"/>
              </a:rPr>
              <a:t>nolda kabel geçirilýär</a:t>
            </a:r>
            <a:r>
              <a:rPr lang="tk-TM" sz="2800" dirty="0" smtClean="0">
                <a:solidFill>
                  <a:srgbClr val="000000"/>
                </a:solidFill>
                <a:latin typeface="Times New Roman" panose="02020603050405020304" pitchFamily="18" charset="0"/>
                <a:ea typeface="Calibri" panose="020F0502020204030204" pitchFamily="34" charset="0"/>
              </a:rPr>
              <a:t>.</a:t>
            </a:r>
            <a:r>
              <a:rPr lang="en-US" sz="2800" dirty="0" smtClean="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Kabel </a:t>
            </a:r>
            <a:r>
              <a:rPr lang="tk-TM" sz="2800" dirty="0">
                <a:solidFill>
                  <a:srgbClr val="000000"/>
                </a:solidFill>
                <a:latin typeface="Times New Roman" panose="02020603050405020304" pitchFamily="18" charset="0"/>
                <a:ea typeface="Calibri" panose="020F0502020204030204" pitchFamily="34" charset="0"/>
              </a:rPr>
              <a:t>liniýada kabeli kadaly kagyza siňdirilen izolýasiýa bilen ýerine ýetirilýär. Kabeli stopor (stopormehanizmleriň hereket edýäň böleklerini </a:t>
            </a:r>
            <a:r>
              <a:rPr lang="tk-TM" sz="2800" dirty="0" smtClean="0">
                <a:solidFill>
                  <a:srgbClr val="000000"/>
                </a:solidFill>
                <a:latin typeface="Times New Roman" panose="02020603050405020304" pitchFamily="18" charset="0"/>
                <a:ea typeface="Calibri" panose="020F0502020204030204" pitchFamily="34" charset="0"/>
              </a:rPr>
              <a:t>ýuwaşatmak </a:t>
            </a:r>
            <a:r>
              <a:rPr lang="tk-TM" sz="2800" dirty="0">
                <a:solidFill>
                  <a:srgbClr val="000000"/>
                </a:solidFill>
                <a:latin typeface="Times New Roman" panose="02020603050405020304" pitchFamily="18" charset="0"/>
                <a:ea typeface="Calibri" panose="020F0502020204030204" pitchFamily="34" charset="0"/>
              </a:rPr>
              <a:t>ýa-da saklamak üçin gurluş) geçme muftaň kömegi bilen birleşdirilýär.</a:t>
            </a:r>
            <a:endParaRPr lang="tk-TM" sz="28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1000W </a:t>
            </a:r>
            <a:r>
              <a:rPr lang="tk-TM" sz="2800" dirty="0">
                <a:solidFill>
                  <a:srgbClr val="000000"/>
                </a:solidFill>
                <a:latin typeface="Times New Roman" panose="02020603050405020304" pitchFamily="18" charset="0"/>
                <a:ea typeface="Calibri" panose="020F0502020204030204" pitchFamily="34" charset="0"/>
              </a:rPr>
              <a:t>ýokary naprýeženiýeli liniýada rezin izolýasiýaly egri kabeliň gabygyny birleşdirmek rezin şlanga bilen çyglylygy geçirmeýän lak çaýylyp ýerine ýetirilýär. 1 km indiki guruljak kabel liniýa birleşdirilen muftaň sany üç damarly kabel </a:t>
            </a:r>
            <a:r>
              <a:rPr lang="tk-TM" sz="2800" dirty="0" smtClean="0">
                <a:solidFill>
                  <a:srgbClr val="000000"/>
                </a:solidFill>
                <a:latin typeface="Times New Roman" panose="02020603050405020304" pitchFamily="18" charset="0"/>
                <a:ea typeface="Calibri" panose="020F0502020204030204" pitchFamily="34" charset="0"/>
              </a:rPr>
              <a:t>1-10</a:t>
            </a:r>
            <a:r>
              <a:rPr lang="en-US" sz="2800" dirty="0" smtClean="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kW </a:t>
            </a:r>
            <a:r>
              <a:rPr lang="tk-TM" sz="2800" dirty="0">
                <a:solidFill>
                  <a:srgbClr val="000000"/>
                </a:solidFill>
                <a:latin typeface="Times New Roman" panose="02020603050405020304" pitchFamily="18" charset="0"/>
                <a:ea typeface="Calibri" panose="020F0502020204030204" pitchFamily="34" charset="0"/>
              </a:rPr>
              <a:t>kese-kesigi 3 x 95mm</a:t>
            </a:r>
            <a:r>
              <a:rPr lang="tk-TM" sz="2800" baseline="30000" dirty="0">
                <a:solidFill>
                  <a:srgbClr val="000000"/>
                </a:solidFill>
                <a:latin typeface="Times New Roman" panose="02020603050405020304" pitchFamily="18" charset="0"/>
                <a:ea typeface="Calibri" panose="020F0502020204030204" pitchFamily="34" charset="0"/>
              </a:rPr>
              <a:t>2</a:t>
            </a:r>
            <a:r>
              <a:rPr lang="tk-TM" sz="2800" dirty="0">
                <a:solidFill>
                  <a:srgbClr val="000000"/>
                </a:solidFill>
                <a:latin typeface="Times New Roman" panose="02020603050405020304" pitchFamily="18" charset="0"/>
                <a:ea typeface="Calibri" panose="020F0502020204030204" pitchFamily="34" charset="0"/>
              </a:rPr>
              <a:t> çenli 4 sany; üç damarly kabel 1-10 kW kese-kesigi 3 x 120 mm</a:t>
            </a:r>
            <a:r>
              <a:rPr lang="tk-TM" sz="2800" baseline="30000" dirty="0">
                <a:solidFill>
                  <a:srgbClr val="000000"/>
                </a:solidFill>
                <a:latin typeface="Times New Roman" panose="02020603050405020304" pitchFamily="18" charset="0"/>
                <a:ea typeface="Calibri" panose="020F0502020204030204" pitchFamily="34" charset="0"/>
              </a:rPr>
              <a:t>2</a:t>
            </a:r>
            <a:r>
              <a:rPr lang="tk-TM" sz="2800" dirty="0">
                <a:solidFill>
                  <a:srgbClr val="000000"/>
                </a:solidFill>
                <a:latin typeface="Times New Roman" panose="02020603050405020304" pitchFamily="18" charset="0"/>
                <a:ea typeface="Calibri" panose="020F0502020204030204" pitchFamily="34" charset="0"/>
              </a:rPr>
              <a:t> - 3 x 240 mm</a:t>
            </a:r>
            <a:r>
              <a:rPr lang="tk-TM" sz="2800" baseline="30000" dirty="0">
                <a:solidFill>
                  <a:srgbClr val="000000"/>
                </a:solidFill>
                <a:latin typeface="Times New Roman" panose="02020603050405020304" pitchFamily="18" charset="0"/>
                <a:ea typeface="Calibri" panose="020F0502020204030204" pitchFamily="34" charset="0"/>
              </a:rPr>
              <a:t>2 </a:t>
            </a:r>
            <a:r>
              <a:rPr lang="tk-TM" sz="2800" dirty="0">
                <a:solidFill>
                  <a:srgbClr val="000000"/>
                </a:solidFill>
                <a:latin typeface="Times New Roman" panose="02020603050405020304" pitchFamily="18" charset="0"/>
                <a:ea typeface="Calibri" panose="020F0502020204030204" pitchFamily="34" charset="0"/>
              </a:rPr>
              <a:t>-5 sany bolmaly.</a:t>
            </a:r>
            <a:endParaRPr lang="tk-TM" sz="2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5031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643049"/>
          </a:xfrm>
          <a:prstGeom prst="rect">
            <a:avLst/>
          </a:prstGeom>
        </p:spPr>
        <p:txBody>
          <a:bodyPr wrap="square">
            <a:spAutoFit/>
          </a:bodyPr>
          <a:lstStyle/>
          <a:p>
            <a:pPr marL="6350" marR="39370" indent="-6350">
              <a:lnSpc>
                <a:spcPct val="103000"/>
              </a:lnSpc>
            </a:pPr>
            <a:r>
              <a:rPr lang="tk-TM" sz="2800" dirty="0" smtClean="0">
                <a:solidFill>
                  <a:srgbClr val="000000"/>
                </a:solidFill>
                <a:latin typeface="Times New Roman" panose="02020603050405020304" pitchFamily="18" charset="0"/>
                <a:ea typeface="Calibri" panose="020F0502020204030204" pitchFamily="34" charset="0"/>
              </a:rPr>
              <a:t>		Metal </a:t>
            </a:r>
            <a:r>
              <a:rPr lang="tk-TM" sz="2800" dirty="0">
                <a:solidFill>
                  <a:srgbClr val="000000"/>
                </a:solidFill>
                <a:latin typeface="Times New Roman" panose="02020603050405020304" pitchFamily="18" charset="0"/>
                <a:ea typeface="Calibri" panose="020F0502020204030204" pitchFamily="34" charset="0"/>
              </a:rPr>
              <a:t>gabykly kabel liniýasy ýa-da bronlanan, şonuň ýaly hem kabeliň konstruksiýasy, kabel liniýasy haýsy biri geçirilende-de zeminlenýär ýa-da ekspluatasiýa düzgüni boýunça getirilen talabyna gabat gelmeginde </a:t>
            </a:r>
            <a:r>
              <a:rPr lang="tk-TM" sz="2800" dirty="0" smtClean="0">
                <a:solidFill>
                  <a:srgbClr val="000000"/>
                </a:solidFill>
                <a:latin typeface="Times New Roman" panose="02020603050405020304" pitchFamily="18" charset="0"/>
                <a:ea typeface="Calibri" panose="020F0502020204030204" pitchFamily="34" charset="0"/>
              </a:rPr>
              <a:t>nullaşdyrylýar</a:t>
            </a:r>
            <a:r>
              <a:rPr lang="en-US" sz="2800" dirty="0" smtClean="0">
                <a:solidFill>
                  <a:srgbClr val="000000"/>
                </a:solidFill>
                <a:latin typeface="Times New Roman" panose="02020603050405020304" pitchFamily="18" charset="0"/>
                <a:ea typeface="Calibri" panose="020F0502020204030204" pitchFamily="34" charset="0"/>
              </a:rPr>
              <a:t>.</a:t>
            </a:r>
            <a:r>
              <a:rPr lang="tk-TM" sz="2800" dirty="0" smtClean="0">
                <a:solidFill>
                  <a:srgbClr val="000000"/>
                </a:solidFill>
                <a:latin typeface="Times New Roman" panose="02020603050405020304" pitchFamily="18" charset="0"/>
                <a:ea typeface="Calibri" panose="020F0502020204030204" pitchFamily="34" charset="0"/>
              </a:rPr>
              <a:t> </a:t>
            </a:r>
            <a:r>
              <a:rPr lang="tk-TM" sz="2800" dirty="0">
                <a:solidFill>
                  <a:srgbClr val="000000"/>
                </a:solidFill>
                <a:latin typeface="Times New Roman" panose="02020603050405020304" pitchFamily="18" charset="0"/>
                <a:ea typeface="Calibri" panose="020F0502020204030204" pitchFamily="34" charset="0"/>
              </a:rPr>
              <a:t>Zeminlenende ýa-da nullaşdyrylanda metal gabygy güýçli kabeliň gabygy ýa–da muftaň korpusyna birleşdirilýär.</a:t>
            </a:r>
            <a:endParaRPr lang="tk-TM" sz="28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Zeminlenen </a:t>
            </a:r>
            <a:r>
              <a:rPr lang="tk-TM" sz="2800" dirty="0">
                <a:solidFill>
                  <a:srgbClr val="000000"/>
                </a:solidFill>
                <a:latin typeface="Times New Roman" panose="02020603050405020304" pitchFamily="18" charset="0"/>
                <a:ea typeface="Calibri" panose="020F0502020204030204" pitchFamily="34" charset="0"/>
              </a:rPr>
              <a:t>ýa-da nullaşdyrylan goraýjy geçiriji ählisiniň kese-kesegi 6 mm</a:t>
            </a:r>
            <a:r>
              <a:rPr lang="tk-TM" sz="2800" baseline="30000" dirty="0">
                <a:solidFill>
                  <a:srgbClr val="000000"/>
                </a:solidFill>
                <a:latin typeface="Times New Roman" panose="02020603050405020304" pitchFamily="18" charset="0"/>
                <a:ea typeface="Calibri" panose="020F0502020204030204" pitchFamily="34" charset="0"/>
              </a:rPr>
              <a:t>2</a:t>
            </a:r>
            <a:r>
              <a:rPr lang="tk-TM" sz="2800" dirty="0">
                <a:solidFill>
                  <a:srgbClr val="000000"/>
                </a:solidFill>
                <a:latin typeface="Times New Roman" panose="02020603050405020304" pitchFamily="18" charset="0"/>
                <a:ea typeface="Calibri" panose="020F0502020204030204" pitchFamily="34" charset="0"/>
              </a:rPr>
              <a:t> kiçi bolmadygy ulanylýar.</a:t>
            </a:r>
            <a:endParaRPr lang="tk-TM" sz="28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gn="just">
              <a:lnSpc>
                <a:spcPct val="103000"/>
              </a:lnSpc>
              <a:spcAft>
                <a:spcPts val="25"/>
              </a:spcAft>
            </a:pPr>
            <a:r>
              <a:rPr lang="tk-TM" sz="2800" dirty="0">
                <a:solidFill>
                  <a:srgbClr val="000000"/>
                </a:solidFill>
                <a:latin typeface="Times New Roman" panose="02020603050405020304" pitchFamily="18" charset="0"/>
                <a:ea typeface="Times New Roman" panose="02020603050405020304" pitchFamily="18" charset="0"/>
              </a:rPr>
              <a:t> </a:t>
            </a:r>
            <a:endParaRPr lang="tk-TM" sz="2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54937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6</Words>
  <Application>Microsoft Office PowerPoint</Application>
  <PresentationFormat>Широкоэкранный</PresentationFormat>
  <Paragraphs>17</Paragraphs>
  <Slides>5</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TEMA № 17     Tema: Kabel ýollarynyň montazy we peýdalanylyşy.    </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 17     Tema: Kabel ýollarynyň montazy we peýdalanylyşy.    </dc:title>
  <dc:creator>Lenovo</dc:creator>
  <cp:lastModifiedBy>Lenovo</cp:lastModifiedBy>
  <cp:revision>4</cp:revision>
  <dcterms:created xsi:type="dcterms:W3CDTF">2020-12-21T06:32:03Z</dcterms:created>
  <dcterms:modified xsi:type="dcterms:W3CDTF">2020-12-29T11:10:37Z</dcterms:modified>
</cp:coreProperties>
</file>