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66" r:id="rId6"/>
    <p:sldId id="259" r:id="rId7"/>
    <p:sldId id="260" r:id="rId8"/>
    <p:sldId id="261" r:id="rId9"/>
    <p:sldId id="262" r:id="rId10"/>
    <p:sldId id="263" r:id="rId11"/>
    <p:sldId id="267" r:id="rId12"/>
    <p:sldId id="264" r:id="rId13"/>
    <p:sldId id="265" r:id="rId14"/>
    <p:sldId id="268" r:id="rId15"/>
    <p:sldId id="270" r:id="rId16"/>
    <p:sldId id="271" r:id="rId1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E1CA74-7413-4A1B-946F-5DF3A5F7A24A}"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ru-RU"/>
        </a:p>
      </dgm:t>
    </dgm:pt>
    <dgm:pt modelId="{F8940DB6-9142-408C-A1BF-A146D0A5740C}">
      <dgm:prSet custT="1"/>
      <dgm:spPr/>
      <dgm:t>
        <a:bodyPr/>
        <a:lstStyle/>
        <a:p>
          <a:r>
            <a:rPr lang="tk-TM" sz="2400" b="1" dirty="0" smtClean="0">
              <a:solidFill>
                <a:srgbClr val="FFFF00"/>
              </a:solidFill>
              <a:latin typeface="Times New Roman" pitchFamily="18" charset="0"/>
              <a:cs typeface="Times New Roman" pitchFamily="18" charset="0"/>
            </a:rPr>
            <a:t>Alp tegin (963ý.)</a:t>
          </a:r>
          <a:endParaRPr lang="en-US" sz="2400" b="1" dirty="0" smtClean="0">
            <a:solidFill>
              <a:srgbClr val="FFFF00"/>
            </a:solidFill>
            <a:latin typeface="Times New Roman" pitchFamily="18" charset="0"/>
            <a:cs typeface="Times New Roman" pitchFamily="18" charset="0"/>
          </a:endParaRPr>
        </a:p>
      </dgm:t>
    </dgm:pt>
    <dgm:pt modelId="{31FB6710-DD8B-45F9-8AEF-C06140C44BF0}" type="parTrans" cxnId="{7560133F-6C2B-4116-99A1-AFA9E7E2A364}">
      <dgm:prSet/>
      <dgm:spPr/>
      <dgm:t>
        <a:bodyPr/>
        <a:lstStyle/>
        <a:p>
          <a:endParaRPr lang="ru-RU">
            <a:solidFill>
              <a:srgbClr val="FFFF00"/>
            </a:solidFill>
          </a:endParaRPr>
        </a:p>
      </dgm:t>
    </dgm:pt>
    <dgm:pt modelId="{3A0A1704-7825-416E-9583-0312FE2D1F1C}" type="sibTrans" cxnId="{7560133F-6C2B-4116-99A1-AFA9E7E2A364}">
      <dgm:prSet/>
      <dgm:spPr/>
      <dgm:t>
        <a:bodyPr/>
        <a:lstStyle/>
        <a:p>
          <a:endParaRPr lang="ru-RU">
            <a:solidFill>
              <a:srgbClr val="FFFF00"/>
            </a:solidFill>
          </a:endParaRPr>
        </a:p>
      </dgm:t>
    </dgm:pt>
    <dgm:pt modelId="{15D41E85-4C4B-43B7-9420-D64E506E6EF0}">
      <dgm:prSet custT="1"/>
      <dgm:spPr/>
      <dgm:t>
        <a:bodyPr/>
        <a:lstStyle/>
        <a:p>
          <a:r>
            <a:rPr lang="tk-TM" sz="2400" b="1" dirty="0" smtClean="0">
              <a:solidFill>
                <a:srgbClr val="FFFF00"/>
              </a:solidFill>
              <a:latin typeface="Times New Roman" pitchFamily="18" charset="0"/>
              <a:cs typeface="Times New Roman" pitchFamily="18" charset="0"/>
            </a:rPr>
            <a:t>Abu Yshak</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(963-966ýý.)</a:t>
          </a:r>
          <a:endParaRPr lang="en-US" sz="2400" b="1" dirty="0" smtClean="0">
            <a:solidFill>
              <a:srgbClr val="FFFF00"/>
            </a:solidFill>
            <a:latin typeface="Times New Roman" pitchFamily="18" charset="0"/>
            <a:cs typeface="Times New Roman" pitchFamily="18" charset="0"/>
          </a:endParaRPr>
        </a:p>
      </dgm:t>
    </dgm:pt>
    <dgm:pt modelId="{79B2D66E-FBC3-4894-B4C7-DB63B7C17BF2}" type="parTrans" cxnId="{8B964F0E-7DE5-4F5E-A3AF-5F79DAB4CCB5}">
      <dgm:prSet/>
      <dgm:spPr/>
      <dgm:t>
        <a:bodyPr/>
        <a:lstStyle/>
        <a:p>
          <a:endParaRPr lang="ru-RU">
            <a:solidFill>
              <a:srgbClr val="FFFF00"/>
            </a:solidFill>
          </a:endParaRPr>
        </a:p>
      </dgm:t>
    </dgm:pt>
    <dgm:pt modelId="{ED680DA1-33E4-4373-AD6F-9AA1A9611F21}" type="sibTrans" cxnId="{8B964F0E-7DE5-4F5E-A3AF-5F79DAB4CCB5}">
      <dgm:prSet/>
      <dgm:spPr/>
      <dgm:t>
        <a:bodyPr/>
        <a:lstStyle/>
        <a:p>
          <a:endParaRPr lang="ru-RU">
            <a:solidFill>
              <a:srgbClr val="FFFF00"/>
            </a:solidFill>
          </a:endParaRPr>
        </a:p>
      </dgm:t>
    </dgm:pt>
    <dgm:pt modelId="{14D18FA8-6C1B-4CA5-BEF8-1081695F5F45}">
      <dgm:prSet custT="1"/>
      <dgm:spPr/>
      <dgm:t>
        <a:bodyPr/>
        <a:lstStyle/>
        <a:p>
          <a:r>
            <a:rPr lang="tk-TM" sz="2400" b="1" dirty="0" smtClean="0">
              <a:solidFill>
                <a:srgbClr val="FFFF00"/>
              </a:solidFill>
              <a:latin typeface="Times New Roman" pitchFamily="18" charset="0"/>
              <a:cs typeface="Times New Roman" pitchFamily="18" charset="0"/>
            </a:rPr>
            <a:t>Bilge tegin</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(966-972ý.)</a:t>
          </a:r>
          <a:endParaRPr lang="en-US" sz="2400" b="1" dirty="0" smtClean="0">
            <a:solidFill>
              <a:srgbClr val="FFFF00"/>
            </a:solidFill>
            <a:latin typeface="Times New Roman" pitchFamily="18" charset="0"/>
            <a:cs typeface="Times New Roman" pitchFamily="18" charset="0"/>
          </a:endParaRPr>
        </a:p>
      </dgm:t>
    </dgm:pt>
    <dgm:pt modelId="{AF16FCDA-20B0-488C-964C-1BA68D448A65}" type="parTrans" cxnId="{F8D47813-293A-4ECB-A78E-8ADDB62C46BE}">
      <dgm:prSet/>
      <dgm:spPr/>
      <dgm:t>
        <a:bodyPr/>
        <a:lstStyle/>
        <a:p>
          <a:endParaRPr lang="ru-RU">
            <a:solidFill>
              <a:srgbClr val="FFFF00"/>
            </a:solidFill>
          </a:endParaRPr>
        </a:p>
      </dgm:t>
    </dgm:pt>
    <dgm:pt modelId="{21F70CC2-752D-47B8-B99A-FB01DF4DCC08}" type="sibTrans" cxnId="{F8D47813-293A-4ECB-A78E-8ADDB62C46BE}">
      <dgm:prSet/>
      <dgm:spPr/>
      <dgm:t>
        <a:bodyPr/>
        <a:lstStyle/>
        <a:p>
          <a:endParaRPr lang="ru-RU">
            <a:solidFill>
              <a:srgbClr val="FFFF00"/>
            </a:solidFill>
          </a:endParaRPr>
        </a:p>
      </dgm:t>
    </dgm:pt>
    <dgm:pt modelId="{C1D9FDCC-F2F1-4201-B1D9-8713FB6BB162}">
      <dgm:prSet custT="1"/>
      <dgm:spPr/>
      <dgm:t>
        <a:bodyPr/>
        <a:lstStyle/>
        <a:p>
          <a:r>
            <a:rPr lang="tk-TM" sz="2000" b="1" dirty="0" smtClean="0">
              <a:solidFill>
                <a:srgbClr val="FFFF00"/>
              </a:solidFill>
              <a:latin typeface="Times New Roman" pitchFamily="18" charset="0"/>
              <a:cs typeface="Times New Roman" pitchFamily="18" charset="0"/>
            </a:rPr>
            <a:t>Böri (Piri tegin )</a:t>
          </a:r>
          <a:r>
            <a:rPr lang="en-US" sz="2000" b="1" dirty="0" smtClean="0">
              <a:solidFill>
                <a:srgbClr val="FFFF00"/>
              </a:solidFill>
              <a:latin typeface="Times New Roman" pitchFamily="18" charset="0"/>
              <a:cs typeface="Times New Roman" pitchFamily="18" charset="0"/>
            </a:rPr>
            <a:t>-</a:t>
          </a:r>
          <a:r>
            <a:rPr lang="tk-TM" sz="2000" b="1" dirty="0" smtClean="0">
              <a:solidFill>
                <a:srgbClr val="FFFF00"/>
              </a:solidFill>
              <a:latin typeface="Times New Roman" pitchFamily="18" charset="0"/>
              <a:cs typeface="Times New Roman" pitchFamily="18" charset="0"/>
            </a:rPr>
            <a:t>(972-977ýý.)-</a:t>
          </a:r>
          <a:r>
            <a:rPr lang="tk-TM" sz="2000" dirty="0" smtClean="0">
              <a:solidFill>
                <a:srgbClr val="FFFF00"/>
              </a:solidFill>
              <a:latin typeface="Times New Roman" pitchFamily="18" charset="0"/>
              <a:cs typeface="Times New Roman" pitchFamily="18" charset="0"/>
            </a:rPr>
            <a:t>Alp teginiň agtygy</a:t>
          </a:r>
          <a:endParaRPr lang="en-US" sz="2000" dirty="0" smtClean="0">
            <a:solidFill>
              <a:srgbClr val="FFFF00"/>
            </a:solidFill>
            <a:latin typeface="Times New Roman" pitchFamily="18" charset="0"/>
            <a:cs typeface="Times New Roman" pitchFamily="18" charset="0"/>
          </a:endParaRPr>
        </a:p>
      </dgm:t>
    </dgm:pt>
    <dgm:pt modelId="{3EBED724-A9F7-40BA-896F-813BC667A278}" type="parTrans" cxnId="{B483C894-A9A2-48E7-B627-89AB5728A1FA}">
      <dgm:prSet/>
      <dgm:spPr/>
      <dgm:t>
        <a:bodyPr/>
        <a:lstStyle/>
        <a:p>
          <a:endParaRPr lang="ru-RU">
            <a:solidFill>
              <a:srgbClr val="FFFF00"/>
            </a:solidFill>
          </a:endParaRPr>
        </a:p>
      </dgm:t>
    </dgm:pt>
    <dgm:pt modelId="{B219B011-6918-4F25-BBD0-EAD4CA7E6194}" type="sibTrans" cxnId="{B483C894-A9A2-48E7-B627-89AB5728A1FA}">
      <dgm:prSet/>
      <dgm:spPr/>
      <dgm:t>
        <a:bodyPr/>
        <a:lstStyle/>
        <a:p>
          <a:endParaRPr lang="ru-RU">
            <a:solidFill>
              <a:srgbClr val="FFFF00"/>
            </a:solidFill>
          </a:endParaRPr>
        </a:p>
      </dgm:t>
    </dgm:pt>
    <dgm:pt modelId="{E4756F34-F1E8-4A12-8048-F9C137DB6255}">
      <dgm:prSet custT="1"/>
      <dgm:spPr/>
      <dgm:t>
        <a:bodyPr/>
        <a:lstStyle/>
        <a:p>
          <a:r>
            <a:rPr lang="tk-TM" sz="2400" b="1" dirty="0" smtClean="0">
              <a:solidFill>
                <a:srgbClr val="FFFF00"/>
              </a:solidFill>
              <a:latin typeface="Times New Roman" pitchFamily="18" charset="0"/>
              <a:cs typeface="Times New Roman" pitchFamily="18" charset="0"/>
            </a:rPr>
            <a:t>Söbük tegin</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(977-998ýý.) – </a:t>
          </a:r>
          <a:r>
            <a:rPr lang="tk-TM" sz="2400" dirty="0" smtClean="0">
              <a:solidFill>
                <a:srgbClr val="FFFF00"/>
              </a:solidFill>
              <a:latin typeface="Times New Roman" pitchFamily="18" charset="0"/>
              <a:cs typeface="Times New Roman" pitchFamily="18" charset="0"/>
            </a:rPr>
            <a:t>Alp teginiň giýewsi</a:t>
          </a:r>
          <a:endParaRPr lang="en-US" sz="2400" dirty="0" smtClean="0">
            <a:solidFill>
              <a:srgbClr val="FFFF00"/>
            </a:solidFill>
            <a:latin typeface="Times New Roman" pitchFamily="18" charset="0"/>
            <a:cs typeface="Times New Roman" pitchFamily="18" charset="0"/>
          </a:endParaRPr>
        </a:p>
      </dgm:t>
    </dgm:pt>
    <dgm:pt modelId="{592DEC89-1E8B-4FE5-A2DD-8C4A2B7EF080}" type="parTrans" cxnId="{87AAB2B8-623C-4E5D-B585-9AE9B110E352}">
      <dgm:prSet/>
      <dgm:spPr/>
      <dgm:t>
        <a:bodyPr/>
        <a:lstStyle/>
        <a:p>
          <a:endParaRPr lang="ru-RU">
            <a:solidFill>
              <a:srgbClr val="FFFF00"/>
            </a:solidFill>
          </a:endParaRPr>
        </a:p>
      </dgm:t>
    </dgm:pt>
    <dgm:pt modelId="{F82E0ED0-5DBB-4CED-A9FF-107E379FD47B}" type="sibTrans" cxnId="{87AAB2B8-623C-4E5D-B585-9AE9B110E352}">
      <dgm:prSet/>
      <dgm:spPr/>
      <dgm:t>
        <a:bodyPr/>
        <a:lstStyle/>
        <a:p>
          <a:endParaRPr lang="ru-RU">
            <a:solidFill>
              <a:srgbClr val="FFFF00"/>
            </a:solidFill>
          </a:endParaRPr>
        </a:p>
      </dgm:t>
    </dgm:pt>
    <dgm:pt modelId="{F032DFFF-F305-4392-A1A3-8DBA340CA238}">
      <dgm:prSet custT="1"/>
      <dgm:spPr/>
      <dgm:t>
        <a:bodyPr/>
        <a:lstStyle/>
        <a:p>
          <a:r>
            <a:rPr lang="tk-TM" sz="2400" b="1" dirty="0" smtClean="0">
              <a:solidFill>
                <a:srgbClr val="FFFF00"/>
              </a:solidFill>
              <a:latin typeface="Times New Roman" pitchFamily="18" charset="0"/>
              <a:cs typeface="Times New Roman" pitchFamily="18" charset="0"/>
            </a:rPr>
            <a:t>Mahmyt</a:t>
          </a:r>
          <a:r>
            <a:rPr lang="en-US" sz="2400" b="1"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(998-1030ýý.)</a:t>
          </a:r>
          <a:r>
            <a:rPr lang="tk-TM" sz="2400" dirty="0" smtClean="0">
              <a:solidFill>
                <a:srgbClr val="FFFF00"/>
              </a:solidFill>
              <a:latin typeface="Times New Roman" pitchFamily="18" charset="0"/>
              <a:cs typeface="Times New Roman" pitchFamily="18" charset="0"/>
            </a:rPr>
            <a:t>  (Söbügiň ogly)</a:t>
          </a:r>
          <a:endParaRPr lang="en-US" sz="2400" dirty="0" smtClean="0">
            <a:solidFill>
              <a:srgbClr val="FFFF00"/>
            </a:solidFill>
            <a:latin typeface="Times New Roman" pitchFamily="18" charset="0"/>
            <a:cs typeface="Times New Roman" pitchFamily="18" charset="0"/>
          </a:endParaRPr>
        </a:p>
      </dgm:t>
    </dgm:pt>
    <dgm:pt modelId="{C5B3CF12-1C67-4AB3-885D-0CB1C7425151}" type="parTrans" cxnId="{2291E001-F19F-4264-9775-3ACBF1BAEFC2}">
      <dgm:prSet/>
      <dgm:spPr/>
      <dgm:t>
        <a:bodyPr/>
        <a:lstStyle/>
        <a:p>
          <a:endParaRPr lang="ru-RU">
            <a:solidFill>
              <a:srgbClr val="FFFF00"/>
            </a:solidFill>
          </a:endParaRPr>
        </a:p>
      </dgm:t>
    </dgm:pt>
    <dgm:pt modelId="{1B10D11E-55FB-42F0-A726-DAD78ABE3BF7}" type="sibTrans" cxnId="{2291E001-F19F-4264-9775-3ACBF1BAEFC2}">
      <dgm:prSet/>
      <dgm:spPr/>
      <dgm:t>
        <a:bodyPr/>
        <a:lstStyle/>
        <a:p>
          <a:endParaRPr lang="ru-RU">
            <a:solidFill>
              <a:srgbClr val="FFFF00"/>
            </a:solidFill>
          </a:endParaRPr>
        </a:p>
      </dgm:t>
    </dgm:pt>
    <dgm:pt modelId="{BC79B2D0-E88C-4D8F-BC74-8184830941B2}">
      <dgm:prSet custT="1"/>
      <dgm:spPr/>
      <dgm:t>
        <a:bodyPr/>
        <a:lstStyle/>
        <a:p>
          <a:r>
            <a:rPr lang="tk-TM" sz="2400" b="1" dirty="0" smtClean="0">
              <a:solidFill>
                <a:srgbClr val="FFFF00"/>
              </a:solidFill>
              <a:latin typeface="Times New Roman" pitchFamily="18" charset="0"/>
              <a:cs typeface="Times New Roman" pitchFamily="18" charset="0"/>
            </a:rPr>
            <a:t>Masut</a:t>
          </a:r>
          <a:r>
            <a:rPr lang="tk-TM" sz="2400" dirty="0" smtClean="0">
              <a:solidFill>
                <a:srgbClr val="FFFF00"/>
              </a:solidFill>
              <a:latin typeface="Times New Roman" pitchFamily="18" charset="0"/>
              <a:cs typeface="Times New Roman" pitchFamily="18" charset="0"/>
            </a:rPr>
            <a:t> </a:t>
          </a:r>
          <a:r>
            <a:rPr lang="tk-TM" sz="2400" b="1" dirty="0" smtClean="0">
              <a:solidFill>
                <a:srgbClr val="FFFF00"/>
              </a:solidFill>
              <a:latin typeface="Times New Roman" pitchFamily="18" charset="0"/>
              <a:cs typeface="Times New Roman" pitchFamily="18" charset="0"/>
            </a:rPr>
            <a:t>(1030-1041ýý.)- </a:t>
          </a:r>
          <a:r>
            <a:rPr lang="tk-TM" sz="2400" dirty="0" smtClean="0">
              <a:solidFill>
                <a:srgbClr val="FFFF00"/>
              </a:solidFill>
              <a:latin typeface="Times New Roman" pitchFamily="18" charset="0"/>
              <a:cs typeface="Times New Roman" pitchFamily="18" charset="0"/>
            </a:rPr>
            <a:t>Mahmydyň ogly</a:t>
          </a:r>
          <a:endParaRPr lang="ru-RU" sz="2400" dirty="0">
            <a:solidFill>
              <a:srgbClr val="FFFF00"/>
            </a:solidFill>
          </a:endParaRPr>
        </a:p>
      </dgm:t>
    </dgm:pt>
    <dgm:pt modelId="{1E358A13-A44F-4607-8C6E-7E64B06FEB35}" type="parTrans" cxnId="{3000C27A-485E-4E1C-B153-59873C07A8A4}">
      <dgm:prSet/>
      <dgm:spPr/>
      <dgm:t>
        <a:bodyPr/>
        <a:lstStyle/>
        <a:p>
          <a:endParaRPr lang="ru-RU">
            <a:solidFill>
              <a:srgbClr val="FFFF00"/>
            </a:solidFill>
          </a:endParaRPr>
        </a:p>
      </dgm:t>
    </dgm:pt>
    <dgm:pt modelId="{299E68D6-AD27-4E34-A70A-8522DECB9499}" type="sibTrans" cxnId="{3000C27A-485E-4E1C-B153-59873C07A8A4}">
      <dgm:prSet/>
      <dgm:spPr/>
      <dgm:t>
        <a:bodyPr/>
        <a:lstStyle/>
        <a:p>
          <a:endParaRPr lang="ru-RU">
            <a:solidFill>
              <a:srgbClr val="FFFF00"/>
            </a:solidFill>
          </a:endParaRPr>
        </a:p>
      </dgm:t>
    </dgm:pt>
    <dgm:pt modelId="{16A17A63-0328-462D-87E8-970AD2C176B3}" type="pres">
      <dgm:prSet presAssocID="{D5E1CA74-7413-4A1B-946F-5DF3A5F7A24A}" presName="Name0" presStyleCnt="0">
        <dgm:presLayoutVars>
          <dgm:dir/>
          <dgm:resizeHandles val="exact"/>
        </dgm:presLayoutVars>
      </dgm:prSet>
      <dgm:spPr/>
      <dgm:t>
        <a:bodyPr/>
        <a:lstStyle/>
        <a:p>
          <a:endParaRPr lang="ru-RU"/>
        </a:p>
      </dgm:t>
    </dgm:pt>
    <dgm:pt modelId="{0FAAF746-FEA4-4E12-9617-0D4DD98312E1}" type="pres">
      <dgm:prSet presAssocID="{F8940DB6-9142-408C-A1BF-A146D0A5740C}" presName="node" presStyleLbl="node1" presStyleIdx="0" presStyleCnt="7">
        <dgm:presLayoutVars>
          <dgm:bulletEnabled val="1"/>
        </dgm:presLayoutVars>
      </dgm:prSet>
      <dgm:spPr/>
      <dgm:t>
        <a:bodyPr/>
        <a:lstStyle/>
        <a:p>
          <a:endParaRPr lang="ru-RU"/>
        </a:p>
      </dgm:t>
    </dgm:pt>
    <dgm:pt modelId="{7FBD60E9-BBF2-4D4D-88C6-ADA0CC42766B}" type="pres">
      <dgm:prSet presAssocID="{3A0A1704-7825-416E-9583-0312FE2D1F1C}" presName="sibTrans" presStyleLbl="sibTrans1D1" presStyleIdx="0" presStyleCnt="6"/>
      <dgm:spPr/>
      <dgm:t>
        <a:bodyPr/>
        <a:lstStyle/>
        <a:p>
          <a:endParaRPr lang="ru-RU"/>
        </a:p>
      </dgm:t>
    </dgm:pt>
    <dgm:pt modelId="{C510B833-D0AF-475A-833B-9F016F1F9F9E}" type="pres">
      <dgm:prSet presAssocID="{3A0A1704-7825-416E-9583-0312FE2D1F1C}" presName="connectorText" presStyleLbl="sibTrans1D1" presStyleIdx="0" presStyleCnt="6"/>
      <dgm:spPr/>
      <dgm:t>
        <a:bodyPr/>
        <a:lstStyle/>
        <a:p>
          <a:endParaRPr lang="ru-RU"/>
        </a:p>
      </dgm:t>
    </dgm:pt>
    <dgm:pt modelId="{B45C8E4D-6DE3-4781-B10F-A281C7FDC242}" type="pres">
      <dgm:prSet presAssocID="{15D41E85-4C4B-43B7-9420-D64E506E6EF0}" presName="node" presStyleLbl="node1" presStyleIdx="1" presStyleCnt="7">
        <dgm:presLayoutVars>
          <dgm:bulletEnabled val="1"/>
        </dgm:presLayoutVars>
      </dgm:prSet>
      <dgm:spPr/>
      <dgm:t>
        <a:bodyPr/>
        <a:lstStyle/>
        <a:p>
          <a:endParaRPr lang="ru-RU"/>
        </a:p>
      </dgm:t>
    </dgm:pt>
    <dgm:pt modelId="{81BEAC77-21A0-4B38-8BED-DAFABDB99D4C}" type="pres">
      <dgm:prSet presAssocID="{ED680DA1-33E4-4373-AD6F-9AA1A9611F21}" presName="sibTrans" presStyleLbl="sibTrans1D1" presStyleIdx="1" presStyleCnt="6"/>
      <dgm:spPr/>
      <dgm:t>
        <a:bodyPr/>
        <a:lstStyle/>
        <a:p>
          <a:endParaRPr lang="ru-RU"/>
        </a:p>
      </dgm:t>
    </dgm:pt>
    <dgm:pt modelId="{03F5E811-209D-4712-971C-058C1D93E4EF}" type="pres">
      <dgm:prSet presAssocID="{ED680DA1-33E4-4373-AD6F-9AA1A9611F21}" presName="connectorText" presStyleLbl="sibTrans1D1" presStyleIdx="1" presStyleCnt="6"/>
      <dgm:spPr/>
      <dgm:t>
        <a:bodyPr/>
        <a:lstStyle/>
        <a:p>
          <a:endParaRPr lang="ru-RU"/>
        </a:p>
      </dgm:t>
    </dgm:pt>
    <dgm:pt modelId="{694B5965-CA77-4B1B-BF3B-E336374F16C4}" type="pres">
      <dgm:prSet presAssocID="{14D18FA8-6C1B-4CA5-BEF8-1081695F5F45}" presName="node" presStyleLbl="node1" presStyleIdx="2" presStyleCnt="7">
        <dgm:presLayoutVars>
          <dgm:bulletEnabled val="1"/>
        </dgm:presLayoutVars>
      </dgm:prSet>
      <dgm:spPr/>
      <dgm:t>
        <a:bodyPr/>
        <a:lstStyle/>
        <a:p>
          <a:endParaRPr lang="ru-RU"/>
        </a:p>
      </dgm:t>
    </dgm:pt>
    <dgm:pt modelId="{EED893D5-4968-4B5F-A9D1-C787365682F3}" type="pres">
      <dgm:prSet presAssocID="{21F70CC2-752D-47B8-B99A-FB01DF4DCC08}" presName="sibTrans" presStyleLbl="sibTrans1D1" presStyleIdx="2" presStyleCnt="6"/>
      <dgm:spPr/>
      <dgm:t>
        <a:bodyPr/>
        <a:lstStyle/>
        <a:p>
          <a:endParaRPr lang="ru-RU"/>
        </a:p>
      </dgm:t>
    </dgm:pt>
    <dgm:pt modelId="{A763EEFA-ECA2-47F9-9484-A78CDDC50724}" type="pres">
      <dgm:prSet presAssocID="{21F70CC2-752D-47B8-B99A-FB01DF4DCC08}" presName="connectorText" presStyleLbl="sibTrans1D1" presStyleIdx="2" presStyleCnt="6"/>
      <dgm:spPr/>
      <dgm:t>
        <a:bodyPr/>
        <a:lstStyle/>
        <a:p>
          <a:endParaRPr lang="ru-RU"/>
        </a:p>
      </dgm:t>
    </dgm:pt>
    <dgm:pt modelId="{8F9E6DA0-1151-4B60-8DC5-B147524B573F}" type="pres">
      <dgm:prSet presAssocID="{C1D9FDCC-F2F1-4201-B1D9-8713FB6BB162}" presName="node" presStyleLbl="node1" presStyleIdx="3" presStyleCnt="7">
        <dgm:presLayoutVars>
          <dgm:bulletEnabled val="1"/>
        </dgm:presLayoutVars>
      </dgm:prSet>
      <dgm:spPr/>
      <dgm:t>
        <a:bodyPr/>
        <a:lstStyle/>
        <a:p>
          <a:endParaRPr lang="ru-RU"/>
        </a:p>
      </dgm:t>
    </dgm:pt>
    <dgm:pt modelId="{722B9D68-C8D0-4DF6-82DF-5BA7223EF458}" type="pres">
      <dgm:prSet presAssocID="{B219B011-6918-4F25-BBD0-EAD4CA7E6194}" presName="sibTrans" presStyleLbl="sibTrans1D1" presStyleIdx="3" presStyleCnt="6"/>
      <dgm:spPr/>
      <dgm:t>
        <a:bodyPr/>
        <a:lstStyle/>
        <a:p>
          <a:endParaRPr lang="ru-RU"/>
        </a:p>
      </dgm:t>
    </dgm:pt>
    <dgm:pt modelId="{D9810283-E498-45B0-B7E0-1BB4BE175798}" type="pres">
      <dgm:prSet presAssocID="{B219B011-6918-4F25-BBD0-EAD4CA7E6194}" presName="connectorText" presStyleLbl="sibTrans1D1" presStyleIdx="3" presStyleCnt="6"/>
      <dgm:spPr/>
      <dgm:t>
        <a:bodyPr/>
        <a:lstStyle/>
        <a:p>
          <a:endParaRPr lang="ru-RU"/>
        </a:p>
      </dgm:t>
    </dgm:pt>
    <dgm:pt modelId="{86707C41-806F-4E15-B842-2ED3EE4FE732}" type="pres">
      <dgm:prSet presAssocID="{E4756F34-F1E8-4A12-8048-F9C137DB6255}" presName="node" presStyleLbl="node1" presStyleIdx="4" presStyleCnt="7">
        <dgm:presLayoutVars>
          <dgm:bulletEnabled val="1"/>
        </dgm:presLayoutVars>
      </dgm:prSet>
      <dgm:spPr/>
      <dgm:t>
        <a:bodyPr/>
        <a:lstStyle/>
        <a:p>
          <a:endParaRPr lang="ru-RU"/>
        </a:p>
      </dgm:t>
    </dgm:pt>
    <dgm:pt modelId="{644D2C54-CA00-4F17-9725-7C53DC326349}" type="pres">
      <dgm:prSet presAssocID="{F82E0ED0-5DBB-4CED-A9FF-107E379FD47B}" presName="sibTrans" presStyleLbl="sibTrans1D1" presStyleIdx="4" presStyleCnt="6"/>
      <dgm:spPr/>
      <dgm:t>
        <a:bodyPr/>
        <a:lstStyle/>
        <a:p>
          <a:endParaRPr lang="ru-RU"/>
        </a:p>
      </dgm:t>
    </dgm:pt>
    <dgm:pt modelId="{41799D5C-17C3-48AA-9BD0-06A8F21896F8}" type="pres">
      <dgm:prSet presAssocID="{F82E0ED0-5DBB-4CED-A9FF-107E379FD47B}" presName="connectorText" presStyleLbl="sibTrans1D1" presStyleIdx="4" presStyleCnt="6"/>
      <dgm:spPr/>
      <dgm:t>
        <a:bodyPr/>
        <a:lstStyle/>
        <a:p>
          <a:endParaRPr lang="ru-RU"/>
        </a:p>
      </dgm:t>
    </dgm:pt>
    <dgm:pt modelId="{7DCCF62D-7B65-494C-B060-910F6595FCCC}" type="pres">
      <dgm:prSet presAssocID="{F032DFFF-F305-4392-A1A3-8DBA340CA238}" presName="node" presStyleLbl="node1" presStyleIdx="5" presStyleCnt="7">
        <dgm:presLayoutVars>
          <dgm:bulletEnabled val="1"/>
        </dgm:presLayoutVars>
      </dgm:prSet>
      <dgm:spPr/>
      <dgm:t>
        <a:bodyPr/>
        <a:lstStyle/>
        <a:p>
          <a:endParaRPr lang="ru-RU"/>
        </a:p>
      </dgm:t>
    </dgm:pt>
    <dgm:pt modelId="{6F6A8ADB-5D1C-4CF4-ABD1-A13534DFD500}" type="pres">
      <dgm:prSet presAssocID="{1B10D11E-55FB-42F0-A726-DAD78ABE3BF7}" presName="sibTrans" presStyleLbl="sibTrans1D1" presStyleIdx="5" presStyleCnt="6"/>
      <dgm:spPr/>
      <dgm:t>
        <a:bodyPr/>
        <a:lstStyle/>
        <a:p>
          <a:endParaRPr lang="ru-RU"/>
        </a:p>
      </dgm:t>
    </dgm:pt>
    <dgm:pt modelId="{5958B166-09A6-453E-8D0C-43DCD53EF30B}" type="pres">
      <dgm:prSet presAssocID="{1B10D11E-55FB-42F0-A726-DAD78ABE3BF7}" presName="connectorText" presStyleLbl="sibTrans1D1" presStyleIdx="5" presStyleCnt="6"/>
      <dgm:spPr/>
      <dgm:t>
        <a:bodyPr/>
        <a:lstStyle/>
        <a:p>
          <a:endParaRPr lang="ru-RU"/>
        </a:p>
      </dgm:t>
    </dgm:pt>
    <dgm:pt modelId="{1BCD5C60-8DF6-465B-8EB6-EF235C749C52}" type="pres">
      <dgm:prSet presAssocID="{BC79B2D0-E88C-4D8F-BC74-8184830941B2}" presName="node" presStyleLbl="node1" presStyleIdx="6" presStyleCnt="7">
        <dgm:presLayoutVars>
          <dgm:bulletEnabled val="1"/>
        </dgm:presLayoutVars>
      </dgm:prSet>
      <dgm:spPr/>
      <dgm:t>
        <a:bodyPr/>
        <a:lstStyle/>
        <a:p>
          <a:endParaRPr lang="ru-RU"/>
        </a:p>
      </dgm:t>
    </dgm:pt>
  </dgm:ptLst>
  <dgm:cxnLst>
    <dgm:cxn modelId="{CC208874-D3E0-4F36-949C-6883CF931E4C}" type="presOf" srcId="{F82E0ED0-5DBB-4CED-A9FF-107E379FD47B}" destId="{644D2C54-CA00-4F17-9725-7C53DC326349}" srcOrd="0" destOrd="0" presId="urn:microsoft.com/office/officeart/2005/8/layout/bProcess3"/>
    <dgm:cxn modelId="{7560133F-6C2B-4116-99A1-AFA9E7E2A364}" srcId="{D5E1CA74-7413-4A1B-946F-5DF3A5F7A24A}" destId="{F8940DB6-9142-408C-A1BF-A146D0A5740C}" srcOrd="0" destOrd="0" parTransId="{31FB6710-DD8B-45F9-8AEF-C06140C44BF0}" sibTransId="{3A0A1704-7825-416E-9583-0312FE2D1F1C}"/>
    <dgm:cxn modelId="{CF2235F2-8B9D-4E6A-A7D4-744F97F564D0}" type="presOf" srcId="{ED680DA1-33E4-4373-AD6F-9AA1A9611F21}" destId="{81BEAC77-21A0-4B38-8BED-DAFABDB99D4C}" srcOrd="0" destOrd="0" presId="urn:microsoft.com/office/officeart/2005/8/layout/bProcess3"/>
    <dgm:cxn modelId="{AD3C175F-93CA-4890-AFA9-FCC6F61BB89F}" type="presOf" srcId="{ED680DA1-33E4-4373-AD6F-9AA1A9611F21}" destId="{03F5E811-209D-4712-971C-058C1D93E4EF}" srcOrd="1" destOrd="0" presId="urn:microsoft.com/office/officeart/2005/8/layout/bProcess3"/>
    <dgm:cxn modelId="{CE751363-583F-4D4F-AE74-B1F8F9FEE3B0}" type="presOf" srcId="{21F70CC2-752D-47B8-B99A-FB01DF4DCC08}" destId="{A763EEFA-ECA2-47F9-9484-A78CDDC50724}" srcOrd="1" destOrd="0" presId="urn:microsoft.com/office/officeart/2005/8/layout/bProcess3"/>
    <dgm:cxn modelId="{EB61D3F0-688B-4FE7-8085-F9DF3807EC16}" type="presOf" srcId="{F8940DB6-9142-408C-A1BF-A146D0A5740C}" destId="{0FAAF746-FEA4-4E12-9617-0D4DD98312E1}" srcOrd="0" destOrd="0" presId="urn:microsoft.com/office/officeart/2005/8/layout/bProcess3"/>
    <dgm:cxn modelId="{9DFDCAD2-B08D-4BEB-AD46-3EE8337F0C6D}" type="presOf" srcId="{BC79B2D0-E88C-4D8F-BC74-8184830941B2}" destId="{1BCD5C60-8DF6-465B-8EB6-EF235C749C52}" srcOrd="0" destOrd="0" presId="urn:microsoft.com/office/officeart/2005/8/layout/bProcess3"/>
    <dgm:cxn modelId="{8B4DC00D-7310-4203-89CD-DC63B7B5441E}" type="presOf" srcId="{3A0A1704-7825-416E-9583-0312FE2D1F1C}" destId="{7FBD60E9-BBF2-4D4D-88C6-ADA0CC42766B}" srcOrd="0" destOrd="0" presId="urn:microsoft.com/office/officeart/2005/8/layout/bProcess3"/>
    <dgm:cxn modelId="{2F1ECCDA-4068-471C-A5A9-89C319079153}" type="presOf" srcId="{B219B011-6918-4F25-BBD0-EAD4CA7E6194}" destId="{722B9D68-C8D0-4DF6-82DF-5BA7223EF458}" srcOrd="0" destOrd="0" presId="urn:microsoft.com/office/officeart/2005/8/layout/bProcess3"/>
    <dgm:cxn modelId="{0BBA1E5C-C60B-4503-AA52-757095F5AA81}" type="presOf" srcId="{F82E0ED0-5DBB-4CED-A9FF-107E379FD47B}" destId="{41799D5C-17C3-48AA-9BD0-06A8F21896F8}" srcOrd="1" destOrd="0" presId="urn:microsoft.com/office/officeart/2005/8/layout/bProcess3"/>
    <dgm:cxn modelId="{AD57A1CB-1077-4443-AF07-A36E6ADBFF3F}" type="presOf" srcId="{F032DFFF-F305-4392-A1A3-8DBA340CA238}" destId="{7DCCF62D-7B65-494C-B060-910F6595FCCC}" srcOrd="0" destOrd="0" presId="urn:microsoft.com/office/officeart/2005/8/layout/bProcess3"/>
    <dgm:cxn modelId="{3000C27A-485E-4E1C-B153-59873C07A8A4}" srcId="{D5E1CA74-7413-4A1B-946F-5DF3A5F7A24A}" destId="{BC79B2D0-E88C-4D8F-BC74-8184830941B2}" srcOrd="6" destOrd="0" parTransId="{1E358A13-A44F-4607-8C6E-7E64B06FEB35}" sibTransId="{299E68D6-AD27-4E34-A70A-8522DECB9499}"/>
    <dgm:cxn modelId="{F8D47813-293A-4ECB-A78E-8ADDB62C46BE}" srcId="{D5E1CA74-7413-4A1B-946F-5DF3A5F7A24A}" destId="{14D18FA8-6C1B-4CA5-BEF8-1081695F5F45}" srcOrd="2" destOrd="0" parTransId="{AF16FCDA-20B0-488C-964C-1BA68D448A65}" sibTransId="{21F70CC2-752D-47B8-B99A-FB01DF4DCC08}"/>
    <dgm:cxn modelId="{855C9FBF-CB86-4D6E-A3A1-9E55548BB533}" type="presOf" srcId="{1B10D11E-55FB-42F0-A726-DAD78ABE3BF7}" destId="{6F6A8ADB-5D1C-4CF4-ABD1-A13534DFD500}" srcOrd="0" destOrd="0" presId="urn:microsoft.com/office/officeart/2005/8/layout/bProcess3"/>
    <dgm:cxn modelId="{A95AD605-6CE8-4CB7-BB8F-65D59ECFECDB}" type="presOf" srcId="{D5E1CA74-7413-4A1B-946F-5DF3A5F7A24A}" destId="{16A17A63-0328-462D-87E8-970AD2C176B3}" srcOrd="0" destOrd="0" presId="urn:microsoft.com/office/officeart/2005/8/layout/bProcess3"/>
    <dgm:cxn modelId="{2291E001-F19F-4264-9775-3ACBF1BAEFC2}" srcId="{D5E1CA74-7413-4A1B-946F-5DF3A5F7A24A}" destId="{F032DFFF-F305-4392-A1A3-8DBA340CA238}" srcOrd="5" destOrd="0" parTransId="{C5B3CF12-1C67-4AB3-885D-0CB1C7425151}" sibTransId="{1B10D11E-55FB-42F0-A726-DAD78ABE3BF7}"/>
    <dgm:cxn modelId="{3659A770-4BA7-4D12-ADB8-AAA929CD5BCB}" type="presOf" srcId="{C1D9FDCC-F2F1-4201-B1D9-8713FB6BB162}" destId="{8F9E6DA0-1151-4B60-8DC5-B147524B573F}" srcOrd="0" destOrd="0" presId="urn:microsoft.com/office/officeart/2005/8/layout/bProcess3"/>
    <dgm:cxn modelId="{539A3320-7091-4F45-9A3B-A245C1190CA4}" type="presOf" srcId="{1B10D11E-55FB-42F0-A726-DAD78ABE3BF7}" destId="{5958B166-09A6-453E-8D0C-43DCD53EF30B}" srcOrd="1" destOrd="0" presId="urn:microsoft.com/office/officeart/2005/8/layout/bProcess3"/>
    <dgm:cxn modelId="{F2A93A7A-6B9C-4D6F-A680-41F35D2BEFDC}" type="presOf" srcId="{14D18FA8-6C1B-4CA5-BEF8-1081695F5F45}" destId="{694B5965-CA77-4B1B-BF3B-E336374F16C4}" srcOrd="0" destOrd="0" presId="urn:microsoft.com/office/officeart/2005/8/layout/bProcess3"/>
    <dgm:cxn modelId="{B483C894-A9A2-48E7-B627-89AB5728A1FA}" srcId="{D5E1CA74-7413-4A1B-946F-5DF3A5F7A24A}" destId="{C1D9FDCC-F2F1-4201-B1D9-8713FB6BB162}" srcOrd="3" destOrd="0" parTransId="{3EBED724-A9F7-40BA-896F-813BC667A278}" sibTransId="{B219B011-6918-4F25-BBD0-EAD4CA7E6194}"/>
    <dgm:cxn modelId="{022467EC-0EB0-4786-9C4E-CEDECED04F0B}" type="presOf" srcId="{15D41E85-4C4B-43B7-9420-D64E506E6EF0}" destId="{B45C8E4D-6DE3-4781-B10F-A281C7FDC242}" srcOrd="0" destOrd="0" presId="urn:microsoft.com/office/officeart/2005/8/layout/bProcess3"/>
    <dgm:cxn modelId="{87AAB2B8-623C-4E5D-B585-9AE9B110E352}" srcId="{D5E1CA74-7413-4A1B-946F-5DF3A5F7A24A}" destId="{E4756F34-F1E8-4A12-8048-F9C137DB6255}" srcOrd="4" destOrd="0" parTransId="{592DEC89-1E8B-4FE5-A2DD-8C4A2B7EF080}" sibTransId="{F82E0ED0-5DBB-4CED-A9FF-107E379FD47B}"/>
    <dgm:cxn modelId="{8B964F0E-7DE5-4F5E-A3AF-5F79DAB4CCB5}" srcId="{D5E1CA74-7413-4A1B-946F-5DF3A5F7A24A}" destId="{15D41E85-4C4B-43B7-9420-D64E506E6EF0}" srcOrd="1" destOrd="0" parTransId="{79B2D66E-FBC3-4894-B4C7-DB63B7C17BF2}" sibTransId="{ED680DA1-33E4-4373-AD6F-9AA1A9611F21}"/>
    <dgm:cxn modelId="{29760449-9B06-4166-A4BF-CE7E1CD84A2F}" type="presOf" srcId="{3A0A1704-7825-416E-9583-0312FE2D1F1C}" destId="{C510B833-D0AF-475A-833B-9F016F1F9F9E}" srcOrd="1" destOrd="0" presId="urn:microsoft.com/office/officeart/2005/8/layout/bProcess3"/>
    <dgm:cxn modelId="{C008524F-34FE-48A9-ACBC-9437B8531B67}" type="presOf" srcId="{B219B011-6918-4F25-BBD0-EAD4CA7E6194}" destId="{D9810283-E498-45B0-B7E0-1BB4BE175798}" srcOrd="1" destOrd="0" presId="urn:microsoft.com/office/officeart/2005/8/layout/bProcess3"/>
    <dgm:cxn modelId="{EB381118-8192-4AFF-AD33-932F87420869}" type="presOf" srcId="{21F70CC2-752D-47B8-B99A-FB01DF4DCC08}" destId="{EED893D5-4968-4B5F-A9D1-C787365682F3}" srcOrd="0" destOrd="0" presId="urn:microsoft.com/office/officeart/2005/8/layout/bProcess3"/>
    <dgm:cxn modelId="{3D5C3860-15D7-4B60-A4CE-B9217128DE3B}" type="presOf" srcId="{E4756F34-F1E8-4A12-8048-F9C137DB6255}" destId="{86707C41-806F-4E15-B842-2ED3EE4FE732}" srcOrd="0" destOrd="0" presId="urn:microsoft.com/office/officeart/2005/8/layout/bProcess3"/>
    <dgm:cxn modelId="{78733AF0-543F-476F-862E-12C7C9B98F59}" type="presParOf" srcId="{16A17A63-0328-462D-87E8-970AD2C176B3}" destId="{0FAAF746-FEA4-4E12-9617-0D4DD98312E1}" srcOrd="0" destOrd="0" presId="urn:microsoft.com/office/officeart/2005/8/layout/bProcess3"/>
    <dgm:cxn modelId="{43920C94-68EE-435F-B137-568305D2155B}" type="presParOf" srcId="{16A17A63-0328-462D-87E8-970AD2C176B3}" destId="{7FBD60E9-BBF2-4D4D-88C6-ADA0CC42766B}" srcOrd="1" destOrd="0" presId="urn:microsoft.com/office/officeart/2005/8/layout/bProcess3"/>
    <dgm:cxn modelId="{0BA48547-51B0-4425-9D06-BD6A42A9F7D0}" type="presParOf" srcId="{7FBD60E9-BBF2-4D4D-88C6-ADA0CC42766B}" destId="{C510B833-D0AF-475A-833B-9F016F1F9F9E}" srcOrd="0" destOrd="0" presId="urn:microsoft.com/office/officeart/2005/8/layout/bProcess3"/>
    <dgm:cxn modelId="{8D98FDC0-45F9-4B0F-B3A6-4E8853DD72C0}" type="presParOf" srcId="{16A17A63-0328-462D-87E8-970AD2C176B3}" destId="{B45C8E4D-6DE3-4781-B10F-A281C7FDC242}" srcOrd="2" destOrd="0" presId="urn:microsoft.com/office/officeart/2005/8/layout/bProcess3"/>
    <dgm:cxn modelId="{4D7FF4BB-7028-4BA8-B58D-8DA43356B2F2}" type="presParOf" srcId="{16A17A63-0328-462D-87E8-970AD2C176B3}" destId="{81BEAC77-21A0-4B38-8BED-DAFABDB99D4C}" srcOrd="3" destOrd="0" presId="urn:microsoft.com/office/officeart/2005/8/layout/bProcess3"/>
    <dgm:cxn modelId="{2158A5D2-7BD7-487E-94D9-D939A4B533E6}" type="presParOf" srcId="{81BEAC77-21A0-4B38-8BED-DAFABDB99D4C}" destId="{03F5E811-209D-4712-971C-058C1D93E4EF}" srcOrd="0" destOrd="0" presId="urn:microsoft.com/office/officeart/2005/8/layout/bProcess3"/>
    <dgm:cxn modelId="{BB9B38D2-97FD-4497-9309-89853B7E8A97}" type="presParOf" srcId="{16A17A63-0328-462D-87E8-970AD2C176B3}" destId="{694B5965-CA77-4B1B-BF3B-E336374F16C4}" srcOrd="4" destOrd="0" presId="urn:microsoft.com/office/officeart/2005/8/layout/bProcess3"/>
    <dgm:cxn modelId="{A54C0225-118A-410B-B5A9-2136C89CB5E0}" type="presParOf" srcId="{16A17A63-0328-462D-87E8-970AD2C176B3}" destId="{EED893D5-4968-4B5F-A9D1-C787365682F3}" srcOrd="5" destOrd="0" presId="urn:microsoft.com/office/officeart/2005/8/layout/bProcess3"/>
    <dgm:cxn modelId="{7B2843D3-D91C-4E9E-8B38-583D1D9553B3}" type="presParOf" srcId="{EED893D5-4968-4B5F-A9D1-C787365682F3}" destId="{A763EEFA-ECA2-47F9-9484-A78CDDC50724}" srcOrd="0" destOrd="0" presId="urn:microsoft.com/office/officeart/2005/8/layout/bProcess3"/>
    <dgm:cxn modelId="{80509883-D145-44C1-BDE5-002A4FF9AF1E}" type="presParOf" srcId="{16A17A63-0328-462D-87E8-970AD2C176B3}" destId="{8F9E6DA0-1151-4B60-8DC5-B147524B573F}" srcOrd="6" destOrd="0" presId="urn:microsoft.com/office/officeart/2005/8/layout/bProcess3"/>
    <dgm:cxn modelId="{962731E7-646C-4A88-9974-17F3A80E00CA}" type="presParOf" srcId="{16A17A63-0328-462D-87E8-970AD2C176B3}" destId="{722B9D68-C8D0-4DF6-82DF-5BA7223EF458}" srcOrd="7" destOrd="0" presId="urn:microsoft.com/office/officeart/2005/8/layout/bProcess3"/>
    <dgm:cxn modelId="{5D2EED1F-0915-4A37-AF04-6DC5FA637BCB}" type="presParOf" srcId="{722B9D68-C8D0-4DF6-82DF-5BA7223EF458}" destId="{D9810283-E498-45B0-B7E0-1BB4BE175798}" srcOrd="0" destOrd="0" presId="urn:microsoft.com/office/officeart/2005/8/layout/bProcess3"/>
    <dgm:cxn modelId="{C4EC8F3D-F88D-4F02-BBC7-A322BA38C897}" type="presParOf" srcId="{16A17A63-0328-462D-87E8-970AD2C176B3}" destId="{86707C41-806F-4E15-B842-2ED3EE4FE732}" srcOrd="8" destOrd="0" presId="urn:microsoft.com/office/officeart/2005/8/layout/bProcess3"/>
    <dgm:cxn modelId="{7E9AF94C-D596-49BA-AF15-DBCDD7811AE3}" type="presParOf" srcId="{16A17A63-0328-462D-87E8-970AD2C176B3}" destId="{644D2C54-CA00-4F17-9725-7C53DC326349}" srcOrd="9" destOrd="0" presId="urn:microsoft.com/office/officeart/2005/8/layout/bProcess3"/>
    <dgm:cxn modelId="{8F6AD9A9-23B4-4F1B-BE41-46DBE17395F9}" type="presParOf" srcId="{644D2C54-CA00-4F17-9725-7C53DC326349}" destId="{41799D5C-17C3-48AA-9BD0-06A8F21896F8}" srcOrd="0" destOrd="0" presId="urn:microsoft.com/office/officeart/2005/8/layout/bProcess3"/>
    <dgm:cxn modelId="{E2F1089D-57DD-4D7D-BD58-2CC90DDF625F}" type="presParOf" srcId="{16A17A63-0328-462D-87E8-970AD2C176B3}" destId="{7DCCF62D-7B65-494C-B060-910F6595FCCC}" srcOrd="10" destOrd="0" presId="urn:microsoft.com/office/officeart/2005/8/layout/bProcess3"/>
    <dgm:cxn modelId="{1EE748C3-323A-4D59-9A37-FC5E6629D2DD}" type="presParOf" srcId="{16A17A63-0328-462D-87E8-970AD2C176B3}" destId="{6F6A8ADB-5D1C-4CF4-ABD1-A13534DFD500}" srcOrd="11" destOrd="0" presId="urn:microsoft.com/office/officeart/2005/8/layout/bProcess3"/>
    <dgm:cxn modelId="{C8056282-44A8-4A69-8BEE-0B0025D63207}" type="presParOf" srcId="{6F6A8ADB-5D1C-4CF4-ABD1-A13534DFD500}" destId="{5958B166-09A6-453E-8D0C-43DCD53EF30B}" srcOrd="0" destOrd="0" presId="urn:microsoft.com/office/officeart/2005/8/layout/bProcess3"/>
    <dgm:cxn modelId="{D300CAA7-EEBC-405F-92DD-E219D717D3C2}" type="presParOf" srcId="{16A17A63-0328-462D-87E8-970AD2C176B3}" destId="{1BCD5C60-8DF6-465B-8EB6-EF235C749C52}" srcOrd="12"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BD60E9-BBF2-4D4D-88C6-ADA0CC42766B}">
      <dsp:nvSpPr>
        <dsp:cNvPr id="0" name=""/>
        <dsp:cNvSpPr/>
      </dsp:nvSpPr>
      <dsp:spPr>
        <a:xfrm>
          <a:off x="2617504" y="687478"/>
          <a:ext cx="528373" cy="91440"/>
        </a:xfrm>
        <a:custGeom>
          <a:avLst/>
          <a:gdLst/>
          <a:ahLst/>
          <a:cxnLst/>
          <a:rect l="0" t="0" r="0" b="0"/>
          <a:pathLst>
            <a:path>
              <a:moveTo>
                <a:pt x="0" y="45720"/>
              </a:moveTo>
              <a:lnTo>
                <a:pt x="5283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2867716" y="730401"/>
        <a:ext cx="27948" cy="5595"/>
      </dsp:txXfrm>
    </dsp:sp>
    <dsp:sp modelId="{0FAAF746-FEA4-4E12-9617-0D4DD98312E1}">
      <dsp:nvSpPr>
        <dsp:cNvPr id="0" name=""/>
        <dsp:cNvSpPr/>
      </dsp:nvSpPr>
      <dsp:spPr>
        <a:xfrm>
          <a:off x="188986" y="4103"/>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Alp tegin (963ý.)</a:t>
          </a:r>
          <a:endParaRPr lang="en-US" sz="2400" b="1" kern="1200" dirty="0" smtClean="0">
            <a:solidFill>
              <a:srgbClr val="FFFF00"/>
            </a:solidFill>
            <a:latin typeface="Times New Roman" pitchFamily="18" charset="0"/>
            <a:cs typeface="Times New Roman" pitchFamily="18" charset="0"/>
          </a:endParaRPr>
        </a:p>
      </dsp:txBody>
      <dsp:txXfrm>
        <a:off x="188986" y="4103"/>
        <a:ext cx="2430318" cy="1458191"/>
      </dsp:txXfrm>
    </dsp:sp>
    <dsp:sp modelId="{81BEAC77-21A0-4B38-8BED-DAFABDB99D4C}">
      <dsp:nvSpPr>
        <dsp:cNvPr id="0" name=""/>
        <dsp:cNvSpPr/>
      </dsp:nvSpPr>
      <dsp:spPr>
        <a:xfrm>
          <a:off x="5606796" y="687478"/>
          <a:ext cx="528373" cy="91440"/>
        </a:xfrm>
        <a:custGeom>
          <a:avLst/>
          <a:gdLst/>
          <a:ahLst/>
          <a:cxnLst/>
          <a:rect l="0" t="0" r="0" b="0"/>
          <a:pathLst>
            <a:path>
              <a:moveTo>
                <a:pt x="0" y="45720"/>
              </a:moveTo>
              <a:lnTo>
                <a:pt x="5283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5857008" y="730401"/>
        <a:ext cx="27948" cy="5595"/>
      </dsp:txXfrm>
    </dsp:sp>
    <dsp:sp modelId="{B45C8E4D-6DE3-4781-B10F-A281C7FDC242}">
      <dsp:nvSpPr>
        <dsp:cNvPr id="0" name=""/>
        <dsp:cNvSpPr/>
      </dsp:nvSpPr>
      <dsp:spPr>
        <a:xfrm>
          <a:off x="3178277" y="4103"/>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Abu Yshak</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(963-966ýý.)</a:t>
          </a:r>
          <a:endParaRPr lang="en-US" sz="2400" b="1" kern="1200" dirty="0" smtClean="0">
            <a:solidFill>
              <a:srgbClr val="FFFF00"/>
            </a:solidFill>
            <a:latin typeface="Times New Roman" pitchFamily="18" charset="0"/>
            <a:cs typeface="Times New Roman" pitchFamily="18" charset="0"/>
          </a:endParaRPr>
        </a:p>
      </dsp:txBody>
      <dsp:txXfrm>
        <a:off x="3178277" y="4103"/>
        <a:ext cx="2430318" cy="1458191"/>
      </dsp:txXfrm>
    </dsp:sp>
    <dsp:sp modelId="{EED893D5-4968-4B5F-A9D1-C787365682F3}">
      <dsp:nvSpPr>
        <dsp:cNvPr id="0" name=""/>
        <dsp:cNvSpPr/>
      </dsp:nvSpPr>
      <dsp:spPr>
        <a:xfrm>
          <a:off x="1404145" y="1460494"/>
          <a:ext cx="5978583" cy="528373"/>
        </a:xfrm>
        <a:custGeom>
          <a:avLst/>
          <a:gdLst/>
          <a:ahLst/>
          <a:cxnLst/>
          <a:rect l="0" t="0" r="0" b="0"/>
          <a:pathLst>
            <a:path>
              <a:moveTo>
                <a:pt x="5978583" y="0"/>
              </a:moveTo>
              <a:lnTo>
                <a:pt x="5978583" y="281286"/>
              </a:lnTo>
              <a:lnTo>
                <a:pt x="0" y="281286"/>
              </a:lnTo>
              <a:lnTo>
                <a:pt x="0" y="52837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4243320" y="1721883"/>
        <a:ext cx="300232" cy="5595"/>
      </dsp:txXfrm>
    </dsp:sp>
    <dsp:sp modelId="{694B5965-CA77-4B1B-BF3B-E336374F16C4}">
      <dsp:nvSpPr>
        <dsp:cNvPr id="0" name=""/>
        <dsp:cNvSpPr/>
      </dsp:nvSpPr>
      <dsp:spPr>
        <a:xfrm>
          <a:off x="6167569" y="4103"/>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Bilge tegin</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(966-972ý.)</a:t>
          </a:r>
          <a:endParaRPr lang="en-US" sz="2400" b="1" kern="1200" dirty="0" smtClean="0">
            <a:solidFill>
              <a:srgbClr val="FFFF00"/>
            </a:solidFill>
            <a:latin typeface="Times New Roman" pitchFamily="18" charset="0"/>
            <a:cs typeface="Times New Roman" pitchFamily="18" charset="0"/>
          </a:endParaRPr>
        </a:p>
      </dsp:txBody>
      <dsp:txXfrm>
        <a:off x="6167569" y="4103"/>
        <a:ext cx="2430318" cy="1458191"/>
      </dsp:txXfrm>
    </dsp:sp>
    <dsp:sp modelId="{722B9D68-C8D0-4DF6-82DF-5BA7223EF458}">
      <dsp:nvSpPr>
        <dsp:cNvPr id="0" name=""/>
        <dsp:cNvSpPr/>
      </dsp:nvSpPr>
      <dsp:spPr>
        <a:xfrm>
          <a:off x="2617504" y="2704643"/>
          <a:ext cx="528373" cy="91440"/>
        </a:xfrm>
        <a:custGeom>
          <a:avLst/>
          <a:gdLst/>
          <a:ahLst/>
          <a:cxnLst/>
          <a:rect l="0" t="0" r="0" b="0"/>
          <a:pathLst>
            <a:path>
              <a:moveTo>
                <a:pt x="0" y="45720"/>
              </a:moveTo>
              <a:lnTo>
                <a:pt x="5283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2867716" y="2747565"/>
        <a:ext cx="27948" cy="5595"/>
      </dsp:txXfrm>
    </dsp:sp>
    <dsp:sp modelId="{8F9E6DA0-1151-4B60-8DC5-B147524B573F}">
      <dsp:nvSpPr>
        <dsp:cNvPr id="0" name=""/>
        <dsp:cNvSpPr/>
      </dsp:nvSpPr>
      <dsp:spPr>
        <a:xfrm>
          <a:off x="188986" y="2021267"/>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tk-TM" sz="2000" b="1" kern="1200" dirty="0" smtClean="0">
              <a:solidFill>
                <a:srgbClr val="FFFF00"/>
              </a:solidFill>
              <a:latin typeface="Times New Roman" pitchFamily="18" charset="0"/>
              <a:cs typeface="Times New Roman" pitchFamily="18" charset="0"/>
            </a:rPr>
            <a:t>Böri (Piri tegin )</a:t>
          </a:r>
          <a:r>
            <a:rPr lang="en-US" sz="2000" b="1" kern="1200" dirty="0" smtClean="0">
              <a:solidFill>
                <a:srgbClr val="FFFF00"/>
              </a:solidFill>
              <a:latin typeface="Times New Roman" pitchFamily="18" charset="0"/>
              <a:cs typeface="Times New Roman" pitchFamily="18" charset="0"/>
            </a:rPr>
            <a:t>-</a:t>
          </a:r>
          <a:r>
            <a:rPr lang="tk-TM" sz="2000" b="1" kern="1200" dirty="0" smtClean="0">
              <a:solidFill>
                <a:srgbClr val="FFFF00"/>
              </a:solidFill>
              <a:latin typeface="Times New Roman" pitchFamily="18" charset="0"/>
              <a:cs typeface="Times New Roman" pitchFamily="18" charset="0"/>
            </a:rPr>
            <a:t>(972-977ýý.)-</a:t>
          </a:r>
          <a:r>
            <a:rPr lang="tk-TM" sz="2000" kern="1200" dirty="0" smtClean="0">
              <a:solidFill>
                <a:srgbClr val="FFFF00"/>
              </a:solidFill>
              <a:latin typeface="Times New Roman" pitchFamily="18" charset="0"/>
              <a:cs typeface="Times New Roman" pitchFamily="18" charset="0"/>
            </a:rPr>
            <a:t>Alp teginiň agtygy</a:t>
          </a:r>
          <a:endParaRPr lang="en-US" sz="2000" kern="1200" dirty="0" smtClean="0">
            <a:solidFill>
              <a:srgbClr val="FFFF00"/>
            </a:solidFill>
            <a:latin typeface="Times New Roman" pitchFamily="18" charset="0"/>
            <a:cs typeface="Times New Roman" pitchFamily="18" charset="0"/>
          </a:endParaRPr>
        </a:p>
      </dsp:txBody>
      <dsp:txXfrm>
        <a:off x="188986" y="2021267"/>
        <a:ext cx="2430318" cy="1458191"/>
      </dsp:txXfrm>
    </dsp:sp>
    <dsp:sp modelId="{644D2C54-CA00-4F17-9725-7C53DC326349}">
      <dsp:nvSpPr>
        <dsp:cNvPr id="0" name=""/>
        <dsp:cNvSpPr/>
      </dsp:nvSpPr>
      <dsp:spPr>
        <a:xfrm>
          <a:off x="5606796" y="2704643"/>
          <a:ext cx="528373" cy="91440"/>
        </a:xfrm>
        <a:custGeom>
          <a:avLst/>
          <a:gdLst/>
          <a:ahLst/>
          <a:cxnLst/>
          <a:rect l="0" t="0" r="0" b="0"/>
          <a:pathLst>
            <a:path>
              <a:moveTo>
                <a:pt x="0" y="45720"/>
              </a:moveTo>
              <a:lnTo>
                <a:pt x="528373"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5857008" y="2747565"/>
        <a:ext cx="27948" cy="5595"/>
      </dsp:txXfrm>
    </dsp:sp>
    <dsp:sp modelId="{86707C41-806F-4E15-B842-2ED3EE4FE732}">
      <dsp:nvSpPr>
        <dsp:cNvPr id="0" name=""/>
        <dsp:cNvSpPr/>
      </dsp:nvSpPr>
      <dsp:spPr>
        <a:xfrm>
          <a:off x="3178277" y="2021267"/>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Söbük tegin</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(977-998ýý.) – </a:t>
          </a:r>
          <a:r>
            <a:rPr lang="tk-TM" sz="2400" kern="1200" dirty="0" smtClean="0">
              <a:solidFill>
                <a:srgbClr val="FFFF00"/>
              </a:solidFill>
              <a:latin typeface="Times New Roman" pitchFamily="18" charset="0"/>
              <a:cs typeface="Times New Roman" pitchFamily="18" charset="0"/>
            </a:rPr>
            <a:t>Alp teginiň giýewsi</a:t>
          </a:r>
          <a:endParaRPr lang="en-US" sz="2400" kern="1200" dirty="0" smtClean="0">
            <a:solidFill>
              <a:srgbClr val="FFFF00"/>
            </a:solidFill>
            <a:latin typeface="Times New Roman" pitchFamily="18" charset="0"/>
            <a:cs typeface="Times New Roman" pitchFamily="18" charset="0"/>
          </a:endParaRPr>
        </a:p>
      </dsp:txBody>
      <dsp:txXfrm>
        <a:off x="3178277" y="2021267"/>
        <a:ext cx="2430318" cy="1458191"/>
      </dsp:txXfrm>
    </dsp:sp>
    <dsp:sp modelId="{6F6A8ADB-5D1C-4CF4-ABD1-A13534DFD500}">
      <dsp:nvSpPr>
        <dsp:cNvPr id="0" name=""/>
        <dsp:cNvSpPr/>
      </dsp:nvSpPr>
      <dsp:spPr>
        <a:xfrm>
          <a:off x="1404145" y="3477658"/>
          <a:ext cx="5978583" cy="528373"/>
        </a:xfrm>
        <a:custGeom>
          <a:avLst/>
          <a:gdLst/>
          <a:ahLst/>
          <a:cxnLst/>
          <a:rect l="0" t="0" r="0" b="0"/>
          <a:pathLst>
            <a:path>
              <a:moveTo>
                <a:pt x="5978583" y="0"/>
              </a:moveTo>
              <a:lnTo>
                <a:pt x="5978583" y="281286"/>
              </a:lnTo>
              <a:lnTo>
                <a:pt x="0" y="281286"/>
              </a:lnTo>
              <a:lnTo>
                <a:pt x="0" y="528373"/>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solidFill>
              <a:srgbClr val="FFFF00"/>
            </a:solidFill>
          </a:endParaRPr>
        </a:p>
      </dsp:txBody>
      <dsp:txXfrm>
        <a:off x="4243320" y="3739047"/>
        <a:ext cx="300232" cy="5595"/>
      </dsp:txXfrm>
    </dsp:sp>
    <dsp:sp modelId="{7DCCF62D-7B65-494C-B060-910F6595FCCC}">
      <dsp:nvSpPr>
        <dsp:cNvPr id="0" name=""/>
        <dsp:cNvSpPr/>
      </dsp:nvSpPr>
      <dsp:spPr>
        <a:xfrm>
          <a:off x="6167569" y="2021267"/>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Mahmyt</a:t>
          </a:r>
          <a:r>
            <a:rPr lang="en-US" sz="2400" b="1"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(998-1030ýý.)</a:t>
          </a:r>
          <a:r>
            <a:rPr lang="tk-TM" sz="2400" kern="1200" dirty="0" smtClean="0">
              <a:solidFill>
                <a:srgbClr val="FFFF00"/>
              </a:solidFill>
              <a:latin typeface="Times New Roman" pitchFamily="18" charset="0"/>
              <a:cs typeface="Times New Roman" pitchFamily="18" charset="0"/>
            </a:rPr>
            <a:t>  (Söbügiň ogly)</a:t>
          </a:r>
          <a:endParaRPr lang="en-US" sz="2400" kern="1200" dirty="0" smtClean="0">
            <a:solidFill>
              <a:srgbClr val="FFFF00"/>
            </a:solidFill>
            <a:latin typeface="Times New Roman" pitchFamily="18" charset="0"/>
            <a:cs typeface="Times New Roman" pitchFamily="18" charset="0"/>
          </a:endParaRPr>
        </a:p>
      </dsp:txBody>
      <dsp:txXfrm>
        <a:off x="6167569" y="2021267"/>
        <a:ext cx="2430318" cy="1458191"/>
      </dsp:txXfrm>
    </dsp:sp>
    <dsp:sp modelId="{1BCD5C60-8DF6-465B-8EB6-EF235C749C52}">
      <dsp:nvSpPr>
        <dsp:cNvPr id="0" name=""/>
        <dsp:cNvSpPr/>
      </dsp:nvSpPr>
      <dsp:spPr>
        <a:xfrm>
          <a:off x="188986" y="4038431"/>
          <a:ext cx="2430318" cy="14581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tk-TM" sz="2400" b="1" kern="1200" dirty="0" smtClean="0">
              <a:solidFill>
                <a:srgbClr val="FFFF00"/>
              </a:solidFill>
              <a:latin typeface="Times New Roman" pitchFamily="18" charset="0"/>
              <a:cs typeface="Times New Roman" pitchFamily="18" charset="0"/>
            </a:rPr>
            <a:t>Masut</a:t>
          </a:r>
          <a:r>
            <a:rPr lang="tk-TM" sz="2400" kern="1200" dirty="0" smtClean="0">
              <a:solidFill>
                <a:srgbClr val="FFFF00"/>
              </a:solidFill>
              <a:latin typeface="Times New Roman" pitchFamily="18" charset="0"/>
              <a:cs typeface="Times New Roman" pitchFamily="18" charset="0"/>
            </a:rPr>
            <a:t> </a:t>
          </a:r>
          <a:r>
            <a:rPr lang="tk-TM" sz="2400" b="1" kern="1200" dirty="0" smtClean="0">
              <a:solidFill>
                <a:srgbClr val="FFFF00"/>
              </a:solidFill>
              <a:latin typeface="Times New Roman" pitchFamily="18" charset="0"/>
              <a:cs typeface="Times New Roman" pitchFamily="18" charset="0"/>
            </a:rPr>
            <a:t>(1030-1041ýý.)- </a:t>
          </a:r>
          <a:r>
            <a:rPr lang="tk-TM" sz="2400" kern="1200" dirty="0" smtClean="0">
              <a:solidFill>
                <a:srgbClr val="FFFF00"/>
              </a:solidFill>
              <a:latin typeface="Times New Roman" pitchFamily="18" charset="0"/>
              <a:cs typeface="Times New Roman" pitchFamily="18" charset="0"/>
            </a:rPr>
            <a:t>Mahmydyň ogly</a:t>
          </a:r>
          <a:endParaRPr lang="ru-RU" sz="2400" kern="1200" dirty="0">
            <a:solidFill>
              <a:srgbClr val="FFFF00"/>
            </a:solidFill>
          </a:endParaRPr>
        </a:p>
      </dsp:txBody>
      <dsp:txXfrm>
        <a:off x="188986" y="4038431"/>
        <a:ext cx="2430318" cy="1458191"/>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3503321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288583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650683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629751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60676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1E3313A-E4F5-48B9-B744-D1CE7EDAE2A0}"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2277101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1E3313A-E4F5-48B9-B744-D1CE7EDAE2A0}" type="datetimeFigureOut">
              <a:rPr lang="ru-RU" smtClean="0"/>
              <a:t>28.10.2020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2203778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1E3313A-E4F5-48B9-B744-D1CE7EDAE2A0}" type="datetimeFigureOut">
              <a:rPr lang="ru-RU" smtClean="0"/>
              <a:t>28.10.2020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2709319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1E3313A-E4F5-48B9-B744-D1CE7EDAE2A0}" type="datetimeFigureOut">
              <a:rPr lang="ru-RU" smtClean="0"/>
              <a:t>28.10.2020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1149487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E3313A-E4F5-48B9-B744-D1CE7EDAE2A0}"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2302818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1E3313A-E4F5-48B9-B744-D1CE7EDAE2A0}" type="datetimeFigureOut">
              <a:rPr lang="ru-RU" smtClean="0"/>
              <a:t>28.10.2020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7957FB8-2644-4E2C-82C5-C54A9092A60C}" type="slidenum">
              <a:rPr lang="ru-RU" smtClean="0"/>
              <a:t>‹#›</a:t>
            </a:fld>
            <a:endParaRPr lang="ru-RU"/>
          </a:p>
        </p:txBody>
      </p:sp>
    </p:spTree>
    <p:extLst>
      <p:ext uri="{BB962C8B-B14F-4D97-AF65-F5344CB8AC3E}">
        <p14:creationId xmlns:p14="http://schemas.microsoft.com/office/powerpoint/2010/main" val="1584296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E3313A-E4F5-48B9-B744-D1CE7EDAE2A0}" type="datetimeFigureOut">
              <a:rPr lang="ru-RU" smtClean="0"/>
              <a:t>28.10.2020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957FB8-2644-4E2C-82C5-C54A9092A60C}" type="slidenum">
              <a:rPr lang="ru-RU" smtClean="0"/>
              <a:t>‹#›</a:t>
            </a:fld>
            <a:endParaRPr lang="ru-RU"/>
          </a:p>
        </p:txBody>
      </p:sp>
    </p:spTree>
    <p:extLst>
      <p:ext uri="{BB962C8B-B14F-4D97-AF65-F5344CB8AC3E}">
        <p14:creationId xmlns:p14="http://schemas.microsoft.com/office/powerpoint/2010/main" val="16807016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pPr algn="ctr"/>
            <a:r>
              <a:rPr lang="en-US" b="1" dirty="0" err="1">
                <a:solidFill>
                  <a:schemeClr val="bg1"/>
                </a:solidFill>
                <a:latin typeface="Times New Roman" panose="02020603050405020304" pitchFamily="18" charset="0"/>
                <a:cs typeface="Times New Roman" panose="02020603050405020304" pitchFamily="18" charset="0"/>
              </a:rPr>
              <a:t>Garahanly</a:t>
            </a:r>
            <a:r>
              <a:rPr lang="en-US"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Gaznaly</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we</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Seljukly</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türkmen</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döwletleriniň</a:t>
            </a:r>
            <a:r>
              <a:rPr lang="ru-RU" b="1" dirty="0">
                <a:solidFill>
                  <a:schemeClr val="bg1"/>
                </a:solidFill>
                <a:latin typeface="Times New Roman" panose="02020603050405020304" pitchFamily="18" charset="0"/>
                <a:cs typeface="Times New Roman" panose="02020603050405020304" pitchFamily="18" charset="0"/>
              </a:rPr>
              <a:t> </a:t>
            </a:r>
            <a:r>
              <a:rPr lang="ru-RU" b="1" dirty="0" err="1">
                <a:solidFill>
                  <a:schemeClr val="bg1"/>
                </a:solidFill>
                <a:latin typeface="Times New Roman" panose="02020603050405020304" pitchFamily="18" charset="0"/>
                <a:cs typeface="Times New Roman" panose="02020603050405020304" pitchFamily="18" charset="0"/>
              </a:rPr>
              <a:t>gatnaşyklary</a:t>
            </a:r>
            <a:r>
              <a:rPr lang="ru-RU" b="1"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838200" y="1825624"/>
            <a:ext cx="10515600" cy="4860925"/>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lvl="0" algn="ctr">
              <a:lnSpc>
                <a:spcPct val="150000"/>
              </a:lnSpc>
            </a:pPr>
            <a:r>
              <a:rPr lang="ru-RU" dirty="0" err="1">
                <a:solidFill>
                  <a:schemeClr val="bg1"/>
                </a:solidFill>
                <a:latin typeface="Times New Roman" panose="02020603050405020304" pitchFamily="18" charset="0"/>
                <a:cs typeface="Times New Roman" panose="02020603050405020304" pitchFamily="18" charset="0"/>
              </a:rPr>
              <a:t>Beýik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Oguz</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türkmen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döwleti</a:t>
            </a:r>
            <a:r>
              <a:rPr lang="ru-RU" dirty="0">
                <a:solidFill>
                  <a:schemeClr val="bg1"/>
                </a:solidFill>
                <a:latin typeface="Times New Roman" panose="02020603050405020304" pitchFamily="18" charset="0"/>
                <a:cs typeface="Times New Roman" panose="02020603050405020304" pitchFamily="18" charset="0"/>
              </a:rPr>
              <a:t>. </a:t>
            </a:r>
          </a:p>
          <a:p>
            <a:pPr lvl="0" algn="ctr">
              <a:lnSpc>
                <a:spcPct val="150000"/>
              </a:lnSpc>
            </a:pP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Gaznaly</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türkmen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döwleti</a:t>
            </a:r>
            <a:r>
              <a:rPr lang="ru-RU" dirty="0">
                <a:solidFill>
                  <a:schemeClr val="bg1"/>
                </a:solidFill>
                <a:latin typeface="Times New Roman" panose="02020603050405020304" pitchFamily="18" charset="0"/>
                <a:cs typeface="Times New Roman" panose="02020603050405020304" pitchFamily="18" charset="0"/>
              </a:rPr>
              <a:t>. </a:t>
            </a:r>
          </a:p>
          <a:p>
            <a:pPr algn="ctr">
              <a:lnSpc>
                <a:spcPct val="150000"/>
              </a:lnSpc>
            </a:pPr>
            <a:r>
              <a:rPr lang="ru-RU" dirty="0" err="1" smtClean="0">
                <a:solidFill>
                  <a:schemeClr val="bg1"/>
                </a:solidFill>
                <a:latin typeface="Times New Roman" panose="02020603050405020304" pitchFamily="18" charset="0"/>
                <a:cs typeface="Times New Roman" panose="02020603050405020304" pitchFamily="18" charset="0"/>
              </a:rPr>
              <a:t>Daňdanakan</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söweşi</a:t>
            </a:r>
            <a:r>
              <a:rPr lang="ru-RU" dirty="0" smtClean="0">
                <a:solidFill>
                  <a:schemeClr val="bg1"/>
                </a:solidFill>
                <a:latin typeface="Times New Roman" panose="02020603050405020304" pitchFamily="18" charset="0"/>
                <a:cs typeface="Times New Roman" panose="02020603050405020304" pitchFamily="18" charset="0"/>
              </a:rPr>
              <a:t>. </a:t>
            </a:r>
            <a:endParaRPr lang="tk-TM"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dirty="0" err="1" smtClean="0">
                <a:solidFill>
                  <a:schemeClr val="bg1"/>
                </a:solidFill>
                <a:latin typeface="Times New Roman" panose="02020603050405020304" pitchFamily="18" charset="0"/>
                <a:cs typeface="Times New Roman" panose="02020603050405020304" pitchFamily="18" charset="0"/>
              </a:rPr>
              <a:t>Türkmen</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Seljuk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soltanylary</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Togrul</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beg</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we</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Çagry</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beg</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Alp</a:t>
            </a:r>
            <a:r>
              <a:rPr lang="ru-RU" dirty="0">
                <a:solidFill>
                  <a:schemeClr val="bg1"/>
                </a:solidFill>
                <a:latin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cs typeface="Times New Roman" panose="02020603050405020304" pitchFamily="18" charset="0"/>
              </a:rPr>
              <a:t>Arslan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Mälik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şa</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Soltan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Sanjar</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we</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olaryň</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döwrleri</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şeýle-de</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olaryň</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döwlet</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dolandyryş</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ulgamy</a:t>
            </a:r>
            <a:r>
              <a:rPr lang="ru-RU" dirty="0" smtClean="0">
                <a:solidFill>
                  <a:schemeClr val="bg1"/>
                </a:solidFill>
                <a:latin typeface="Times New Roman" panose="02020603050405020304" pitchFamily="18" charset="0"/>
                <a:cs typeface="Times New Roman" panose="02020603050405020304" pitchFamily="18" charset="0"/>
              </a:rPr>
              <a:t>.</a:t>
            </a:r>
            <a:endParaRPr lang="ru-RU" dirty="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dirty="0" err="1" smtClean="0">
                <a:solidFill>
                  <a:schemeClr val="bg1"/>
                </a:solidFill>
                <a:latin typeface="Times New Roman" panose="02020603050405020304" pitchFamily="18" charset="0"/>
                <a:cs typeface="Times New Roman" panose="02020603050405020304" pitchFamily="18" charset="0"/>
              </a:rPr>
              <a:t>Nyzam</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al</a:t>
            </a:r>
            <a:r>
              <a:rPr lang="ru-RU" dirty="0">
                <a:solidFill>
                  <a:schemeClr val="bg1"/>
                </a:solidFill>
                <a:latin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cs typeface="Times New Roman" panose="02020603050405020304" pitchFamily="18" charset="0"/>
              </a:rPr>
              <a:t>Mülk</a:t>
            </a:r>
            <a:r>
              <a:rPr lang="ru-RU" dirty="0" smtClean="0">
                <a:solidFill>
                  <a:schemeClr val="bg1"/>
                </a:solidFill>
                <a:latin typeface="Times New Roman" panose="02020603050405020304" pitchFamily="18" charset="0"/>
                <a:cs typeface="Times New Roman" panose="02020603050405020304" pitchFamily="18" charset="0"/>
              </a:rPr>
              <a:t>.</a:t>
            </a:r>
            <a:endParaRPr lang="tk-TM" dirty="0" smtClean="0">
              <a:solidFill>
                <a:schemeClr val="bg1"/>
              </a:solidFill>
              <a:latin typeface="Times New Roman" panose="02020603050405020304" pitchFamily="18" charset="0"/>
              <a:cs typeface="Times New Roman" panose="02020603050405020304" pitchFamily="18" charset="0"/>
            </a:endParaRPr>
          </a:p>
          <a:p>
            <a:pPr algn="ctr">
              <a:lnSpc>
                <a:spcPct val="150000"/>
              </a:lnSpc>
            </a:pPr>
            <a:r>
              <a:rPr lang="ru-RU" dirty="0" err="1">
                <a:solidFill>
                  <a:schemeClr val="bg1"/>
                </a:solidFill>
                <a:latin typeface="Times New Roman" panose="02020603050405020304" pitchFamily="18" charset="0"/>
                <a:cs typeface="Times New Roman" panose="02020603050405020304" pitchFamily="18" charset="0"/>
              </a:rPr>
              <a:t>Gündogar</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Seljuk</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türkmen</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döwletiniň</a:t>
            </a:r>
            <a:r>
              <a:rPr lang="ru-RU" dirty="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synmagy</a:t>
            </a:r>
            <a:r>
              <a:rPr lang="ru-RU" dirty="0">
                <a:solidFill>
                  <a:schemeClr val="bg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631292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407" y="365125"/>
            <a:ext cx="11350869" cy="1325563"/>
          </a:xfrm>
          <a:solidFill>
            <a:schemeClr val="accent6"/>
          </a:soli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tk-TM" sz="2800" dirty="0" smtClean="0">
                <a:solidFill>
                  <a:schemeClr val="bg1"/>
                </a:solidFill>
                <a:latin typeface="Times New Roman" panose="02020603050405020304" pitchFamily="18" charset="0"/>
                <a:cs typeface="Times New Roman" panose="02020603050405020304" pitchFamily="18" charset="0"/>
              </a:rPr>
              <a:t/>
            </a:r>
            <a:br>
              <a:rPr lang="tk-TM" sz="2800" dirty="0" smtClean="0">
                <a:solidFill>
                  <a:schemeClr val="bg1"/>
                </a:solidFill>
                <a:latin typeface="Times New Roman" panose="02020603050405020304" pitchFamily="18" charset="0"/>
                <a:cs typeface="Times New Roman" panose="02020603050405020304" pitchFamily="18" charset="0"/>
              </a:rPr>
            </a:br>
            <a:r>
              <a:rPr lang="ru-RU" sz="2800" dirty="0" err="1" smtClean="0">
                <a:solidFill>
                  <a:schemeClr val="bg1"/>
                </a:solidFill>
                <a:latin typeface="Times New Roman" panose="02020603050405020304" pitchFamily="18" charset="0"/>
                <a:cs typeface="Times New Roman" panose="02020603050405020304" pitchFamily="18" charset="0"/>
              </a:rPr>
              <a:t>Türkmen</a:t>
            </a:r>
            <a:r>
              <a:rPr lang="ru-RU" sz="2800" dirty="0" smtClean="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Seljuk</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soltanylary</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Togrul</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beg</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we</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Çagry</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beg</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Alp</a:t>
            </a:r>
            <a:r>
              <a:rPr lang="ru-RU" sz="2800" dirty="0">
                <a:solidFill>
                  <a:schemeClr val="bg1"/>
                </a:solidFill>
                <a:latin typeface="Times New Roman" panose="02020603050405020304" pitchFamily="18" charset="0"/>
                <a:cs typeface="Times New Roman" panose="02020603050405020304" pitchFamily="18" charset="0"/>
              </a:rPr>
              <a:t> – </a:t>
            </a:r>
            <a:r>
              <a:rPr lang="ru-RU" sz="2800" dirty="0" err="1">
                <a:solidFill>
                  <a:schemeClr val="bg1"/>
                </a:solidFill>
                <a:latin typeface="Times New Roman" panose="02020603050405020304" pitchFamily="18" charset="0"/>
                <a:cs typeface="Times New Roman" panose="02020603050405020304" pitchFamily="18" charset="0"/>
              </a:rPr>
              <a:t>Arslan</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Mälik</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şa</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Soltan</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Sanjar</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we</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olaryň</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döwrleri</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şeýle-de</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olaryň</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döwlet</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dolandyryş</a:t>
            </a:r>
            <a:r>
              <a:rPr lang="ru-RU" sz="2800" dirty="0">
                <a:solidFill>
                  <a:schemeClr val="bg1"/>
                </a:solidFill>
                <a:latin typeface="Times New Roman" panose="02020603050405020304" pitchFamily="18" charset="0"/>
                <a:cs typeface="Times New Roman" panose="02020603050405020304" pitchFamily="18" charset="0"/>
              </a:rPr>
              <a:t> </a:t>
            </a:r>
            <a:r>
              <a:rPr lang="ru-RU" sz="2800" dirty="0" err="1">
                <a:solidFill>
                  <a:schemeClr val="bg1"/>
                </a:solidFill>
                <a:latin typeface="Times New Roman" panose="02020603050405020304" pitchFamily="18" charset="0"/>
                <a:cs typeface="Times New Roman" panose="02020603050405020304" pitchFamily="18" charset="0"/>
              </a:rPr>
              <a:t>ulgamy</a:t>
            </a:r>
            <a:r>
              <a:rPr lang="ru-RU" sz="2800" dirty="0">
                <a:solidFill>
                  <a:schemeClr val="bg1"/>
                </a:solidFill>
                <a:latin typeface="Times New Roman" panose="02020603050405020304" pitchFamily="18" charset="0"/>
                <a:cs typeface="Times New Roman" panose="02020603050405020304" pitchFamily="18" charset="0"/>
              </a:rPr>
              <a:t>.</a:t>
            </a:r>
            <a:br>
              <a:rPr lang="ru-RU" sz="2800" dirty="0">
                <a:solidFill>
                  <a:schemeClr val="bg1"/>
                </a:solidFill>
                <a:latin typeface="Times New Roman" panose="02020603050405020304" pitchFamily="18" charset="0"/>
                <a:cs typeface="Times New Roman" panose="02020603050405020304" pitchFamily="18" charset="0"/>
              </a:rPr>
            </a:br>
            <a:endParaRPr lang="ru-RU" sz="2800" dirty="0"/>
          </a:p>
        </p:txBody>
      </p:sp>
      <p:sp>
        <p:nvSpPr>
          <p:cNvPr id="3" name="Объект 2"/>
          <p:cNvSpPr>
            <a:spLocks noGrp="1"/>
          </p:cNvSpPr>
          <p:nvPr>
            <p:ph sz="half" idx="1"/>
          </p:nvPr>
        </p:nvSpPr>
        <p:spPr>
          <a:xfrm>
            <a:off x="448407" y="1825625"/>
            <a:ext cx="6383215" cy="4351338"/>
          </a:xfrm>
        </p:spPr>
        <p:txBody>
          <a:bodyPr>
            <a:normAutofit fontScale="92500" lnSpcReduction="10000"/>
          </a:bodyPr>
          <a:lstStyle/>
          <a:p>
            <a:r>
              <a:rPr lang="tk-TM" dirty="0" smtClean="0">
                <a:solidFill>
                  <a:srgbClr val="00B050"/>
                </a:solidFill>
              </a:rPr>
              <a:t>Dukak (demir ýaýly)</a:t>
            </a:r>
          </a:p>
          <a:p>
            <a:r>
              <a:rPr lang="tk-TM" dirty="0" smtClean="0">
                <a:solidFill>
                  <a:srgbClr val="00B050"/>
                </a:solidFill>
              </a:rPr>
              <a:t>Seljuk beg (</a:t>
            </a:r>
            <a:r>
              <a:rPr lang="sq-AL" dirty="0" smtClean="0">
                <a:solidFill>
                  <a:srgbClr val="00B050"/>
                </a:solidFill>
                <a:latin typeface="Times New Roman" panose="02020603050405020304" pitchFamily="18" charset="0"/>
                <a:cs typeface="Times New Roman" panose="02020603050405020304" pitchFamily="18" charset="0"/>
              </a:rPr>
              <a:t>900</a:t>
            </a:r>
            <a:r>
              <a:rPr lang="tk-TM" dirty="0" smtClean="0">
                <a:solidFill>
                  <a:srgbClr val="00B050"/>
                </a:solidFill>
                <a:latin typeface="Times New Roman" panose="02020603050405020304" pitchFamily="18" charset="0"/>
                <a:cs typeface="Times New Roman" panose="02020603050405020304" pitchFamily="18" charset="0"/>
              </a:rPr>
              <a:t>-1007)</a:t>
            </a:r>
          </a:p>
          <a:p>
            <a:r>
              <a:rPr lang="tk-TM" dirty="0" smtClean="0">
                <a:solidFill>
                  <a:srgbClr val="00B050"/>
                </a:solidFill>
                <a:latin typeface="Times New Roman" panose="02020603050405020304" pitchFamily="18" charset="0"/>
                <a:cs typeface="Times New Roman" panose="02020603050405020304" pitchFamily="18" charset="0"/>
              </a:rPr>
              <a:t>Mikail-Arslan Ýabgu-Musa Ýabgu-Ýunus(Ýusup)</a:t>
            </a:r>
          </a:p>
          <a:p>
            <a:r>
              <a:rPr lang="tk-TM" dirty="0" smtClean="0">
                <a:solidFill>
                  <a:srgbClr val="00B050"/>
                </a:solidFill>
                <a:latin typeface="Times New Roman" panose="02020603050405020304" pitchFamily="18" charset="0"/>
                <a:cs typeface="Times New Roman" panose="02020603050405020304" pitchFamily="18" charset="0"/>
              </a:rPr>
              <a:t>Togrul beg (Muhammet -1063)-Çagry beg (Dawut 1059-61)</a:t>
            </a:r>
          </a:p>
          <a:p>
            <a:r>
              <a:rPr lang="tk-TM" dirty="0" smtClean="0">
                <a:solidFill>
                  <a:srgbClr val="00B050"/>
                </a:solidFill>
                <a:latin typeface="Times New Roman" panose="02020603050405020304" pitchFamily="18" charset="0"/>
                <a:cs typeface="Times New Roman" panose="02020603050405020304" pitchFamily="18" charset="0"/>
              </a:rPr>
              <a:t>Alp Arslan  (1063-1072)</a:t>
            </a:r>
          </a:p>
          <a:p>
            <a:r>
              <a:rPr lang="tk-TM" dirty="0" smtClean="0">
                <a:solidFill>
                  <a:srgbClr val="00B050"/>
                </a:solidFill>
                <a:latin typeface="Times New Roman" panose="02020603050405020304" pitchFamily="18" charset="0"/>
                <a:cs typeface="Times New Roman" panose="02020603050405020304" pitchFamily="18" charset="0"/>
              </a:rPr>
              <a:t>Mälik şa (1072-1092)</a:t>
            </a:r>
          </a:p>
          <a:p>
            <a:r>
              <a:rPr lang="tk-TM" dirty="0" smtClean="0">
                <a:solidFill>
                  <a:srgbClr val="00B050"/>
                </a:solidFill>
                <a:latin typeface="Times New Roman" panose="02020603050405020304" pitchFamily="18" charset="0"/>
                <a:cs typeface="Times New Roman" panose="02020603050405020304" pitchFamily="18" charset="0"/>
              </a:rPr>
              <a:t>Muhammet Tapar-Berkýaruk (1092-1118)</a:t>
            </a:r>
          </a:p>
          <a:p>
            <a:r>
              <a:rPr lang="tk-TM" dirty="0" smtClean="0">
                <a:solidFill>
                  <a:srgbClr val="00B050"/>
                </a:solidFill>
                <a:latin typeface="Times New Roman" panose="02020603050405020304" pitchFamily="18" charset="0"/>
                <a:cs typeface="Times New Roman" panose="02020603050405020304" pitchFamily="18" charset="0"/>
              </a:rPr>
              <a:t>Soltan Sanjar (</a:t>
            </a:r>
            <a:r>
              <a:rPr lang="en-US" dirty="0" smtClean="0">
                <a:solidFill>
                  <a:srgbClr val="00B050"/>
                </a:solidFill>
                <a:ea typeface="TimesNewRomanPSMT"/>
              </a:rPr>
              <a:t>1118</a:t>
            </a:r>
            <a:r>
              <a:rPr lang="tk-TM" dirty="0" smtClean="0">
                <a:solidFill>
                  <a:srgbClr val="00B050"/>
                </a:solidFill>
                <a:ea typeface="TimesNewRomanPSMT"/>
              </a:rPr>
              <a:t>-1157)</a:t>
            </a:r>
            <a:endParaRPr lang="tk-TM" dirty="0" smtClean="0">
              <a:solidFill>
                <a:srgbClr val="00B050"/>
              </a:solidFill>
            </a:endParaRPr>
          </a:p>
          <a:p>
            <a:endParaRPr lang="ru-RU" dirty="0"/>
          </a:p>
        </p:txBody>
      </p:sp>
      <p:pic>
        <p:nvPicPr>
          <p:cNvPr id="5" name="Picture 2"/>
          <p:cNvPicPr>
            <a:picLocks noGrp="1" noChangeAspect="1" noChangeArrowheads="1"/>
          </p:cNvPicPr>
          <p:nvPr>
            <p:ph sz="half" idx="2"/>
          </p:nvPr>
        </p:nvPicPr>
        <p:blipFill>
          <a:blip r:embed="rId2" cstate="print"/>
          <a:srcRect/>
          <a:stretch>
            <a:fillRect/>
          </a:stretch>
        </p:blipFill>
        <p:spPr bwMode="auto">
          <a:xfrm>
            <a:off x="7051431" y="1825624"/>
            <a:ext cx="4747846" cy="4469667"/>
          </a:xfrm>
          <a:prstGeom prst="rect">
            <a:avLst/>
          </a:prstGeom>
          <a:noFill/>
          <a:ln w="9525">
            <a:noFill/>
            <a:miter lim="800000"/>
            <a:headEnd/>
            <a:tailEnd/>
          </a:ln>
          <a:effectLst/>
        </p:spPr>
      </p:pic>
    </p:spTree>
    <p:extLst>
      <p:ext uri="{BB962C8B-B14F-4D97-AF65-F5344CB8AC3E}">
        <p14:creationId xmlns:p14="http://schemas.microsoft.com/office/powerpoint/2010/main" val="11028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cstate="print"/>
          <a:srcRect/>
          <a:stretch>
            <a:fillRect/>
          </a:stretch>
        </p:blipFill>
        <p:spPr bwMode="auto">
          <a:xfrm>
            <a:off x="214281" y="285728"/>
            <a:ext cx="11752049" cy="6357982"/>
          </a:xfrm>
          <a:prstGeom prst="rect">
            <a:avLst/>
          </a:prstGeom>
          <a:noFill/>
          <a:ln w="9525">
            <a:noFill/>
            <a:miter lim="800000"/>
            <a:headEnd/>
            <a:tailEnd/>
          </a:ln>
          <a:effectLst/>
        </p:spPr>
      </p:pic>
    </p:spTree>
    <p:extLst>
      <p:ext uri="{BB962C8B-B14F-4D97-AF65-F5344CB8AC3E}">
        <p14:creationId xmlns:p14="http://schemas.microsoft.com/office/powerpoint/2010/main" val="3299407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09953" y="365125"/>
            <a:ext cx="11342077" cy="1325563"/>
          </a:xfrm>
        </p:spPr>
        <p:txBody>
          <a:bodyPr/>
          <a:lstStyle/>
          <a:p>
            <a:pPr algn="ctr"/>
            <a:r>
              <a:rPr lang="tk-TM" dirty="0" smtClean="0">
                <a:latin typeface="Times New Roman" panose="02020603050405020304" pitchFamily="18" charset="0"/>
                <a:cs typeface="Times New Roman" panose="02020603050405020304" pitchFamily="18" charset="0"/>
              </a:rPr>
              <a:t>Seljukly türkmen döwletinden galan miraslar:</a:t>
            </a:r>
            <a:endParaRPr lang="ru-RU" dirty="0">
              <a:latin typeface="Times New Roman" panose="02020603050405020304" pitchFamily="18" charset="0"/>
              <a:cs typeface="Times New Roman" panose="02020603050405020304" pitchFamily="18" charset="0"/>
            </a:endParaRPr>
          </a:p>
        </p:txBody>
      </p:sp>
      <p:pic>
        <p:nvPicPr>
          <p:cNvPr id="9" name="Picture 4"/>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3090" r="42416"/>
          <a:stretch/>
        </p:blipFill>
        <p:spPr bwMode="auto">
          <a:xfrm>
            <a:off x="509954" y="1907931"/>
            <a:ext cx="3912577" cy="4756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descr="C:\Users\TOSHIBA\Desktop\PREZENTASIÝA TARYH\КАРТЫ по истории  СМОТРЕЛА\kartalar TARYH смотрела\sanjar_files\sanjar-1.jpg"/>
          <p:cNvPicPr>
            <a:picLocks noGrp="1" noChangeAspect="1" noChangeArrowheads="1"/>
          </p:cNvPicPr>
          <p:nvPr>
            <p:ph sz="half" idx="2"/>
          </p:nvPr>
        </p:nvPicPr>
        <p:blipFill>
          <a:blip r:embed="rId3" cstate="print"/>
          <a:srcRect/>
          <a:stretch>
            <a:fillRect/>
          </a:stretch>
        </p:blipFill>
        <p:spPr bwMode="auto">
          <a:xfrm>
            <a:off x="4422531" y="1907930"/>
            <a:ext cx="3578469" cy="4756637"/>
          </a:xfrm>
          <a:prstGeom prst="rect">
            <a:avLst/>
          </a:prstGeom>
          <a:noFill/>
        </p:spPr>
      </p:pic>
      <p:pic>
        <p:nvPicPr>
          <p:cNvPr id="14" name="Picture 4" descr="C:\Users\TOSHIBA\Desktop\PREZENTASIÝA TARYH\КАРТЫ по истории  СМОТРЕЛА\kartalar TARYH смотрела\sanjar_files\sanjar-2.jpg"/>
          <p:cNvPicPr>
            <a:picLocks noChangeAspect="1" noChangeArrowheads="1"/>
          </p:cNvPicPr>
          <p:nvPr/>
        </p:nvPicPr>
        <p:blipFill>
          <a:blip r:embed="rId4" cstate="print"/>
          <a:srcRect/>
          <a:stretch>
            <a:fillRect/>
          </a:stretch>
        </p:blipFill>
        <p:spPr bwMode="auto">
          <a:xfrm>
            <a:off x="8001000" y="1907929"/>
            <a:ext cx="3851031" cy="4756638"/>
          </a:xfrm>
          <a:prstGeom prst="rect">
            <a:avLst/>
          </a:prstGeom>
          <a:noFill/>
        </p:spPr>
      </p:pic>
    </p:spTree>
    <p:extLst>
      <p:ext uri="{BB962C8B-B14F-4D97-AF65-F5344CB8AC3E}">
        <p14:creationId xmlns:p14="http://schemas.microsoft.com/office/powerpoint/2010/main" val="3414630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006475"/>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algn="ctr"/>
            <a:r>
              <a:rPr lang="tk-TM" dirty="0" smtClean="0">
                <a:solidFill>
                  <a:schemeClr val="bg1"/>
                </a:solidFill>
                <a:latin typeface="Times New Roman" panose="02020603050405020304" pitchFamily="18" charset="0"/>
                <a:cs typeface="Times New Roman" panose="02020603050405020304" pitchFamily="18" charset="0"/>
              </a:rPr>
              <a:t/>
            </a:r>
            <a:br>
              <a:rPr lang="tk-TM" dirty="0" smtClean="0">
                <a:solidFill>
                  <a:schemeClr val="bg1"/>
                </a:solidFill>
                <a:latin typeface="Times New Roman" panose="02020603050405020304" pitchFamily="18" charset="0"/>
                <a:cs typeface="Times New Roman" panose="02020603050405020304" pitchFamily="18" charset="0"/>
              </a:rPr>
            </a:br>
            <a:r>
              <a:rPr lang="ru-RU" dirty="0" err="1" smtClean="0">
                <a:solidFill>
                  <a:schemeClr val="bg1"/>
                </a:solidFill>
                <a:latin typeface="Times New Roman" panose="02020603050405020304" pitchFamily="18" charset="0"/>
                <a:cs typeface="Times New Roman" panose="02020603050405020304" pitchFamily="18" charset="0"/>
              </a:rPr>
              <a:t>Nyzam</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a:solidFill>
                  <a:schemeClr val="bg1"/>
                </a:solidFill>
                <a:latin typeface="Times New Roman" panose="02020603050405020304" pitchFamily="18" charset="0"/>
                <a:cs typeface="Times New Roman" panose="02020603050405020304" pitchFamily="18" charset="0"/>
              </a:rPr>
              <a:t>al</a:t>
            </a:r>
            <a:r>
              <a:rPr lang="ru-RU" dirty="0">
                <a:solidFill>
                  <a:schemeClr val="bg1"/>
                </a:solidFill>
                <a:latin typeface="Times New Roman" panose="02020603050405020304" pitchFamily="18" charset="0"/>
                <a:cs typeface="Times New Roman" panose="02020603050405020304" pitchFamily="18" charset="0"/>
              </a:rPr>
              <a:t> – </a:t>
            </a:r>
            <a:r>
              <a:rPr lang="ru-RU" dirty="0" err="1">
                <a:solidFill>
                  <a:schemeClr val="bg1"/>
                </a:solidFill>
                <a:latin typeface="Times New Roman" panose="02020603050405020304" pitchFamily="18" charset="0"/>
                <a:cs typeface="Times New Roman" panose="02020603050405020304" pitchFamily="18" charset="0"/>
              </a:rPr>
              <a:t>Mülk</a:t>
            </a:r>
            <a:r>
              <a:rPr lang="ru-RU" dirty="0">
                <a:solidFill>
                  <a:schemeClr val="bg1"/>
                </a:solidFill>
                <a:latin typeface="Times New Roman" panose="02020603050405020304" pitchFamily="18" charset="0"/>
                <a:cs typeface="Times New Roman" panose="02020603050405020304" pitchFamily="18" charset="0"/>
              </a:rPr>
              <a:t>.</a:t>
            </a:r>
            <a:r>
              <a:rPr lang="tk-TM" dirty="0">
                <a:solidFill>
                  <a:schemeClr val="bg1"/>
                </a:solidFill>
                <a:latin typeface="Times New Roman" panose="02020603050405020304" pitchFamily="18" charset="0"/>
                <a:cs typeface="Times New Roman" panose="02020603050405020304" pitchFamily="18" charset="0"/>
              </a:rPr>
              <a:t/>
            </a:r>
            <a:br>
              <a:rPr lang="tk-TM" dirty="0">
                <a:solidFill>
                  <a:schemeClr val="bg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sz="half" idx="1"/>
          </p:nvPr>
        </p:nvSpPr>
        <p:spPr>
          <a:xfrm>
            <a:off x="413238" y="1556238"/>
            <a:ext cx="5758962" cy="5222631"/>
          </a:xfrm>
        </p:spPr>
        <p:txBody>
          <a:bodyPr>
            <a:normAutofit fontScale="77500" lnSpcReduction="20000"/>
          </a:bodyPr>
          <a:lstStyle/>
          <a:p>
            <a:pPr marL="0" indent="0" algn="just">
              <a:lnSpc>
                <a:spcPct val="170000"/>
              </a:lnSpc>
              <a:buNone/>
            </a:pPr>
            <a:r>
              <a:rPr lang="tk-TM" dirty="0"/>
              <a:t>	</a:t>
            </a:r>
            <a:r>
              <a:rPr lang="en-US" sz="2900" dirty="0" smtClean="0">
                <a:latin typeface="Times New Roman" panose="02020603050405020304" pitchFamily="18" charset="0"/>
                <a:cs typeface="Times New Roman" panose="02020603050405020304" pitchFamily="18" charset="0"/>
              </a:rPr>
              <a:t>Alp-</a:t>
            </a:r>
            <a:r>
              <a:rPr lang="en-US" sz="2900" dirty="0" err="1" smtClean="0">
                <a:latin typeface="Times New Roman" panose="02020603050405020304" pitchFamily="18" charset="0"/>
                <a:cs typeface="Times New Roman" panose="02020603050405020304" pitchFamily="18" charset="0"/>
              </a:rPr>
              <a:t>Arslanyň</a:t>
            </a:r>
            <a:r>
              <a:rPr lang="en-US" sz="2900" dirty="0" smtClean="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(1063-1072 ý.)</a:t>
            </a:r>
            <a:r>
              <a:rPr lang="en-US" sz="2900" b="1" dirty="0">
                <a:latin typeface="Times New Roman" panose="02020603050405020304" pitchFamily="18" charset="0"/>
                <a:cs typeface="Times New Roman" panose="02020603050405020304" pitchFamily="18" charset="0"/>
              </a:rPr>
              <a:t> </a:t>
            </a:r>
            <a:r>
              <a:rPr lang="en-US" sz="2900" dirty="0">
                <a:latin typeface="Times New Roman" panose="02020603050405020304" pitchFamily="18" charset="0"/>
                <a:cs typeface="Times New Roman" panose="02020603050405020304" pitchFamily="18" charset="0"/>
              </a:rPr>
              <a:t>we </a:t>
            </a:r>
            <a:r>
              <a:rPr lang="en-US" sz="2900" dirty="0" err="1">
                <a:latin typeface="Times New Roman" panose="02020603050405020304" pitchFamily="18" charset="0"/>
                <a:cs typeface="Times New Roman" panose="02020603050405020304" pitchFamily="18" charset="0"/>
              </a:rPr>
              <a:t>Mälik</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şanyň</a:t>
            </a:r>
            <a:r>
              <a:rPr lang="en-US" sz="2900" dirty="0">
                <a:latin typeface="Times New Roman" panose="02020603050405020304" pitchFamily="18" charset="0"/>
                <a:cs typeface="Times New Roman" panose="02020603050405020304" pitchFamily="18" charset="0"/>
              </a:rPr>
              <a:t> (1072-1092 ý.)</a:t>
            </a:r>
            <a:r>
              <a:rPr lang="en-US" sz="2900" b="1"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döwründe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beýik</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seljuk</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imperiýasyny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beýik</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weziri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adyny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alan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Nyzam</a:t>
            </a:r>
            <a:r>
              <a:rPr lang="en-US" sz="2900" dirty="0">
                <a:latin typeface="Times New Roman" panose="02020603050405020304" pitchFamily="18" charset="0"/>
                <a:cs typeface="Times New Roman" panose="02020603050405020304" pitchFamily="18" charset="0"/>
              </a:rPr>
              <a:t> al-</a:t>
            </a:r>
            <a:r>
              <a:rPr lang="en-US" sz="2900" dirty="0" err="1">
                <a:latin typeface="Times New Roman" panose="02020603050405020304" pitchFamily="18" charset="0"/>
                <a:cs typeface="Times New Roman" panose="02020603050405020304" pitchFamily="18" charset="0"/>
              </a:rPr>
              <a:t>Mülkdir</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Nyzam</a:t>
            </a:r>
            <a:r>
              <a:rPr lang="en-US" sz="2900" dirty="0">
                <a:latin typeface="Times New Roman" panose="02020603050405020304" pitchFamily="18" charset="0"/>
                <a:cs typeface="Times New Roman" panose="02020603050405020304" pitchFamily="18" charset="0"/>
              </a:rPr>
              <a:t> al-</a:t>
            </a:r>
            <a:r>
              <a:rPr lang="en-US" sz="2900" dirty="0" err="1">
                <a:latin typeface="Times New Roman" panose="02020603050405020304" pitchFamily="18" charset="0"/>
                <a:cs typeface="Times New Roman" panose="02020603050405020304" pitchFamily="18" charset="0"/>
              </a:rPr>
              <a:t>Mülk</a:t>
            </a:r>
            <a:r>
              <a:rPr lang="en-US" sz="2900" dirty="0">
                <a:latin typeface="Times New Roman" panose="02020603050405020304" pitchFamily="18" charset="0"/>
                <a:cs typeface="Times New Roman" panose="02020603050405020304" pitchFamily="18" charset="0"/>
              </a:rPr>
              <a:t> 30 </a:t>
            </a:r>
            <a:r>
              <a:rPr lang="en-US" sz="2900" dirty="0" err="1">
                <a:latin typeface="Times New Roman" panose="02020603050405020304" pitchFamily="18" charset="0"/>
                <a:cs typeface="Times New Roman" panose="02020603050405020304" pitchFamily="18" charset="0"/>
              </a:rPr>
              <a:t>ýyllap</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beýik</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weziriň</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wezipesini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ýerine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ýetiripdir</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Seljukar</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imperiýasynyň</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rowaçlanmagy</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üçin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soltanlar</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minneti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Nyzam</a:t>
            </a:r>
            <a:r>
              <a:rPr lang="en-US" sz="2900" dirty="0">
                <a:latin typeface="Times New Roman" panose="02020603050405020304" pitchFamily="18" charset="0"/>
                <a:cs typeface="Times New Roman" panose="02020603050405020304" pitchFamily="18" charset="0"/>
              </a:rPr>
              <a:t> al-</a:t>
            </a:r>
            <a:r>
              <a:rPr lang="en-US" sz="2900" dirty="0" err="1">
                <a:latin typeface="Times New Roman" panose="02020603050405020304" pitchFamily="18" charset="0"/>
                <a:cs typeface="Times New Roman" panose="02020603050405020304" pitchFamily="18" charset="0"/>
              </a:rPr>
              <a:t>Mülkden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çekmeli</a:t>
            </a:r>
            <a:r>
              <a:rPr lang="en-US" sz="2900" dirty="0">
                <a:latin typeface="Times New Roman" panose="02020603050405020304" pitchFamily="18" charset="0"/>
                <a:cs typeface="Times New Roman" panose="02020603050405020304" pitchFamily="18" charset="0"/>
              </a:rPr>
              <a:t> </a:t>
            </a:r>
            <a:r>
              <a:rPr lang="en-US" sz="2900" dirty="0" err="1" smtClean="0">
                <a:latin typeface="Times New Roman" panose="02020603050405020304" pitchFamily="18" charset="0"/>
                <a:cs typeface="Times New Roman" panose="02020603050405020304" pitchFamily="18" charset="0"/>
              </a:rPr>
              <a:t>bolupdyrlar</a:t>
            </a:r>
            <a:r>
              <a:rPr lang="tk-TM" sz="2900" dirty="0" smtClean="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Nyzam</a:t>
            </a:r>
            <a:r>
              <a:rPr lang="en-US" sz="2900" dirty="0">
                <a:latin typeface="Times New Roman" panose="02020603050405020304" pitchFamily="18" charset="0"/>
                <a:cs typeface="Times New Roman" panose="02020603050405020304" pitchFamily="18" charset="0"/>
              </a:rPr>
              <a:t> al-</a:t>
            </a:r>
            <a:r>
              <a:rPr lang="en-US" sz="2900" dirty="0" err="1">
                <a:latin typeface="Times New Roman" panose="02020603050405020304" pitchFamily="18" charset="0"/>
                <a:cs typeface="Times New Roman" panose="02020603050405020304" pitchFamily="18" charset="0"/>
              </a:rPr>
              <a:t>Mülkiň</a:t>
            </a:r>
            <a:r>
              <a:rPr lang="en-US" sz="2900" dirty="0">
                <a:latin typeface="Times New Roman" panose="02020603050405020304" pitchFamily="18" charset="0"/>
                <a:cs typeface="Times New Roman" panose="02020603050405020304" pitchFamily="18" charset="0"/>
              </a:rPr>
              <a:t> </a:t>
            </a:r>
            <a:r>
              <a:rPr lang="en-US" sz="2900" dirty="0" err="1" smtClean="0">
                <a:latin typeface="Times New Roman" panose="02020603050405020304" pitchFamily="18" charset="0"/>
                <a:cs typeface="Times New Roman" panose="02020603050405020304" pitchFamily="18" charset="0"/>
              </a:rPr>
              <a:t>häkimiýe</a:t>
            </a:r>
            <a:r>
              <a:rPr lang="tk-TM" sz="2900" dirty="0" smtClean="0">
                <a:latin typeface="Times New Roman" panose="02020603050405020304" pitchFamily="18" charset="0"/>
                <a:cs typeface="Times New Roman" panose="02020603050405020304" pitchFamily="18" charset="0"/>
              </a:rPr>
              <a:t>t</a:t>
            </a:r>
            <a:r>
              <a:rPr lang="en-US" sz="2900" dirty="0" smtClean="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söýüjiligi</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çenden</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aşa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tutanýerliligi</a:t>
            </a:r>
            <a:r>
              <a:rPr lang="en-US" sz="2900" dirty="0">
                <a:latin typeface="Times New Roman" panose="02020603050405020304" pitchFamily="18" charset="0"/>
                <a:cs typeface="Times New Roman" panose="02020603050405020304" pitchFamily="18" charset="0"/>
              </a:rPr>
              <a:t> 1092-nji </a:t>
            </a:r>
            <a:r>
              <a:rPr lang="en-US" sz="2900" dirty="0" err="1">
                <a:latin typeface="Times New Roman" panose="02020603050405020304" pitchFamily="18" charset="0"/>
                <a:cs typeface="Times New Roman" panose="02020603050405020304" pitchFamily="18" charset="0"/>
              </a:rPr>
              <a:t>ýylda</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onuň</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ölümine</a:t>
            </a:r>
            <a:r>
              <a:rPr lang="en-US" sz="2900" dirty="0">
                <a:latin typeface="Times New Roman" panose="02020603050405020304" pitchFamily="18" charset="0"/>
                <a:cs typeface="Times New Roman" panose="02020603050405020304" pitchFamily="18" charset="0"/>
              </a:rPr>
              <a:t> </a:t>
            </a:r>
            <a:r>
              <a:rPr lang="en-US" sz="2900" dirty="0" err="1">
                <a:latin typeface="Times New Roman" panose="02020603050405020304" pitchFamily="18" charset="0"/>
                <a:cs typeface="Times New Roman" panose="02020603050405020304" pitchFamily="18" charset="0"/>
              </a:rPr>
              <a:t>getirdi</a:t>
            </a:r>
            <a:r>
              <a:rPr lang="en-US" sz="2900" dirty="0">
                <a:latin typeface="Times New Roman" panose="02020603050405020304" pitchFamily="18" charset="0"/>
                <a:cs typeface="Times New Roman" panose="02020603050405020304" pitchFamily="18" charset="0"/>
              </a:rPr>
              <a:t>. </a:t>
            </a:r>
            <a:endParaRPr lang="ru-RU" dirty="0"/>
          </a:p>
        </p:txBody>
      </p:sp>
      <p:sp>
        <p:nvSpPr>
          <p:cNvPr id="4" name="Объект 3"/>
          <p:cNvSpPr>
            <a:spLocks noGrp="1"/>
          </p:cNvSpPr>
          <p:nvPr>
            <p:ph sz="half" idx="2"/>
          </p:nvPr>
        </p:nvSpPr>
        <p:spPr>
          <a:xfrm>
            <a:off x="6400800" y="1825625"/>
            <a:ext cx="4953000" cy="4351338"/>
          </a:xfrm>
        </p:spPr>
        <p:txBody>
          <a:bodyPr>
            <a:normAutofit fontScale="77500" lnSpcReduction="20000"/>
          </a:bodyPr>
          <a:lstStyle/>
          <a:p>
            <a:endParaRPr lang="ru-RU" dirty="0"/>
          </a:p>
        </p:txBody>
      </p:sp>
    </p:spTree>
    <p:extLst>
      <p:ext uri="{BB962C8B-B14F-4D97-AF65-F5344CB8AC3E}">
        <p14:creationId xmlns:p14="http://schemas.microsoft.com/office/powerpoint/2010/main" val="10230878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369277" y="198071"/>
            <a:ext cx="11605846" cy="1325563"/>
          </a:xfrm>
        </p:spPr>
        <p:txBody>
          <a:bodyPr/>
          <a:lstStyle/>
          <a:p>
            <a:pPr algn="ctr"/>
            <a:r>
              <a:rPr lang="ru-RU" b="1" dirty="0" err="1">
                <a:solidFill>
                  <a:srgbClr val="00B050"/>
                </a:solidFill>
                <a:latin typeface="Times New Roman" panose="02020603050405020304" pitchFamily="18" charset="0"/>
                <a:cs typeface="Times New Roman" panose="02020603050405020304" pitchFamily="18" charset="0"/>
              </a:rPr>
              <a:t>Gündogar</a:t>
            </a:r>
            <a:r>
              <a:rPr lang="ru-RU" b="1" dirty="0">
                <a:solidFill>
                  <a:srgbClr val="00B050"/>
                </a:solidFill>
                <a:latin typeface="Times New Roman" panose="02020603050405020304" pitchFamily="18" charset="0"/>
                <a:cs typeface="Times New Roman" panose="02020603050405020304" pitchFamily="18" charset="0"/>
              </a:rPr>
              <a:t> </a:t>
            </a:r>
            <a:r>
              <a:rPr lang="ru-RU" b="1" dirty="0" err="1">
                <a:solidFill>
                  <a:srgbClr val="00B050"/>
                </a:solidFill>
                <a:latin typeface="Times New Roman" panose="02020603050405020304" pitchFamily="18" charset="0"/>
                <a:cs typeface="Times New Roman" panose="02020603050405020304" pitchFamily="18" charset="0"/>
              </a:rPr>
              <a:t>Seljuk</a:t>
            </a:r>
            <a:r>
              <a:rPr lang="ru-RU" b="1" dirty="0">
                <a:solidFill>
                  <a:srgbClr val="00B050"/>
                </a:solidFill>
                <a:latin typeface="Times New Roman" panose="02020603050405020304" pitchFamily="18" charset="0"/>
                <a:cs typeface="Times New Roman" panose="02020603050405020304" pitchFamily="18" charset="0"/>
              </a:rPr>
              <a:t> </a:t>
            </a:r>
            <a:r>
              <a:rPr lang="ru-RU" b="1" dirty="0" err="1">
                <a:solidFill>
                  <a:srgbClr val="00B050"/>
                </a:solidFill>
                <a:latin typeface="Times New Roman" panose="02020603050405020304" pitchFamily="18" charset="0"/>
                <a:cs typeface="Times New Roman" panose="02020603050405020304" pitchFamily="18" charset="0"/>
              </a:rPr>
              <a:t>türkmen</a:t>
            </a:r>
            <a:r>
              <a:rPr lang="ru-RU" b="1" dirty="0">
                <a:solidFill>
                  <a:srgbClr val="00B050"/>
                </a:solidFill>
                <a:latin typeface="Times New Roman" panose="02020603050405020304" pitchFamily="18" charset="0"/>
                <a:cs typeface="Times New Roman" panose="02020603050405020304" pitchFamily="18" charset="0"/>
              </a:rPr>
              <a:t> </a:t>
            </a:r>
            <a:r>
              <a:rPr lang="ru-RU" b="1" dirty="0" err="1">
                <a:solidFill>
                  <a:srgbClr val="00B050"/>
                </a:solidFill>
                <a:latin typeface="Times New Roman" panose="02020603050405020304" pitchFamily="18" charset="0"/>
                <a:cs typeface="Times New Roman" panose="02020603050405020304" pitchFamily="18" charset="0"/>
              </a:rPr>
              <a:t>döwletiniň</a:t>
            </a:r>
            <a:r>
              <a:rPr lang="ru-RU" b="1" dirty="0">
                <a:solidFill>
                  <a:srgbClr val="00B050"/>
                </a:solidFill>
                <a:latin typeface="Times New Roman" panose="02020603050405020304" pitchFamily="18" charset="0"/>
                <a:cs typeface="Times New Roman" panose="02020603050405020304" pitchFamily="18" charset="0"/>
              </a:rPr>
              <a:t> </a:t>
            </a:r>
            <a:r>
              <a:rPr lang="ru-RU" b="1" dirty="0" err="1">
                <a:solidFill>
                  <a:srgbClr val="00B050"/>
                </a:solidFill>
                <a:latin typeface="Times New Roman" panose="02020603050405020304" pitchFamily="18" charset="0"/>
                <a:cs typeface="Times New Roman" panose="02020603050405020304" pitchFamily="18" charset="0"/>
              </a:rPr>
              <a:t>synmagy</a:t>
            </a:r>
            <a:r>
              <a:rPr lang="ru-RU" b="1" dirty="0" smtClean="0">
                <a:solidFill>
                  <a:srgbClr val="00B050"/>
                </a:solidFill>
                <a:latin typeface="Times New Roman" panose="02020603050405020304" pitchFamily="18" charset="0"/>
                <a:cs typeface="Times New Roman" panose="02020603050405020304" pitchFamily="18" charset="0"/>
              </a:rPr>
              <a:t>.</a:t>
            </a:r>
            <a:endParaRPr lang="ru-RU" b="1" dirty="0">
              <a:solidFill>
                <a:srgbClr val="00B050"/>
              </a:solidFill>
            </a:endParaRPr>
          </a:p>
        </p:txBody>
      </p:sp>
      <p:sp>
        <p:nvSpPr>
          <p:cNvPr id="3" name="Объект 2"/>
          <p:cNvSpPr>
            <a:spLocks noGrp="1"/>
          </p:cNvSpPr>
          <p:nvPr>
            <p:ph idx="1"/>
          </p:nvPr>
        </p:nvSpPr>
        <p:spPr>
          <a:xfrm>
            <a:off x="158262" y="1825624"/>
            <a:ext cx="11816861" cy="4794983"/>
          </a:xfr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a:normAutofit/>
          </a:bodyPr>
          <a:lstStyle/>
          <a:p>
            <a:pPr marL="0" indent="0" algn="just">
              <a:buNone/>
            </a:pPr>
            <a:r>
              <a:rPr lang="tk-TM" dirty="0" smtClean="0">
                <a:solidFill>
                  <a:srgbClr val="00B050"/>
                </a:solidFill>
                <a:latin typeface="Times New Roman" panose="02020603050405020304" pitchFamily="18" charset="0"/>
                <a:cs typeface="Times New Roman" panose="02020603050405020304" pitchFamily="18" charset="0"/>
              </a:rPr>
              <a:t>	</a:t>
            </a:r>
            <a:r>
              <a:rPr lang="sq-AL" dirty="0" smtClean="0">
                <a:solidFill>
                  <a:srgbClr val="00B050"/>
                </a:solidFill>
                <a:latin typeface="Times New Roman" panose="02020603050405020304" pitchFamily="18" charset="0"/>
                <a:cs typeface="Times New Roman" panose="02020603050405020304" pitchFamily="18" charset="0"/>
              </a:rPr>
              <a:t>Soltan </a:t>
            </a:r>
            <a:r>
              <a:rPr lang="sq-AL" dirty="0">
                <a:solidFill>
                  <a:srgbClr val="00B050"/>
                </a:solidFill>
                <a:latin typeface="Times New Roman" panose="02020603050405020304" pitchFamily="18" charset="0"/>
                <a:cs typeface="Times New Roman" panose="02020603050405020304" pitchFamily="18" charset="0"/>
              </a:rPr>
              <a:t>Sanjar 1086-njy ýylda, kakasy Mälik şanyň ýörişi mahalynda Sanjar şäherinde dogulýar. Ýaşlykda atabeglik mekdebini tamamlaýar. Agalary Berkiýarygyň we Muhammet Taparyň golunda hem terbiýe alýar. 1092-nji ýylda Mälik şa ýogalandan soň, Sanjaryň agalary tagt üstünde bäsleşip başlaýar. Ýurtda agzalalyk başlanýar.</a:t>
            </a:r>
            <a:endParaRPr lang="ru-RU" dirty="0">
              <a:solidFill>
                <a:srgbClr val="00B050"/>
              </a:solidFill>
              <a:latin typeface="Times New Roman" panose="02020603050405020304" pitchFamily="18" charset="0"/>
              <a:cs typeface="Times New Roman" panose="02020603050405020304" pitchFamily="18" charset="0"/>
            </a:endParaRPr>
          </a:p>
          <a:p>
            <a:pPr marL="0" indent="0" algn="just">
              <a:buNone/>
            </a:pPr>
            <a:r>
              <a:rPr lang="tk-TM" dirty="0" smtClean="0">
                <a:solidFill>
                  <a:srgbClr val="00B050"/>
                </a:solidFill>
                <a:latin typeface="Times New Roman" panose="02020603050405020304" pitchFamily="18" charset="0"/>
                <a:cs typeface="Times New Roman" panose="02020603050405020304" pitchFamily="18" charset="0"/>
              </a:rPr>
              <a:t>	</a:t>
            </a:r>
            <a:r>
              <a:rPr lang="sq-AL" dirty="0" smtClean="0">
                <a:solidFill>
                  <a:srgbClr val="00B050"/>
                </a:solidFill>
                <a:latin typeface="Times New Roman" panose="02020603050405020304" pitchFamily="18" charset="0"/>
                <a:cs typeface="Times New Roman" panose="02020603050405020304" pitchFamily="18" charset="0"/>
              </a:rPr>
              <a:t>1118-nji </a:t>
            </a:r>
            <a:r>
              <a:rPr lang="sq-AL" dirty="0">
                <a:solidFill>
                  <a:srgbClr val="00B050"/>
                </a:solidFill>
                <a:latin typeface="Times New Roman" panose="02020603050405020304" pitchFamily="18" charset="0"/>
                <a:cs typeface="Times New Roman" panose="02020603050405020304" pitchFamily="18" charset="0"/>
              </a:rPr>
              <a:t>ýylda Sanjar Maryda "Horasanyň soltany" diýlip jar edilýär we döwletiň paýtagtyny Bagdatdan Mara geçirýär.</a:t>
            </a:r>
            <a:endParaRPr lang="ru-RU" dirty="0">
              <a:solidFill>
                <a:srgbClr val="00B050"/>
              </a:solidFill>
              <a:latin typeface="Times New Roman" panose="02020603050405020304" pitchFamily="18" charset="0"/>
              <a:cs typeface="Times New Roman" panose="02020603050405020304" pitchFamily="18" charset="0"/>
            </a:endParaRPr>
          </a:p>
          <a:p>
            <a:pPr marL="0" indent="0" algn="just">
              <a:buNone/>
            </a:pPr>
            <a:r>
              <a:rPr lang="tk-TM" dirty="0" smtClean="0">
                <a:solidFill>
                  <a:srgbClr val="00B050"/>
                </a:solidFill>
                <a:latin typeface="Times New Roman" panose="02020603050405020304" pitchFamily="18" charset="0"/>
                <a:cs typeface="Times New Roman" panose="02020603050405020304" pitchFamily="18" charset="0"/>
              </a:rPr>
              <a:t>	</a:t>
            </a:r>
            <a:r>
              <a:rPr lang="sq-AL" dirty="0" smtClean="0">
                <a:solidFill>
                  <a:srgbClr val="00B050"/>
                </a:solidFill>
                <a:latin typeface="Times New Roman" panose="02020603050405020304" pitchFamily="18" charset="0"/>
                <a:cs typeface="Times New Roman" panose="02020603050405020304" pitchFamily="18" charset="0"/>
              </a:rPr>
              <a:t>Soltan </a:t>
            </a:r>
            <a:r>
              <a:rPr lang="sq-AL" dirty="0">
                <a:solidFill>
                  <a:srgbClr val="00B050"/>
                </a:solidFill>
                <a:latin typeface="Times New Roman" panose="02020603050405020304" pitchFamily="18" charset="0"/>
                <a:cs typeface="Times New Roman" panose="02020603050405020304" pitchFamily="18" charset="0"/>
              </a:rPr>
              <a:t>Sanjar Marydaky köşgünde şahyrlaryň, alymlaryň ençemesini işledipdir. Onuň özi hem oňat goşgulary düzüpdir.Şahyr Enweri Soltan Sanjaryň köşk şahyry ekeni. Soltan Sanjar Maryda dünýäde iň uly 10 sany kitaphana saklapdyr. Onda dünýä belli Omar Haýýam ýaly alymlar işläpdirler.</a:t>
            </a:r>
            <a:endParaRPr lang="ru-RU" dirty="0">
              <a:solidFill>
                <a:srgbClr val="00B05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1379027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Grp="1" noChangeAspect="1" noChangeArrowheads="1"/>
          </p:cNvPicPr>
          <p:nvPr>
            <p:ph sz="half" idx="1"/>
          </p:nvPr>
        </p:nvPicPr>
        <p:blipFill>
          <a:blip r:embed="rId2" cstate="print"/>
          <a:srcRect/>
          <a:stretch>
            <a:fillRect/>
          </a:stretch>
        </p:blipFill>
        <p:spPr bwMode="auto">
          <a:xfrm>
            <a:off x="492369" y="483577"/>
            <a:ext cx="4817813" cy="5802943"/>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pic>
      <p:pic>
        <p:nvPicPr>
          <p:cNvPr id="6" name="Picture 4" descr="C:\Users\TOSHIBA\Desktop\PREZENTASIÝA TARYH\КАРТЫ по истории  СМОТРЕЛА\kartalar TARYH смотрела\sanjar_files\sanjar-2.jpg"/>
          <p:cNvPicPr>
            <a:picLocks noGrp="1" noChangeAspect="1" noChangeArrowheads="1"/>
          </p:cNvPicPr>
          <p:nvPr>
            <p:ph sz="half" idx="2"/>
          </p:nvPr>
        </p:nvPicPr>
        <p:blipFill>
          <a:blip r:embed="rId3" cstate="print"/>
          <a:srcRect/>
          <a:stretch>
            <a:fillRect/>
          </a:stretch>
        </p:blipFill>
        <p:spPr bwMode="auto">
          <a:xfrm>
            <a:off x="5453058" y="483577"/>
            <a:ext cx="6275880" cy="5802943"/>
          </a:xfrm>
          <a:prstGeom prst="rect">
            <a:avLst/>
          </a:prstGeom>
        </p:spPr>
        <p:style>
          <a:lnRef idx="2">
            <a:schemeClr val="accent6">
              <a:shade val="50000"/>
            </a:schemeClr>
          </a:lnRef>
          <a:fillRef idx="1">
            <a:schemeClr val="accent6"/>
          </a:fillRef>
          <a:effectRef idx="0">
            <a:schemeClr val="accent6"/>
          </a:effectRef>
          <a:fontRef idx="minor">
            <a:schemeClr val="lt1"/>
          </a:fontRef>
        </p:style>
      </p:pic>
    </p:spTree>
    <p:extLst>
      <p:ext uri="{BB962C8B-B14F-4D97-AF65-F5344CB8AC3E}">
        <p14:creationId xmlns:p14="http://schemas.microsoft.com/office/powerpoint/2010/main" val="23797244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4294967295"/>
          </p:nvPr>
        </p:nvSpPr>
        <p:spPr>
          <a:xfrm>
            <a:off x="351692" y="436439"/>
            <a:ext cx="11605845" cy="6298469"/>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lnSpcReduction="10000"/>
          </a:bodyPr>
          <a:lstStyle/>
          <a:p>
            <a:pPr algn="just">
              <a:lnSpc>
                <a:spcPct val="150000"/>
              </a:lnSpc>
            </a:pPr>
            <a:r>
              <a:rPr lang="sq-AL" dirty="0">
                <a:solidFill>
                  <a:srgbClr val="00B050"/>
                </a:solidFill>
                <a:latin typeface="Times New Roman" panose="02020603050405020304" pitchFamily="18" charset="0"/>
                <a:cs typeface="Times New Roman" panose="02020603050405020304" pitchFamily="18" charset="0"/>
              </a:rPr>
              <a:t>1153-nji ýylda Balhda ýaşaýan oguzlar gozgalaň turuzýarlar we ol ýere baran Soltan Sanjary ýeňip, ýesir alýarlar. Gozgalaňçylar Mara çozup, şäheri 3 günläp talaýarlar. Goşun dargap, hazyna boşap, köşk weýran bolup galýar. Diňe 3 ýyldan soň, Soltan Sanjara Mara gaýdyp gelmek başardýar.</a:t>
            </a:r>
            <a:endParaRPr lang="ru-RU" dirty="0">
              <a:solidFill>
                <a:srgbClr val="00B050"/>
              </a:solidFill>
              <a:latin typeface="Times New Roman" panose="02020603050405020304" pitchFamily="18" charset="0"/>
              <a:cs typeface="Times New Roman" panose="02020603050405020304" pitchFamily="18" charset="0"/>
            </a:endParaRPr>
          </a:p>
          <a:p>
            <a:pPr algn="just">
              <a:lnSpc>
                <a:spcPct val="150000"/>
              </a:lnSpc>
            </a:pPr>
            <a:r>
              <a:rPr lang="sq-AL" dirty="0">
                <a:solidFill>
                  <a:srgbClr val="00B050"/>
                </a:solidFill>
                <a:latin typeface="Times New Roman" panose="02020603050405020304" pitchFamily="18" charset="0"/>
                <a:cs typeface="Times New Roman" panose="02020603050405020304" pitchFamily="18" charset="0"/>
              </a:rPr>
              <a:t>Emma indi 40 ýyl höküm süren Soltan Sanjaryň huzuryna hiç kim gelmeýär. Seljuklaryň soltany Soltan Sanjar 1157-nji ýylda dünýäden ötýär. Soltan özüniň dirikä saldyran "Dar-al-Ahyr" (Ahyret jaýynda) aramgähinde jaýlanylýar. Bu ymaraty Sarahsly ussa Atsyz gurupdyr. Aramgäh özüniň ululygy we owadanlygy bilen tapawutlanýar. 27 metr beýikligi bolan Soltan Sanjaryň aramgähi barada dürli rowaýatlar düzülipdir.</a:t>
            </a:r>
            <a:endParaRPr lang="ru-RU" dirty="0">
              <a:solidFill>
                <a:srgbClr val="00B050"/>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76379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solidFill>
          <a:ln>
            <a:noFill/>
          </a:ln>
        </p:spPr>
        <p:style>
          <a:lnRef idx="0">
            <a:scrgbClr r="0" g="0" b="0"/>
          </a:lnRef>
          <a:fillRef idx="0">
            <a:scrgbClr r="0" g="0" b="0"/>
          </a:fillRef>
          <a:effectRef idx="0">
            <a:scrgbClr r="0" g="0" b="0"/>
          </a:effectRef>
          <a:fontRef idx="minor">
            <a:schemeClr val="lt1"/>
          </a:fontRef>
        </p:style>
        <p:txBody>
          <a:bodyPr>
            <a:normAutofit fontScale="90000"/>
          </a:bodyPr>
          <a:lstStyle/>
          <a:p>
            <a:pPr lvl="0" algn="ctr"/>
            <a:r>
              <a:rPr lang="tk-TM" dirty="0" smtClean="0">
                <a:solidFill>
                  <a:schemeClr val="bg1"/>
                </a:solidFill>
                <a:latin typeface="Times New Roman" panose="02020603050405020304" pitchFamily="18" charset="0"/>
                <a:cs typeface="Times New Roman" panose="02020603050405020304" pitchFamily="18" charset="0"/>
              </a:rPr>
              <a:t/>
            </a:r>
            <a:br>
              <a:rPr lang="tk-TM" dirty="0" smtClean="0">
                <a:solidFill>
                  <a:schemeClr val="bg1"/>
                </a:solidFill>
                <a:latin typeface="Times New Roman" panose="02020603050405020304" pitchFamily="18" charset="0"/>
                <a:cs typeface="Times New Roman" panose="02020603050405020304" pitchFamily="18" charset="0"/>
              </a:rPr>
            </a:br>
            <a:r>
              <a:rPr lang="ru-RU" dirty="0" err="1" smtClean="0">
                <a:solidFill>
                  <a:schemeClr val="bg1"/>
                </a:solidFill>
                <a:latin typeface="Times New Roman" panose="02020603050405020304" pitchFamily="18" charset="0"/>
                <a:cs typeface="Times New Roman" panose="02020603050405020304" pitchFamily="18" charset="0"/>
              </a:rPr>
              <a:t>Beýik</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Oguz</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türkmen</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döwleti</a:t>
            </a:r>
            <a:r>
              <a:rPr lang="ru-RU" dirty="0" smtClean="0">
                <a:solidFill>
                  <a:schemeClr val="bg1"/>
                </a:solidFill>
                <a:latin typeface="Times New Roman" panose="02020603050405020304" pitchFamily="18" charset="0"/>
                <a:cs typeface="Times New Roman" panose="02020603050405020304" pitchFamily="18" charset="0"/>
              </a:rPr>
              <a:t>. </a:t>
            </a:r>
            <a:br>
              <a:rPr lang="ru-RU" dirty="0" smtClean="0">
                <a:solidFill>
                  <a:schemeClr val="bg1"/>
                </a:solidFill>
                <a:latin typeface="Times New Roman" panose="02020603050405020304" pitchFamily="18" charset="0"/>
                <a:cs typeface="Times New Roman" panose="02020603050405020304" pitchFamily="18" charset="0"/>
              </a:rPr>
            </a:br>
            <a:endParaRPr lang="ru-RU" dirty="0"/>
          </a:p>
        </p:txBody>
      </p:sp>
      <p:sp>
        <p:nvSpPr>
          <p:cNvPr id="3" name="Объект 2"/>
          <p:cNvSpPr>
            <a:spLocks noGrp="1"/>
          </p:cNvSpPr>
          <p:nvPr>
            <p:ph idx="1"/>
          </p:nvPr>
        </p:nvSpPr>
        <p:spPr/>
        <p:txBody>
          <a:bodyPr/>
          <a:lstStyle/>
          <a:p>
            <a:endParaRPr lang="ru-RU" dirty="0"/>
          </a:p>
        </p:txBody>
      </p:sp>
    </p:spTree>
    <p:extLst>
      <p:ext uri="{BB962C8B-B14F-4D97-AF65-F5344CB8AC3E}">
        <p14:creationId xmlns:p14="http://schemas.microsoft.com/office/powerpoint/2010/main" val="11721978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731" y="365125"/>
            <a:ext cx="11579469" cy="1015267"/>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ru-RU" dirty="0" err="1" smtClean="0">
                <a:solidFill>
                  <a:schemeClr val="bg1"/>
                </a:solidFill>
                <a:latin typeface="Times New Roman" panose="02020603050405020304" pitchFamily="18" charset="0"/>
                <a:cs typeface="Times New Roman" panose="02020603050405020304" pitchFamily="18" charset="0"/>
              </a:rPr>
              <a:t>Gaznaly</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türkmen</a:t>
            </a:r>
            <a:r>
              <a:rPr lang="ru-RU" dirty="0" smtClean="0">
                <a:solidFill>
                  <a:schemeClr val="bg1"/>
                </a:solidFill>
                <a:latin typeface="Times New Roman" panose="02020603050405020304" pitchFamily="18" charset="0"/>
                <a:cs typeface="Times New Roman" panose="02020603050405020304" pitchFamily="18" charset="0"/>
              </a:rPr>
              <a:t> </a:t>
            </a:r>
            <a:r>
              <a:rPr lang="ru-RU" dirty="0" err="1" smtClean="0">
                <a:solidFill>
                  <a:schemeClr val="bg1"/>
                </a:solidFill>
                <a:latin typeface="Times New Roman" panose="02020603050405020304" pitchFamily="18" charset="0"/>
                <a:cs typeface="Times New Roman" panose="02020603050405020304" pitchFamily="18" charset="0"/>
              </a:rPr>
              <a:t>döwleti</a:t>
            </a:r>
            <a:endParaRPr lang="ru-RU" dirty="0"/>
          </a:p>
        </p:txBody>
      </p:sp>
      <p:sp>
        <p:nvSpPr>
          <p:cNvPr id="3" name="Объект 2"/>
          <p:cNvSpPr>
            <a:spLocks noGrp="1"/>
          </p:cNvSpPr>
          <p:nvPr>
            <p:ph idx="1"/>
          </p:nvPr>
        </p:nvSpPr>
        <p:spPr>
          <a:xfrm>
            <a:off x="307731" y="1825624"/>
            <a:ext cx="11579469" cy="4733437"/>
          </a:xfrm>
        </p:spPr>
        <p:style>
          <a:lnRef idx="1">
            <a:schemeClr val="accent6"/>
          </a:lnRef>
          <a:fillRef idx="2">
            <a:schemeClr val="accent6"/>
          </a:fillRef>
          <a:effectRef idx="1">
            <a:schemeClr val="accent6"/>
          </a:effectRef>
          <a:fontRef idx="minor">
            <a:schemeClr val="dk1"/>
          </a:fontRef>
        </p:style>
        <p:txBody>
          <a:bodyPr>
            <a:normAutofit fontScale="92500" lnSpcReduction="20000"/>
          </a:bodyPr>
          <a:lstStyle/>
          <a:p>
            <a:pPr marL="0" indent="0" algn="just">
              <a:lnSpc>
                <a:spcPct val="150000"/>
              </a:lnSpc>
              <a:buNone/>
            </a:pPr>
            <a:r>
              <a:rPr lang="tk-TM"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Gaznalylar</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Oguzlaryň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Gaýy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taýpasyndan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bolupdyr</a:t>
            </a:r>
            <a:r>
              <a:rPr lang="ru-RU" dirty="0" smtClean="0">
                <a:latin typeface="Times New Roman" panose="02020603050405020304" pitchFamily="18" charset="0"/>
                <a:cs typeface="Times New Roman" panose="02020603050405020304" pitchFamily="18" charset="0"/>
              </a:rPr>
              <a:t>.</a:t>
            </a:r>
            <a:r>
              <a:rPr lang="tk-TM"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a:t>
            </a:r>
            <a:r>
              <a:rPr lang="ru-RU" dirty="0">
                <a:latin typeface="Times New Roman" panose="02020603050405020304" pitchFamily="18" charset="0"/>
                <a:cs typeface="Times New Roman" panose="02020603050405020304" pitchFamily="18" charset="0"/>
              </a:rPr>
              <a:t> 963-nji </a:t>
            </a:r>
            <a:r>
              <a:rPr lang="ru-RU" dirty="0" err="1">
                <a:latin typeface="Times New Roman" panose="02020603050405020304" pitchFamily="18" charset="0"/>
                <a:cs typeface="Times New Roman" panose="02020603050405020304" pitchFamily="18" charset="0"/>
              </a:rPr>
              <a:t>ýylyň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ýanwarynda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esaslandyrýar</a:t>
            </a:r>
            <a:r>
              <a:rPr lang="ru-RU" dirty="0">
                <a:latin typeface="Times New Roman" panose="02020603050405020304" pitchFamily="18" charset="0"/>
                <a:cs typeface="Times New Roman" panose="02020603050405020304" pitchFamily="18" charset="0"/>
              </a:rPr>
              <a:t>. 977-nji </a:t>
            </a:r>
            <a:r>
              <a:rPr lang="ru-RU" dirty="0" err="1">
                <a:latin typeface="Times New Roman" panose="02020603050405020304" pitchFamily="18" charset="0"/>
                <a:cs typeface="Times New Roman" panose="02020603050405020304" pitchFamily="18" charset="0"/>
              </a:rPr>
              <a:t>ýylda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Alp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giýewsi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tagtyna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geçýär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döwrüne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çenli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tagtyna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geçen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hökümdarlar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goşunbaşylarynyň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ses</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bermeklerinde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hökümdar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saýlanypdyr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Ýöne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tagtyna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geçmegi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Söbükdeginiň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nesilleri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tarapyndan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dolandyrylmaga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başlaýar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Onuň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döwründe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kuwwaty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gün-günden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güçlenip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özüniň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hem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at-abraýy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artypdyr</a:t>
            </a:r>
            <a:r>
              <a:rPr lang="ru-RU" dirty="0">
                <a:latin typeface="Times New Roman" panose="02020603050405020304" pitchFamily="18" charset="0"/>
                <a:cs typeface="Times New Roman" panose="02020603050405020304" pitchFamily="18" charset="0"/>
              </a:rPr>
              <a:t>. 998-nji </a:t>
            </a:r>
            <a:r>
              <a:rPr lang="ru-RU" dirty="0" err="1">
                <a:latin typeface="Times New Roman" panose="02020603050405020304" pitchFamily="18" charset="0"/>
                <a:cs typeface="Times New Roman" panose="02020603050405020304" pitchFamily="18" charset="0"/>
              </a:rPr>
              <a:t>ýylda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Söbüktegin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çykýar</a:t>
            </a:r>
            <a:r>
              <a:rPr lang="ru-RU" dirty="0">
                <a:latin typeface="Times New Roman" panose="02020603050405020304" pitchFamily="18" charset="0"/>
                <a:cs typeface="Times New Roman" panose="02020603050405020304" pitchFamily="18" charset="0"/>
              </a:rPr>
              <a:t>.</a:t>
            </a:r>
            <a:r>
              <a:rPr lang="ru-RU" b="1"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Söbük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tegin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wagty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yzynda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Mahmyt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Ysmaýyl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Nasyr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Ýüsüp</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dört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ogly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galypdyr</a:t>
            </a:r>
            <a:r>
              <a:rPr lang="ru-RU"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903297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3045" y="142852"/>
            <a:ext cx="11218985" cy="857256"/>
          </a:xfrm>
          <a:noFill/>
          <a:ln>
            <a:noFill/>
          </a:ln>
        </p:spPr>
        <p:style>
          <a:lnRef idx="0">
            <a:scrgbClr r="0" g="0" b="0"/>
          </a:lnRef>
          <a:fillRef idx="0">
            <a:scrgbClr r="0" g="0" b="0"/>
          </a:fillRef>
          <a:effectRef idx="0">
            <a:scrgbClr r="0" g="0" b="0"/>
          </a:effectRef>
          <a:fontRef idx="minor">
            <a:schemeClr val="accent6"/>
          </a:fontRef>
        </p:style>
        <p:txBody>
          <a:bodyPr>
            <a:noAutofit/>
          </a:bodyPr>
          <a:lstStyle/>
          <a:p>
            <a:pPr algn="ctr"/>
            <a:r>
              <a:rPr lang="tk-TM" b="1" i="1" dirty="0" smtClean="0">
                <a:solidFill>
                  <a:srgbClr val="00B050"/>
                </a:solidFill>
                <a:latin typeface="Times New Roman" pitchFamily="18" charset="0"/>
                <a:cs typeface="Times New Roman" pitchFamily="18" charset="0"/>
              </a:rPr>
              <a:t>Gaznaly türkmenleriň hökümdarlary:</a:t>
            </a:r>
            <a:endParaRPr lang="ru-RU" sz="2800" dirty="0">
              <a:solidFill>
                <a:srgbClr val="00B050"/>
              </a:solidFill>
            </a:endParaRPr>
          </a:p>
        </p:txBody>
      </p:sp>
      <p:graphicFrame>
        <p:nvGraphicFramePr>
          <p:cNvPr id="7" name="Содержимое 6"/>
          <p:cNvGraphicFramePr>
            <a:graphicFrameLocks noGrp="1"/>
          </p:cNvGraphicFramePr>
          <p:nvPr>
            <p:ph idx="1"/>
          </p:nvPr>
        </p:nvGraphicFramePr>
        <p:xfrm>
          <a:off x="1666844" y="1214422"/>
          <a:ext cx="8786874"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4904545"/>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4294967295"/>
          </p:nvPr>
        </p:nvPicPr>
        <p:blipFill>
          <a:blip r:embed="rId2" cstate="print"/>
          <a:srcRect/>
          <a:stretch>
            <a:fillRect/>
          </a:stretch>
        </p:blipFill>
        <p:spPr bwMode="auto">
          <a:xfrm>
            <a:off x="316522" y="298937"/>
            <a:ext cx="11342077" cy="6304085"/>
          </a:xfrm>
          <a:prstGeom prst="rect">
            <a:avLst/>
          </a:prstGeom>
          <a:noFill/>
          <a:ln w="9525">
            <a:noFill/>
            <a:miter lim="800000"/>
            <a:headEnd/>
            <a:tailEnd/>
          </a:ln>
          <a:effectLst/>
        </p:spPr>
      </p:pic>
    </p:spTree>
    <p:extLst>
      <p:ext uri="{BB962C8B-B14F-4D97-AF65-F5344CB8AC3E}">
        <p14:creationId xmlns:p14="http://schemas.microsoft.com/office/powerpoint/2010/main" val="2934258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42899" y="298938"/>
            <a:ext cx="11517923" cy="6497516"/>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a:normAutofit fontScale="92500" lnSpcReduction="20000"/>
          </a:bodyPr>
          <a:lstStyle/>
          <a:p>
            <a:pPr algn="just">
              <a:lnSpc>
                <a:spcPct val="150000"/>
              </a:lnSpc>
            </a:pPr>
            <a:r>
              <a:rPr lang="tk-TM" dirty="0" smtClean="0">
                <a:latin typeface="Times New Roman" panose="02020603050405020304" pitchFamily="18" charset="0"/>
                <a:cs typeface="Times New Roman" panose="02020603050405020304" pitchFamily="18" charset="0"/>
              </a:rPr>
              <a:t>998-nji ýylda Gaznaly tagtyna Soltan Mahmyt Gaznaly geçýär. Ol hökümdarlyk eden döwründe Hindistanyň d/g-na 17 gezek ýöriş edýär. </a:t>
            </a:r>
          </a:p>
          <a:p>
            <a:pPr algn="just">
              <a:lnSpc>
                <a:spcPct val="150000"/>
              </a:lnSpc>
            </a:pPr>
            <a:r>
              <a:rPr lang="ru-RU" b="1" dirty="0" err="1">
                <a:latin typeface="Times New Roman" panose="02020603050405020304" pitchFamily="18" charset="0"/>
                <a:cs typeface="Times New Roman" panose="02020603050405020304" pitchFamily="18" charset="0"/>
              </a:rPr>
              <a:t>Hindistan</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ýörişleriniň</a:t>
            </a:r>
            <a:r>
              <a:rPr lang="ru-RU" b="1" dirty="0">
                <a:latin typeface="Times New Roman" panose="02020603050405020304" pitchFamily="18" charset="0"/>
                <a:cs typeface="Times New Roman" panose="02020603050405020304" pitchFamily="18" charset="0"/>
              </a:rPr>
              <a:t> </a:t>
            </a:r>
            <a:r>
              <a:rPr lang="ru-RU" b="1" dirty="0" err="1">
                <a:latin typeface="Times New Roman" panose="02020603050405020304" pitchFamily="18" charset="0"/>
                <a:cs typeface="Times New Roman" panose="02020603050405020304" pitchFamily="18" charset="0"/>
              </a:rPr>
              <a:t>netijeleri</a:t>
            </a:r>
            <a:r>
              <a:rPr lang="ru-RU" b="1"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pPr lvl="0" algn="just">
              <a:lnSpc>
                <a:spcPct val="150000"/>
              </a:lnSpc>
            </a:pPr>
            <a:r>
              <a:rPr lang="ru-RU" dirty="0" err="1">
                <a:latin typeface="Times New Roman" panose="02020603050405020304" pitchFamily="18" charset="0"/>
                <a:cs typeface="Times New Roman" panose="02020603050405020304" pitchFamily="18" charset="0"/>
              </a:rPr>
              <a:t>Hindistanda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Yslam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dininiň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ýaýramagynyň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ornaşmagynyň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düýbi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tutulypdyr</a:t>
            </a:r>
            <a:r>
              <a:rPr lang="ru-RU" dirty="0">
                <a:latin typeface="Times New Roman" panose="02020603050405020304" pitchFamily="18" charset="0"/>
                <a:cs typeface="Times New Roman" panose="02020603050405020304" pitchFamily="18" charset="0"/>
              </a:rPr>
              <a:t>.</a:t>
            </a:r>
          </a:p>
          <a:p>
            <a:pPr lvl="0" algn="just">
              <a:lnSpc>
                <a:spcPct val="150000"/>
              </a:lnSpc>
            </a:pPr>
            <a:r>
              <a:rPr lang="ru-RU" dirty="0" err="1">
                <a:latin typeface="Times New Roman" panose="02020603050405020304" pitchFamily="18" charset="0"/>
                <a:cs typeface="Times New Roman" panose="02020603050405020304" pitchFamily="18" charset="0"/>
              </a:rPr>
              <a:t>Hindistanda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asyrlar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boýy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dowam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häkimýetiniň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düýbi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tutulypdyr</a:t>
            </a:r>
            <a:r>
              <a:rPr lang="ru-RU" dirty="0">
                <a:latin typeface="Times New Roman" panose="02020603050405020304" pitchFamily="18" charset="0"/>
                <a:cs typeface="Times New Roman" panose="02020603050405020304" pitchFamily="18" charset="0"/>
              </a:rPr>
              <a:t>. </a:t>
            </a:r>
          </a:p>
          <a:p>
            <a:pPr lvl="0" algn="just">
              <a:lnSpc>
                <a:spcPct val="150000"/>
              </a:lnSpc>
            </a:pP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maddy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taýdan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örän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uly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baýlyk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gazanypdyr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geçirilen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oljalar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Gazünaly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beýleki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musulman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döwletleri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bilen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deňelmejek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derejede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baýamagyna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getiripdir</a:t>
            </a:r>
            <a:r>
              <a:rPr lang="ru-RU" dirty="0">
                <a:latin typeface="Times New Roman" panose="02020603050405020304" pitchFamily="18" charset="0"/>
                <a:cs typeface="Times New Roman" panose="02020603050405020304" pitchFamily="18" charset="0"/>
              </a:rPr>
              <a:t>. </a:t>
            </a:r>
          </a:p>
          <a:p>
            <a:pPr algn="just">
              <a:lnSpc>
                <a:spcPct val="150000"/>
              </a:lnSpc>
            </a:pP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Soltan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Mahmyt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a:t>
            </a:r>
            <a:r>
              <a:rPr lang="ru-RU" dirty="0">
                <a:latin typeface="Times New Roman" panose="02020603050405020304" pitchFamily="18" charset="0"/>
                <a:cs typeface="Times New Roman" panose="02020603050405020304" pitchFamily="18" charset="0"/>
              </a:rPr>
              <a:t> 1030-njy </a:t>
            </a:r>
            <a:r>
              <a:rPr lang="ru-RU" dirty="0" err="1">
                <a:latin typeface="Times New Roman" panose="02020603050405020304" pitchFamily="18" charset="0"/>
                <a:cs typeface="Times New Roman" panose="02020603050405020304" pitchFamily="18" charset="0"/>
              </a:rPr>
              <a:t>ýylyň</a:t>
            </a:r>
            <a:r>
              <a:rPr lang="ru-RU" dirty="0">
                <a:latin typeface="Times New Roman" panose="02020603050405020304" pitchFamily="18" charset="0"/>
                <a:cs typeface="Times New Roman" panose="02020603050405020304" pitchFamily="18" charset="0"/>
              </a:rPr>
              <a:t> 22-nji </a:t>
            </a:r>
            <a:r>
              <a:rPr lang="ru-RU" dirty="0" err="1">
                <a:latin typeface="Times New Roman" panose="02020603050405020304" pitchFamily="18" charset="0"/>
                <a:cs typeface="Times New Roman" panose="02020603050405020304" pitchFamily="18" charset="0"/>
              </a:rPr>
              <a:t>aprelinda</a:t>
            </a:r>
            <a:r>
              <a:rPr lang="ru-RU" dirty="0">
                <a:latin typeface="Times New Roman" panose="02020603050405020304" pitchFamily="18" charset="0"/>
                <a:cs typeface="Times New Roman" panose="02020603050405020304" pitchFamily="18" charset="0"/>
              </a:rPr>
              <a:t> 59 </a:t>
            </a:r>
            <a:r>
              <a:rPr lang="ru-RU" dirty="0" err="1">
                <a:latin typeface="Times New Roman" panose="02020603050405020304" pitchFamily="18" charset="0"/>
                <a:cs typeface="Times New Roman" panose="02020603050405020304" pitchFamily="18" charset="0"/>
              </a:rPr>
              <a:t>ýaşynda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aradan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çykýar</a:t>
            </a: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479177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4446" y="365125"/>
            <a:ext cx="11421208" cy="1325563"/>
          </a:xfrm>
        </p:spPr>
        <p:style>
          <a:lnRef idx="1">
            <a:schemeClr val="accent6"/>
          </a:lnRef>
          <a:fillRef idx="3">
            <a:schemeClr val="accent6"/>
          </a:fillRef>
          <a:effectRef idx="2">
            <a:schemeClr val="accent6"/>
          </a:effectRef>
          <a:fontRef idx="minor">
            <a:schemeClr val="lt1"/>
          </a:fontRef>
        </p:style>
        <p:txBody>
          <a:bodyPr>
            <a:noAutofit/>
          </a:bodyPr>
          <a:lstStyle/>
          <a:p>
            <a:pPr lvl="0" algn="ctr">
              <a:lnSpc>
                <a:spcPct val="150000"/>
              </a:lnSpc>
            </a:pPr>
            <a:r>
              <a:rPr lang="ru-RU" sz="3200" dirty="0" err="1">
                <a:solidFill>
                  <a:schemeClr val="bg1"/>
                </a:solidFill>
                <a:latin typeface="Times New Roman" panose="02020603050405020304" pitchFamily="18" charset="0"/>
                <a:cs typeface="Times New Roman" panose="02020603050405020304" pitchFamily="18" charset="0"/>
              </a:rPr>
              <a:t>Daňdanakan</a:t>
            </a:r>
            <a:r>
              <a:rPr lang="ru-RU" sz="3200" dirty="0">
                <a:solidFill>
                  <a:schemeClr val="bg1"/>
                </a:solidFill>
                <a:latin typeface="Times New Roman" panose="02020603050405020304" pitchFamily="18" charset="0"/>
                <a:cs typeface="Times New Roman" panose="02020603050405020304" pitchFamily="18" charset="0"/>
              </a:rPr>
              <a:t> </a:t>
            </a:r>
            <a:r>
              <a:rPr lang="ru-RU" sz="3200" dirty="0" err="1">
                <a:solidFill>
                  <a:schemeClr val="bg1"/>
                </a:solidFill>
                <a:latin typeface="Times New Roman" panose="02020603050405020304" pitchFamily="18" charset="0"/>
                <a:cs typeface="Times New Roman" panose="02020603050405020304" pitchFamily="18" charset="0"/>
              </a:rPr>
              <a:t>söweşi</a:t>
            </a:r>
            <a:r>
              <a:rPr lang="ru-RU" sz="3200" dirty="0">
                <a:solidFill>
                  <a:schemeClr val="bg1"/>
                </a:solidFill>
                <a:latin typeface="Times New Roman" panose="02020603050405020304" pitchFamily="18" charset="0"/>
                <a:cs typeface="Times New Roman" panose="02020603050405020304" pitchFamily="18" charset="0"/>
              </a:rPr>
              <a:t>.</a:t>
            </a:r>
          </a:p>
        </p:txBody>
      </p:sp>
      <p:sp>
        <p:nvSpPr>
          <p:cNvPr id="3" name="Объект 2"/>
          <p:cNvSpPr>
            <a:spLocks noGrp="1"/>
          </p:cNvSpPr>
          <p:nvPr>
            <p:ph sz="half" idx="1"/>
          </p:nvPr>
        </p:nvSpPr>
        <p:spPr>
          <a:xfrm>
            <a:off x="298938" y="1825624"/>
            <a:ext cx="7359162" cy="4953245"/>
          </a:xfrm>
          <a:noFill/>
          <a:ln>
            <a:noFill/>
          </a:ln>
        </p:spPr>
        <p:style>
          <a:lnRef idx="0">
            <a:scrgbClr r="0" g="0" b="0"/>
          </a:lnRef>
          <a:fillRef idx="0">
            <a:scrgbClr r="0" g="0" b="0"/>
          </a:fillRef>
          <a:effectRef idx="0">
            <a:scrgbClr r="0" g="0" b="0"/>
          </a:effectRef>
          <a:fontRef idx="minor">
            <a:schemeClr val="accent6"/>
          </a:fontRef>
        </p:style>
        <p:txBody>
          <a:bodyPr>
            <a:normAutofit fontScale="47500" lnSpcReduction="20000"/>
          </a:bodyPr>
          <a:lstStyle/>
          <a:p>
            <a:pPr marL="0" indent="0" algn="just">
              <a:lnSpc>
                <a:spcPct val="160000"/>
              </a:lnSpc>
              <a:buNone/>
            </a:pPr>
            <a:r>
              <a:rPr lang="tk-TM" dirty="0" smtClean="0">
                <a:latin typeface="Times New Roman" panose="02020603050405020304" pitchFamily="18" charset="0"/>
                <a:cs typeface="Times New Roman" panose="02020603050405020304" pitchFamily="18" charset="0"/>
              </a:rPr>
              <a:t>	</a:t>
            </a:r>
            <a:r>
              <a:rPr lang="sq-AL" sz="3800" dirty="0" smtClean="0">
                <a:latin typeface="Times New Roman" panose="02020603050405020304" pitchFamily="18" charset="0"/>
                <a:cs typeface="Times New Roman" panose="02020603050405020304" pitchFamily="18" charset="0"/>
              </a:rPr>
              <a:t>Seljuk </a:t>
            </a:r>
            <a:r>
              <a:rPr lang="sq-AL" sz="3800" dirty="0">
                <a:latin typeface="Times New Roman" panose="02020603050405020304" pitchFamily="18" charset="0"/>
                <a:cs typeface="Times New Roman" panose="02020603050405020304" pitchFamily="18" charset="0"/>
              </a:rPr>
              <a:t>türkmenleri. Seljuk türkmenleri oguzlaryň kynyk taýpasyndan, Aý hanyň neberelerinden bolup, X asyryň ortalarynda Seýhun (Syrderýa) we Jeýhun (Amyderýa) arasynda Mawerannahrda ýaşapdyrlar. Olaryň esasy şäherleri Ýaňykent, Garajyk, Saýram, Jent bolupdyr. Kynyklaryň baştutany Dukak serkerde "Demir ýaly " lakamyny alyp, oguzlaryň kaganyna (patyşasyna) garşy çykýar. Dukagyň ogly Seljuk, takmynan, 900-nji ýylda dogulýar. Birnäçe wagtdan soň, hökümdar ony goşun başlygy wezipesine belleýär.</a:t>
            </a:r>
            <a:endParaRPr lang="ru-RU" sz="3800" dirty="0">
              <a:latin typeface="Times New Roman" panose="02020603050405020304" pitchFamily="18" charset="0"/>
              <a:cs typeface="Times New Roman" panose="02020603050405020304" pitchFamily="18" charset="0"/>
            </a:endParaRPr>
          </a:p>
          <a:p>
            <a:pPr marL="0" indent="0" algn="just">
              <a:lnSpc>
                <a:spcPct val="160000"/>
              </a:lnSpc>
              <a:buNone/>
            </a:pPr>
            <a:r>
              <a:rPr lang="tk-TM" sz="3800" dirty="0" smtClean="0">
                <a:latin typeface="Times New Roman" panose="02020603050405020304" pitchFamily="18" charset="0"/>
                <a:cs typeface="Times New Roman" panose="02020603050405020304" pitchFamily="18" charset="0"/>
              </a:rPr>
              <a:t>	</a:t>
            </a:r>
            <a:r>
              <a:rPr lang="sq-AL" sz="3800" dirty="0" smtClean="0">
                <a:latin typeface="Times New Roman" panose="02020603050405020304" pitchFamily="18" charset="0"/>
                <a:cs typeface="Times New Roman" panose="02020603050405020304" pitchFamily="18" charset="0"/>
              </a:rPr>
              <a:t>Ýaş</a:t>
            </a:r>
            <a:r>
              <a:rPr lang="sq-AL" sz="3800" dirty="0">
                <a:latin typeface="Times New Roman" panose="02020603050405020304" pitchFamily="18" charset="0"/>
                <a:cs typeface="Times New Roman" panose="02020603050405020304" pitchFamily="18" charset="0"/>
              </a:rPr>
              <a:t>, gujur-gaýratly Seljugyň özbaşdak hereket etmegi ýurduň hökümdarynda gorky döredipdir.</a:t>
            </a:r>
            <a:r>
              <a:rPr lang="ru-RU" sz="3800" dirty="0">
                <a:latin typeface="Times New Roman" panose="02020603050405020304" pitchFamily="18" charset="0"/>
                <a:cs typeface="Times New Roman" panose="02020603050405020304" pitchFamily="18" charset="0"/>
              </a:rPr>
              <a:t>  </a:t>
            </a:r>
            <a:r>
              <a:rPr lang="sq-AL" sz="3800" dirty="0">
                <a:latin typeface="Times New Roman" panose="02020603050405020304" pitchFamily="18" charset="0"/>
                <a:cs typeface="Times New Roman" panose="02020603050405020304" pitchFamily="18" charset="0"/>
              </a:rPr>
              <a:t>Seljuk beg Ýaňykentden gaýdyp 100 atlysy bilen Jent şäherine gelýär. Bu ýerde Seljuk begiň maşgalasy we ýanyndakylar yslam dinini kabul edip, musulman bolýarlar.</a:t>
            </a:r>
            <a:endParaRPr lang="ru-RU" sz="3800" dirty="0">
              <a:latin typeface="Times New Roman" panose="02020603050405020304" pitchFamily="18" charset="0"/>
              <a:cs typeface="Times New Roman" panose="02020603050405020304" pitchFamily="18" charset="0"/>
            </a:endParaRPr>
          </a:p>
          <a:p>
            <a:endParaRPr lang="ru-RU" dirty="0"/>
          </a:p>
        </p:txBody>
      </p:sp>
      <p:pic>
        <p:nvPicPr>
          <p:cNvPr id="7" name="Picture 2"/>
          <p:cNvPicPr>
            <a:picLocks noGrp="1" noChangeAspect="1" noChangeArrowheads="1"/>
          </p:cNvPicPr>
          <p:nvPr>
            <p:ph sz="half" idx="2"/>
          </p:nvPr>
        </p:nvPicPr>
        <p:blipFill>
          <a:blip r:embed="rId2" cstate="print"/>
          <a:stretch>
            <a:fillRect/>
          </a:stretch>
        </p:blipFill>
        <p:spPr bwMode="auto">
          <a:xfrm>
            <a:off x="7843837" y="1825624"/>
            <a:ext cx="3981817" cy="4522421"/>
          </a:xfrm>
          <a:prstGeom prst="rect">
            <a:avLst/>
          </a:prstGeom>
          <a:noFill/>
          <a:ln w="9525">
            <a:noFill/>
            <a:miter lim="800000"/>
            <a:headEnd/>
            <a:tailEnd/>
          </a:ln>
          <a:effectLst/>
        </p:spPr>
      </p:pic>
    </p:spTree>
    <p:extLst>
      <p:ext uri="{BB962C8B-B14F-4D97-AF65-F5344CB8AC3E}">
        <p14:creationId xmlns:p14="http://schemas.microsoft.com/office/powerpoint/2010/main" val="2527103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307730" y="281354"/>
            <a:ext cx="11500339" cy="6453554"/>
          </a:xfrm>
          <a:noFill/>
          <a:ln>
            <a:noFill/>
          </a:ln>
        </p:spPr>
        <p:style>
          <a:lnRef idx="0">
            <a:scrgbClr r="0" g="0" b="0"/>
          </a:lnRef>
          <a:fillRef idx="0">
            <a:scrgbClr r="0" g="0" b="0"/>
          </a:fillRef>
          <a:effectRef idx="0">
            <a:scrgbClr r="0" g="0" b="0"/>
          </a:effectRef>
          <a:fontRef idx="minor">
            <a:schemeClr val="accent6"/>
          </a:fontRef>
        </p:style>
        <p:txBody>
          <a:bodyPr>
            <a:normAutofit fontScale="70000" lnSpcReduction="20000"/>
          </a:bodyPr>
          <a:lstStyle/>
          <a:p>
            <a:pPr marL="0" indent="0" algn="just">
              <a:lnSpc>
                <a:spcPct val="150000"/>
              </a:lnSpc>
              <a:buNone/>
            </a:pPr>
            <a:r>
              <a:rPr lang="tk-TM" dirty="0" smtClean="0"/>
              <a:t>	</a:t>
            </a:r>
            <a:r>
              <a:rPr lang="sq-AL" dirty="0" smtClean="0"/>
              <a:t>999-njý </a:t>
            </a:r>
            <a:r>
              <a:rPr lang="sq-AL" dirty="0"/>
              <a:t>ýylda samanlylar döwleti synýar we Mawerannahr ilki </a:t>
            </a:r>
            <a:r>
              <a:rPr lang="ru-RU" dirty="0"/>
              <a:t>  </a:t>
            </a:r>
            <a:r>
              <a:rPr lang="sq-AL" dirty="0"/>
              <a:t>Garahanlylaryň soňra bolsa Mahmyt Gaznalynyň gol astyna düşýär. Buharany basyp alan Gaznaly soltany Mahmyt dürli wadalar berip, Arslan ýabguny ýanyna çagyrýar. Soltan Mahmyt, onuň goşunynyň köpdügi barada beren maglumatyny alyp, özüne bir uly garşydaş bolar öýdüp, ony Hindistana iberýär. Şol ýerde hem 1025-nji ýylda soltan Mahmyt Arslany Kalanjer galasynda bendi edýär. </a:t>
            </a:r>
            <a:endParaRPr lang="tk-TM" dirty="0" smtClean="0"/>
          </a:p>
          <a:p>
            <a:pPr marL="0" indent="0" algn="just">
              <a:lnSpc>
                <a:spcPct val="150000"/>
              </a:lnSpc>
              <a:buNone/>
            </a:pPr>
            <a:r>
              <a:rPr lang="tk-TM" dirty="0"/>
              <a:t>	</a:t>
            </a:r>
            <a:r>
              <a:rPr lang="sq-AL" dirty="0" smtClean="0"/>
              <a:t>Mawerannahryň </a:t>
            </a:r>
            <a:r>
              <a:rPr lang="sq-AL" dirty="0"/>
              <a:t>häkimi Ilek Nasr seljuklary ýurtdan kowup çykarmak niýetine başlaýar. Şol sebäpli hem Çagry beg we Togrul beg öz maşgalalaryny, sürülerini aman saklamak üçin howpsuz ýere gitmeli diýip maslahatlaşýarlar. Seljuk serdarlary Togrul we Çagry beg örän parasatlylyk edip, soltan Masuda nama bilen ýüzlenipdirler. </a:t>
            </a:r>
            <a:endParaRPr lang="tk-TM" dirty="0" smtClean="0"/>
          </a:p>
          <a:p>
            <a:pPr marL="0" indent="0" algn="just">
              <a:lnSpc>
                <a:spcPct val="150000"/>
              </a:lnSpc>
              <a:buNone/>
            </a:pPr>
            <a:r>
              <a:rPr lang="tk-TM" dirty="0" smtClean="0"/>
              <a:t>	</a:t>
            </a:r>
            <a:r>
              <a:rPr lang="sq-AL" dirty="0" smtClean="0"/>
              <a:t>Haty </a:t>
            </a:r>
            <a:r>
              <a:rPr lang="sq-AL" dirty="0"/>
              <a:t>eşiden Masud Gaznaly gazaba münýär, ol özüniň beýik serkerdesi Begdogdy Hajyby agyr goşun bilen Seljuk türkmenleriniň üstüne iberýär. Emma Begdogdynyň goşuny şeljuklaryň harby pirimine sezewar bolup ýeňilýär. Seljuk begleri söweşde gaçyp uruşmak usulyny ulanýarlar. Masud Gaznalynyň goşuny san taýdan köp we agyr ýaraglanandygyna garamazdan, seljuklar tarapyndan iki gezek derbi-dagyn edilýär: birinji gezek Täk (Durun) galanyň töwereginde 1035-nji ýylda, ikinji gezek 1038-nji ýylda Sarahsyň golaýynda</a:t>
            </a:r>
            <a:r>
              <a:rPr lang="ru-RU" dirty="0"/>
              <a:t> 1035-nji </a:t>
            </a:r>
            <a:r>
              <a:rPr lang="ru-RU" dirty="0" err="1"/>
              <a:t>ýyldaky</a:t>
            </a:r>
            <a:r>
              <a:rPr lang="ru-RU" dirty="0"/>
              <a:t> </a:t>
            </a:r>
            <a:r>
              <a:rPr lang="ru-RU" dirty="0" err="1"/>
              <a:t>Nusaý</a:t>
            </a:r>
            <a:r>
              <a:rPr lang="ru-RU" dirty="0"/>
              <a:t> </a:t>
            </a:r>
            <a:r>
              <a:rPr lang="ru-RU" dirty="0" err="1"/>
              <a:t>söweşinden</a:t>
            </a:r>
            <a:r>
              <a:rPr lang="ru-RU" dirty="0"/>
              <a:t> </a:t>
            </a:r>
            <a:r>
              <a:rPr lang="ru-RU" dirty="0" err="1"/>
              <a:t>soňra</a:t>
            </a:r>
            <a:r>
              <a:rPr lang="ru-RU" dirty="0"/>
              <a:t> </a:t>
            </a:r>
            <a:r>
              <a:rPr lang="ru-RU" dirty="0" err="1"/>
              <a:t>Musa</a:t>
            </a:r>
            <a:r>
              <a:rPr lang="ru-RU" dirty="0"/>
              <a:t> </a:t>
            </a:r>
            <a:r>
              <a:rPr lang="ru-RU" dirty="0" err="1"/>
              <a:t>Ýabgua</a:t>
            </a:r>
            <a:r>
              <a:rPr lang="ru-RU" dirty="0"/>
              <a:t> </a:t>
            </a:r>
            <a:r>
              <a:rPr lang="ru-RU" dirty="0" err="1"/>
              <a:t>Paraw</a:t>
            </a:r>
            <a:r>
              <a:rPr lang="ru-RU" dirty="0"/>
              <a:t>, </a:t>
            </a:r>
            <a:r>
              <a:rPr lang="ru-RU" dirty="0" err="1"/>
              <a:t>Çagry</a:t>
            </a:r>
            <a:r>
              <a:rPr lang="ru-RU" dirty="0"/>
              <a:t> </a:t>
            </a:r>
            <a:r>
              <a:rPr lang="ru-RU" dirty="0" err="1"/>
              <a:t>bege</a:t>
            </a:r>
            <a:r>
              <a:rPr lang="ru-RU" dirty="0"/>
              <a:t> </a:t>
            </a:r>
            <a:r>
              <a:rPr lang="ru-RU" dirty="0" err="1"/>
              <a:t>Dehistan</a:t>
            </a:r>
            <a:r>
              <a:rPr lang="ru-RU" dirty="0"/>
              <a:t>, </a:t>
            </a:r>
            <a:r>
              <a:rPr lang="ru-RU" dirty="0" err="1"/>
              <a:t>Torul</a:t>
            </a:r>
            <a:r>
              <a:rPr lang="ru-RU" dirty="0"/>
              <a:t> </a:t>
            </a:r>
            <a:r>
              <a:rPr lang="ru-RU" dirty="0" err="1"/>
              <a:t>bege</a:t>
            </a:r>
            <a:r>
              <a:rPr lang="ru-RU" dirty="0"/>
              <a:t> </a:t>
            </a:r>
            <a:r>
              <a:rPr lang="ru-RU" dirty="0" err="1"/>
              <a:t>Nusaý</a:t>
            </a:r>
            <a:r>
              <a:rPr lang="ru-RU" dirty="0"/>
              <a:t> </a:t>
            </a:r>
            <a:r>
              <a:rPr lang="ru-RU" dirty="0" err="1"/>
              <a:t>ýerleri</a:t>
            </a:r>
            <a:r>
              <a:rPr lang="ru-RU" dirty="0"/>
              <a:t> </a:t>
            </a:r>
            <a:r>
              <a:rPr lang="ru-RU" dirty="0" err="1"/>
              <a:t>berilýär</a:t>
            </a:r>
            <a:r>
              <a:rPr lang="ru-RU" dirty="0"/>
              <a:t>. </a:t>
            </a:r>
          </a:p>
          <a:p>
            <a:pPr marL="0" indent="0" algn="just">
              <a:lnSpc>
                <a:spcPct val="150000"/>
              </a:lnSpc>
              <a:buNone/>
            </a:pPr>
            <a:endParaRPr lang="ru-RU" dirty="0"/>
          </a:p>
        </p:txBody>
      </p:sp>
    </p:spTree>
    <p:extLst>
      <p:ext uri="{BB962C8B-B14F-4D97-AF65-F5344CB8AC3E}">
        <p14:creationId xmlns:p14="http://schemas.microsoft.com/office/powerpoint/2010/main" val="2873528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4294967295"/>
          </p:nvPr>
        </p:nvSpPr>
        <p:spPr>
          <a:xfrm>
            <a:off x="87922" y="109904"/>
            <a:ext cx="8083397" cy="658543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rmAutofit fontScale="70000" lnSpcReduction="20000"/>
          </a:bodyPr>
          <a:lstStyle/>
          <a:p>
            <a:pPr marL="0" indent="0" algn="just">
              <a:lnSpc>
                <a:spcPct val="150000"/>
              </a:lnSpc>
              <a:buNone/>
            </a:pPr>
            <a:r>
              <a:rPr lang="tk-TM" dirty="0" smtClean="0"/>
              <a:t>	</a:t>
            </a:r>
            <a:r>
              <a:rPr lang="en-US" dirty="0" err="1" smtClean="0">
                <a:latin typeface="Times New Roman" panose="02020603050405020304" pitchFamily="18" charset="0"/>
                <a:cs typeface="Times New Roman" panose="02020603050405020304" pitchFamily="18" charset="0"/>
              </a:rPr>
              <a:t>Gaznawylar</a:t>
            </a:r>
            <a:r>
              <a:rPr lang="en-US" dirty="0" smtClean="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Seljuklaryň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arasyndaky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aýgytly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söweş</a:t>
            </a:r>
            <a:r>
              <a:rPr lang="en-US" dirty="0">
                <a:latin typeface="Times New Roman" panose="02020603050405020304" pitchFamily="18" charset="0"/>
                <a:cs typeface="Times New Roman" panose="02020603050405020304" pitchFamily="18" charset="0"/>
              </a:rPr>
              <a:t> 1040-nji </a:t>
            </a:r>
            <a:r>
              <a:rPr lang="en-US" dirty="0" err="1">
                <a:latin typeface="Times New Roman" panose="02020603050405020304" pitchFamily="18" charset="0"/>
                <a:cs typeface="Times New Roman" panose="02020603050405020304" pitchFamily="18" charset="0"/>
              </a:rPr>
              <a:t>ýylda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Marynyň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günortasynda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Sarahs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ýolunyň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boýundaky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Dandenakan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Daşrabat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galasynyň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ýanynda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Masudyň</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goşunlary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gezegem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ýeňildi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özlerem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suwsuz</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heläk</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bolýar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Sebäbi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seljukly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türkmenler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ähli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guýulary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çäge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bilen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basyrypdyrlar</a:t>
            </a:r>
            <a:r>
              <a:rPr lang="en-US" dirty="0">
                <a:latin typeface="Times New Roman" panose="02020603050405020304" pitchFamily="18" charset="0"/>
                <a:cs typeface="Times New Roman" panose="02020603050405020304" pitchFamily="18" charset="0"/>
              </a:rPr>
              <a:t>. Bu </a:t>
            </a:r>
            <a:r>
              <a:rPr lang="en-US" dirty="0" err="1">
                <a:latin typeface="Times New Roman" panose="02020603050405020304" pitchFamily="18" charset="0"/>
                <a:cs typeface="Times New Roman" panose="02020603050405020304" pitchFamily="18" charset="0"/>
              </a:rPr>
              <a:t>aýgytlaýjy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söweşde</a:t>
            </a:r>
            <a:r>
              <a:rPr lang="ru-RU" dirty="0">
                <a:latin typeface="Times New Roman" panose="02020603050405020304" pitchFamily="18" charset="0"/>
                <a:cs typeface="Times New Roman" panose="02020603050405020304" pitchFamily="18" charset="0"/>
              </a:rPr>
              <a:t>n </a:t>
            </a:r>
            <a:r>
              <a:rPr lang="ru-RU" dirty="0" err="1">
                <a:latin typeface="Times New Roman" panose="02020603050405020304" pitchFamily="18" charset="0"/>
                <a:cs typeface="Times New Roman" panose="02020603050405020304" pitchFamily="18" charset="0"/>
              </a:rPr>
              <a:t>soňra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Gaznalylaryň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Horasandaky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häkimýeti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dolulygyna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ýykylýar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täze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Beýik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seljukly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emele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gelýär</a:t>
            </a:r>
            <a:r>
              <a:rPr lang="ru-RU" dirty="0">
                <a:latin typeface="Times New Roman" panose="02020603050405020304" pitchFamily="18" charset="0"/>
                <a:cs typeface="Times New Roman" panose="02020603050405020304" pitchFamily="18" charset="0"/>
              </a:rPr>
              <a:t>.  </a:t>
            </a:r>
          </a:p>
          <a:p>
            <a:pPr marL="0" indent="0" algn="just">
              <a:lnSpc>
                <a:spcPct val="150000"/>
              </a:lnSpc>
              <a:buNone/>
            </a:pPr>
            <a:r>
              <a:rPr lang="tk-TM" dirty="0" smtClean="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Daňdanakan</a:t>
            </a:r>
            <a:r>
              <a:rPr lang="ru-RU" dirty="0" smtClean="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ýeňişinden</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soň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Seljukly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türkmenleriň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täze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we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dolandyrmak</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meselesi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orta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çykdy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Olar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bada-bat</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Merwde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gurultaý</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geçirýärler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Gurultaýa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gatnaşanlar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Togryl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Çagry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begler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Musa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ýabgu</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maşgala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agzalary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serkerdeler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neberäniň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kethudalarydy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Gurultaýda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Togrul</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beg</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ilkinji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hökümdary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edilipdi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döwlediň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adyna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atalary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Seljugyň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adyny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beripdiler</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Şeýle-de</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Bagdatdaky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Abbasy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halyfy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Kaýym</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bi-Emrillaha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Horasanda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Seljukly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döwletini</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esaslandyrandyklaryny</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özleriniň</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halyfa</a:t>
            </a:r>
            <a:r>
              <a:rPr lang="ru-RU" dirty="0">
                <a:latin typeface="Times New Roman" panose="02020603050405020304" pitchFamily="18" charset="0"/>
                <a:cs typeface="Times New Roman" panose="02020603050405020304" pitchFamily="18" charset="0"/>
              </a:rPr>
              <a:t> </a:t>
            </a:r>
            <a:r>
              <a:rPr lang="ru-RU" dirty="0" err="1">
                <a:latin typeface="Times New Roman" panose="02020603050405020304" pitchFamily="18" charset="0"/>
                <a:cs typeface="Times New Roman" panose="02020603050405020304" pitchFamily="18" charset="0"/>
              </a:rPr>
              <a:t>boýundyklaryny</a:t>
            </a:r>
            <a:r>
              <a:rPr lang="ru-RU" dirty="0">
                <a:latin typeface="Times New Roman" panose="02020603050405020304" pitchFamily="18" charset="0"/>
                <a:cs typeface="Times New Roman" panose="02020603050405020304" pitchFamily="18" charset="0"/>
              </a:rPr>
              <a:t> </a:t>
            </a:r>
            <a:r>
              <a:rPr lang="ru-RU" dirty="0" err="1" smtClean="0">
                <a:latin typeface="Times New Roman" panose="02020603050405020304" pitchFamily="18" charset="0"/>
                <a:cs typeface="Times New Roman" panose="02020603050405020304" pitchFamily="18" charset="0"/>
              </a:rPr>
              <a:t>ýazypdyrlar</a:t>
            </a:r>
            <a:r>
              <a:rPr lang="tk-TM" dirty="0" smtClean="0"/>
              <a:t>.</a:t>
            </a: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8171320" y="272562"/>
            <a:ext cx="3857652" cy="6260123"/>
          </a:xfrm>
          <a:prstGeom prst="rect">
            <a:avLst/>
          </a:prstGeom>
          <a:noFill/>
          <a:ln w="9525">
            <a:noFill/>
            <a:miter lim="800000"/>
            <a:headEnd/>
            <a:tailEnd/>
          </a:ln>
          <a:effectLst/>
        </p:spPr>
      </p:pic>
    </p:spTree>
    <p:extLst>
      <p:ext uri="{BB962C8B-B14F-4D97-AF65-F5344CB8AC3E}">
        <p14:creationId xmlns:p14="http://schemas.microsoft.com/office/powerpoint/2010/main" val="350977923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376</Words>
  <Application>Microsoft Office PowerPoint</Application>
  <PresentationFormat>Широкоэкранный</PresentationFormat>
  <Paragraphs>50</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Arial</vt:lpstr>
      <vt:lpstr>Calibri</vt:lpstr>
      <vt:lpstr>Calibri Light</vt:lpstr>
      <vt:lpstr>Times New Roman</vt:lpstr>
      <vt:lpstr>TimesNewRomanPSMT</vt:lpstr>
      <vt:lpstr>Тема Office</vt:lpstr>
      <vt:lpstr>Garahanly, Gaznaly we Seljukly türkmen döwletleriniň gatnaşyklary.</vt:lpstr>
      <vt:lpstr> Beýik Oguz türkmen döwleti.  </vt:lpstr>
      <vt:lpstr>Gaznaly türkmen döwleti</vt:lpstr>
      <vt:lpstr>Gaznaly türkmenleriň hökümdarlary:</vt:lpstr>
      <vt:lpstr>Презентация PowerPoint</vt:lpstr>
      <vt:lpstr>Презентация PowerPoint</vt:lpstr>
      <vt:lpstr>Daňdanakan söweşi.</vt:lpstr>
      <vt:lpstr>Презентация PowerPoint</vt:lpstr>
      <vt:lpstr>Презентация PowerPoint</vt:lpstr>
      <vt:lpstr> Türkmen Seljuk soltanylary Togrul beg we Çagry beg, Alp – Arslan, Mälik şa, Soltan Sanjar we olaryň döwrleri şeýle-de  olaryň döwlet dolandyryş ulgamy. </vt:lpstr>
      <vt:lpstr>Презентация PowerPoint</vt:lpstr>
      <vt:lpstr>Seljukly türkmen döwletinden galan miraslar:</vt:lpstr>
      <vt:lpstr> Nyzam al – Mülk. </vt:lpstr>
      <vt:lpstr>Gündogar Seljuk türkmen döwletiniň synmagy.</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Garahanly, Gaznaly we Seljukly türkmen döwletleriniň gatnaşyklary.</dc:title>
  <dc:creator>Lenovo</dc:creator>
  <cp:lastModifiedBy>Lenovo</cp:lastModifiedBy>
  <cp:revision>12</cp:revision>
  <dcterms:created xsi:type="dcterms:W3CDTF">2019-10-10T04:37:57Z</dcterms:created>
  <dcterms:modified xsi:type="dcterms:W3CDTF">2020-10-28T04:00:18Z</dcterms:modified>
</cp:coreProperties>
</file>