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4" r:id="rId5"/>
    <p:sldId id="257" r:id="rId6"/>
    <p:sldId id="258" r:id="rId7"/>
    <p:sldId id="259" r:id="rId8"/>
    <p:sldId id="261" r:id="rId9"/>
    <p:sldId id="262" r:id="rId10"/>
    <p:sldId id="263"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D6E3AF-3E2C-4E9E-B8AB-DE8D233F2F69}" type="datetimeFigureOut">
              <a:rPr lang="ru-RU" smtClean="0"/>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92299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D6E3AF-3E2C-4E9E-B8AB-DE8D233F2F69}" type="datetimeFigureOut">
              <a:rPr lang="ru-RU" smtClean="0"/>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143087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D6E3AF-3E2C-4E9E-B8AB-DE8D233F2F69}" type="datetimeFigureOut">
              <a:rPr lang="ru-RU" smtClean="0"/>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160986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D6E3AF-3E2C-4E9E-B8AB-DE8D233F2F69}" type="datetimeFigureOut">
              <a:rPr lang="ru-RU" smtClean="0"/>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50460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D6E3AF-3E2C-4E9E-B8AB-DE8D233F2F69}" type="datetimeFigureOut">
              <a:rPr lang="ru-RU" smtClean="0"/>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98244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D6E3AF-3E2C-4E9E-B8AB-DE8D233F2F69}" type="datetimeFigureOut">
              <a:rPr lang="ru-RU" smtClean="0"/>
              <a:t>20.04.2021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06647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D6E3AF-3E2C-4E9E-B8AB-DE8D233F2F69}" type="datetimeFigureOut">
              <a:rPr lang="ru-RU" smtClean="0"/>
              <a:t>20.04.2021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73855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D6E3AF-3E2C-4E9E-B8AB-DE8D233F2F69}" type="datetimeFigureOut">
              <a:rPr lang="ru-RU" smtClean="0"/>
              <a:t>20.04.2021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26993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D6E3AF-3E2C-4E9E-B8AB-DE8D233F2F69}" type="datetimeFigureOut">
              <a:rPr lang="ru-RU" smtClean="0"/>
              <a:t>20.04.2021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135667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D6E3AF-3E2C-4E9E-B8AB-DE8D233F2F69}" type="datetimeFigureOut">
              <a:rPr lang="ru-RU" smtClean="0"/>
              <a:t>20.04.2021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94802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D6E3AF-3E2C-4E9E-B8AB-DE8D233F2F69}" type="datetimeFigureOut">
              <a:rPr lang="ru-RU" smtClean="0"/>
              <a:t>20.04.2021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82047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6E3AF-3E2C-4E9E-B8AB-DE8D233F2F69}" type="datetimeFigureOut">
              <a:rPr lang="ru-RU" smtClean="0"/>
              <a:t>20.04.2021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6CABF-148D-4377-A371-2004BCFC0B33}" type="slidenum">
              <a:rPr lang="ru-RU" smtClean="0"/>
              <a:t>‹#›</a:t>
            </a:fld>
            <a:endParaRPr lang="ru-RU"/>
          </a:p>
        </p:txBody>
      </p:sp>
    </p:spTree>
    <p:extLst>
      <p:ext uri="{BB962C8B-B14F-4D97-AF65-F5344CB8AC3E}">
        <p14:creationId xmlns:p14="http://schemas.microsoft.com/office/powerpoint/2010/main" val="55406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700217573"/>
              </p:ext>
            </p:extLst>
          </p:nvPr>
        </p:nvGraphicFramePr>
        <p:xfrm>
          <a:off x="277090" y="471055"/>
          <a:ext cx="11563927" cy="6031345"/>
        </p:xfrm>
        <a:graphic>
          <a:graphicData uri="http://schemas.openxmlformats.org/drawingml/2006/table">
            <a:tbl>
              <a:tblPr>
                <a:tableStyleId>{5C22544A-7EE6-4342-B048-85BDC9FD1C3A}</a:tableStyleId>
              </a:tblPr>
              <a:tblGrid>
                <a:gridCol w="11563927">
                  <a:extLst>
                    <a:ext uri="{9D8B030D-6E8A-4147-A177-3AD203B41FA5}">
                      <a16:colId xmlns:a16="http://schemas.microsoft.com/office/drawing/2014/main" val="1200676204"/>
                    </a:ext>
                  </a:extLst>
                </a:gridCol>
              </a:tblGrid>
              <a:tr h="6031345">
                <a:tc>
                  <a:txBody>
                    <a:bodyPr/>
                    <a:lstStyle/>
                    <a:p>
                      <a:pPr algn="ctr"/>
                      <a:r>
                        <a:rPr lang="tk-TM" sz="4800" b="1" dirty="0" smtClean="0">
                          <a:effectLst/>
                          <a:latin typeface="Times New Roman" panose="02020603050405020304" pitchFamily="18" charset="0"/>
                          <a:cs typeface="Times New Roman" panose="02020603050405020304" pitchFamily="18" charset="0"/>
                        </a:rPr>
                        <a:t>Umumy okuw</a:t>
                      </a:r>
                    </a:p>
                    <a:p>
                      <a:r>
                        <a:rPr lang="tk-TM" sz="4400" b="1" dirty="0" smtClean="0">
                          <a:effectLst/>
                          <a:latin typeface="Times New Roman" panose="02020603050405020304" pitchFamily="18" charset="0"/>
                          <a:cs typeface="Times New Roman" panose="02020603050405020304" pitchFamily="18" charset="0"/>
                        </a:rPr>
                        <a:t>Tema</a:t>
                      </a:r>
                      <a:r>
                        <a:rPr lang="tk-TM" sz="4000" b="1" dirty="0" smtClean="0">
                          <a:effectLst/>
                          <a:latin typeface="Times New Roman" panose="02020603050405020304" pitchFamily="18" charset="0"/>
                          <a:cs typeface="Times New Roman" panose="02020603050405020304" pitchFamily="18" charset="0"/>
                        </a:rPr>
                        <a:t>:</a:t>
                      </a:r>
                      <a:r>
                        <a:rPr lang="hr-HR" sz="4000" b="1" kern="1200" dirty="0" smtClean="0">
                          <a:solidFill>
                            <a:schemeClr val="dk1"/>
                          </a:solidFill>
                          <a:effectLst/>
                          <a:latin typeface="Times New Roman" panose="02020603050405020304" pitchFamily="18" charset="0"/>
                          <a:ea typeface="+mn-ea"/>
                          <a:cs typeface="Times New Roman" panose="02020603050405020304" pitchFamily="18" charset="0"/>
                        </a:rPr>
                        <a:t>Y</a:t>
                      </a:r>
                      <a:r>
                        <a:rPr lang="tk-TM" sz="4000" b="1" kern="1200" dirty="0" smtClean="0">
                          <a:solidFill>
                            <a:schemeClr val="dk1"/>
                          </a:solidFill>
                          <a:effectLst/>
                          <a:latin typeface="Times New Roman" panose="02020603050405020304" pitchFamily="18" charset="0"/>
                          <a:ea typeface="+mn-ea"/>
                          <a:cs typeface="Times New Roman" panose="02020603050405020304" pitchFamily="18" charset="0"/>
                        </a:rPr>
                        <a:t>şyklandyryş tory</a:t>
                      </a:r>
                      <a:endParaRPr lang="ru-RU" sz="40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tk-TM" sz="4000" kern="1200" dirty="0" smtClean="0">
                          <a:solidFill>
                            <a:schemeClr val="dk1"/>
                          </a:solidFill>
                          <a:effectLst/>
                          <a:latin typeface="Times New Roman" panose="02020603050405020304" pitchFamily="18" charset="0"/>
                          <a:ea typeface="+mn-ea"/>
                          <a:cs typeface="Times New Roman" panose="02020603050405020304" pitchFamily="18" charset="0"/>
                        </a:rPr>
                        <a:t>1. Yşyklandyryş </a:t>
                      </a:r>
                      <a:r>
                        <a:rPr lang="tk-TM" sz="4000" kern="1200" smtClean="0">
                          <a:solidFill>
                            <a:schemeClr val="dk1"/>
                          </a:solidFill>
                          <a:effectLst/>
                          <a:latin typeface="Times New Roman" panose="02020603050405020304" pitchFamily="18" charset="0"/>
                          <a:ea typeface="+mn-ea"/>
                          <a:cs typeface="Times New Roman" panose="02020603050405020304" pitchFamily="18" charset="0"/>
                        </a:rPr>
                        <a:t>tory barada </a:t>
                      </a:r>
                      <a:r>
                        <a:rPr lang="tk-TM" sz="4000" kern="1200" dirty="0" smtClean="0">
                          <a:solidFill>
                            <a:schemeClr val="dk1"/>
                          </a:solidFill>
                          <a:effectLst/>
                          <a:latin typeface="Times New Roman" panose="02020603050405020304" pitchFamily="18" charset="0"/>
                          <a:ea typeface="+mn-ea"/>
                          <a:cs typeface="Times New Roman" panose="02020603050405020304" pitchFamily="18" charset="0"/>
                        </a:rPr>
                        <a:t>düşünje</a:t>
                      </a:r>
                      <a:r>
                        <a:rPr lang="hr-HR" sz="40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40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4000" kern="1200" dirty="0" smtClean="0">
                          <a:solidFill>
                            <a:schemeClr val="dk1"/>
                          </a:solidFill>
                          <a:effectLst/>
                          <a:latin typeface="Times New Roman" panose="02020603050405020304" pitchFamily="18" charset="0"/>
                          <a:ea typeface="+mn-ea"/>
                          <a:cs typeface="Times New Roman" panose="02020603050405020304" pitchFamily="18" charset="0"/>
                        </a:rPr>
                        <a:t>2. </a:t>
                      </a:r>
                      <a:r>
                        <a:rPr lang="tk-TM" sz="4000" kern="1200" dirty="0" smtClean="0">
                          <a:solidFill>
                            <a:schemeClr val="dk1"/>
                          </a:solidFill>
                          <a:effectLst/>
                          <a:latin typeface="Times New Roman" panose="02020603050405020304" pitchFamily="18" charset="0"/>
                          <a:ea typeface="+mn-ea"/>
                          <a:cs typeface="Times New Roman" panose="02020603050405020304" pitchFamily="18" charset="0"/>
                        </a:rPr>
                        <a:t>Yşyklandyryş torunyň aýratynlygy</a:t>
                      </a:r>
                      <a:r>
                        <a:rPr lang="ru-RU" sz="400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ru-RU" sz="4000" kern="1200" dirty="0" smtClean="0">
                          <a:solidFill>
                            <a:schemeClr val="dk1"/>
                          </a:solidFill>
                          <a:effectLst/>
                          <a:latin typeface="Times New Roman" panose="02020603050405020304" pitchFamily="18" charset="0"/>
                          <a:ea typeface="+mn-ea"/>
                          <a:cs typeface="Times New Roman" panose="02020603050405020304" pitchFamily="18" charset="0"/>
                        </a:rPr>
                        <a:t>3. </a:t>
                      </a:r>
                      <a:r>
                        <a:rPr lang="tk-TM" sz="3600" kern="1200" dirty="0" smtClean="0">
                          <a:solidFill>
                            <a:schemeClr val="dk1"/>
                          </a:solidFill>
                          <a:effectLst/>
                          <a:latin typeface="Times New Roman" panose="02020603050405020304" pitchFamily="18" charset="0"/>
                          <a:ea typeface="+mn-ea"/>
                          <a:cs typeface="Times New Roman" panose="02020603050405020304" pitchFamily="18" charset="0"/>
                        </a:rPr>
                        <a:t>Elektrik yşyklandyryşyň</a:t>
                      </a:r>
                      <a:r>
                        <a:rPr lang="tk-TM" sz="3600" kern="1200" baseline="0" dirty="0" smtClean="0">
                          <a:solidFill>
                            <a:schemeClr val="dk1"/>
                          </a:solidFill>
                          <a:effectLst/>
                          <a:latin typeface="Times New Roman" panose="02020603050405020304" pitchFamily="18" charset="0"/>
                          <a:ea typeface="+mn-ea"/>
                          <a:cs typeface="Times New Roman" panose="02020603050405020304" pitchFamily="18" charset="0"/>
                        </a:rPr>
                        <a:t> iýmitlendiriji </a:t>
                      </a:r>
                      <a:r>
                        <a:rPr lang="tk-TM" sz="4000" kern="1200" baseline="0" dirty="0" smtClean="0">
                          <a:solidFill>
                            <a:schemeClr val="dk1"/>
                          </a:solidFill>
                          <a:effectLst/>
                          <a:latin typeface="Times New Roman" panose="02020603050405020304" pitchFamily="18" charset="0"/>
                          <a:ea typeface="+mn-ea"/>
                          <a:cs typeface="Times New Roman" panose="02020603050405020304" pitchFamily="18" charset="0"/>
                        </a:rPr>
                        <a:t>naprýaženiýalary</a:t>
                      </a:r>
                      <a:r>
                        <a:rPr lang="ru-RU" sz="40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48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34526892"/>
                  </a:ext>
                </a:extLst>
              </a:tr>
            </a:tbl>
          </a:graphicData>
        </a:graphic>
      </p:graphicFrame>
      <p:pic>
        <p:nvPicPr>
          <p:cNvPr id="3" name="Объект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41" y="3697941"/>
            <a:ext cx="7395883" cy="3768357"/>
          </a:xfrm>
          <a:prstGeom prst="rect">
            <a:avLst/>
          </a:prstGeom>
        </p:spPr>
      </p:pic>
    </p:spTree>
    <p:extLst>
      <p:ext uri="{BB962C8B-B14F-4D97-AF65-F5344CB8AC3E}">
        <p14:creationId xmlns:p14="http://schemas.microsoft.com/office/powerpoint/2010/main" val="1073914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4313" y="185530"/>
            <a:ext cx="11489635" cy="6334540"/>
          </a:xfrm>
          <a:solidFill>
            <a:schemeClr val="accent1">
              <a:lumMod val="40000"/>
              <a:lumOff val="60000"/>
            </a:schemeClr>
          </a:solidFill>
        </p:spPr>
        <p:txBody>
          <a:bodyPr/>
          <a:lstStyle/>
          <a:p>
            <a:endParaRPr lang="ru-RU" dirty="0"/>
          </a:p>
        </p:txBody>
      </p:sp>
    </p:spTree>
    <p:extLst>
      <p:ext uri="{BB962C8B-B14F-4D97-AF65-F5344CB8AC3E}">
        <p14:creationId xmlns:p14="http://schemas.microsoft.com/office/powerpoint/2010/main" val="349719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70729" b="96875" l="48704" r="99630"/>
                    </a14:imgEffect>
                  </a14:imgLayer>
                </a14:imgProps>
              </a:ext>
              <a:ext uri="{28A0092B-C50C-407E-A947-70E740481C1C}">
                <a14:useLocalDpi xmlns:a14="http://schemas.microsoft.com/office/drawing/2010/main" val="0"/>
              </a:ext>
            </a:extLst>
          </a:blip>
          <a:stretch>
            <a:fillRect/>
          </a:stretch>
        </p:blipFill>
        <p:spPr>
          <a:xfrm>
            <a:off x="-1326922" y="-3886198"/>
            <a:ext cx="3645098" cy="7220510"/>
          </a:xfrm>
          <a:prstGeom prst="rect">
            <a:avLst/>
          </a:prstGeom>
        </p:spPr>
      </p:pic>
      <p:pic>
        <p:nvPicPr>
          <p:cNvPr id="5" name="Объект 3"/>
          <p:cNvPicPr>
            <a:picLocks noChangeAspect="1"/>
          </p:cNvPicPr>
          <p:nvPr/>
        </p:nvPicPr>
        <p:blipFill>
          <a:blip r:embed="rId4">
            <a:extLst>
              <a:ext uri="{BEBA8EAE-BF5A-486C-A8C5-ECC9F3942E4B}">
                <a14:imgProps xmlns:a14="http://schemas.microsoft.com/office/drawing/2010/main">
                  <a14:imgLayer r:embed="rId3">
                    <a14:imgEffect>
                      <a14:backgroundRemoval t="3958" b="42500" l="0" r="100000"/>
                    </a14:imgEffect>
                  </a14:imgLayer>
                </a14:imgProps>
              </a:ext>
              <a:ext uri="{28A0092B-C50C-407E-A947-70E740481C1C}">
                <a14:useLocalDpi xmlns:a14="http://schemas.microsoft.com/office/drawing/2010/main" val="0"/>
              </a:ext>
            </a:extLst>
          </a:blip>
          <a:stretch>
            <a:fillRect/>
          </a:stretch>
        </p:blipFill>
        <p:spPr>
          <a:xfrm>
            <a:off x="5867029" y="353773"/>
            <a:ext cx="4172812" cy="5961078"/>
          </a:xfrm>
          <a:prstGeom prst="rect">
            <a:avLst/>
          </a:prstGeom>
        </p:spPr>
      </p:pic>
      <p:pic>
        <p:nvPicPr>
          <p:cNvPr id="6" name="Рисунок 5"/>
          <p:cNvPicPr>
            <a:picLocks noChangeAspect="1"/>
          </p:cNvPicPr>
          <p:nvPr/>
        </p:nvPicPr>
        <p:blipFill>
          <a:blip r:embed="rId5">
            <a:extLst>
              <a:ext uri="{BEBA8EAE-BF5A-486C-A8C5-ECC9F3942E4B}">
                <a14:imgProps xmlns:a14="http://schemas.microsoft.com/office/drawing/2010/main">
                  <a14:imgLayer r:embed="rId6">
                    <a14:imgEffect>
                      <a14:backgroundRemoval t="3646" b="43438" l="0" r="100000"/>
                    </a14:imgEffect>
                  </a14:imgLayer>
                </a14:imgProps>
              </a:ext>
              <a:ext uri="{28A0092B-C50C-407E-A947-70E740481C1C}">
                <a14:useLocalDpi xmlns:a14="http://schemas.microsoft.com/office/drawing/2010/main" val="0"/>
              </a:ext>
            </a:extLst>
          </a:blip>
          <a:stretch>
            <a:fillRect/>
          </a:stretch>
        </p:blipFill>
        <p:spPr>
          <a:xfrm>
            <a:off x="822105" y="3334312"/>
            <a:ext cx="3857625" cy="6858000"/>
          </a:xfrm>
          <a:prstGeom prst="rect">
            <a:avLst/>
          </a:prstGeom>
        </p:spPr>
      </p:pic>
    </p:spTree>
    <p:extLst>
      <p:ext uri="{BB962C8B-B14F-4D97-AF65-F5344CB8AC3E}">
        <p14:creationId xmlns:p14="http://schemas.microsoft.com/office/powerpoint/2010/main" val="2067241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79DF704-72A6-42A8-9FC8-EBE42BBDAB77}"/>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09068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4812" y="268940"/>
            <a:ext cx="11510682" cy="6360459"/>
          </a:xfrm>
          <a:ln>
            <a:solidFill>
              <a:schemeClr val="tx1"/>
            </a:solidFill>
          </a:ln>
        </p:spPr>
        <p:txBody>
          <a:bodyPr>
            <a:noAutofit/>
          </a:bodyPr>
          <a:lstStyle/>
          <a:p>
            <a:pPr algn="just"/>
            <a:r>
              <a:rPr lang="ru-RU" sz="2600" dirty="0" err="1">
                <a:latin typeface="Times New Roman" panose="02020603050405020304" pitchFamily="18" charset="0"/>
                <a:cs typeface="Times New Roman" panose="02020603050405020304" pitchFamily="18" charset="0"/>
              </a:rPr>
              <a:t>Hormatly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Prezidentimiz</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Gurbanguly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Berdimuhamedow</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Garaşsyz</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Baky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Bitarap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Türkmenistan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Döwletimizi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mundan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beýläk-de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ösdürmekde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bilim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ulgamyny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düýpli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özgertmekde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kämilleşdirmekde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ýaşlara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berilýän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bilimiň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dünýä</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derejesine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laýyk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bolmagyny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gazanmakda</a:t>
            </a:r>
            <a:r>
              <a:rPr lang="ru-RU" sz="2600" dirty="0">
                <a:latin typeface="Times New Roman" panose="02020603050405020304" pitchFamily="18" charset="0"/>
                <a:cs typeface="Times New Roman" panose="02020603050405020304" pitchFamily="18" charset="0"/>
              </a:rPr>
              <a:t> </a:t>
            </a:r>
            <a:r>
              <a:rPr lang="sq-AL" sz="2600" dirty="0">
                <a:latin typeface="Times New Roman" panose="02020603050405020304" pitchFamily="18" charset="0"/>
                <a:cs typeface="Times New Roman" panose="02020603050405020304" pitchFamily="18" charset="0"/>
              </a:rPr>
              <a:t>ägirt uly </a:t>
            </a:r>
            <a:r>
              <a:rPr lang="ru-RU" sz="2600" dirty="0" err="1">
                <a:latin typeface="Times New Roman" panose="02020603050405020304" pitchFamily="18" charset="0"/>
                <a:cs typeface="Times New Roman" panose="02020603050405020304" pitchFamily="18" charset="0"/>
              </a:rPr>
              <a:t>işleri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alyp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barýar</a:t>
            </a:r>
            <a:r>
              <a:rPr lang="ru-RU" sz="2600" dirty="0">
                <a:latin typeface="Times New Roman" panose="02020603050405020304" pitchFamily="18" charset="0"/>
                <a:cs typeface="Times New Roman" panose="02020603050405020304" pitchFamily="18" charset="0"/>
              </a:rPr>
              <a:t>.</a:t>
            </a:r>
          </a:p>
          <a:p>
            <a:pPr algn="just"/>
            <a:r>
              <a:rPr lang="ru-RU" sz="2600" dirty="0">
                <a:latin typeface="Times New Roman" panose="02020603050405020304" pitchFamily="18" charset="0"/>
                <a:cs typeface="Times New Roman" panose="02020603050405020304" pitchFamily="18" charset="0"/>
              </a:rPr>
              <a:t>ХХ</a:t>
            </a:r>
            <a:r>
              <a:rPr lang="sq-AL" sz="2600" dirty="0">
                <a:latin typeface="Times New Roman" panose="02020603050405020304" pitchFamily="18" charset="0"/>
                <a:cs typeface="Times New Roman" panose="02020603050405020304" pitchFamily="18" charset="0"/>
              </a:rPr>
              <a:t>I asyrda uly depginler bilen öňe barýan täze innowesion ösüşleriniň tehniki talaplaryna laýyklykda, yşyklandyryşyň kada-kanunlaryna, tebigatyna düşünmek irginsiz köp zähmetleri hem-de ukyply hünärmenleri ýetişdirmegi talap edýär</a:t>
            </a:r>
            <a:r>
              <a:rPr lang="sq-AL" sz="2600" dirty="0" smtClean="0">
                <a:latin typeface="Times New Roman" panose="02020603050405020304" pitchFamily="18" charset="0"/>
                <a:cs typeface="Times New Roman" panose="02020603050405020304" pitchFamily="18" charset="0"/>
              </a:rPr>
              <a:t>.</a:t>
            </a:r>
            <a:r>
              <a:rPr lang="sq-AL" sz="2600" dirty="0">
                <a:latin typeface="Times New Roman" panose="02020603050405020304" pitchFamily="18" charset="0"/>
                <a:cs typeface="Times New Roman" panose="02020603050405020304" pitchFamily="18" charset="0"/>
              </a:rPr>
              <a:t> Ýurdumyzda öndürilýän elektroenergiýanyň 13%-den gowragy önümçilik kärhanalaryny, ýaşaýyş jaýlaryny, okuw we beýleki ulanylýan köpçülikleýin edaralaryny yşyklandyrmak üçin harç edilýär.</a:t>
            </a:r>
            <a:endParaRPr lang="ru-RU" sz="2600" dirty="0">
              <a:latin typeface="Times New Roman" panose="02020603050405020304" pitchFamily="18" charset="0"/>
              <a:cs typeface="Times New Roman" panose="02020603050405020304" pitchFamily="18" charset="0"/>
            </a:endParaRPr>
          </a:p>
          <a:p>
            <a:pPr algn="just"/>
            <a:r>
              <a:rPr lang="sq-AL" sz="2600" dirty="0">
                <a:latin typeface="Times New Roman" panose="02020603050405020304" pitchFamily="18" charset="0"/>
                <a:cs typeface="Times New Roman" panose="02020603050405020304" pitchFamily="18" charset="0"/>
              </a:rPr>
              <a:t>Elektroenergiýany islege laýyk hem-de tygşytly peýdalanmak döwlet derejesinde garalýan esasy meseleleriň biri hasaplanylýar. Yşyklandyryşyň dogry ýerine ýetirilişi ylmy taýdan esaslandyrylanda, öndürilýän önümleriň hili gowulandyrmaga, çekilen zähmetleriň netijeleriniň ýokarlanmagyna, işe bolan höwesi medeniýetli alyp barmaga, ýadowsyzlygy hem-de tehniki-howpsuzlygy üpjün etmäge, kanagatlanarsyz harytlaryň, (önümleriň) sanynyň azalmagyna uly ýardam berýär</a:t>
            </a:r>
            <a:endParaRPr lang="ru-RU" sz="2600" dirty="0"/>
          </a:p>
        </p:txBody>
      </p:sp>
    </p:spTree>
    <p:extLst>
      <p:ext uri="{BB962C8B-B14F-4D97-AF65-F5344CB8AC3E}">
        <p14:creationId xmlns:p14="http://schemas.microsoft.com/office/powerpoint/2010/main" val="1726579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6859" y="132521"/>
            <a:ext cx="11040036" cy="6626087"/>
          </a:xfrm>
          <a:solidFill>
            <a:schemeClr val="bg2"/>
          </a:solidFill>
        </p:spPr>
        <p:txBody>
          <a:bodyPr>
            <a:noAutofit/>
          </a:bodyPr>
          <a:lstStyle/>
          <a:p>
            <a:pPr algn="just"/>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ulgamlaryny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bölýärler</a:t>
            </a:r>
            <a:r>
              <a:rPr lang="ru-RU" sz="3400" dirty="0">
                <a:latin typeface="Times New Roman" panose="02020603050405020304" pitchFamily="18" charset="0"/>
                <a:cs typeface="Times New Roman" panose="02020603050405020304" pitchFamily="18" charset="0"/>
              </a:rPr>
              <a:t>: 1-</a:t>
            </a:r>
            <a:r>
              <a:rPr lang="sq-AL" sz="3400" dirty="0">
                <a:latin typeface="Times New Roman" panose="02020603050405020304" pitchFamily="18" charset="0"/>
                <a:cs typeface="Times New Roman" panose="02020603050405020304" pitchFamily="18" charset="0"/>
              </a:rPr>
              <a:t>njisi </a:t>
            </a:r>
            <a:r>
              <a:rPr lang="ru-RU" sz="3400" dirty="0" err="1">
                <a:latin typeface="Times New Roman" panose="02020603050405020304" pitchFamily="18" charset="0"/>
                <a:cs typeface="Times New Roman" panose="02020603050405020304" pitchFamily="18" charset="0"/>
              </a:rPr>
              <a:t>umumy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a:t>
            </a:r>
          </a:p>
          <a:p>
            <a:pPr algn="just"/>
            <a:r>
              <a:rPr lang="ru-RU" sz="3400" dirty="0">
                <a:latin typeface="Times New Roman" panose="02020603050405020304" pitchFamily="18" charset="0"/>
                <a:cs typeface="Times New Roman" panose="02020603050405020304" pitchFamily="18" charset="0"/>
              </a:rPr>
              <a:t>2-</a:t>
            </a:r>
            <a:r>
              <a:rPr lang="sq-AL" sz="3400" dirty="0">
                <a:latin typeface="Times New Roman" panose="02020603050405020304" pitchFamily="18" charset="0"/>
                <a:cs typeface="Times New Roman" panose="02020603050405020304" pitchFamily="18" charset="0"/>
              </a:rPr>
              <a:t>njisi </a:t>
            </a:r>
            <a:r>
              <a:rPr lang="ru-RU" sz="3400" dirty="0" err="1">
                <a:latin typeface="Times New Roman" panose="02020603050405020304" pitchFamily="18" charset="0"/>
                <a:cs typeface="Times New Roman" panose="02020603050405020304" pitchFamily="18" charset="0"/>
              </a:rPr>
              <a:t>niýetlenen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görä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3-</a:t>
            </a:r>
            <a:r>
              <a:rPr lang="sq-AL" sz="3400" dirty="0">
                <a:latin typeface="Times New Roman" panose="02020603050405020304" pitchFamily="18" charset="0"/>
                <a:cs typeface="Times New Roman" panose="02020603050405020304" pitchFamily="18" charset="0"/>
              </a:rPr>
              <a:t>njisi </a:t>
            </a:r>
            <a:r>
              <a:rPr lang="ru-RU" sz="3400" dirty="0" err="1">
                <a:latin typeface="Times New Roman" panose="02020603050405020304" pitchFamily="18" charset="0"/>
                <a:cs typeface="Times New Roman" panose="02020603050405020304" pitchFamily="18" charset="0"/>
              </a:rPr>
              <a:t>ikisi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bilelikde-kombinirlenen</a:t>
            </a:r>
            <a:r>
              <a:rPr lang="ru-RU" sz="3400" dirty="0">
                <a:latin typeface="Times New Roman" panose="02020603050405020304" pitchFamily="18" charset="0"/>
                <a:cs typeface="Times New Roman" panose="02020603050405020304" pitchFamily="18" charset="0"/>
              </a:rPr>
              <a:t>.</a:t>
            </a:r>
          </a:p>
          <a:p>
            <a:pPr algn="just"/>
            <a:r>
              <a:rPr lang="ru-RU" sz="3400" dirty="0" err="1">
                <a:latin typeface="Times New Roman" panose="02020603050405020304" pitchFamily="18" charset="0"/>
                <a:cs typeface="Times New Roman" panose="02020603050405020304" pitchFamily="18" charset="0"/>
              </a:rPr>
              <a:t>Umumy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görnüşli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hemme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deňölçegli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ulanylýar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meselem</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zawod-fabrikleriň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sehlerinde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maslahat</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sergi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köşkleriň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zallarynda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başga-da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birnäçe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giňişlikli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deňölçegli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ýaýradylýar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käýerlerde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has</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ýagty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bolsa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has</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az</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şöhlelendirilip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bilner</a:t>
            </a:r>
            <a:r>
              <a:rPr lang="ru-RU" sz="3400" dirty="0">
                <a:latin typeface="Times New Roman" panose="02020603050405020304" pitchFamily="18" charset="0"/>
                <a:cs typeface="Times New Roman" panose="02020603050405020304" pitchFamily="18" charset="0"/>
              </a:rPr>
              <a:t>.</a:t>
            </a:r>
          </a:p>
          <a:p>
            <a:pPr algn="just"/>
            <a:r>
              <a:rPr lang="ru-RU" sz="3400" dirty="0" err="1">
                <a:latin typeface="Times New Roman" panose="02020603050405020304" pitchFamily="18" charset="0"/>
                <a:cs typeface="Times New Roman" panose="02020603050405020304" pitchFamily="18" charset="0"/>
              </a:rPr>
              <a:t>Şular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has</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ýagty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bolsa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az</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ýagtylandyryşa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halkara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dillerinde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lokazirlenen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diýilýär</a:t>
            </a:r>
            <a:r>
              <a:rPr lang="ru-RU" sz="3400" dirty="0">
                <a:latin typeface="Times New Roman" panose="02020603050405020304" pitchFamily="18" charset="0"/>
                <a:cs typeface="Times New Roman" panose="02020603050405020304" pitchFamily="18" charset="0"/>
              </a:rPr>
              <a:t>.</a:t>
            </a:r>
          </a:p>
          <a:p>
            <a:pPr marL="457200" lvl="1" indent="0" algn="just">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281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160" y="230910"/>
            <a:ext cx="11456377" cy="6428508"/>
          </a:xfrm>
          <a:solidFill>
            <a:schemeClr val="bg2"/>
          </a:solidFill>
        </p:spPr>
        <p:txBody>
          <a:bodyPr>
            <a:noAutofit/>
          </a:bodyPr>
          <a:lstStyle/>
          <a:p>
            <a:pPr algn="just"/>
            <a:r>
              <a:rPr lang="sq-AL" sz="3200" dirty="0">
                <a:latin typeface="Times New Roman" panose="02020603050405020304" pitchFamily="18" charset="0"/>
                <a:cs typeface="Times New Roman" panose="02020603050405020304" pitchFamily="18" charset="0"/>
              </a:rPr>
              <a:t>Ýagtylyk çeşmelerinden şöhlenenýän ýagtylyk akymy açyk giňişliklerde çar tarapa deňölçegli ýaýraýarlar </a:t>
            </a:r>
            <a:r>
              <a:rPr lang="tk-TM" sz="3200" dirty="0" smtClean="0">
                <a:latin typeface="Times New Roman" panose="02020603050405020304" pitchFamily="18" charset="0"/>
                <a:cs typeface="Times New Roman" panose="02020603050405020304" pitchFamily="18" charset="0"/>
              </a:rPr>
              <a:t>diýip aýdyp bolýar.</a:t>
            </a:r>
            <a:endParaRPr lang="ru-RU" sz="3200" dirty="0">
              <a:latin typeface="Times New Roman" panose="02020603050405020304" pitchFamily="18" charset="0"/>
              <a:cs typeface="Times New Roman" panose="02020603050405020304" pitchFamily="18" charset="0"/>
            </a:endParaRPr>
          </a:p>
          <a:p>
            <a:pPr algn="just"/>
            <a:r>
              <a:rPr lang="sq-AL" sz="3200" dirty="0">
                <a:latin typeface="Times New Roman" panose="02020603050405020304" pitchFamily="18" charset="0"/>
                <a:cs typeface="Times New Roman" panose="02020603050405020304" pitchFamily="18" charset="0"/>
              </a:rPr>
              <a:t>Iş ýerlerinde ýa-da ýaşaýyş jaýlarynda giňişligi islege laýyk ýagtylandyrmak esasy meseleleriň biri bolup durýar. meselem, gazet-žurnal okalýan ýerde diňe okalýan iş ýerini ýagtylandyrmak, ussahanalarda ýa-da dürli stanoklarda işlänlerinde, iş enjamlaryny, gurallaryny ýörite yşyklandyrmak, ýagtylyk akymlaryny aşak, ýokaryk, çepe-saga ugrukdyrmak ýaly islegler hemişe ýüze çykyp durýan meselelerdir. Şular ýaly dürli meseleleri çözmekde, ýagny ýagtylygy öz islegimize görä ýaýratmakda ýagtylandyryjy enjamlardan peýdalanylýar</a:t>
            </a:r>
            <a:r>
              <a:rPr lang="sq-AL"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18" name="Rectangle 16"/>
          <p:cNvSpPr>
            <a:spLocks noChangeArrowheads="1"/>
          </p:cNvSpPr>
          <p:nvPr/>
        </p:nvSpPr>
        <p:spPr bwMode="auto">
          <a:xfrm>
            <a:off x="-230909"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22"/>
          <p:cNvSpPr>
            <a:spLocks noChangeArrowheads="1"/>
          </p:cNvSpPr>
          <p:nvPr/>
        </p:nvSpPr>
        <p:spPr bwMode="auto">
          <a:xfrm>
            <a:off x="-230909"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6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3" name="Rectangle 7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692480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06017"/>
            <a:ext cx="11648661" cy="6581110"/>
          </a:xfrm>
          <a:solidFill>
            <a:schemeClr val="bg2"/>
          </a:solidFill>
        </p:spPr>
        <p:txBody>
          <a:bodyPr>
            <a:normAutofit/>
          </a:bodyPr>
          <a:lstStyle/>
          <a:p>
            <a:pPr algn="just"/>
            <a:r>
              <a:rPr lang="sq-AL" sz="3200" dirty="0">
                <a:latin typeface="Times New Roman" panose="02020603050405020304" pitchFamily="18" charset="0"/>
                <a:cs typeface="Times New Roman" panose="02020603050405020304" pitchFamily="18" charset="0"/>
              </a:rPr>
              <a:t>Ýagtylyk enjamlary (swetilnikler) ýakyn aralyklary yşyklandyrmak ýa-da beýle bir uzak bolmadyk obýektleri yşyklandyrmak üçin ulanylýar.</a:t>
            </a:r>
            <a:endParaRPr lang="ru-RU" sz="3200" dirty="0">
              <a:latin typeface="Times New Roman" panose="02020603050405020304" pitchFamily="18" charset="0"/>
              <a:cs typeface="Times New Roman" panose="02020603050405020304" pitchFamily="18" charset="0"/>
            </a:endParaRPr>
          </a:p>
          <a:p>
            <a:pPr algn="just"/>
            <a:r>
              <a:rPr lang="sq-AL" sz="3200" dirty="0">
                <a:latin typeface="Times New Roman" panose="02020603050405020304" pitchFamily="18" charset="0"/>
                <a:cs typeface="Times New Roman" panose="02020603050405020304" pitchFamily="18" charset="0"/>
              </a:rPr>
              <a:t>Uzak aralykda ýerleşýän obýektleri has hem serhet araçäklerini yşyklandyrmaly bolanda prožektorlardan peýdalanýarlar.</a:t>
            </a:r>
            <a:endParaRPr lang="ru-RU" sz="3200" dirty="0">
              <a:latin typeface="Times New Roman" panose="02020603050405020304" pitchFamily="18" charset="0"/>
              <a:cs typeface="Times New Roman" panose="02020603050405020304" pitchFamily="18" charset="0"/>
            </a:endParaRPr>
          </a:p>
          <a:p>
            <a:pPr algn="just"/>
            <a:r>
              <a:rPr lang="sq-AL" sz="3200" dirty="0">
                <a:latin typeface="Times New Roman" panose="02020603050405020304" pitchFamily="18" charset="0"/>
                <a:cs typeface="Times New Roman" panose="02020603050405020304" pitchFamily="18" charset="0"/>
              </a:rPr>
              <a:t>Islendik yşyklandyryjy ýagtylyk çeşmesinden hem-de özleriniň geometrik ölçeglerine görä özlerine mahsus armaturalaryndan durýar. ýagtylandyryjylaryň esasy wezipeleri ýagtylygy belli bir tarapa ugrukdyrmakdan ybaratdyr. Yşyklandyryjylaryň armaturalary ýagtylyklary ugrukdurmakdan başga-da ýiti şöhleleriň gözüňi gamaşdyrmagyndan-da goramak häsiýeti uludyr. Bulardan başga-da tötänlikden degýän mehaniki urgulardan hem-de atmosferanyň täsirinden goraýanlygyndan, poslamakdan we başga-da ähli mehaniki berkitmeleri-de armatular bilen amala aşyrylýar.</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021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9382" y="230909"/>
            <a:ext cx="11693236" cy="6400800"/>
          </a:xfrm>
          <a:solidFill>
            <a:schemeClr val="bg2"/>
          </a:solidFill>
        </p:spPr>
        <p:txBody>
          <a:bodyPr>
            <a:normAutofit/>
          </a:bodyPr>
          <a:lstStyle/>
          <a:p>
            <a:r>
              <a:rPr lang="sq-AL" sz="3200" dirty="0">
                <a:latin typeface="Times New Roman" panose="02020603050405020304" pitchFamily="18" charset="0"/>
                <a:cs typeface="Times New Roman" panose="02020603050405020304" pitchFamily="18" charset="0"/>
              </a:rPr>
              <a:t>Ýagtylyk enjamlar özlerine mahsus dürli-dürli häsiýetleri bilen tapawutlanýarlar, meselem:</a:t>
            </a:r>
            <a:endParaRPr lang="ru-RU" sz="3200" dirty="0">
              <a:latin typeface="Times New Roman" panose="02020603050405020304" pitchFamily="18" charset="0"/>
              <a:cs typeface="Times New Roman" panose="02020603050405020304" pitchFamily="18" charset="0"/>
            </a:endParaRPr>
          </a:p>
          <a:p>
            <a:pPr marL="0" lvl="0" indent="0">
              <a:buNone/>
            </a:pPr>
            <a:r>
              <a:rPr lang="ru-RU" sz="3200" dirty="0" smtClean="0">
                <a:latin typeface="Times New Roman" panose="02020603050405020304" pitchFamily="18" charset="0"/>
                <a:cs typeface="Times New Roman" panose="02020603050405020304" pitchFamily="18" charset="0"/>
              </a:rPr>
              <a:t>1</a:t>
            </a:r>
            <a:r>
              <a:rPr lang="tk-TM" sz="3200" dirty="0" smtClean="0">
                <a:latin typeface="Times New Roman" panose="02020603050405020304" pitchFamily="18" charset="0"/>
                <a:cs typeface="Times New Roman" panose="02020603050405020304" pitchFamily="18" charset="0"/>
              </a:rPr>
              <a:t>. </a:t>
            </a:r>
            <a:r>
              <a:rPr lang="sq-AL" sz="3200" dirty="0" smtClean="0">
                <a:latin typeface="Times New Roman" panose="02020603050405020304" pitchFamily="18" charset="0"/>
                <a:cs typeface="Times New Roman" panose="02020603050405020304" pitchFamily="18" charset="0"/>
              </a:rPr>
              <a:t>Ýagtylygy </a:t>
            </a:r>
            <a:r>
              <a:rPr lang="sq-AL" sz="3200" dirty="0">
                <a:latin typeface="Times New Roman" panose="02020603050405020304" pitchFamily="18" charset="0"/>
                <a:cs typeface="Times New Roman" panose="02020603050405020304" pitchFamily="18" charset="0"/>
              </a:rPr>
              <a:t>ýaýradyş häsiýetleri boýunça;</a:t>
            </a:r>
            <a:endParaRPr lang="ru-RU" sz="3200" dirty="0">
              <a:latin typeface="Times New Roman" panose="02020603050405020304" pitchFamily="18" charset="0"/>
              <a:cs typeface="Times New Roman" panose="02020603050405020304" pitchFamily="18" charset="0"/>
            </a:endParaRPr>
          </a:p>
          <a:p>
            <a:pPr marL="0" lvl="0" indent="0">
              <a:buNone/>
            </a:pPr>
            <a:r>
              <a:rPr lang="tk-TM" sz="3200" dirty="0">
                <a:latin typeface="Times New Roman" panose="02020603050405020304" pitchFamily="18" charset="0"/>
                <a:cs typeface="Times New Roman" panose="02020603050405020304" pitchFamily="18" charset="0"/>
              </a:rPr>
              <a:t>2</a:t>
            </a:r>
            <a:r>
              <a:rPr lang="tk-TM" sz="3200" dirty="0" smtClean="0">
                <a:latin typeface="Times New Roman" panose="02020603050405020304" pitchFamily="18" charset="0"/>
                <a:cs typeface="Times New Roman" panose="02020603050405020304" pitchFamily="18" charset="0"/>
              </a:rPr>
              <a:t>. </a:t>
            </a:r>
            <a:r>
              <a:rPr lang="sq-AL" sz="3200" dirty="0" smtClean="0">
                <a:latin typeface="Times New Roman" panose="02020603050405020304" pitchFamily="18" charset="0"/>
                <a:cs typeface="Times New Roman" panose="02020603050405020304" pitchFamily="18" charset="0"/>
              </a:rPr>
              <a:t>Ýagtylyk </a:t>
            </a:r>
            <a:r>
              <a:rPr lang="sq-AL" sz="3200" dirty="0">
                <a:latin typeface="Times New Roman" panose="02020603050405020304" pitchFamily="18" charset="0"/>
                <a:cs typeface="Times New Roman" panose="02020603050405020304" pitchFamily="18" charset="0"/>
              </a:rPr>
              <a:t>çeşmesiniň tipi (görnüşi?) boýunça;</a:t>
            </a:r>
            <a:endParaRPr lang="ru-RU" sz="3200" dirty="0">
              <a:latin typeface="Times New Roman" panose="02020603050405020304" pitchFamily="18" charset="0"/>
              <a:cs typeface="Times New Roman" panose="02020603050405020304" pitchFamily="18" charset="0"/>
            </a:endParaRPr>
          </a:p>
          <a:p>
            <a:pPr marL="0" lvl="0" indent="0">
              <a:buNone/>
            </a:pPr>
            <a:r>
              <a:rPr lang="tk-TM" sz="3200" dirty="0">
                <a:latin typeface="Times New Roman" panose="02020603050405020304" pitchFamily="18" charset="0"/>
                <a:cs typeface="Times New Roman" panose="02020603050405020304" pitchFamily="18" charset="0"/>
              </a:rPr>
              <a:t>3</a:t>
            </a:r>
            <a:r>
              <a:rPr lang="tk-TM" sz="3200" dirty="0" smtClean="0">
                <a:latin typeface="Times New Roman" panose="02020603050405020304" pitchFamily="18" charset="0"/>
                <a:cs typeface="Times New Roman" panose="02020603050405020304" pitchFamily="18" charset="0"/>
              </a:rPr>
              <a:t>. </a:t>
            </a:r>
            <a:r>
              <a:rPr lang="sq-AL" sz="3200" dirty="0" smtClean="0">
                <a:latin typeface="Times New Roman" panose="02020603050405020304" pitchFamily="18" charset="0"/>
                <a:cs typeface="Times New Roman" panose="02020603050405020304" pitchFamily="18" charset="0"/>
              </a:rPr>
              <a:t>Berkidilmeli </a:t>
            </a:r>
            <a:r>
              <a:rPr lang="sq-AL" sz="3200" dirty="0">
                <a:latin typeface="Times New Roman" panose="02020603050405020304" pitchFamily="18" charset="0"/>
                <a:cs typeface="Times New Roman" panose="02020603050405020304" pitchFamily="18" charset="0"/>
              </a:rPr>
              <a:t>ýerine baglylykda;</a:t>
            </a:r>
            <a:endParaRPr lang="ru-RU" sz="3200" dirty="0">
              <a:latin typeface="Times New Roman" panose="02020603050405020304" pitchFamily="18" charset="0"/>
              <a:cs typeface="Times New Roman" panose="02020603050405020304" pitchFamily="18" charset="0"/>
            </a:endParaRPr>
          </a:p>
          <a:p>
            <a:pPr marL="0" lvl="0" indent="0">
              <a:buNone/>
            </a:pPr>
            <a:r>
              <a:rPr lang="tk-TM" sz="3200" dirty="0">
                <a:latin typeface="Times New Roman" panose="02020603050405020304" pitchFamily="18" charset="0"/>
                <a:cs typeface="Times New Roman" panose="02020603050405020304" pitchFamily="18" charset="0"/>
              </a:rPr>
              <a:t>4</a:t>
            </a:r>
            <a:r>
              <a:rPr lang="tk-TM" sz="3200" dirty="0" smtClean="0">
                <a:latin typeface="Times New Roman" panose="02020603050405020304" pitchFamily="18" charset="0"/>
                <a:cs typeface="Times New Roman" panose="02020603050405020304" pitchFamily="18" charset="0"/>
              </a:rPr>
              <a:t>. </a:t>
            </a:r>
            <a:r>
              <a:rPr lang="sq-AL" sz="3200" dirty="0" smtClean="0">
                <a:latin typeface="Times New Roman" panose="02020603050405020304" pitchFamily="18" charset="0"/>
                <a:cs typeface="Times New Roman" panose="02020603050405020304" pitchFamily="18" charset="0"/>
              </a:rPr>
              <a:t>Niýetlenişine </a:t>
            </a:r>
            <a:r>
              <a:rPr lang="sq-AL" sz="3200" dirty="0">
                <a:latin typeface="Times New Roman" panose="02020603050405020304" pitchFamily="18" charset="0"/>
                <a:cs typeface="Times New Roman" panose="02020603050405020304" pitchFamily="18" charset="0"/>
              </a:rPr>
              <a:t>baglylykda we ş.m.</a:t>
            </a:r>
            <a:endParaRPr lang="ru-RU" sz="3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7219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3826" y="198783"/>
            <a:ext cx="11304104" cy="6281530"/>
          </a:xfrm>
          <a:solidFill>
            <a:schemeClr val="accent1">
              <a:lumMod val="20000"/>
              <a:lumOff val="80000"/>
            </a:schemeClr>
          </a:solidFill>
        </p:spPr>
        <p:txBody>
          <a:bodyPr/>
          <a:lstStyle/>
          <a:p>
            <a:endParaRPr lang="ru-RU" dirty="0"/>
          </a:p>
        </p:txBody>
      </p:sp>
    </p:spTree>
    <p:extLst>
      <p:ext uri="{BB962C8B-B14F-4D97-AF65-F5344CB8AC3E}">
        <p14:creationId xmlns:p14="http://schemas.microsoft.com/office/powerpoint/2010/main" val="277170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5691</TotalTime>
  <Words>471</Words>
  <Application>Microsoft Office PowerPoint</Application>
  <PresentationFormat>Широкоэкранный</PresentationFormat>
  <Paragraphs>22</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Metrologiki derňew shemalary 1. Döwlet metrologiki shema 2. Metrologiki derňew döwründe geçirilýän çäreler</dc:title>
  <dc:creator>Аманов Гуйчгельды</dc:creator>
  <cp:lastModifiedBy>Пользователь</cp:lastModifiedBy>
  <cp:revision>35</cp:revision>
  <dcterms:created xsi:type="dcterms:W3CDTF">2020-12-30T08:40:54Z</dcterms:created>
  <dcterms:modified xsi:type="dcterms:W3CDTF">2021-04-20T07:47:02Z</dcterms:modified>
</cp:coreProperties>
</file>