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82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</p:sldIdLst>
  <p:sldSz cx="9144000" cy="6858000" type="screen4x3"/>
  <p:notesSz cx="6815138" cy="99520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8564F6E-3314-472E-97CE-55551D867CF0}">
          <p14:sldIdLst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</p14:sldIdLst>
        </p14:section>
        <p14:section name="Раздел без заголовка" id="{459082D4-26FB-45CB-A4F5-64128ED420B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10" autoAdjust="0"/>
    <p:restoredTop sz="94675" autoAdjust="0"/>
  </p:normalViewPr>
  <p:slideViewPr>
    <p:cSldViewPr>
      <p:cViewPr varScale="1">
        <p:scale>
          <a:sx n="79" d="100"/>
          <a:sy n="79" d="100"/>
        </p:scale>
        <p:origin x="90" y="7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800" y="0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A5B75-9437-437C-A237-33793F159243}" type="datetimeFigureOut">
              <a:rPr lang="ru-RU" smtClean="0"/>
              <a:t>31.08.2021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4600"/>
            <a:ext cx="4478338" cy="3357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38" y="4789488"/>
            <a:ext cx="5453062" cy="39179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53563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800" y="9453563"/>
            <a:ext cx="29527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17268C-5B7E-4CFE-B6FD-3ECC257F30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38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pPr/>
              <a:t>31.08.2021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11560" y="980728"/>
            <a:ext cx="741682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 4</a:t>
            </a:r>
            <a:r>
              <a:rPr lang="sq-A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ZÄHMETIŇ TÄRLERI WE USULLA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RY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tk-TM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Zähmet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bölünişiginiň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birleşmeginiň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bahalandyrylyşy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sq-A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ähmetiň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kämilleşdirilmegi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tk-TM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usullarynyň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tr-T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ornaşdyrylyşy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71657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836712"/>
            <a:ext cx="6984776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tärleri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özleşdirmegiň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ussalar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brigadirler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tärleri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maddy-tehniki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üpjünçiliksiz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ornaşdyryp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bolmaýar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ýeriniň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rasional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meýilleşdirilişi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wagtynda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edilişi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öwretmek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şertleriň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döredilmegi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zerurdyr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tärleriň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usullaryň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ornaşdyrylyşynyň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netijeliligi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öndürijiliginiň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ýokarlanmagy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kesgitlenýär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gezeginde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hemişelik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harajatlaryň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peselmegine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getirýär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13012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23528" y="3185487"/>
            <a:ext cx="7848872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endParaRPr kumimoji="0" lang="ru-RU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79512" y="5760"/>
            <a:ext cx="7992888" cy="3491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342265">
              <a:spcBef>
                <a:spcPts val="100"/>
              </a:spcBef>
              <a:spcAft>
                <a:spcPts val="10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1.Zähmet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bölünişiginiň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kooperirlenmesin</a:t>
            </a:r>
            <a:r>
              <a:rPr lang="sq-AL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ň (</a:t>
            </a:r>
            <a:r>
              <a:rPr lang="ru-RU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birleşmeginiň</a:t>
            </a: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bahalandyrylyşy</a:t>
            </a:r>
            <a:r>
              <a:rPr lang="ru-RU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00"/>
              </a:spcBef>
              <a:spcAft>
                <a:spcPts val="1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bölünişiginiň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kooperirlenmesiniň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bahalandyrylyşy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ýerinde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bölünişiginiň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kooperirlenmesiniň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integral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koeffisiýentiniň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hasapla</a:t>
            </a:r>
            <a:r>
              <a:rPr lang="sq-A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geçirilýär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tk-TM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00"/>
              </a:spcBef>
              <a:spcAft>
                <a:spcPts val="100"/>
              </a:spcAft>
            </a:pPr>
            <a:r>
              <a:rPr lang="tk-TM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tk-TM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Integral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koeffisiýenti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ululygy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kesgitlenýär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Hususy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koeffisiýentler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ýöriteleşdirilmegiň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koeffisiýenti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funksional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derejä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görä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bölünmegiň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koeffisiýentleridir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342265" algn="just">
              <a:spcBef>
                <a:spcPts val="100"/>
              </a:spcBef>
              <a:spcAft>
                <a:spcPts val="100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Zähmetiň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tehnologik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bölünmeginiň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derejesini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häsiýetlendirmek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ýöriteleşdirmegiň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koeffisiýenti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hasaplanýar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68350" indent="-342265" algn="just">
              <a:spcBef>
                <a:spcPts val="100"/>
              </a:spcBef>
              <a:spcAft>
                <a:spcPts val="1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dirty="0"/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2466563"/>
              </p:ext>
            </p:extLst>
          </p:nvPr>
        </p:nvGraphicFramePr>
        <p:xfrm>
          <a:off x="1835696" y="3108621"/>
          <a:ext cx="3338408" cy="29019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38408">
                  <a:extLst>
                    <a:ext uri="{9D8B030D-6E8A-4147-A177-3AD203B41FA5}">
                      <a16:colId xmlns:a16="http://schemas.microsoft.com/office/drawing/2014/main" val="2205003302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ru-RU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ru-RU" sz="1800" b="1" baseline="-25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sq-AL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ru-RU" sz="18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 </a:t>
                      </a:r>
                      <a:r>
                        <a:rPr lang="sq-AL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* </a:t>
                      </a:r>
                      <a:r>
                        <a:rPr lang="ru-RU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800" b="1" baseline="-25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ý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ru-RU" sz="1800" b="1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ru-RU" sz="1800" b="1" baseline="-25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sm</a:t>
                      </a:r>
                      <a:r>
                        <a:rPr lang="ru-RU" sz="1800" b="1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33019123"/>
                  </a:ext>
                </a:extLst>
              </a:tr>
            </a:tbl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171536" y="3372323"/>
            <a:ext cx="7992888" cy="163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 indent="-342265">
              <a:spcBef>
                <a:spcPts val="100"/>
              </a:spcBef>
              <a:spcAft>
                <a:spcPts val="100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ýerde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sq-A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ru-RU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ýöriteleşdirilen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operasiýanyň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zähmet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sygymlygy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norma-sagat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170" indent="-342265" algn="just">
              <a:spcBef>
                <a:spcPts val="100"/>
              </a:spcBef>
              <a:spcAft>
                <a:spcPts val="100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ru-RU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çalyşyk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dowamynda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belli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ýerinde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ýetirilen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ýöriteleşdirilen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operasiýalaryň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sany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170" algn="just">
              <a:lnSpc>
                <a:spcPct val="115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çalyşyk 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hakyky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göwrümi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(norm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sagat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170" algn="just">
              <a:lnSpc>
                <a:spcPct val="115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Zähmetiň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funksional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bölünişigi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aşakdaky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koef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isiýent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häsiýetlendirilýär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619672" y="4850364"/>
            <a:ext cx="31107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</a:t>
            </a:r>
            <a:r>
              <a:rPr lang="en-US" b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= (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b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t.t.i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+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b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es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/ (T</a:t>
            </a:r>
            <a:r>
              <a:rPr lang="en-US" b="1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um.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- </a:t>
            </a:r>
            <a:r>
              <a:rPr lang="en-US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</a:t>
            </a:r>
            <a:r>
              <a:rPr lang="en-US" b="1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dynç</a:t>
            </a:r>
            <a:r>
              <a:rPr lang="en-US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  <a:endParaRPr lang="ru-RU" b="1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98992" y="5228432"/>
            <a:ext cx="8720944" cy="1567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 indent="-342265">
              <a:spcBef>
                <a:spcPts val="100"/>
              </a:spcBef>
              <a:spcAft>
                <a:spcPts val="100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ýerde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t.t.i</a:t>
            </a:r>
            <a:r>
              <a:rPr lang="ru-RU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q-A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çalyşyk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taýýarlanyş-tamamlanyş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dowamly</a:t>
            </a:r>
            <a:r>
              <a:rPr lang="sq-A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ly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sagat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170" indent="-342265" algn="just">
              <a:spcBef>
                <a:spcPts val="100"/>
              </a:spcBef>
              <a:spcAft>
                <a:spcPts val="100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sagat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170" indent="-342265" algn="just">
              <a:spcBef>
                <a:spcPts val="100"/>
              </a:spcBef>
              <a:spcAft>
                <a:spcPts val="100"/>
              </a:spcAft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um.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sagat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170" indent="-342265" algn="just">
              <a:spcBef>
                <a:spcPts val="100"/>
              </a:spcBef>
              <a:spcAft>
                <a:spcPts val="100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dynç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kadalaşdyrylýan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kadalaşdyrylmaýan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dynç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sagat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derejesine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görä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işiň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bölünişini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laýyk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lyk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koeffisiýenti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häsiýetlendirýär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66053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302216" y="3344085"/>
            <a:ext cx="784887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ru-RU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</a:t>
            </a:r>
            <a:r>
              <a:rPr lang="sq-AL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operasiýalaryň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çylşyrymlylygy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sq-AL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işç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– işçiniň iş derejesi.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Zähmet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bölünişiginiň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kooperirlenmesiniň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integral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koeffisiýenti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260648"/>
            <a:ext cx="7416824" cy="948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 indent="-342265" algn="just">
              <a:spcBef>
                <a:spcPts val="100"/>
              </a:spcBef>
              <a:spcAft>
                <a:spcPts val="100"/>
              </a:spcAft>
            </a:pPr>
            <a:r>
              <a:rPr lang="tk-TM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en-US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Laýyklyk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koeffisiýenti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işçiniň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derejesiniň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ýetirýän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işiniň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çylşyrymlylygyna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gabat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gelişini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görkezýär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68350" indent="-342265" algn="just">
              <a:spcBef>
                <a:spcPts val="100"/>
              </a:spcBef>
              <a:spcAft>
                <a:spcPts val="10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l.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gab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b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sm</a:t>
            </a:r>
            <a:r>
              <a:rPr lang="en-US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1226402"/>
            <a:ext cx="7848872" cy="12516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 indent="-342265">
              <a:spcBef>
                <a:spcPts val="100"/>
              </a:spcBef>
              <a:spcAft>
                <a:spcPts val="100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ýerde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gab</a:t>
            </a:r>
            <a:r>
              <a:rPr lang="ru-RU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</a:t>
            </a:r>
            <a:r>
              <a:rPr lang="sq-A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çalyşyk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dowamynda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işçiniň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derejesine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gabat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gelýän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operasiýalaryň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ýetirilişiniň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sagat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170" indent="-342265">
              <a:spcBef>
                <a:spcPts val="100"/>
              </a:spcBef>
              <a:spcAft>
                <a:spcPts val="100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ru-RU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sm</a:t>
            </a:r>
            <a:r>
              <a:rPr lang="ru-RU" baseline="-25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sq-A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çalyşyk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dowamlylygy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0170" indent="-342265" algn="just">
              <a:spcBef>
                <a:spcPts val="100"/>
              </a:spcBef>
              <a:spcAft>
                <a:spcPts val="100"/>
              </a:spcAft>
            </a:pP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Gatnaşyk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koeffisiýenti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işçiniň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orta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derejesiniň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gatnaşygyny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görkezýär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endParaRPr lang="ru-RU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2142593"/>
              </p:ext>
            </p:extLst>
          </p:nvPr>
        </p:nvGraphicFramePr>
        <p:xfrm>
          <a:off x="611560" y="2721191"/>
          <a:ext cx="3024336" cy="3797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24336">
                  <a:extLst>
                    <a:ext uri="{9D8B030D-6E8A-4147-A177-3AD203B41FA5}">
                      <a16:colId xmlns:a16="http://schemas.microsoft.com/office/drawing/2014/main" val="475977608"/>
                    </a:ext>
                  </a:extLst>
                </a:gridCol>
              </a:tblGrid>
              <a:tr h="37973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18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g.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= R</a:t>
                      </a:r>
                      <a:r>
                        <a:rPr lang="en-US" sz="18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oper.</a:t>
                      </a: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/ </a:t>
                      </a:r>
                      <a:r>
                        <a:rPr lang="en-US" sz="18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</a:t>
                      </a:r>
                      <a:r>
                        <a:rPr lang="en-US" sz="1800" baseline="-250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işç</a:t>
                      </a:r>
                      <a:r>
                        <a:rPr lang="en-US" sz="1800" baseline="-25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12414509"/>
                  </a:ext>
                </a:extLst>
              </a:tr>
            </a:tbl>
          </a:graphicData>
        </a:graphic>
      </p:graphicFrame>
      <p:sp>
        <p:nvSpPr>
          <p:cNvPr id="18" name="Rectangle 16"/>
          <p:cNvSpPr>
            <a:spLocks noChangeArrowheads="1"/>
          </p:cNvSpPr>
          <p:nvPr/>
        </p:nvSpPr>
        <p:spPr bwMode="auto">
          <a:xfrm>
            <a:off x="395536" y="4612486"/>
            <a:ext cx="403244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q-AL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kumimoji="0" lang="sq-AL" altLang="ru-RU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int.</a:t>
            </a:r>
            <a:r>
              <a:rPr kumimoji="0" lang="sq-AL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kumimoji="0" lang="sq-AL" altLang="ru-RU" b="0" i="0" u="none" strike="noStrike" cap="none" normalizeH="0" baseline="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kumimoji="0" lang="sq-AL" alt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17"/>
          <p:cNvSpPr>
            <a:spLocks noChangeArrowheads="1"/>
          </p:cNvSpPr>
          <p:nvPr/>
        </p:nvSpPr>
        <p:spPr bwMode="auto">
          <a:xfrm>
            <a:off x="1187624" y="4612486"/>
            <a:ext cx="15039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q-AL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kumimoji="0" lang="sq-AL" altLang="ru-RU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</a:t>
            </a:r>
            <a:r>
              <a:rPr kumimoji="0" lang="sq-AL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*K</a:t>
            </a:r>
            <a:r>
              <a:rPr kumimoji="0" lang="sq-AL" altLang="ru-RU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kumimoji="0" lang="sq-AL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*K</a:t>
            </a:r>
            <a:r>
              <a:rPr kumimoji="0" lang="sq-AL" altLang="ru-RU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</a:t>
            </a:r>
            <a:r>
              <a:rPr kumimoji="0" lang="sq-AL" altLang="ru-RU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*K</a:t>
            </a:r>
            <a:r>
              <a:rPr kumimoji="0" lang="sq-AL" altLang="ru-RU" b="0" i="0" u="none" strike="noStrike" cap="none" normalizeH="0" baseline="-3000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kumimoji="0" lang="ru-RU" alt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9750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741682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4.2.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usullarynyň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kämilleşdirilmegi</a:t>
            </a:r>
            <a:r>
              <a:rPr lang="tk-TM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prosesini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ýetirmegiň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usulydyr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kesgitli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tärleriň,hereketleriň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düzümi,olaryň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kesgitli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häsiýetnamasy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ýetirmegiň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kesgitli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häsiýeti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yzygiderliligi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häsiýetlenýär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" name="Группа 8"/>
          <p:cNvGrpSpPr>
            <a:grpSpLocks/>
          </p:cNvGrpSpPr>
          <p:nvPr/>
        </p:nvGrpSpPr>
        <p:grpSpPr bwMode="auto">
          <a:xfrm>
            <a:off x="467544" y="2060848"/>
            <a:ext cx="7488832" cy="4320480"/>
            <a:chOff x="1495" y="4740"/>
            <a:chExt cx="9207" cy="7286"/>
          </a:xfrm>
        </p:grpSpPr>
        <p:sp>
          <p:nvSpPr>
            <p:cNvPr id="10" name="Rectangle 3"/>
            <p:cNvSpPr>
              <a:spLocks noChangeArrowheads="1"/>
            </p:cNvSpPr>
            <p:nvPr/>
          </p:nvSpPr>
          <p:spPr bwMode="auto">
            <a:xfrm>
              <a:off x="4678" y="4740"/>
              <a:ext cx="2835" cy="51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sq-AL" sz="12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ZÄHMETIŇ USULY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1" name="AutoShape 4"/>
            <p:cNvCxnSpPr>
              <a:cxnSpLocks noChangeShapeType="1"/>
            </p:cNvCxnSpPr>
            <p:nvPr/>
          </p:nvCxnSpPr>
          <p:spPr bwMode="auto">
            <a:xfrm>
              <a:off x="6104" y="5250"/>
              <a:ext cx="0" cy="53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13" name="Rectangle 5"/>
            <p:cNvSpPr>
              <a:spLocks noChangeArrowheads="1"/>
            </p:cNvSpPr>
            <p:nvPr/>
          </p:nvSpPr>
          <p:spPr bwMode="auto">
            <a:xfrm>
              <a:off x="1495" y="5781"/>
              <a:ext cx="3288" cy="85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sq-AL" sz="12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Tärleriň, hereketleriň düzümi we</a:t>
              </a:r>
              <a:r>
                <a:rPr lang="sq-AL" sz="1200" b="1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sq-AL" sz="12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häsiýetnamalary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Rectangle 6"/>
            <p:cNvSpPr>
              <a:spLocks noChangeArrowheads="1"/>
            </p:cNvSpPr>
            <p:nvPr/>
          </p:nvSpPr>
          <p:spPr bwMode="auto">
            <a:xfrm>
              <a:off x="4893" y="5781"/>
              <a:ext cx="3402" cy="85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sq-AL" sz="12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Tärleriň, hereketleriň ýerine ýetirilişiniň häsiýetnamalary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Rectangle 7"/>
            <p:cNvSpPr>
              <a:spLocks noChangeArrowheads="1"/>
            </p:cNvSpPr>
            <p:nvPr/>
          </p:nvSpPr>
          <p:spPr bwMode="auto">
            <a:xfrm>
              <a:off x="8431" y="5790"/>
              <a:ext cx="2268" cy="850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sq-AL" sz="12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Ýerine ýetirmegiň yzygiderliligi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6" name="AutoShape 8"/>
            <p:cNvCxnSpPr>
              <a:cxnSpLocks noChangeShapeType="1"/>
            </p:cNvCxnSpPr>
            <p:nvPr/>
          </p:nvCxnSpPr>
          <p:spPr bwMode="auto">
            <a:xfrm>
              <a:off x="3127" y="5534"/>
              <a:ext cx="6348" cy="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7" name="AutoShape 9"/>
            <p:cNvCxnSpPr>
              <a:cxnSpLocks noChangeShapeType="1"/>
            </p:cNvCxnSpPr>
            <p:nvPr/>
          </p:nvCxnSpPr>
          <p:spPr bwMode="auto">
            <a:xfrm>
              <a:off x="3125" y="5521"/>
              <a:ext cx="1" cy="25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9" name="AutoShape 10"/>
            <p:cNvCxnSpPr>
              <a:cxnSpLocks noChangeShapeType="1"/>
            </p:cNvCxnSpPr>
            <p:nvPr/>
          </p:nvCxnSpPr>
          <p:spPr bwMode="auto">
            <a:xfrm>
              <a:off x="9474" y="5522"/>
              <a:ext cx="1" cy="25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AutoShape 11"/>
            <p:cNvCxnSpPr>
              <a:cxnSpLocks noChangeShapeType="1"/>
            </p:cNvCxnSpPr>
            <p:nvPr/>
          </p:nvCxnSpPr>
          <p:spPr bwMode="auto">
            <a:xfrm>
              <a:off x="7513" y="7629"/>
              <a:ext cx="1" cy="25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1" name="AutoShape 12"/>
            <p:cNvCxnSpPr>
              <a:cxnSpLocks noChangeShapeType="1"/>
            </p:cNvCxnSpPr>
            <p:nvPr/>
          </p:nvCxnSpPr>
          <p:spPr bwMode="auto">
            <a:xfrm>
              <a:off x="6748" y="7372"/>
              <a:ext cx="1" cy="51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2" name="AutoShape 13"/>
            <p:cNvCxnSpPr>
              <a:cxnSpLocks noChangeShapeType="1"/>
            </p:cNvCxnSpPr>
            <p:nvPr/>
          </p:nvCxnSpPr>
          <p:spPr bwMode="auto">
            <a:xfrm>
              <a:off x="3124" y="6642"/>
              <a:ext cx="1" cy="973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" name="AutoShape 14"/>
            <p:cNvCxnSpPr>
              <a:cxnSpLocks noChangeShapeType="1"/>
            </p:cNvCxnSpPr>
            <p:nvPr/>
          </p:nvCxnSpPr>
          <p:spPr bwMode="auto">
            <a:xfrm>
              <a:off x="5998" y="7627"/>
              <a:ext cx="1" cy="25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24" name="Rectangle 15"/>
            <p:cNvSpPr>
              <a:spLocks noChangeArrowheads="1"/>
            </p:cNvSpPr>
            <p:nvPr/>
          </p:nvSpPr>
          <p:spPr bwMode="auto">
            <a:xfrm>
              <a:off x="1495" y="7876"/>
              <a:ext cx="850" cy="4139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sq-AL" sz="12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Zähmet tärleriniň, hereketleriniň 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sq-AL" sz="12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mukdary we mazmuny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Rectangle 16"/>
            <p:cNvSpPr>
              <a:spLocks noChangeArrowheads="1"/>
            </p:cNvSpPr>
            <p:nvPr/>
          </p:nvSpPr>
          <p:spPr bwMode="auto">
            <a:xfrm>
              <a:off x="5657" y="6917"/>
              <a:ext cx="2268" cy="45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sq-AL" sz="12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Giňişlikleýin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6" name="Rectangle 17"/>
            <p:cNvSpPr>
              <a:spLocks noChangeArrowheads="1"/>
            </p:cNvSpPr>
            <p:nvPr/>
          </p:nvSpPr>
          <p:spPr bwMode="auto">
            <a:xfrm>
              <a:off x="8187" y="6918"/>
              <a:ext cx="2268" cy="454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1000"/>
                </a:spcAft>
              </a:pPr>
              <a:r>
                <a:rPr lang="sq-AL" sz="12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Wagtlaýyn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Rectangle 18"/>
            <p:cNvSpPr>
              <a:spLocks noChangeArrowheads="1"/>
            </p:cNvSpPr>
            <p:nvPr/>
          </p:nvSpPr>
          <p:spPr bwMode="auto">
            <a:xfrm>
              <a:off x="2431" y="7876"/>
              <a:ext cx="850" cy="4139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sq-AL" sz="12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Ýerine ýetirijileriň göwresiniň ulanýan 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sq-AL" sz="12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işçi organlary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8" name="Rectangle 19"/>
            <p:cNvSpPr>
              <a:spLocks noChangeArrowheads="1"/>
            </p:cNvSpPr>
            <p:nvPr/>
          </p:nvSpPr>
          <p:spPr bwMode="auto">
            <a:xfrm>
              <a:off x="3375" y="7887"/>
              <a:ext cx="850" cy="4139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sq-AL" sz="12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Operasiýalaryň ýerine ýetirilişinde agramlylyk derejesi we häsiýeti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9" name="Rectangle 20"/>
            <p:cNvSpPr>
              <a:spLocks noChangeArrowheads="1"/>
            </p:cNvSpPr>
            <p:nvPr/>
          </p:nvSpPr>
          <p:spPr bwMode="auto">
            <a:xfrm>
              <a:off x="4315" y="7884"/>
              <a:ext cx="567" cy="4139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sq-AL" sz="12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Zähmet işiniň mehanizmleşdiriliş derejesi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1" name="Rectangle 21"/>
            <p:cNvSpPr>
              <a:spLocks noChangeArrowheads="1"/>
            </p:cNvSpPr>
            <p:nvPr/>
          </p:nvSpPr>
          <p:spPr bwMode="auto">
            <a:xfrm>
              <a:off x="4976" y="7881"/>
              <a:ext cx="567" cy="4139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sq-AL" sz="12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Ýerine ýetirijiniň işçi pozasy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2" name="AutoShape 22"/>
            <p:cNvCxnSpPr>
              <a:cxnSpLocks noChangeShapeType="1"/>
            </p:cNvCxnSpPr>
            <p:nvPr/>
          </p:nvCxnSpPr>
          <p:spPr bwMode="auto">
            <a:xfrm>
              <a:off x="6749" y="6750"/>
              <a:ext cx="2559" cy="1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3" name="AutoShape 23"/>
            <p:cNvCxnSpPr>
              <a:cxnSpLocks noChangeShapeType="1"/>
            </p:cNvCxnSpPr>
            <p:nvPr/>
          </p:nvCxnSpPr>
          <p:spPr bwMode="auto">
            <a:xfrm>
              <a:off x="6749" y="6737"/>
              <a:ext cx="0" cy="168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4" name="AutoShape 24"/>
            <p:cNvCxnSpPr>
              <a:cxnSpLocks noChangeShapeType="1"/>
            </p:cNvCxnSpPr>
            <p:nvPr/>
          </p:nvCxnSpPr>
          <p:spPr bwMode="auto">
            <a:xfrm>
              <a:off x="9314" y="6738"/>
              <a:ext cx="0" cy="168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5" name="AutoShape 25"/>
            <p:cNvCxnSpPr>
              <a:cxnSpLocks noChangeShapeType="1"/>
            </p:cNvCxnSpPr>
            <p:nvPr/>
          </p:nvCxnSpPr>
          <p:spPr bwMode="auto">
            <a:xfrm flipV="1">
              <a:off x="5987" y="7620"/>
              <a:ext cx="1531" cy="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6" name="Rectangle 26"/>
            <p:cNvSpPr>
              <a:spLocks noChangeArrowheads="1"/>
            </p:cNvSpPr>
            <p:nvPr/>
          </p:nvSpPr>
          <p:spPr bwMode="auto">
            <a:xfrm>
              <a:off x="9852" y="7875"/>
              <a:ext cx="850" cy="4139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sq-AL" sz="12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Zähmet hereketleriniň 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sq-AL" sz="12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gaýtalanmak derejesi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7" name="Rectangle 27"/>
            <p:cNvSpPr>
              <a:spLocks noChangeArrowheads="1"/>
            </p:cNvSpPr>
            <p:nvPr/>
          </p:nvSpPr>
          <p:spPr bwMode="auto">
            <a:xfrm>
              <a:off x="7959" y="7875"/>
              <a:ext cx="850" cy="4139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sq-AL" sz="12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Zähmet hereketleriniň ýerine 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sq-AL" sz="12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ýetirilişiniň tizligi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8" name="Rectangle 28"/>
            <p:cNvSpPr>
              <a:spLocks noChangeArrowheads="1"/>
            </p:cNvSpPr>
            <p:nvPr/>
          </p:nvSpPr>
          <p:spPr bwMode="auto">
            <a:xfrm>
              <a:off x="8904" y="7875"/>
              <a:ext cx="850" cy="4139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sq-AL" sz="1200" b="1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Wagt boýunça zähmet hereketleriniň utdaşdyrylyş derejesi</a:t>
              </a:r>
              <a:endParaRPr lang="ru-RU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39" name="Rectangle 29"/>
            <p:cNvSpPr>
              <a:spLocks noChangeArrowheads="1"/>
            </p:cNvSpPr>
            <p:nvPr/>
          </p:nvSpPr>
          <p:spPr bwMode="auto">
            <a:xfrm>
              <a:off x="7192" y="7873"/>
              <a:ext cx="680" cy="4139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sq-AL" sz="12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Zähmet hereketleriniň dowamlylygy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0" name="Rectangle 30"/>
            <p:cNvSpPr>
              <a:spLocks noChangeArrowheads="1"/>
            </p:cNvSpPr>
            <p:nvPr/>
          </p:nvSpPr>
          <p:spPr bwMode="auto">
            <a:xfrm>
              <a:off x="5637" y="7881"/>
              <a:ext cx="680" cy="4139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sq-AL" sz="12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Zähmet hereketleriniň ugry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Rectangle 31"/>
            <p:cNvSpPr>
              <a:spLocks noChangeArrowheads="1"/>
            </p:cNvSpPr>
            <p:nvPr/>
          </p:nvSpPr>
          <p:spPr bwMode="auto">
            <a:xfrm>
              <a:off x="6411" y="7875"/>
              <a:ext cx="680" cy="4139"/>
            </a:xfrm>
            <a:prstGeom prst="rect">
              <a:avLst/>
            </a:prstGeom>
            <a:solidFill>
              <a:srgbClr val="FFFF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</p:spPr>
          <p:txBody>
            <a:bodyPr rot="0" vert="vert270" wrap="square" lIns="91440" tIns="45720" rIns="91440" bIns="45720" anchor="t" anchorCtr="0" upright="1"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sq-AL" sz="1200" b="1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rPr>
                <a:t>Zähmet hereketleriniň traýektoriýasy</a:t>
              </a:r>
              <a:endParaRPr lang="ru-RU" sz="11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2" name="AutoShape 32"/>
            <p:cNvCxnSpPr>
              <a:cxnSpLocks noChangeShapeType="1"/>
            </p:cNvCxnSpPr>
            <p:nvPr/>
          </p:nvCxnSpPr>
          <p:spPr bwMode="auto">
            <a:xfrm>
              <a:off x="1924" y="7622"/>
              <a:ext cx="3328" cy="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3" name="AutoShape 33"/>
            <p:cNvCxnSpPr>
              <a:cxnSpLocks noChangeShapeType="1"/>
            </p:cNvCxnSpPr>
            <p:nvPr/>
          </p:nvCxnSpPr>
          <p:spPr bwMode="auto">
            <a:xfrm>
              <a:off x="5254" y="7607"/>
              <a:ext cx="1" cy="283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4" name="AutoShape 34"/>
            <p:cNvCxnSpPr>
              <a:cxnSpLocks noChangeShapeType="1"/>
            </p:cNvCxnSpPr>
            <p:nvPr/>
          </p:nvCxnSpPr>
          <p:spPr bwMode="auto">
            <a:xfrm>
              <a:off x="1924" y="7621"/>
              <a:ext cx="1" cy="25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5" name="AutoShape 35"/>
            <p:cNvCxnSpPr>
              <a:cxnSpLocks noChangeShapeType="1"/>
            </p:cNvCxnSpPr>
            <p:nvPr/>
          </p:nvCxnSpPr>
          <p:spPr bwMode="auto">
            <a:xfrm>
              <a:off x="2848" y="7632"/>
              <a:ext cx="1" cy="25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6" name="AutoShape 36"/>
            <p:cNvCxnSpPr>
              <a:cxnSpLocks noChangeShapeType="1"/>
            </p:cNvCxnSpPr>
            <p:nvPr/>
          </p:nvCxnSpPr>
          <p:spPr bwMode="auto">
            <a:xfrm>
              <a:off x="3782" y="7632"/>
              <a:ext cx="1" cy="25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7" name="AutoShape 37"/>
            <p:cNvCxnSpPr>
              <a:cxnSpLocks noChangeShapeType="1"/>
            </p:cNvCxnSpPr>
            <p:nvPr/>
          </p:nvCxnSpPr>
          <p:spPr bwMode="auto">
            <a:xfrm>
              <a:off x="4588" y="7632"/>
              <a:ext cx="0" cy="25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8" name="AutoShape 38"/>
            <p:cNvCxnSpPr>
              <a:cxnSpLocks noChangeShapeType="1"/>
            </p:cNvCxnSpPr>
            <p:nvPr/>
          </p:nvCxnSpPr>
          <p:spPr bwMode="auto">
            <a:xfrm>
              <a:off x="10240" y="7607"/>
              <a:ext cx="1" cy="283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49" name="AutoShape 39"/>
            <p:cNvCxnSpPr>
              <a:cxnSpLocks noChangeShapeType="1"/>
            </p:cNvCxnSpPr>
            <p:nvPr/>
          </p:nvCxnSpPr>
          <p:spPr bwMode="auto">
            <a:xfrm>
              <a:off x="9314" y="7360"/>
              <a:ext cx="0" cy="503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0" name="AutoShape 40"/>
            <p:cNvCxnSpPr>
              <a:cxnSpLocks noChangeShapeType="1"/>
            </p:cNvCxnSpPr>
            <p:nvPr/>
          </p:nvCxnSpPr>
          <p:spPr bwMode="auto">
            <a:xfrm>
              <a:off x="8386" y="7624"/>
              <a:ext cx="1" cy="25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1" name="AutoShape 41"/>
            <p:cNvCxnSpPr>
              <a:cxnSpLocks noChangeShapeType="1"/>
            </p:cNvCxnSpPr>
            <p:nvPr/>
          </p:nvCxnSpPr>
          <p:spPr bwMode="auto">
            <a:xfrm flipV="1">
              <a:off x="8375" y="7608"/>
              <a:ext cx="1871" cy="13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11813455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7776864" cy="6375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00"/>
              </a:spcBef>
              <a:spcAft>
                <a:spcPts val="100"/>
              </a:spcAft>
            </a:pPr>
            <a:r>
              <a:rPr lang="sq-AL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Tärleri we usullary kämileşdirmegiň esasy ugurlary</a:t>
            </a:r>
            <a:r>
              <a:rPr lang="sq-A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bu iş hereketlerini azaltmagyň, olary ýerine ýetirilişini kämilleşdirmegiň esasynda tehnologik operasiýalaryň düzüminiň optimizasiýasy. 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hereketleriniň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şeýle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görnüşlerini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belläp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"/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hereket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maksadyna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ýetmek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"/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goşmaça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däl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ýöne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zerur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hereketler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"/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öňünde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tutulmadyk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awariýa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goşmaça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öňünde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tutulmadyk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ýagdaýlar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sebäpli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döreýän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"/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artykmaç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gerek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däl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belli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funksiýany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ýetirmeýän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100"/>
              </a:spcBef>
              <a:spcAft>
                <a:spcPts val="100"/>
              </a:spcAft>
              <a:buFont typeface="Wingdings" panose="05000000000000000000" pitchFamily="2" charset="2"/>
              <a:buChar char=""/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ýalňyş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goýulan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maksadyna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ýetmeýän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Zähmeti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kämilleşdirmegiň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esasy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ýollarynyň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bolup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gysga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ýadawsyz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zähmet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hereketleriň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işlenip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düzülmegi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çyky</a:t>
            </a:r>
            <a:r>
              <a:rPr lang="sq-AL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 edýär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Tärleri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usullary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öwrenmek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obýekti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saýlamaly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Öwrenilýän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obýekt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hökmünde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diňe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operasiýa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däl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eýsem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zähmet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prosesiniň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aýratyn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bölekleri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hem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çykyş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edip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biler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wagtynyň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ýitgileriniň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aýratyn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görnüşleri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ş.m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.).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100"/>
              </a:spcBef>
              <a:spcAft>
                <a:spcPts val="100"/>
              </a:spcAft>
            </a:pP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Zähmet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prosesini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üstünlikli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öwrenmek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enjamlar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gural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üpjünçiligi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ýeriniň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bolmagy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işiň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şertleri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materiallar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şaýlar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barada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maglumatlar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zerurdyr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Bu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maglumatlary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almak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tehnologiki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normatiw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resminamalar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hasabat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maglumatlary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anketa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boýunça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barlaglar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gözegçilikler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ulanylýar</a:t>
            </a: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2597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777686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Tärler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öwrenilende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gözegçilikler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bellige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alýan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apparatlar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kinodüşüriş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ossilograw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öňdebaryjylygy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ykdysady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psihofiziologiki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durmuş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häsiýetlendirýän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kesgitlenýär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aşakdakylar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operasiýany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minimal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ýokary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optimal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ulanylyşyny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gazanmak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howpsuzlygyny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fiziologiki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talaplaryny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maksimal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düzümini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mazmunyny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hereketlerini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öwrenmäge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mümkinçilik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bermek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tärleriň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amatlylygy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bahalandyrylanda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toplumlaýyn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ulanylmagy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baryjylygynyň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işleýän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meňzeş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birmeňzeş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operasiýalary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meňzeş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tehnologiýa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ýetirýän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işgärleriň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tärleri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rasional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ýetirmegiň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birmeňzeş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däldir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öndürijiligi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birmeňzeş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däldir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Barlaglaryň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görkezişi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işgärler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aýratyn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bölekleriň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ýetirilişiniň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rasional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dürli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birmeňeş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däldir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Operasiýanyň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ýetirilmeginiň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rasional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rasional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däl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hereketleriň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ýetirilmeginiň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ybarat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Şonuň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rasional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hereketleriniň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öwrenilmegi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ylmy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taýdan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esaslandyrylan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ornaşdyrylmagynyň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ýoly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durýar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72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-6432"/>
            <a:ext cx="7992888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Öňdebaryjy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kesgitläp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bolýar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Ýönekeýleşdirilen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öňdebaryjy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çykarylýar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ulanýan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birnäçe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öňdebaryjy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işgärleriň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deňeşdirmek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progressiw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bölekleriň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çykarylmagy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Maksatly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saýlaw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maksatly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funksiýalary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öňdebaryjy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saýlamak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häsiýetlenýär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Mysal</a:t>
            </a:r>
            <a:r>
              <a:rPr lang="en-US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wagtynyň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ulanylmagy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edilişiniň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tertibi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Öňdebaryjy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tejribäniň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maksatly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saýlawynda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ýönekeýleşdirilen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ulanylyp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bilner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Işçiniň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jr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ibesiniň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öňdebaryjylygy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bahalandyrylanda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indiki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görkezijiler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biler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çalyşyk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adaky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aýdaky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öndürme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-da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normasynyň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ýetiriliş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derejesi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maşynynyň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stanogynyň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operasiýany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wagt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harajatlary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Tärleri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rasional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ýetirmegiň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öňdebaryjy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tejribesiniň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çykarylmagy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şeýle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tertipde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geçirilýär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öňdebaryjy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tejribeli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çykarylýar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tärleri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tärleriniň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häsiýetnamasy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çyzgyt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seljermesiniň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kartasy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düzülýar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funksional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tärleri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ýüze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çykarmak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boýunça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deslapky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seljerişi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geljekde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öwrenilmegi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kämilleşdirilen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tärleriň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saýlawy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76475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-48768"/>
            <a:ext cx="8136904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4.2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äze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ornaşdyrylyşy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tärleriň,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ornaşdyrylyşy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maddy-tehniki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üpjünçiligine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ýaýrady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esaslanýar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Öňdebaryjy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tejribäniň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ýaýradylyşy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indikileri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jemleýär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hemme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ýerleri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öňdebaryjy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giňişleýin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instruktažy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özleşdirişlerine gözegçilik etmek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täze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özleşdirmegiň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netijeliligini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bahalandyrmak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gurnalyşynyň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kartasy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hökmany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resminama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hökmünde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çykyş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</a:t>
            </a:r>
            <a:r>
              <a:rPr lang="sq-A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üçin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düzülen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kartalarda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işleriň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rasional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tärleri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ýetirilişiniň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usullary;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önümçilige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edilişiniň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ulgamy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progressiw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y;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tölegi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maddy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höweslendiril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sanitar-gigiýen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iki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psihofiziologik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estetik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işi ýerine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ýetirijä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kesgitlenýär</a:t>
            </a:r>
            <a:r>
              <a:rPr lang="sq-A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tk-TM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gurnalyşynyň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kartasy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şu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bölümlerden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ybara</a:t>
            </a:r>
            <a:r>
              <a:rPr lang="sq-A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tdyr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başlangyç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maglumatlar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hyzmat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edilişi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talaplar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normalary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3208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7776864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gurna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sq-AL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ş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kartasy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öňdebaryjy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öwretmegiň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instruktažyň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esasy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bolup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çykyş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rasional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tärlerini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öwretmegiň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görnüşleriniň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instruktažydyr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bolşy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meýdançasynyň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ussasy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tarapyndan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instruktažy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dilden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ýazmaça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görnüşde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geçirilýär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</a:t>
            </a:r>
            <a:r>
              <a:rPr lang="sq-AL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den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instruktaž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çirilende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ussa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işçilere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gurallary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esbaplary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ulanmak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arkaly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tärlerini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düşündirýär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görkezýär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Instruktažda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çyzgylary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shemalary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ideo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ýazgylary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görkeziji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Ýazmaça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instruktaž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ýazgynyň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üsti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ýerine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ýetirmegiň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tertibini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ulanylýan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tärlerini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usullaryny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iş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howpsuzlygyny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hem-de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onuň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netijeliligini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üpjün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edýän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şertleri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düşündirýän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ýör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instruksiýalar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bilen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tanyşdyrmak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Ýazmaça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instruksiýa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materiallara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aşakdakylar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degişlidir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operasion-tehnologiki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zähmeti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guramagyň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kartasy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pasporty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tehnologiki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shemalar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enjamlara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ideg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etmegiň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instruksiýasy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tehniki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howpsuzlygyň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awariýa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adatdan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daşary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ýagdaýlarda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özüňi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alyp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barmagyň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instruksiýasy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beýleki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önümçilik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instruksiýalary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düzgünleri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99853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2064</TotalTime>
  <Words>1348</Words>
  <Application>Microsoft Office PowerPoint</Application>
  <PresentationFormat>Экран (4:3)</PresentationFormat>
  <Paragraphs>131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</vt:lpstr>
      <vt:lpstr>Wingdings 2</vt:lpstr>
      <vt:lpstr>Изящная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Lenovo</cp:lastModifiedBy>
  <cp:revision>206</cp:revision>
  <dcterms:created xsi:type="dcterms:W3CDTF">2012-03-10T06:54:57Z</dcterms:created>
  <dcterms:modified xsi:type="dcterms:W3CDTF">2021-08-31T08:14:08Z</dcterms:modified>
</cp:coreProperties>
</file>