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 Id="rId9" Type="http://schemas.openxmlformats.org/officeDocument/2006/relationships/image" Target="../media/image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562897B-302B-4261-9C0B-1823B0619FFF}"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710423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562897B-302B-4261-9C0B-1823B0619FFF}"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3941269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562897B-302B-4261-9C0B-1823B0619FFF}"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123655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562897B-302B-4261-9C0B-1823B0619FFF}"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1963783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562897B-302B-4261-9C0B-1823B0619FFF}" type="datetimeFigureOut">
              <a:rPr lang="ru-RU" smtClean="0"/>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4180335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562897B-302B-4261-9C0B-1823B0619FFF}" type="datetimeFigureOut">
              <a:rPr lang="ru-RU" smtClean="0"/>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3858932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562897B-302B-4261-9C0B-1823B0619FFF}" type="datetimeFigureOut">
              <a:rPr lang="ru-RU" smtClean="0"/>
              <a:t>22.05.2020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444321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562897B-302B-4261-9C0B-1823B0619FFF}" type="datetimeFigureOut">
              <a:rPr lang="ru-RU" smtClean="0"/>
              <a:t>22.05.2020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289489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562897B-302B-4261-9C0B-1823B0619FFF}" type="datetimeFigureOut">
              <a:rPr lang="ru-RU" smtClean="0"/>
              <a:t>22.05.2020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3343908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562897B-302B-4261-9C0B-1823B0619FFF}" type="datetimeFigureOut">
              <a:rPr lang="ru-RU" smtClean="0"/>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2739741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562897B-302B-4261-9C0B-1823B0619FFF}" type="datetimeFigureOut">
              <a:rPr lang="ru-RU" smtClean="0"/>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455991C-3C94-4A49-9E65-3FEB1781FCD4}" type="slidenum">
              <a:rPr lang="ru-RU" smtClean="0"/>
              <a:t>‹#›</a:t>
            </a:fld>
            <a:endParaRPr lang="ru-RU"/>
          </a:p>
        </p:txBody>
      </p:sp>
    </p:spTree>
    <p:extLst>
      <p:ext uri="{BB962C8B-B14F-4D97-AF65-F5344CB8AC3E}">
        <p14:creationId xmlns:p14="http://schemas.microsoft.com/office/powerpoint/2010/main" val="1670284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2897B-302B-4261-9C0B-1823B0619FFF}" type="datetimeFigureOut">
              <a:rPr lang="ru-RU" smtClean="0"/>
              <a:t>22.05.2020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55991C-3C94-4A49-9E65-3FEB1781FCD4}" type="slidenum">
              <a:rPr lang="ru-RU" smtClean="0"/>
              <a:t>‹#›</a:t>
            </a:fld>
            <a:endParaRPr lang="ru-RU"/>
          </a:p>
        </p:txBody>
      </p:sp>
    </p:spTree>
    <p:extLst>
      <p:ext uri="{BB962C8B-B14F-4D97-AF65-F5344CB8AC3E}">
        <p14:creationId xmlns:p14="http://schemas.microsoft.com/office/powerpoint/2010/main" val="3446503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oleObject" Target="../embeddings/oleObject6.bin"/><Relationship Id="rId18" Type="http://schemas.openxmlformats.org/officeDocument/2006/relationships/image" Target="../media/image8.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7.wmf"/><Relationship Id="rId20" Type="http://schemas.openxmlformats.org/officeDocument/2006/relationships/image" Target="../media/image9.wmf"/><Relationship Id="rId1" Type="http://schemas.openxmlformats.org/officeDocument/2006/relationships/vmlDrawing" Target="../drawings/vmlDrawing1.vml"/><Relationship Id="rId6" Type="http://schemas.openxmlformats.org/officeDocument/2006/relationships/image" Target="../media/image2.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4.wmf"/><Relationship Id="rId19" Type="http://schemas.openxmlformats.org/officeDocument/2006/relationships/oleObject" Target="../embeddings/oleObject9.bin"/><Relationship Id="rId4" Type="http://schemas.openxmlformats.org/officeDocument/2006/relationships/image" Target="../media/image1.wmf"/><Relationship Id="rId9" Type="http://schemas.openxmlformats.org/officeDocument/2006/relationships/oleObject" Target="../embeddings/oleObject4.bin"/><Relationship Id="rId14" Type="http://schemas.openxmlformats.org/officeDocument/2006/relationships/image" Target="../media/image6.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556307"/>
            <a:ext cx="9434286" cy="1011237"/>
          </a:xfrm>
        </p:spPr>
        <p:txBody>
          <a:bodyPr>
            <a:normAutofit/>
          </a:bodyPr>
          <a:lstStyle/>
          <a:p>
            <a:r>
              <a:rPr lang="hr-HR" b="1" dirty="0">
                <a:solidFill>
                  <a:srgbClr val="FF0000"/>
                </a:solidFill>
              </a:rPr>
              <a:t>Elektronly we deşikli </a:t>
            </a:r>
            <a:r>
              <a:rPr lang="hr-HR" b="1" dirty="0" smtClean="0">
                <a:solidFill>
                  <a:srgbClr val="FF0000"/>
                </a:solidFill>
              </a:rPr>
              <a:t>geçirijilik</a:t>
            </a:r>
            <a:r>
              <a:rPr lang="en-US" b="1" dirty="0" smtClean="0">
                <a:solidFill>
                  <a:srgbClr val="FF0000"/>
                </a:solidFill>
              </a:rPr>
              <a:t>.</a:t>
            </a:r>
            <a:endParaRPr lang="ru-RU" dirty="0">
              <a:solidFill>
                <a:srgbClr val="FF0000"/>
              </a:solidFill>
            </a:endParaRPr>
          </a:p>
        </p:txBody>
      </p:sp>
      <p:sp>
        <p:nvSpPr>
          <p:cNvPr id="3" name="Подзаголовок 2"/>
          <p:cNvSpPr>
            <a:spLocks noGrp="1"/>
          </p:cNvSpPr>
          <p:nvPr>
            <p:ph type="subTitle" idx="1"/>
          </p:nvPr>
        </p:nvSpPr>
        <p:spPr>
          <a:xfrm>
            <a:off x="1524000" y="2063523"/>
            <a:ext cx="9434286" cy="2044020"/>
          </a:xfrm>
        </p:spPr>
        <p:txBody>
          <a:bodyPr>
            <a:noAutofit/>
          </a:bodyPr>
          <a:lstStyle/>
          <a:p>
            <a:r>
              <a:rPr lang="tk-TM" sz="3600" b="1" dirty="0" smtClean="0"/>
              <a:t>Meýilnama</a:t>
            </a:r>
          </a:p>
          <a:p>
            <a:r>
              <a:rPr lang="tk-TM" sz="3600" dirty="0" smtClean="0">
                <a:solidFill>
                  <a:srgbClr val="7030A0"/>
                </a:solidFill>
              </a:rPr>
              <a:t>1.Kremniý elementiniň kristal gurluşy.</a:t>
            </a:r>
          </a:p>
          <a:p>
            <a:r>
              <a:rPr lang="tk-TM" sz="3600" dirty="0" smtClean="0">
                <a:solidFill>
                  <a:srgbClr val="7030A0"/>
                </a:solidFill>
              </a:rPr>
              <a:t>2.</a:t>
            </a:r>
            <a:r>
              <a:rPr lang="tk-TM" sz="3600" dirty="0">
                <a:solidFill>
                  <a:srgbClr val="7030A0"/>
                </a:solidFill>
              </a:rPr>
              <a:t> </a:t>
            </a:r>
            <a:r>
              <a:rPr lang="tk-TM" sz="3600" dirty="0" smtClean="0">
                <a:solidFill>
                  <a:srgbClr val="7030A0"/>
                </a:solidFill>
              </a:rPr>
              <a:t>Elektron-deşik </a:t>
            </a:r>
            <a:r>
              <a:rPr lang="tk-TM" sz="3600" dirty="0">
                <a:solidFill>
                  <a:srgbClr val="7030A0"/>
                </a:solidFill>
              </a:rPr>
              <a:t>zarýad äkidiji </a:t>
            </a:r>
            <a:r>
              <a:rPr lang="tk-TM" sz="3600" dirty="0" smtClean="0">
                <a:solidFill>
                  <a:srgbClr val="7030A0"/>
                </a:solidFill>
              </a:rPr>
              <a:t>jübütler.</a:t>
            </a:r>
            <a:endParaRPr lang="ru-RU" sz="2800" dirty="0">
              <a:solidFill>
                <a:srgbClr val="7030A0"/>
              </a:solidFill>
            </a:endParaRPr>
          </a:p>
        </p:txBody>
      </p:sp>
    </p:spTree>
    <p:extLst>
      <p:ext uri="{BB962C8B-B14F-4D97-AF65-F5344CB8AC3E}">
        <p14:creationId xmlns:p14="http://schemas.microsoft.com/office/powerpoint/2010/main" val="4395780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4000" dirty="0" smtClean="0">
                <a:solidFill>
                  <a:schemeClr val="accent4">
                    <a:lumMod val="75000"/>
                  </a:schemeClr>
                </a:solidFill>
              </a:rPr>
              <a:t>Ýarymgeçirijiniň elektrik geçirijiliginiň mehanizmine, elektron abzallary taýýarlamak üçin has giňişleýin ulanylýan kremniý elementiniň mysalynda seredeliň. Kremniý, himiki elementleriň periodiki sistemasynyň </a:t>
            </a:r>
            <a:r>
              <a:rPr lang="tk-TM" sz="4000" dirty="0" smtClean="0"/>
              <a:t>IV</a:t>
            </a:r>
            <a:r>
              <a:rPr lang="tk-TM" sz="4000" dirty="0" smtClean="0">
                <a:solidFill>
                  <a:schemeClr val="accent4">
                    <a:lumMod val="75000"/>
                  </a:schemeClr>
                </a:solidFill>
              </a:rPr>
              <a:t> toparynyň </a:t>
            </a:r>
            <a:r>
              <a:rPr lang="tk-TM" sz="4000" dirty="0" smtClean="0"/>
              <a:t>14-nji</a:t>
            </a:r>
            <a:r>
              <a:rPr lang="tk-TM" sz="4000" dirty="0" smtClean="0">
                <a:solidFill>
                  <a:schemeClr val="accent4">
                    <a:lumMod val="75000"/>
                  </a:schemeClr>
                </a:solidFill>
              </a:rPr>
              <a:t> belgili elementi bolup, ýer ýüzünde mukdary boýunça kisloroddan soňky ikinji elementdir, ýagny ýer togalagynyň </a:t>
            </a:r>
            <a:r>
              <a:rPr lang="tk-TM" sz="4000" dirty="0" smtClean="0"/>
              <a:t>27,5 %-ni </a:t>
            </a:r>
            <a:r>
              <a:rPr lang="tk-TM" sz="4000" dirty="0" smtClean="0">
                <a:solidFill>
                  <a:schemeClr val="accent4">
                    <a:lumMod val="75000"/>
                  </a:schemeClr>
                </a:solidFill>
              </a:rPr>
              <a:t>kremniý tutýar. Ýöne ol tebigatda diňe birleşme görnüşinde ýaýrandyr. Elektronikada bolsa onuň arassa monokristaly, ýagny diňe kremniýniň atomlaryndan düzülen kristallik kremniý peýdalanylýar. Şonuň üçin  kremniýni ilki bilen örän ýokary derejede arassalamak gerekdir.</a:t>
            </a:r>
            <a:endParaRPr lang="tk-TM" sz="4000" dirty="0">
              <a:solidFill>
                <a:schemeClr val="accent4">
                  <a:lumMod val="75000"/>
                </a:schemeClr>
              </a:solidFill>
            </a:endParaRPr>
          </a:p>
        </p:txBody>
      </p:sp>
    </p:spTree>
    <p:extLst>
      <p:ext uri="{BB962C8B-B14F-4D97-AF65-F5344CB8AC3E}">
        <p14:creationId xmlns:p14="http://schemas.microsoft.com/office/powerpoint/2010/main" val="887048513"/>
      </p:ext>
    </p:extLst>
  </p:cSld>
  <p:clrMapOvr>
    <a:masterClrMapping/>
  </p:clrMapOvr>
  <p:transition spd="slow">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4514"/>
            <a:ext cx="12192000" cy="6872514"/>
          </a:xfrm>
        </p:spPr>
        <p:txBody>
          <a:bodyPr>
            <a:normAutofit/>
          </a:bodyPr>
          <a:lstStyle/>
          <a:p>
            <a:r>
              <a:rPr lang="tk-TM" sz="4000" dirty="0" smtClean="0">
                <a:solidFill>
                  <a:schemeClr val="accent4">
                    <a:lumMod val="75000"/>
                  </a:schemeClr>
                </a:solidFill>
              </a:rPr>
              <a:t>Kremniýniň monokristalynyň ideal kristallik strukturasy (atomlary kristallik gözenegiň düwünlerinde takyk tertipde ýerleşdirilen) kub görnüşinde bolýar (3.4-nji surat). Kristalda onuň atomlary kristallik gözenegiň düwünlerinde ýerleşýärler we töweregindäki dört sany atom bilen walent elektronlarynyň kömegi arkaly özara kowalent baglanyşygy döredýärler. Gözenegiň düwünleriniň aralaryndaky goşalanan çyzyklaryň her bir jübti atomlaryň arasyndaky kowalent baglanyşygyny şekillendirýär. </a:t>
            </a:r>
            <a:endParaRPr lang="tk-TM" sz="4000" dirty="0">
              <a:solidFill>
                <a:schemeClr val="accent4">
                  <a:lumMod val="75000"/>
                </a:schemeClr>
              </a:solidFill>
            </a:endParaRPr>
          </a:p>
        </p:txBody>
      </p:sp>
    </p:spTree>
    <p:extLst>
      <p:ext uri="{BB962C8B-B14F-4D97-AF65-F5344CB8AC3E}">
        <p14:creationId xmlns:p14="http://schemas.microsoft.com/office/powerpoint/2010/main" val="371208154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200" dirty="0" smtClean="0">
                <a:solidFill>
                  <a:schemeClr val="accent4">
                    <a:lumMod val="75000"/>
                  </a:schemeClr>
                </a:solidFill>
              </a:rPr>
              <a:t>Kowalent baglanyşykda walent elektronlaryň goňşy duran atomlaryň arasynda umumylaşdyrylmagy ýüze çykýar, ýagny olaryň her biri baglanyşykdaky iki atoma hem degişli ýaly bolup durýar. Atomlaryň arasyndaky şunuň ýaly baglanyşyga jübütelektronly ýa-da kowalent baglanyşyk diýilýär. </a:t>
            </a:r>
            <a:endParaRPr lang="tk-TM" sz="3200" dirty="0">
              <a:solidFill>
                <a:schemeClr val="accent4">
                  <a:lumMod val="75000"/>
                </a:schemeClr>
              </a:solidFill>
            </a:endParaRPr>
          </a:p>
        </p:txBody>
      </p:sp>
      <p:grpSp>
        <p:nvGrpSpPr>
          <p:cNvPr id="4" name="Group 2"/>
          <p:cNvGrpSpPr>
            <a:grpSpLocks/>
          </p:cNvGrpSpPr>
          <p:nvPr/>
        </p:nvGrpSpPr>
        <p:grpSpPr bwMode="auto">
          <a:xfrm>
            <a:off x="2543174" y="2104571"/>
            <a:ext cx="7065283" cy="4485142"/>
            <a:chOff x="2670" y="1986"/>
            <a:chExt cx="6441" cy="4446"/>
          </a:xfrm>
        </p:grpSpPr>
        <p:sp>
          <p:nvSpPr>
            <p:cNvPr id="5" name="Oval 3"/>
            <p:cNvSpPr>
              <a:spLocks noChangeArrowheads="1"/>
            </p:cNvSpPr>
            <p:nvPr/>
          </p:nvSpPr>
          <p:spPr bwMode="auto">
            <a:xfrm>
              <a:off x="4448" y="2384"/>
              <a:ext cx="481" cy="455"/>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6" name="Oval 4"/>
            <p:cNvSpPr>
              <a:spLocks noChangeArrowheads="1"/>
            </p:cNvSpPr>
            <p:nvPr/>
          </p:nvSpPr>
          <p:spPr bwMode="auto">
            <a:xfrm>
              <a:off x="4448" y="3472"/>
              <a:ext cx="481" cy="454"/>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7" name="Oval 5"/>
            <p:cNvSpPr>
              <a:spLocks noChangeArrowheads="1"/>
            </p:cNvSpPr>
            <p:nvPr/>
          </p:nvSpPr>
          <p:spPr bwMode="auto">
            <a:xfrm>
              <a:off x="5594" y="2384"/>
              <a:ext cx="481" cy="455"/>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8" name="Oval 6"/>
            <p:cNvSpPr>
              <a:spLocks noChangeArrowheads="1"/>
            </p:cNvSpPr>
            <p:nvPr/>
          </p:nvSpPr>
          <p:spPr bwMode="auto">
            <a:xfrm>
              <a:off x="5594" y="3470"/>
              <a:ext cx="481" cy="454"/>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9" name="Oval 7"/>
            <p:cNvSpPr>
              <a:spLocks noChangeArrowheads="1"/>
            </p:cNvSpPr>
            <p:nvPr/>
          </p:nvSpPr>
          <p:spPr bwMode="auto">
            <a:xfrm>
              <a:off x="6742" y="2402"/>
              <a:ext cx="481" cy="455"/>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 name="Oval 8"/>
            <p:cNvSpPr>
              <a:spLocks noChangeArrowheads="1"/>
            </p:cNvSpPr>
            <p:nvPr/>
          </p:nvSpPr>
          <p:spPr bwMode="auto">
            <a:xfrm>
              <a:off x="6742" y="3470"/>
              <a:ext cx="481" cy="454"/>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nvGrpSpPr>
            <p:cNvPr id="11" name="Group 9"/>
            <p:cNvGrpSpPr>
              <a:grpSpLocks/>
            </p:cNvGrpSpPr>
            <p:nvPr/>
          </p:nvGrpSpPr>
          <p:grpSpPr bwMode="auto">
            <a:xfrm>
              <a:off x="4566" y="2842"/>
              <a:ext cx="241" cy="628"/>
              <a:chOff x="2388" y="2046"/>
              <a:chExt cx="227" cy="627"/>
            </a:xfrm>
          </p:grpSpPr>
          <p:sp>
            <p:nvSpPr>
              <p:cNvPr id="150" name="Oval 10"/>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51" name="Oval 11"/>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52" name="Line 12"/>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53" name="Line 13"/>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54" name="Line 14"/>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55" name="Line 15"/>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12" name="Group 16"/>
            <p:cNvGrpSpPr>
              <a:grpSpLocks/>
            </p:cNvGrpSpPr>
            <p:nvPr/>
          </p:nvGrpSpPr>
          <p:grpSpPr bwMode="auto">
            <a:xfrm>
              <a:off x="4627" y="1986"/>
              <a:ext cx="180" cy="399"/>
              <a:chOff x="2445" y="1191"/>
              <a:chExt cx="170" cy="399"/>
            </a:xfrm>
          </p:grpSpPr>
          <p:sp>
            <p:nvSpPr>
              <p:cNvPr id="147" name="Oval 17"/>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48" name="Line 18"/>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49" name="Line 19"/>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13" name="Group 20"/>
            <p:cNvGrpSpPr>
              <a:grpSpLocks/>
            </p:cNvGrpSpPr>
            <p:nvPr/>
          </p:nvGrpSpPr>
          <p:grpSpPr bwMode="auto">
            <a:xfrm rot="16200000">
              <a:off x="4149" y="2374"/>
              <a:ext cx="170" cy="423"/>
              <a:chOff x="2445" y="1191"/>
              <a:chExt cx="170" cy="399"/>
            </a:xfrm>
          </p:grpSpPr>
          <p:sp>
            <p:nvSpPr>
              <p:cNvPr id="144" name="Oval 21"/>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45" name="Line 22"/>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46" name="Line 23"/>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14" name="Group 24"/>
            <p:cNvGrpSpPr>
              <a:grpSpLocks/>
            </p:cNvGrpSpPr>
            <p:nvPr/>
          </p:nvGrpSpPr>
          <p:grpSpPr bwMode="auto">
            <a:xfrm rot="5400000">
              <a:off x="7352" y="2430"/>
              <a:ext cx="170" cy="423"/>
              <a:chOff x="2445" y="1191"/>
              <a:chExt cx="170" cy="399"/>
            </a:xfrm>
          </p:grpSpPr>
          <p:sp>
            <p:nvSpPr>
              <p:cNvPr id="141" name="Oval 25"/>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42" name="Line 26"/>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43" name="Line 27"/>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15" name="Group 28"/>
            <p:cNvGrpSpPr>
              <a:grpSpLocks/>
            </p:cNvGrpSpPr>
            <p:nvPr/>
          </p:nvGrpSpPr>
          <p:grpSpPr bwMode="auto">
            <a:xfrm rot="5400000">
              <a:off x="5148" y="2282"/>
              <a:ext cx="227" cy="665"/>
              <a:chOff x="2388" y="2046"/>
              <a:chExt cx="227" cy="627"/>
            </a:xfrm>
          </p:grpSpPr>
          <p:sp>
            <p:nvSpPr>
              <p:cNvPr id="135" name="Oval 29"/>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36" name="Oval 30"/>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37" name="Line 31"/>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38" name="Line 32"/>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39" name="Line 33"/>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40" name="Line 34"/>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16" name="Group 35"/>
            <p:cNvGrpSpPr>
              <a:grpSpLocks/>
            </p:cNvGrpSpPr>
            <p:nvPr/>
          </p:nvGrpSpPr>
          <p:grpSpPr bwMode="auto">
            <a:xfrm rot="5400000">
              <a:off x="6296" y="2281"/>
              <a:ext cx="227" cy="665"/>
              <a:chOff x="2388" y="2046"/>
              <a:chExt cx="227" cy="627"/>
            </a:xfrm>
          </p:grpSpPr>
          <p:sp>
            <p:nvSpPr>
              <p:cNvPr id="129" name="Oval 36"/>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30" name="Oval 37"/>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31" name="Line 38"/>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32" name="Line 39"/>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33" name="Line 40"/>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34" name="Line 41"/>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17" name="Group 42"/>
            <p:cNvGrpSpPr>
              <a:grpSpLocks/>
            </p:cNvGrpSpPr>
            <p:nvPr/>
          </p:nvGrpSpPr>
          <p:grpSpPr bwMode="auto">
            <a:xfrm>
              <a:off x="5775" y="1986"/>
              <a:ext cx="180" cy="399"/>
              <a:chOff x="2445" y="1191"/>
              <a:chExt cx="170" cy="399"/>
            </a:xfrm>
          </p:grpSpPr>
          <p:sp>
            <p:nvSpPr>
              <p:cNvPr id="126" name="Oval 43"/>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27" name="Line 44"/>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28" name="Line 45"/>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18" name="Group 46"/>
            <p:cNvGrpSpPr>
              <a:grpSpLocks/>
            </p:cNvGrpSpPr>
            <p:nvPr/>
          </p:nvGrpSpPr>
          <p:grpSpPr bwMode="auto">
            <a:xfrm>
              <a:off x="6923" y="1986"/>
              <a:ext cx="180" cy="399"/>
              <a:chOff x="2445" y="1191"/>
              <a:chExt cx="170" cy="399"/>
            </a:xfrm>
          </p:grpSpPr>
          <p:sp>
            <p:nvSpPr>
              <p:cNvPr id="123" name="Oval 47"/>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24" name="Line 48"/>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25" name="Line 49"/>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19" name="Group 50"/>
            <p:cNvGrpSpPr>
              <a:grpSpLocks/>
            </p:cNvGrpSpPr>
            <p:nvPr/>
          </p:nvGrpSpPr>
          <p:grpSpPr bwMode="auto">
            <a:xfrm>
              <a:off x="5714" y="2842"/>
              <a:ext cx="241" cy="628"/>
              <a:chOff x="2388" y="2046"/>
              <a:chExt cx="227" cy="627"/>
            </a:xfrm>
          </p:grpSpPr>
          <p:sp>
            <p:nvSpPr>
              <p:cNvPr id="117" name="Oval 51"/>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18" name="Oval 52"/>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19" name="Line 53"/>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20" name="Line 54"/>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21" name="Line 55"/>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22" name="Line 56"/>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20" name="Group 57"/>
            <p:cNvGrpSpPr>
              <a:grpSpLocks/>
            </p:cNvGrpSpPr>
            <p:nvPr/>
          </p:nvGrpSpPr>
          <p:grpSpPr bwMode="auto">
            <a:xfrm rot="5400000">
              <a:off x="5148" y="3365"/>
              <a:ext cx="227" cy="665"/>
              <a:chOff x="2388" y="2046"/>
              <a:chExt cx="227" cy="627"/>
            </a:xfrm>
          </p:grpSpPr>
          <p:sp>
            <p:nvSpPr>
              <p:cNvPr id="111" name="Oval 58"/>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12" name="Oval 59"/>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13" name="Line 60"/>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14" name="Line 61"/>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15" name="Line 62"/>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16" name="Line 63"/>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21" name="Group 64"/>
            <p:cNvGrpSpPr>
              <a:grpSpLocks/>
            </p:cNvGrpSpPr>
            <p:nvPr/>
          </p:nvGrpSpPr>
          <p:grpSpPr bwMode="auto">
            <a:xfrm rot="5400000">
              <a:off x="6296" y="3365"/>
              <a:ext cx="227" cy="665"/>
              <a:chOff x="2388" y="2046"/>
              <a:chExt cx="227" cy="627"/>
            </a:xfrm>
          </p:grpSpPr>
          <p:sp>
            <p:nvSpPr>
              <p:cNvPr id="105" name="Oval 65"/>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6" name="Oval 66"/>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7" name="Line 67"/>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8" name="Line 68"/>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9" name="Line 69"/>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10" name="Line 70"/>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22" name="Group 71"/>
            <p:cNvGrpSpPr>
              <a:grpSpLocks/>
            </p:cNvGrpSpPr>
            <p:nvPr/>
          </p:nvGrpSpPr>
          <p:grpSpPr bwMode="auto">
            <a:xfrm>
              <a:off x="6863" y="2842"/>
              <a:ext cx="240" cy="628"/>
              <a:chOff x="2388" y="2046"/>
              <a:chExt cx="227" cy="627"/>
            </a:xfrm>
          </p:grpSpPr>
          <p:sp>
            <p:nvSpPr>
              <p:cNvPr id="99" name="Oval 72"/>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0" name="Oval 73"/>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1" name="Line 74"/>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2" name="Line 75"/>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3" name="Line 76"/>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104" name="Line 77"/>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23" name="Group 78"/>
            <p:cNvGrpSpPr>
              <a:grpSpLocks/>
            </p:cNvGrpSpPr>
            <p:nvPr/>
          </p:nvGrpSpPr>
          <p:grpSpPr bwMode="auto">
            <a:xfrm rot="5400000">
              <a:off x="7352" y="3514"/>
              <a:ext cx="170" cy="423"/>
              <a:chOff x="2445" y="1191"/>
              <a:chExt cx="170" cy="399"/>
            </a:xfrm>
          </p:grpSpPr>
          <p:sp>
            <p:nvSpPr>
              <p:cNvPr id="96" name="Oval 79"/>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97" name="Line 80"/>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98" name="Line 81"/>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sp>
          <p:nvSpPr>
            <p:cNvPr id="24" name="Oval 82"/>
            <p:cNvSpPr>
              <a:spLocks noChangeArrowheads="1"/>
            </p:cNvSpPr>
            <p:nvPr/>
          </p:nvSpPr>
          <p:spPr bwMode="auto">
            <a:xfrm>
              <a:off x="4445" y="4556"/>
              <a:ext cx="482" cy="454"/>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nvGrpSpPr>
            <p:cNvPr id="25" name="Group 83"/>
            <p:cNvGrpSpPr>
              <a:grpSpLocks/>
            </p:cNvGrpSpPr>
            <p:nvPr/>
          </p:nvGrpSpPr>
          <p:grpSpPr bwMode="auto">
            <a:xfrm>
              <a:off x="4566" y="3926"/>
              <a:ext cx="241" cy="628"/>
              <a:chOff x="2388" y="2046"/>
              <a:chExt cx="227" cy="627"/>
            </a:xfrm>
          </p:grpSpPr>
          <p:sp>
            <p:nvSpPr>
              <p:cNvPr id="90" name="Oval 84"/>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91" name="Oval 85"/>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92" name="Line 86"/>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93" name="Line 87"/>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94" name="Line 88"/>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95" name="Line 89"/>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26" name="Group 90"/>
            <p:cNvGrpSpPr>
              <a:grpSpLocks/>
            </p:cNvGrpSpPr>
            <p:nvPr/>
          </p:nvGrpSpPr>
          <p:grpSpPr bwMode="auto">
            <a:xfrm rot="16200000">
              <a:off x="4149" y="3457"/>
              <a:ext cx="170" cy="423"/>
              <a:chOff x="2445" y="1191"/>
              <a:chExt cx="170" cy="399"/>
            </a:xfrm>
          </p:grpSpPr>
          <p:sp>
            <p:nvSpPr>
              <p:cNvPr id="87" name="Oval 91"/>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88" name="Line 92"/>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89" name="Line 93"/>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27" name="Group 94"/>
            <p:cNvGrpSpPr>
              <a:grpSpLocks/>
            </p:cNvGrpSpPr>
            <p:nvPr/>
          </p:nvGrpSpPr>
          <p:grpSpPr bwMode="auto">
            <a:xfrm rot="16200000">
              <a:off x="4149" y="4541"/>
              <a:ext cx="170" cy="423"/>
              <a:chOff x="2445" y="1191"/>
              <a:chExt cx="170" cy="399"/>
            </a:xfrm>
          </p:grpSpPr>
          <p:sp>
            <p:nvSpPr>
              <p:cNvPr id="84" name="Oval 95"/>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85" name="Line 96"/>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86" name="Line 97"/>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sp>
          <p:nvSpPr>
            <p:cNvPr id="28" name="Oval 98"/>
            <p:cNvSpPr>
              <a:spLocks noChangeArrowheads="1"/>
            </p:cNvSpPr>
            <p:nvPr/>
          </p:nvSpPr>
          <p:spPr bwMode="auto">
            <a:xfrm>
              <a:off x="5594" y="4554"/>
              <a:ext cx="481" cy="454"/>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nvGrpSpPr>
            <p:cNvPr id="29" name="Group 99"/>
            <p:cNvGrpSpPr>
              <a:grpSpLocks/>
            </p:cNvGrpSpPr>
            <p:nvPr/>
          </p:nvGrpSpPr>
          <p:grpSpPr bwMode="auto">
            <a:xfrm>
              <a:off x="5714" y="3926"/>
              <a:ext cx="241" cy="628"/>
              <a:chOff x="2388" y="2046"/>
              <a:chExt cx="227" cy="627"/>
            </a:xfrm>
          </p:grpSpPr>
          <p:sp>
            <p:nvSpPr>
              <p:cNvPr id="78" name="Oval 100"/>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79" name="Oval 101"/>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80" name="Line 102"/>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81" name="Line 103"/>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82" name="Line 104"/>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83" name="Line 105"/>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30" name="Group 106"/>
            <p:cNvGrpSpPr>
              <a:grpSpLocks/>
            </p:cNvGrpSpPr>
            <p:nvPr/>
          </p:nvGrpSpPr>
          <p:grpSpPr bwMode="auto">
            <a:xfrm rot="5400000">
              <a:off x="5148" y="4449"/>
              <a:ext cx="227" cy="665"/>
              <a:chOff x="2388" y="2046"/>
              <a:chExt cx="227" cy="627"/>
            </a:xfrm>
          </p:grpSpPr>
          <p:sp>
            <p:nvSpPr>
              <p:cNvPr id="72" name="Oval 107"/>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73" name="Oval 108"/>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74" name="Line 109"/>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75" name="Line 110"/>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76" name="Line 111"/>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77" name="Line 112"/>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sp>
          <p:nvSpPr>
            <p:cNvPr id="31" name="Oval 113"/>
            <p:cNvSpPr>
              <a:spLocks noChangeArrowheads="1"/>
            </p:cNvSpPr>
            <p:nvPr/>
          </p:nvSpPr>
          <p:spPr bwMode="auto">
            <a:xfrm>
              <a:off x="6742" y="4554"/>
              <a:ext cx="481" cy="454"/>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nvGrpSpPr>
            <p:cNvPr id="32" name="Group 114"/>
            <p:cNvGrpSpPr>
              <a:grpSpLocks/>
            </p:cNvGrpSpPr>
            <p:nvPr/>
          </p:nvGrpSpPr>
          <p:grpSpPr bwMode="auto">
            <a:xfrm rot="5400000">
              <a:off x="6296" y="4449"/>
              <a:ext cx="227" cy="665"/>
              <a:chOff x="2388" y="2046"/>
              <a:chExt cx="227" cy="627"/>
            </a:xfrm>
          </p:grpSpPr>
          <p:sp>
            <p:nvSpPr>
              <p:cNvPr id="66" name="Oval 115"/>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67" name="Oval 116"/>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68" name="Line 117"/>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69" name="Line 118"/>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70" name="Line 119"/>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71" name="Line 120"/>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33" name="Group 121"/>
            <p:cNvGrpSpPr>
              <a:grpSpLocks/>
            </p:cNvGrpSpPr>
            <p:nvPr/>
          </p:nvGrpSpPr>
          <p:grpSpPr bwMode="auto">
            <a:xfrm>
              <a:off x="6863" y="3926"/>
              <a:ext cx="240" cy="628"/>
              <a:chOff x="2388" y="2046"/>
              <a:chExt cx="227" cy="627"/>
            </a:xfrm>
          </p:grpSpPr>
          <p:sp>
            <p:nvSpPr>
              <p:cNvPr id="60" name="Oval 122"/>
              <p:cNvSpPr>
                <a:spLocks noChangeArrowheads="1"/>
              </p:cNvSpPr>
              <p:nvPr/>
            </p:nvSpPr>
            <p:spPr bwMode="auto">
              <a:xfrm>
                <a:off x="2388" y="2160"/>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61" name="Oval 123"/>
              <p:cNvSpPr>
                <a:spLocks noChangeArrowheads="1"/>
              </p:cNvSpPr>
              <p:nvPr/>
            </p:nvSpPr>
            <p:spPr bwMode="auto">
              <a:xfrm>
                <a:off x="2502" y="2446"/>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62" name="Line 124"/>
              <p:cNvSpPr>
                <a:spLocks noChangeShapeType="1"/>
              </p:cNvSpPr>
              <p:nvPr/>
            </p:nvSpPr>
            <p:spPr bwMode="auto">
              <a:xfrm flipH="1">
                <a:off x="2445" y="2274"/>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63" name="Line 125"/>
              <p:cNvSpPr>
                <a:spLocks noChangeShapeType="1"/>
              </p:cNvSpPr>
              <p:nvPr/>
            </p:nvSpPr>
            <p:spPr bwMode="auto">
              <a:xfrm>
                <a:off x="2445" y="204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64" name="Line 126"/>
              <p:cNvSpPr>
                <a:spLocks noChangeShapeType="1"/>
              </p:cNvSpPr>
              <p:nvPr/>
            </p:nvSpPr>
            <p:spPr bwMode="auto">
              <a:xfrm>
                <a:off x="2559" y="2559"/>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65" name="Line 127"/>
              <p:cNvSpPr>
                <a:spLocks noChangeShapeType="1"/>
              </p:cNvSpPr>
              <p:nvPr/>
            </p:nvSpPr>
            <p:spPr bwMode="auto">
              <a:xfrm flipH="1">
                <a:off x="2559" y="2046"/>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34" name="Group 128"/>
            <p:cNvGrpSpPr>
              <a:grpSpLocks/>
            </p:cNvGrpSpPr>
            <p:nvPr/>
          </p:nvGrpSpPr>
          <p:grpSpPr bwMode="auto">
            <a:xfrm rot="5400000">
              <a:off x="7352" y="4598"/>
              <a:ext cx="170" cy="423"/>
              <a:chOff x="2445" y="1191"/>
              <a:chExt cx="170" cy="399"/>
            </a:xfrm>
          </p:grpSpPr>
          <p:sp>
            <p:nvSpPr>
              <p:cNvPr id="57" name="Oval 129"/>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58" name="Line 130"/>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59" name="Line 131"/>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35" name="Group 132"/>
            <p:cNvGrpSpPr>
              <a:grpSpLocks/>
            </p:cNvGrpSpPr>
            <p:nvPr/>
          </p:nvGrpSpPr>
          <p:grpSpPr bwMode="auto">
            <a:xfrm rot="10800000">
              <a:off x="5714" y="5010"/>
              <a:ext cx="181" cy="400"/>
              <a:chOff x="2445" y="1191"/>
              <a:chExt cx="170" cy="399"/>
            </a:xfrm>
          </p:grpSpPr>
          <p:sp>
            <p:nvSpPr>
              <p:cNvPr id="54" name="Oval 133"/>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55" name="Line 134"/>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56" name="Line 135"/>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36" name="Group 136"/>
            <p:cNvGrpSpPr>
              <a:grpSpLocks/>
            </p:cNvGrpSpPr>
            <p:nvPr/>
          </p:nvGrpSpPr>
          <p:grpSpPr bwMode="auto">
            <a:xfrm rot="10800000">
              <a:off x="4566" y="5010"/>
              <a:ext cx="181" cy="400"/>
              <a:chOff x="2445" y="1191"/>
              <a:chExt cx="170" cy="399"/>
            </a:xfrm>
          </p:grpSpPr>
          <p:sp>
            <p:nvSpPr>
              <p:cNvPr id="51" name="Oval 137"/>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52" name="Line 138"/>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53" name="Line 139"/>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pSp>
          <p:nvGrpSpPr>
            <p:cNvPr id="37" name="Group 140"/>
            <p:cNvGrpSpPr>
              <a:grpSpLocks/>
            </p:cNvGrpSpPr>
            <p:nvPr/>
          </p:nvGrpSpPr>
          <p:grpSpPr bwMode="auto">
            <a:xfrm rot="10800000">
              <a:off x="6863" y="5010"/>
              <a:ext cx="180" cy="400"/>
              <a:chOff x="2445" y="1191"/>
              <a:chExt cx="170" cy="399"/>
            </a:xfrm>
          </p:grpSpPr>
          <p:sp>
            <p:nvSpPr>
              <p:cNvPr id="48" name="Oval 141"/>
              <p:cNvSpPr>
                <a:spLocks noChangeArrowheads="1"/>
              </p:cNvSpPr>
              <p:nvPr/>
            </p:nvSpPr>
            <p:spPr bwMode="auto">
              <a:xfrm>
                <a:off x="2502" y="1363"/>
                <a:ext cx="113" cy="11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49" name="Line 142"/>
              <p:cNvSpPr>
                <a:spLocks noChangeShapeType="1"/>
              </p:cNvSpPr>
              <p:nvPr/>
            </p:nvSpPr>
            <p:spPr bwMode="auto">
              <a:xfrm flipH="1">
                <a:off x="2445" y="1191"/>
                <a:ext cx="0" cy="399"/>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sp>
            <p:nvSpPr>
              <p:cNvPr id="50" name="Line 143"/>
              <p:cNvSpPr>
                <a:spLocks noChangeShapeType="1"/>
              </p:cNvSpPr>
              <p:nvPr/>
            </p:nvSpPr>
            <p:spPr bwMode="auto">
              <a:xfrm>
                <a:off x="2559" y="1476"/>
                <a:ext cx="0" cy="114"/>
              </a:xfrm>
              <a:prstGeom prst="lin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ru-RU" sz="2400"/>
              </a:p>
            </p:txBody>
          </p:sp>
        </p:grpSp>
        <p:graphicFrame>
          <p:nvGraphicFramePr>
            <p:cNvPr id="38" name="Объект 37"/>
            <p:cNvGraphicFramePr>
              <a:graphicFrameLocks noChangeAspect="1"/>
            </p:cNvGraphicFramePr>
            <p:nvPr/>
          </p:nvGraphicFramePr>
          <p:xfrm>
            <a:off x="4483" y="3522"/>
            <a:ext cx="445" cy="315"/>
          </p:xfrm>
          <a:graphic>
            <a:graphicData uri="http://schemas.openxmlformats.org/presentationml/2006/ole">
              <mc:AlternateContent xmlns:mc="http://schemas.openxmlformats.org/markup-compatibility/2006">
                <mc:Choice xmlns:v="urn:schemas-microsoft-com:vml" Requires="v">
                  <p:oleObj spid="_x0000_s1394" name="Equation" r:id="rId3" imgW="266400" imgH="203040" progId="Equation.DSMT4">
                    <p:embed/>
                  </p:oleObj>
                </mc:Choice>
                <mc:Fallback>
                  <p:oleObj name="Equation" r:id="rId3" imgW="266400" imgH="203040" progId="Equation.DSMT4">
                    <p:embed/>
                    <p:pic>
                      <p:nvPicPr>
                        <p:cNvPr id="0" name="Object 1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83" y="3522"/>
                          <a:ext cx="445"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9" name="Объект 38"/>
            <p:cNvGraphicFramePr>
              <a:graphicFrameLocks noChangeAspect="1"/>
            </p:cNvGraphicFramePr>
            <p:nvPr/>
          </p:nvGraphicFramePr>
          <p:xfrm>
            <a:off x="4460" y="2438"/>
            <a:ext cx="446" cy="315"/>
          </p:xfrm>
          <a:graphic>
            <a:graphicData uri="http://schemas.openxmlformats.org/presentationml/2006/ole">
              <mc:AlternateContent xmlns:mc="http://schemas.openxmlformats.org/markup-compatibility/2006">
                <mc:Choice xmlns:v="urn:schemas-microsoft-com:vml" Requires="v">
                  <p:oleObj spid="_x0000_s1395" name="Equation" r:id="rId5" imgW="266400" imgH="203040" progId="Equation.DSMT4">
                    <p:embed/>
                  </p:oleObj>
                </mc:Choice>
                <mc:Fallback>
                  <p:oleObj name="Equation" r:id="rId5" imgW="266400" imgH="203040" progId="Equation.DSMT4">
                    <p:embed/>
                    <p:pic>
                      <p:nvPicPr>
                        <p:cNvPr id="0" name="Object 14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60" y="2438"/>
                          <a:ext cx="446"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0" name="Объект 39"/>
            <p:cNvGraphicFramePr>
              <a:graphicFrameLocks noChangeAspect="1"/>
            </p:cNvGraphicFramePr>
            <p:nvPr/>
          </p:nvGraphicFramePr>
          <p:xfrm>
            <a:off x="5624" y="2438"/>
            <a:ext cx="446" cy="315"/>
          </p:xfrm>
          <a:graphic>
            <a:graphicData uri="http://schemas.openxmlformats.org/presentationml/2006/ole">
              <mc:AlternateContent xmlns:mc="http://schemas.openxmlformats.org/markup-compatibility/2006">
                <mc:Choice xmlns:v="urn:schemas-microsoft-com:vml" Requires="v">
                  <p:oleObj spid="_x0000_s1396" name="Equation" r:id="rId7" imgW="266400" imgH="203040" progId="Equation.DSMT4">
                    <p:embed/>
                  </p:oleObj>
                </mc:Choice>
                <mc:Fallback>
                  <p:oleObj name="Equation" r:id="rId7" imgW="266400" imgH="203040" progId="Equation.DSMT4">
                    <p:embed/>
                    <p:pic>
                      <p:nvPicPr>
                        <p:cNvPr id="0" name="Object 1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24" y="2438"/>
                          <a:ext cx="446"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1" name="Объект 40"/>
            <p:cNvGraphicFramePr>
              <a:graphicFrameLocks noChangeAspect="1"/>
            </p:cNvGraphicFramePr>
            <p:nvPr/>
          </p:nvGraphicFramePr>
          <p:xfrm>
            <a:off x="6757" y="2438"/>
            <a:ext cx="445" cy="315"/>
          </p:xfrm>
          <a:graphic>
            <a:graphicData uri="http://schemas.openxmlformats.org/presentationml/2006/ole">
              <mc:AlternateContent xmlns:mc="http://schemas.openxmlformats.org/markup-compatibility/2006">
                <mc:Choice xmlns:v="urn:schemas-microsoft-com:vml" Requires="v">
                  <p:oleObj spid="_x0000_s1397" name="Equation" r:id="rId9" imgW="266400" imgH="203040" progId="Equation.DSMT4">
                    <p:embed/>
                  </p:oleObj>
                </mc:Choice>
                <mc:Fallback>
                  <p:oleObj name="Equation" r:id="rId9" imgW="266400" imgH="203040" progId="Equation.DSMT4">
                    <p:embed/>
                    <p:pic>
                      <p:nvPicPr>
                        <p:cNvPr id="0" name="Object 1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57" y="2438"/>
                          <a:ext cx="445"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2" name="Объект 41"/>
            <p:cNvGraphicFramePr>
              <a:graphicFrameLocks noChangeAspect="1"/>
            </p:cNvGraphicFramePr>
            <p:nvPr/>
          </p:nvGraphicFramePr>
          <p:xfrm>
            <a:off x="5624" y="3522"/>
            <a:ext cx="446" cy="315"/>
          </p:xfrm>
          <a:graphic>
            <a:graphicData uri="http://schemas.openxmlformats.org/presentationml/2006/ole">
              <mc:AlternateContent xmlns:mc="http://schemas.openxmlformats.org/markup-compatibility/2006">
                <mc:Choice xmlns:v="urn:schemas-microsoft-com:vml" Requires="v">
                  <p:oleObj spid="_x0000_s1398" name="Equation" r:id="rId11" imgW="266400" imgH="203040" progId="Equation.DSMT4">
                    <p:embed/>
                  </p:oleObj>
                </mc:Choice>
                <mc:Fallback>
                  <p:oleObj name="Equation" r:id="rId11" imgW="266400" imgH="203040" progId="Equation.DSMT4">
                    <p:embed/>
                    <p:pic>
                      <p:nvPicPr>
                        <p:cNvPr id="0" name="Object 1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24" y="3522"/>
                          <a:ext cx="446"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3" name="Объект 42"/>
            <p:cNvGraphicFramePr>
              <a:graphicFrameLocks noChangeAspect="1"/>
            </p:cNvGraphicFramePr>
            <p:nvPr/>
          </p:nvGraphicFramePr>
          <p:xfrm>
            <a:off x="6757" y="3522"/>
            <a:ext cx="445" cy="315"/>
          </p:xfrm>
          <a:graphic>
            <a:graphicData uri="http://schemas.openxmlformats.org/presentationml/2006/ole">
              <mc:AlternateContent xmlns:mc="http://schemas.openxmlformats.org/markup-compatibility/2006">
                <mc:Choice xmlns:v="urn:schemas-microsoft-com:vml" Requires="v">
                  <p:oleObj spid="_x0000_s1399" name="Equation" r:id="rId13" imgW="266400" imgH="203040" progId="Equation.DSMT4">
                    <p:embed/>
                  </p:oleObj>
                </mc:Choice>
                <mc:Fallback>
                  <p:oleObj name="Equation" r:id="rId13" imgW="266400" imgH="203040" progId="Equation.DSMT4">
                    <p:embed/>
                    <p:pic>
                      <p:nvPicPr>
                        <p:cNvPr id="0" name="Object 14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57" y="3522"/>
                          <a:ext cx="445"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 name="Объект 43"/>
            <p:cNvGraphicFramePr>
              <a:graphicFrameLocks noChangeAspect="1"/>
            </p:cNvGraphicFramePr>
            <p:nvPr/>
          </p:nvGraphicFramePr>
          <p:xfrm>
            <a:off x="4460" y="4606"/>
            <a:ext cx="446" cy="315"/>
          </p:xfrm>
          <a:graphic>
            <a:graphicData uri="http://schemas.openxmlformats.org/presentationml/2006/ole">
              <mc:AlternateContent xmlns:mc="http://schemas.openxmlformats.org/markup-compatibility/2006">
                <mc:Choice xmlns:v="urn:schemas-microsoft-com:vml" Requires="v">
                  <p:oleObj spid="_x0000_s1400" name="Equation" r:id="rId15" imgW="266400" imgH="203040" progId="Equation.DSMT4">
                    <p:embed/>
                  </p:oleObj>
                </mc:Choice>
                <mc:Fallback>
                  <p:oleObj name="Equation" r:id="rId15" imgW="266400" imgH="203040" progId="Equation.DSMT4">
                    <p:embed/>
                    <p:pic>
                      <p:nvPicPr>
                        <p:cNvPr id="0" name="Object 1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60" y="4606"/>
                          <a:ext cx="446"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 name="Объект 44"/>
            <p:cNvGraphicFramePr>
              <a:graphicFrameLocks noChangeAspect="1"/>
            </p:cNvGraphicFramePr>
            <p:nvPr/>
          </p:nvGraphicFramePr>
          <p:xfrm>
            <a:off x="5608" y="4606"/>
            <a:ext cx="446" cy="315"/>
          </p:xfrm>
          <a:graphic>
            <a:graphicData uri="http://schemas.openxmlformats.org/presentationml/2006/ole">
              <mc:AlternateContent xmlns:mc="http://schemas.openxmlformats.org/markup-compatibility/2006">
                <mc:Choice xmlns:v="urn:schemas-microsoft-com:vml" Requires="v">
                  <p:oleObj spid="_x0000_s1401" name="Equation" r:id="rId17" imgW="266400" imgH="203040" progId="Equation.DSMT4">
                    <p:embed/>
                  </p:oleObj>
                </mc:Choice>
                <mc:Fallback>
                  <p:oleObj name="Equation" r:id="rId17" imgW="266400" imgH="203040" progId="Equation.DSMT4">
                    <p:embed/>
                    <p:pic>
                      <p:nvPicPr>
                        <p:cNvPr id="0" name="Object 1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08" y="4606"/>
                          <a:ext cx="446"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 name="Объект 45"/>
            <p:cNvGraphicFramePr>
              <a:graphicFrameLocks noChangeAspect="1"/>
            </p:cNvGraphicFramePr>
            <p:nvPr/>
          </p:nvGraphicFramePr>
          <p:xfrm>
            <a:off x="6757" y="4606"/>
            <a:ext cx="445" cy="315"/>
          </p:xfrm>
          <a:graphic>
            <a:graphicData uri="http://schemas.openxmlformats.org/presentationml/2006/ole">
              <mc:AlternateContent xmlns:mc="http://schemas.openxmlformats.org/markup-compatibility/2006">
                <mc:Choice xmlns:v="urn:schemas-microsoft-com:vml" Requires="v">
                  <p:oleObj spid="_x0000_s1402" name="Equation" r:id="rId19" imgW="266400" imgH="203040" progId="Equation.DSMT4">
                    <p:embed/>
                  </p:oleObj>
                </mc:Choice>
                <mc:Fallback>
                  <p:oleObj name="Equation" r:id="rId19" imgW="266400" imgH="203040" progId="Equation.DSMT4">
                    <p:embed/>
                    <p:pic>
                      <p:nvPicPr>
                        <p:cNvPr id="0" name="Object 15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757" y="4606"/>
                          <a:ext cx="445" cy="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7" name="Text Box 153"/>
            <p:cNvSpPr txBox="1">
              <a:spLocks noChangeArrowheads="1"/>
            </p:cNvSpPr>
            <p:nvPr/>
          </p:nvSpPr>
          <p:spPr bwMode="auto">
            <a:xfrm>
              <a:off x="2670" y="5578"/>
              <a:ext cx="6441" cy="854"/>
            </a:xfrm>
            <a:prstGeom prst="rect">
              <a:avLst/>
            </a:prstGeom>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r-HR" altLang="ru-RU" b="0" i="0" u="none" strike="noStrike" cap="none" normalizeH="0" baseline="0" smtClean="0">
                  <a:ln>
                    <a:noFill/>
                  </a:ln>
                  <a:solidFill>
                    <a:schemeClr val="tx1"/>
                  </a:solidFill>
                  <a:effectLst/>
                  <a:latin typeface="Times New Roman" panose="02020603050405020304" pitchFamily="18" charset="0"/>
                </a:rPr>
                <a:t>3.4-nji surat. Kremniýniň  kristallik gözeneginiň tekizlikde şekillendirlişi.</a:t>
              </a:r>
              <a:endParaRPr kumimoji="0" lang="ru-RU" altLang="ru-RU" sz="2400" b="0" i="0" u="none" strike="noStrike" cap="none" normalizeH="0" baseline="0" smtClean="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19485903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4000" dirty="0" smtClean="0">
                <a:solidFill>
                  <a:schemeClr val="accent4">
                    <a:lumMod val="75000"/>
                  </a:schemeClr>
                </a:solidFill>
              </a:rPr>
              <a:t>Gaty jisimiň kristallik gözeneginiň düwünlerindäki atomlar giňişlikde orunlaryny üýtgedip bilmeýärler, ýagny olar diňe yrgyldyly hereket edýärler. Temperatura näçe ýokary bolsa, şonçada yrgyldynyň amplitudasy uly bolýar. </a:t>
            </a:r>
          </a:p>
          <a:p>
            <a:r>
              <a:rPr lang="tk-TM" sz="4000" dirty="0" smtClean="0">
                <a:solidFill>
                  <a:schemeClr val="accent4">
                    <a:lumMod val="75000"/>
                  </a:schemeClr>
                </a:solidFill>
              </a:rPr>
              <a:t>           Belli bir pursatlarda, bu yrgyldylaryň energiýasy haýsy hem bolsa bir  elektrona gabat gelip berlip bilinýär we onuň doly energiýasy walent zonasyndan geçirijilik zonasyna çykmaga ýeterlik bolmagyna getirýär. Bu hadysa ähtimallyk häsiýetlidir. Şunuň esasynda, otag temperaturasyndaky islendik ýarymgeçiriji kristalyň düzüminde zarýad äkidiji jübütler bardyr.</a:t>
            </a:r>
            <a:endParaRPr lang="tk-TM" sz="4000" dirty="0">
              <a:solidFill>
                <a:schemeClr val="accent4">
                  <a:lumMod val="75000"/>
                </a:schemeClr>
              </a:solidFill>
            </a:endParaRPr>
          </a:p>
        </p:txBody>
      </p:sp>
    </p:spTree>
    <p:extLst>
      <p:ext uri="{BB962C8B-B14F-4D97-AF65-F5344CB8AC3E}">
        <p14:creationId xmlns:p14="http://schemas.microsoft.com/office/powerpoint/2010/main" val="75972319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029" y="-29029"/>
            <a:ext cx="12221029" cy="6887029"/>
          </a:xfrm>
        </p:spPr>
        <p:txBody>
          <a:bodyPr>
            <a:noAutofit/>
          </a:bodyPr>
          <a:lstStyle/>
          <a:p>
            <a:r>
              <a:rPr lang="tk-TM" sz="3600" dirty="0" smtClean="0">
                <a:solidFill>
                  <a:schemeClr val="accent2">
                    <a:lumMod val="75000"/>
                  </a:schemeClr>
                </a:solidFill>
              </a:rPr>
              <a:t>Egerde, bu ýagdaýda oňa daşky elektrik meýdany täsir etse, onda olaryň hereketi ugrykdyrylan bolýar, ýagny ýarymgeçiriji elektrik toguny geçirmek häsiýetine eýe bolýar. Onuň geçirijiligi elektron-deşik zarýad äkidiji jübütleriň generasiýasynyň intensiwligine bagly bolup, olaryň ikisiniň hem hereketleri bilen kesgitlenýär. Bu ýerde bir zady takyklamak gerek, ýagny zarýad äkidiji jübütleriň ikisiniň hem geçirijiligi diýilende olaryň biri-birinden diňe prosesiň mehanizmi bilen tapawutlanýandygyny </a:t>
            </a:r>
            <a:r>
              <a:rPr lang="tk-TM" sz="3600" dirty="0">
                <a:solidFill>
                  <a:schemeClr val="accent2">
                    <a:lumMod val="75000"/>
                  </a:schemeClr>
                </a:solidFill>
              </a:rPr>
              <a:t>bellemelidir. Ýagny, elektronly geçirijilik erkin elektronlaryň daşky elektrik meýdanynyň täsirinde </a:t>
            </a:r>
            <a:r>
              <a:rPr lang="tk-TM" sz="3600" dirty="0"/>
              <a:t>(dreýf hereketi) </a:t>
            </a:r>
            <a:r>
              <a:rPr lang="tk-TM" sz="3600" dirty="0">
                <a:solidFill>
                  <a:schemeClr val="accent2">
                    <a:lumMod val="75000"/>
                  </a:schemeClr>
                </a:solidFill>
              </a:rPr>
              <a:t>ýa-da kristalyň göwrüminde zarýad äkidijileriň konsentrasiýasynyň (göwrüm birlikdäki mukdarynyň) deň däldiginiň hasabyna diffuzion hereketleri sebäpli atomlaryň arasyndan ugrukdyrylan akymyň ýüze çykmagy netijesinde döreýär.  </a:t>
            </a:r>
          </a:p>
        </p:txBody>
      </p:sp>
    </p:spTree>
    <p:extLst>
      <p:ext uri="{BB962C8B-B14F-4D97-AF65-F5344CB8AC3E}">
        <p14:creationId xmlns:p14="http://schemas.microsoft.com/office/powerpoint/2010/main" val="288515927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14" y="-14514"/>
            <a:ext cx="12206514" cy="6872514"/>
          </a:xfrm>
        </p:spPr>
        <p:txBody>
          <a:bodyPr>
            <a:normAutofit/>
          </a:bodyPr>
          <a:lstStyle/>
          <a:p>
            <a:r>
              <a:rPr lang="tk-TM" sz="4000" dirty="0" smtClean="0">
                <a:solidFill>
                  <a:schemeClr val="accent2">
                    <a:lumMod val="75000"/>
                  </a:schemeClr>
                </a:solidFill>
              </a:rPr>
              <a:t>Ýokarda belleýşimiz ýaly, “deşik” diýip atlandyrylan zarýad äkidijiler elektronyny ýitiren atomdyr. Gaty materialyň kristalyndaky atomlar kristallik gözenegiň düwünlerinde ýerleşýärler we olar diňe yrgyldyly hereket edýärler, ýagny olar orunlaryny üýtgedip bilmeýärler. Şonuň üçin deşikli geçirijilikde-de elektronlar hereket edýärler. Ýöne, bu ýagdaýda elektron erkinlikdäki ýaly däl-de, bir atomdan beýleki atoma böküp geçmekligi arkaly kristalyň bir ýerindäki deşigiň onuň beýleki bir ýerinde peýda bolmagyna getirýär. Ol bolsa zarýady elektronyň zarýadyna deň bolan položitel zarýadyň kristalda hereket etmegi bilen deň güýçlüdir.</a:t>
            </a:r>
            <a:endParaRPr lang="tk-TM" sz="4000" dirty="0">
              <a:solidFill>
                <a:schemeClr val="accent2">
                  <a:lumMod val="75000"/>
                </a:schemeClr>
              </a:solidFill>
            </a:endParaRPr>
          </a:p>
        </p:txBody>
      </p:sp>
    </p:spTree>
    <p:extLst>
      <p:ext uri="{BB962C8B-B14F-4D97-AF65-F5344CB8AC3E}">
        <p14:creationId xmlns:p14="http://schemas.microsoft.com/office/powerpoint/2010/main" val="28048317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476</Words>
  <Application>Microsoft Office PowerPoint</Application>
  <PresentationFormat>Широкоэкранный</PresentationFormat>
  <Paragraphs>12</Paragraphs>
  <Slides>7</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7</vt:i4>
      </vt:variant>
    </vt:vector>
  </HeadingPairs>
  <TitlesOfParts>
    <vt:vector size="13" baseType="lpstr">
      <vt:lpstr>Arial</vt:lpstr>
      <vt:lpstr>Calibri</vt:lpstr>
      <vt:lpstr>Calibri Light</vt:lpstr>
      <vt:lpstr>Times New Roman</vt:lpstr>
      <vt:lpstr>Тема Office</vt:lpstr>
      <vt:lpstr>Equation</vt:lpstr>
      <vt:lpstr>Elektronly we deşikli geçirijilik.</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Elektronly we deşikli geçirijilik</dc:title>
  <dc:creator>Lenovo</dc:creator>
  <cp:lastModifiedBy>Lenovo</cp:lastModifiedBy>
  <cp:revision>22</cp:revision>
  <dcterms:created xsi:type="dcterms:W3CDTF">2019-12-16T04:29:48Z</dcterms:created>
  <dcterms:modified xsi:type="dcterms:W3CDTF">2020-05-22T12:43:47Z</dcterms:modified>
</cp:coreProperties>
</file>