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13550" cy="98250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5CA997-2E75-457E-AB35-242418FD3F79}"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ru-RU"/>
        </a:p>
      </dgm:t>
    </dgm:pt>
    <dgm:pt modelId="{8032DBEB-B160-42FB-A24C-6E243AAC0843}">
      <dgm:prSet phldrT="[Текст]"/>
      <dgm:spPr/>
      <dgm:t>
        <a:bodyPr/>
        <a:lstStyle/>
        <a:p>
          <a:r>
            <a:rPr lang="hr-HR" b="1" dirty="0" smtClean="0"/>
            <a:t>MALIÝE  KARZY</a:t>
          </a:r>
          <a:endParaRPr lang="ru-RU" dirty="0"/>
        </a:p>
      </dgm:t>
    </dgm:pt>
    <dgm:pt modelId="{9631A46D-45C7-43B6-90ED-C2AB675D77EC}" type="parTrans" cxnId="{32F9019C-974F-4C19-B454-825051261FAB}">
      <dgm:prSet/>
      <dgm:spPr/>
      <dgm:t>
        <a:bodyPr/>
        <a:lstStyle/>
        <a:p>
          <a:endParaRPr lang="ru-RU"/>
        </a:p>
      </dgm:t>
    </dgm:pt>
    <dgm:pt modelId="{09A40E00-63CD-42BB-8B32-CB93AB952212}" type="sibTrans" cxnId="{32F9019C-974F-4C19-B454-825051261FAB}">
      <dgm:prSet/>
      <dgm:spPr/>
      <dgm:t>
        <a:bodyPr/>
        <a:lstStyle/>
        <a:p>
          <a:endParaRPr lang="ru-RU"/>
        </a:p>
      </dgm:t>
    </dgm:pt>
    <dgm:pt modelId="{58F38567-1A46-420D-A0FD-5367C6B3382D}">
      <dgm:prSet phldrT="[Текст]"/>
      <dgm:spPr/>
      <dgm:t>
        <a:bodyPr/>
        <a:lstStyle/>
        <a:p>
          <a:r>
            <a:rPr lang="hr-HR" b="1" u="sng" dirty="0" smtClean="0"/>
            <a:t>Önümçilik we täjirçilik maksatlary üçin  karzlar</a:t>
          </a:r>
          <a:endParaRPr lang="en-US" b="1" u="sng" dirty="0" smtClean="0"/>
        </a:p>
        <a:p>
          <a:r>
            <a:rPr lang="hr-HR" dirty="0" smtClean="0"/>
            <a:t>Karz alyjy hökmünde edara-kärhanalar, paýdarlar jemgiýeti, telekeçiler we  beýlekiler çykyş edýärler.</a:t>
          </a:r>
          <a:endParaRPr lang="ru-RU" dirty="0"/>
        </a:p>
      </dgm:t>
    </dgm:pt>
    <dgm:pt modelId="{06030AD7-BDB7-43A4-A505-62D0AB8F28B4}" type="parTrans" cxnId="{067E3997-5D44-4A65-9F5B-986917FE6D20}">
      <dgm:prSet/>
      <dgm:spPr/>
      <dgm:t>
        <a:bodyPr/>
        <a:lstStyle/>
        <a:p>
          <a:endParaRPr lang="ru-RU"/>
        </a:p>
      </dgm:t>
    </dgm:pt>
    <dgm:pt modelId="{4824062E-2E4B-45FD-975E-6C71C7B6985E}" type="sibTrans" cxnId="{067E3997-5D44-4A65-9F5B-986917FE6D20}">
      <dgm:prSet/>
      <dgm:spPr>
        <a:noFill/>
      </dgm:spPr>
      <dgm:t>
        <a:bodyPr/>
        <a:lstStyle/>
        <a:p>
          <a:endParaRPr lang="ru-RU"/>
        </a:p>
      </dgm:t>
    </dgm:pt>
    <dgm:pt modelId="{28230836-3BAD-4110-A4EC-A7797FCB1251}">
      <dgm:prSet phldrT="[Текст]"/>
      <dgm:spPr/>
      <dgm:t>
        <a:bodyPr/>
        <a:lstStyle/>
        <a:p>
          <a:r>
            <a:rPr lang="hr-HR" b="1" u="sng" dirty="0" smtClean="0"/>
            <a:t>Bankara karzlar</a:t>
          </a:r>
          <a:r>
            <a:rPr lang="en-US" b="1" u="sng" dirty="0" smtClean="0"/>
            <a:t> </a:t>
          </a:r>
        </a:p>
        <a:p>
          <a:r>
            <a:rPr lang="hr-HR" dirty="0" smtClean="0"/>
            <a:t>Karz alyjy hökmünde banklar çykyş edýärler.</a:t>
          </a:r>
          <a:endParaRPr lang="ru-RU" dirty="0"/>
        </a:p>
      </dgm:t>
    </dgm:pt>
    <dgm:pt modelId="{57102DE1-664F-48C3-8F0F-FBBB3A353528}" type="parTrans" cxnId="{9C70FFE2-E24A-44C6-A97D-AD584CFA822C}">
      <dgm:prSet/>
      <dgm:spPr/>
      <dgm:t>
        <a:bodyPr/>
        <a:lstStyle/>
        <a:p>
          <a:endParaRPr lang="ru-RU"/>
        </a:p>
      </dgm:t>
    </dgm:pt>
    <dgm:pt modelId="{EC1EC8AE-1966-4787-8F18-A6170BD735E1}" type="sibTrans" cxnId="{9C70FFE2-E24A-44C6-A97D-AD584CFA822C}">
      <dgm:prSet/>
      <dgm:spPr/>
      <dgm:t>
        <a:bodyPr/>
        <a:lstStyle/>
        <a:p>
          <a:endParaRPr lang="ru-RU"/>
        </a:p>
      </dgm:t>
    </dgm:pt>
    <dgm:pt modelId="{FC991294-CA5F-48E3-8CBD-ED1583E9F8F1}" type="pres">
      <dgm:prSet presAssocID="{E85CA997-2E75-457E-AB35-242418FD3F79}" presName="Name0" presStyleCnt="0">
        <dgm:presLayoutVars>
          <dgm:dir/>
          <dgm:resizeHandles val="exact"/>
        </dgm:presLayoutVars>
      </dgm:prSet>
      <dgm:spPr/>
      <dgm:t>
        <a:bodyPr/>
        <a:lstStyle/>
        <a:p>
          <a:endParaRPr lang="ru-RU"/>
        </a:p>
      </dgm:t>
    </dgm:pt>
    <dgm:pt modelId="{B619088C-96B5-404B-88F4-59BC37BCE9D0}" type="pres">
      <dgm:prSet presAssocID="{8032DBEB-B160-42FB-A24C-6E243AAC0843}" presName="node" presStyleLbl="node1" presStyleIdx="0" presStyleCnt="3" custRadScaleRad="78988" custRadScaleInc="1668">
        <dgm:presLayoutVars>
          <dgm:bulletEnabled val="1"/>
        </dgm:presLayoutVars>
      </dgm:prSet>
      <dgm:spPr/>
      <dgm:t>
        <a:bodyPr/>
        <a:lstStyle/>
        <a:p>
          <a:endParaRPr lang="ru-RU"/>
        </a:p>
      </dgm:t>
    </dgm:pt>
    <dgm:pt modelId="{1242BBF3-6C78-4404-8BA2-43E944873E85}" type="pres">
      <dgm:prSet presAssocID="{09A40E00-63CD-42BB-8B32-CB93AB952212}" presName="sibTrans" presStyleLbl="sibTrans2D1" presStyleIdx="0" presStyleCnt="3" custScaleX="298679" custLinFactNeighborX="-15483" custLinFactNeighborY="2911"/>
      <dgm:spPr/>
      <dgm:t>
        <a:bodyPr/>
        <a:lstStyle/>
        <a:p>
          <a:endParaRPr lang="ru-RU"/>
        </a:p>
      </dgm:t>
    </dgm:pt>
    <dgm:pt modelId="{EF7A9665-7390-4F9E-84AE-93F2E7526D20}" type="pres">
      <dgm:prSet presAssocID="{09A40E00-63CD-42BB-8B32-CB93AB952212}" presName="connectorText" presStyleLbl="sibTrans2D1" presStyleIdx="0" presStyleCnt="3"/>
      <dgm:spPr/>
      <dgm:t>
        <a:bodyPr/>
        <a:lstStyle/>
        <a:p>
          <a:endParaRPr lang="ru-RU"/>
        </a:p>
      </dgm:t>
    </dgm:pt>
    <dgm:pt modelId="{305EC40A-40E9-4EE2-9721-F5AAE641AA57}" type="pres">
      <dgm:prSet presAssocID="{58F38567-1A46-420D-A0FD-5367C6B3382D}" presName="node" presStyleLbl="node1" presStyleIdx="1" presStyleCnt="3" custScaleX="140864" custScaleY="169688" custRadScaleRad="81892" custRadScaleInc="2599">
        <dgm:presLayoutVars>
          <dgm:bulletEnabled val="1"/>
        </dgm:presLayoutVars>
      </dgm:prSet>
      <dgm:spPr/>
      <dgm:t>
        <a:bodyPr/>
        <a:lstStyle/>
        <a:p>
          <a:endParaRPr lang="ru-RU"/>
        </a:p>
      </dgm:t>
    </dgm:pt>
    <dgm:pt modelId="{B26470C6-C66C-4C81-B764-636F6BE1ED1F}" type="pres">
      <dgm:prSet presAssocID="{4824062E-2E4B-45FD-975E-6C71C7B6985E}" presName="sibTrans" presStyleLbl="sibTrans2D1" presStyleIdx="1" presStyleCnt="3" custLinFactX="-65351" custLinFactY="-561215" custLinFactNeighborX="-100000" custLinFactNeighborY="-600000"/>
      <dgm:spPr>
        <a:prstGeom prst="round1Rect">
          <a:avLst/>
        </a:prstGeom>
      </dgm:spPr>
      <dgm:t>
        <a:bodyPr/>
        <a:lstStyle/>
        <a:p>
          <a:endParaRPr lang="ru-RU"/>
        </a:p>
      </dgm:t>
    </dgm:pt>
    <dgm:pt modelId="{AD96CF89-CB5F-4544-91D2-43DD867AA1F8}" type="pres">
      <dgm:prSet presAssocID="{4824062E-2E4B-45FD-975E-6C71C7B6985E}" presName="connectorText" presStyleLbl="sibTrans2D1" presStyleIdx="1" presStyleCnt="3"/>
      <dgm:spPr/>
      <dgm:t>
        <a:bodyPr/>
        <a:lstStyle/>
        <a:p>
          <a:endParaRPr lang="ru-RU"/>
        </a:p>
      </dgm:t>
    </dgm:pt>
    <dgm:pt modelId="{CA2C5C1D-D042-4A86-BEF4-3541353CF1F6}" type="pres">
      <dgm:prSet presAssocID="{28230836-3BAD-4110-A4EC-A7797FCB1251}" presName="node" presStyleLbl="node1" presStyleIdx="2" presStyleCnt="3" custScaleX="124575" custScaleY="161017">
        <dgm:presLayoutVars>
          <dgm:bulletEnabled val="1"/>
        </dgm:presLayoutVars>
      </dgm:prSet>
      <dgm:spPr/>
      <dgm:t>
        <a:bodyPr/>
        <a:lstStyle/>
        <a:p>
          <a:endParaRPr lang="ru-RU"/>
        </a:p>
      </dgm:t>
    </dgm:pt>
    <dgm:pt modelId="{9AA299AD-687A-4A70-B3A3-DA61DF3EA90A}" type="pres">
      <dgm:prSet presAssocID="{EC1EC8AE-1966-4787-8F18-A6170BD735E1}" presName="sibTrans" presStyleLbl="sibTrans2D1" presStyleIdx="2" presStyleCnt="3" custScaleX="282923" custLinFactNeighborX="-21441" custLinFactNeighborY="-42065"/>
      <dgm:spPr/>
      <dgm:t>
        <a:bodyPr/>
        <a:lstStyle/>
        <a:p>
          <a:endParaRPr lang="ru-RU"/>
        </a:p>
      </dgm:t>
    </dgm:pt>
    <dgm:pt modelId="{B6CD82FA-23FB-43C0-894A-5E3456FFECD3}" type="pres">
      <dgm:prSet presAssocID="{EC1EC8AE-1966-4787-8F18-A6170BD735E1}" presName="connectorText" presStyleLbl="sibTrans2D1" presStyleIdx="2" presStyleCnt="3"/>
      <dgm:spPr/>
      <dgm:t>
        <a:bodyPr/>
        <a:lstStyle/>
        <a:p>
          <a:endParaRPr lang="ru-RU"/>
        </a:p>
      </dgm:t>
    </dgm:pt>
  </dgm:ptLst>
  <dgm:cxnLst>
    <dgm:cxn modelId="{32F9019C-974F-4C19-B454-825051261FAB}" srcId="{E85CA997-2E75-457E-AB35-242418FD3F79}" destId="{8032DBEB-B160-42FB-A24C-6E243AAC0843}" srcOrd="0" destOrd="0" parTransId="{9631A46D-45C7-43B6-90ED-C2AB675D77EC}" sibTransId="{09A40E00-63CD-42BB-8B32-CB93AB952212}"/>
    <dgm:cxn modelId="{9C70FFE2-E24A-44C6-A97D-AD584CFA822C}" srcId="{E85CA997-2E75-457E-AB35-242418FD3F79}" destId="{28230836-3BAD-4110-A4EC-A7797FCB1251}" srcOrd="2" destOrd="0" parTransId="{57102DE1-664F-48C3-8F0F-FBBB3A353528}" sibTransId="{EC1EC8AE-1966-4787-8F18-A6170BD735E1}"/>
    <dgm:cxn modelId="{AF64F7AD-C252-4D66-B322-64DCACB999E7}" type="presOf" srcId="{28230836-3BAD-4110-A4EC-A7797FCB1251}" destId="{CA2C5C1D-D042-4A86-BEF4-3541353CF1F6}" srcOrd="0" destOrd="0" presId="urn:microsoft.com/office/officeart/2005/8/layout/cycle7"/>
    <dgm:cxn modelId="{067E3997-5D44-4A65-9F5B-986917FE6D20}" srcId="{E85CA997-2E75-457E-AB35-242418FD3F79}" destId="{58F38567-1A46-420D-A0FD-5367C6B3382D}" srcOrd="1" destOrd="0" parTransId="{06030AD7-BDB7-43A4-A505-62D0AB8F28B4}" sibTransId="{4824062E-2E4B-45FD-975E-6C71C7B6985E}"/>
    <dgm:cxn modelId="{E07A6832-8445-499F-9316-BF18CB9BAFBD}" type="presOf" srcId="{EC1EC8AE-1966-4787-8F18-A6170BD735E1}" destId="{B6CD82FA-23FB-43C0-894A-5E3456FFECD3}" srcOrd="1" destOrd="0" presId="urn:microsoft.com/office/officeart/2005/8/layout/cycle7"/>
    <dgm:cxn modelId="{406598A4-71D8-4F46-BAF8-B796D97F6508}" type="presOf" srcId="{E85CA997-2E75-457E-AB35-242418FD3F79}" destId="{FC991294-CA5F-48E3-8CBD-ED1583E9F8F1}" srcOrd="0" destOrd="0" presId="urn:microsoft.com/office/officeart/2005/8/layout/cycle7"/>
    <dgm:cxn modelId="{60BB649A-0341-4160-85DA-32CC74E719F5}" type="presOf" srcId="{09A40E00-63CD-42BB-8B32-CB93AB952212}" destId="{1242BBF3-6C78-4404-8BA2-43E944873E85}" srcOrd="0" destOrd="0" presId="urn:microsoft.com/office/officeart/2005/8/layout/cycle7"/>
    <dgm:cxn modelId="{8DA7BB20-C84E-4FDE-B3C6-3AB4C46FD31A}" type="presOf" srcId="{4824062E-2E4B-45FD-975E-6C71C7B6985E}" destId="{AD96CF89-CB5F-4544-91D2-43DD867AA1F8}" srcOrd="1" destOrd="0" presId="urn:microsoft.com/office/officeart/2005/8/layout/cycle7"/>
    <dgm:cxn modelId="{38E1497C-5D68-4027-9700-51B96D4EFC18}" type="presOf" srcId="{8032DBEB-B160-42FB-A24C-6E243AAC0843}" destId="{B619088C-96B5-404B-88F4-59BC37BCE9D0}" srcOrd="0" destOrd="0" presId="urn:microsoft.com/office/officeart/2005/8/layout/cycle7"/>
    <dgm:cxn modelId="{8F54614C-1E86-48FE-9258-424DBE83888F}" type="presOf" srcId="{EC1EC8AE-1966-4787-8F18-A6170BD735E1}" destId="{9AA299AD-687A-4A70-B3A3-DA61DF3EA90A}" srcOrd="0" destOrd="0" presId="urn:microsoft.com/office/officeart/2005/8/layout/cycle7"/>
    <dgm:cxn modelId="{D901CD59-2CA7-4477-A42C-C33DF8543710}" type="presOf" srcId="{4824062E-2E4B-45FD-975E-6C71C7B6985E}" destId="{B26470C6-C66C-4C81-B764-636F6BE1ED1F}" srcOrd="0" destOrd="0" presId="urn:microsoft.com/office/officeart/2005/8/layout/cycle7"/>
    <dgm:cxn modelId="{B6CC5DD3-04B8-416E-8454-455DEDBBA91D}" type="presOf" srcId="{09A40E00-63CD-42BB-8B32-CB93AB952212}" destId="{EF7A9665-7390-4F9E-84AE-93F2E7526D20}" srcOrd="1" destOrd="0" presId="urn:microsoft.com/office/officeart/2005/8/layout/cycle7"/>
    <dgm:cxn modelId="{DF2B2914-C1AD-4F63-B201-99DBB5DBE795}" type="presOf" srcId="{58F38567-1A46-420D-A0FD-5367C6B3382D}" destId="{305EC40A-40E9-4EE2-9721-F5AAE641AA57}" srcOrd="0" destOrd="0" presId="urn:microsoft.com/office/officeart/2005/8/layout/cycle7"/>
    <dgm:cxn modelId="{65961ED1-CB66-47D8-845F-57DB42BF65D7}" type="presParOf" srcId="{FC991294-CA5F-48E3-8CBD-ED1583E9F8F1}" destId="{B619088C-96B5-404B-88F4-59BC37BCE9D0}" srcOrd="0" destOrd="0" presId="urn:microsoft.com/office/officeart/2005/8/layout/cycle7"/>
    <dgm:cxn modelId="{0D2F6346-B52F-4D60-9B72-E6A2E24798CA}" type="presParOf" srcId="{FC991294-CA5F-48E3-8CBD-ED1583E9F8F1}" destId="{1242BBF3-6C78-4404-8BA2-43E944873E85}" srcOrd="1" destOrd="0" presId="urn:microsoft.com/office/officeart/2005/8/layout/cycle7"/>
    <dgm:cxn modelId="{EAEFE22B-D107-4626-BB46-446E0D949736}" type="presParOf" srcId="{1242BBF3-6C78-4404-8BA2-43E944873E85}" destId="{EF7A9665-7390-4F9E-84AE-93F2E7526D20}" srcOrd="0" destOrd="0" presId="urn:microsoft.com/office/officeart/2005/8/layout/cycle7"/>
    <dgm:cxn modelId="{3570F94A-C1DF-435D-9369-565A228218C7}" type="presParOf" srcId="{FC991294-CA5F-48E3-8CBD-ED1583E9F8F1}" destId="{305EC40A-40E9-4EE2-9721-F5AAE641AA57}" srcOrd="2" destOrd="0" presId="urn:microsoft.com/office/officeart/2005/8/layout/cycle7"/>
    <dgm:cxn modelId="{B6A23B92-72AE-47C9-8B76-E4AA848600D0}" type="presParOf" srcId="{FC991294-CA5F-48E3-8CBD-ED1583E9F8F1}" destId="{B26470C6-C66C-4C81-B764-636F6BE1ED1F}" srcOrd="3" destOrd="0" presId="urn:microsoft.com/office/officeart/2005/8/layout/cycle7"/>
    <dgm:cxn modelId="{4B8851B4-E02E-4083-8838-2820EA1FDF52}" type="presParOf" srcId="{B26470C6-C66C-4C81-B764-636F6BE1ED1F}" destId="{AD96CF89-CB5F-4544-91D2-43DD867AA1F8}" srcOrd="0" destOrd="0" presId="urn:microsoft.com/office/officeart/2005/8/layout/cycle7"/>
    <dgm:cxn modelId="{95232E1A-9482-4D67-B281-5ADAEBE958B1}" type="presParOf" srcId="{FC991294-CA5F-48E3-8CBD-ED1583E9F8F1}" destId="{CA2C5C1D-D042-4A86-BEF4-3541353CF1F6}" srcOrd="4" destOrd="0" presId="urn:microsoft.com/office/officeart/2005/8/layout/cycle7"/>
    <dgm:cxn modelId="{7DB471C8-E25A-4B3F-ABBC-B538E55F7B5E}" type="presParOf" srcId="{FC991294-CA5F-48E3-8CBD-ED1583E9F8F1}" destId="{9AA299AD-687A-4A70-B3A3-DA61DF3EA90A}" srcOrd="5" destOrd="0" presId="urn:microsoft.com/office/officeart/2005/8/layout/cycle7"/>
    <dgm:cxn modelId="{005FC878-D5F7-48A3-9605-0B191F526E90}" type="presParOf" srcId="{9AA299AD-687A-4A70-B3A3-DA61DF3EA90A}" destId="{B6CD82FA-23FB-43C0-894A-5E3456FFECD3}" srcOrd="0" destOrd="0" presId="urn:microsoft.com/office/officeart/2005/8/layout/cycle7"/>
  </dgm:cxnLst>
  <dgm:bg/>
  <dgm:whole/>
</dgm:dataModel>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D24BB54-893F-49DE-9E76-A693E698FFC4}" type="datetimeFigureOut">
              <a:rPr lang="ru-RU" smtClean="0"/>
              <a:pPr/>
              <a:t>30.05.2014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B3FC56-356A-475A-B1DE-4E921DE4712A}"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24BB54-893F-49DE-9E76-A693E698FFC4}" type="datetimeFigureOut">
              <a:rPr lang="ru-RU" smtClean="0"/>
              <a:pPr/>
              <a:t>30.05.2014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B3FC56-356A-475A-B1DE-4E921DE4712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24BB54-893F-49DE-9E76-A693E698FFC4}" type="datetimeFigureOut">
              <a:rPr lang="ru-RU" smtClean="0"/>
              <a:pPr/>
              <a:t>30.05.2014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B3FC56-356A-475A-B1DE-4E921DE4712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D24BB54-893F-49DE-9E76-A693E698FFC4}" type="datetimeFigureOut">
              <a:rPr lang="ru-RU" smtClean="0"/>
              <a:pPr/>
              <a:t>30.05.2014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B3FC56-356A-475A-B1DE-4E921DE4712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D24BB54-893F-49DE-9E76-A693E698FFC4}" type="datetimeFigureOut">
              <a:rPr lang="ru-RU" smtClean="0"/>
              <a:pPr/>
              <a:t>30.05.2014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AB3FC56-356A-475A-B1DE-4E921DE4712A}"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D24BB54-893F-49DE-9E76-A693E698FFC4}" type="datetimeFigureOut">
              <a:rPr lang="ru-RU" smtClean="0"/>
              <a:pPr/>
              <a:t>30.05.2014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B3FC56-356A-475A-B1DE-4E921DE4712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D24BB54-893F-49DE-9E76-A693E698FFC4}" type="datetimeFigureOut">
              <a:rPr lang="ru-RU" smtClean="0"/>
              <a:pPr/>
              <a:t>30.05.2014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AB3FC56-356A-475A-B1DE-4E921DE4712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D24BB54-893F-49DE-9E76-A693E698FFC4}" type="datetimeFigureOut">
              <a:rPr lang="ru-RU" smtClean="0"/>
              <a:pPr/>
              <a:t>30.05.2014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EAB3FC56-356A-475A-B1DE-4E921DE4712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D24BB54-893F-49DE-9E76-A693E698FFC4}" type="datetimeFigureOut">
              <a:rPr lang="ru-RU" smtClean="0"/>
              <a:pPr/>
              <a:t>30.05.2014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AB3FC56-356A-475A-B1DE-4E921DE4712A}"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D24BB54-893F-49DE-9E76-A693E698FFC4}" type="datetimeFigureOut">
              <a:rPr lang="ru-RU" smtClean="0"/>
              <a:pPr/>
              <a:t>30.05.2014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B3FC56-356A-475A-B1DE-4E921DE4712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D24BB54-893F-49DE-9E76-A693E698FFC4}" type="datetimeFigureOut">
              <a:rPr lang="ru-RU" smtClean="0"/>
              <a:pPr/>
              <a:t>30.05.2014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AB3FC56-356A-475A-B1DE-4E921DE4712A}"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24BB54-893F-49DE-9E76-A693E698FFC4}" type="datetimeFigureOut">
              <a:rPr lang="ru-RU" smtClean="0"/>
              <a:pPr/>
              <a:t>30.05.2014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3FC56-356A-475A-B1DE-4E921DE4712A}"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b="1" dirty="0" err="1"/>
              <a:t>Maliýe</a:t>
            </a:r>
            <a:r>
              <a:rPr lang="en-US" b="1" dirty="0"/>
              <a:t> we </a:t>
            </a:r>
            <a:r>
              <a:rPr lang="en-US" b="1" dirty="0" err="1"/>
              <a:t>täjirçilik</a:t>
            </a:r>
            <a:r>
              <a:rPr lang="en-US" b="1" dirty="0"/>
              <a:t> </a:t>
            </a:r>
            <a:r>
              <a:rPr lang="en-US" b="1" dirty="0" err="1"/>
              <a:t>karzlary</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54032"/>
          </a:xfrm>
        </p:spPr>
        <p:txBody>
          <a:bodyPr>
            <a:normAutofit fontScale="90000"/>
          </a:bodyPr>
          <a:lstStyle/>
          <a:p>
            <a:r>
              <a:rPr lang="tt-RU" b="1" dirty="0" smtClean="0"/>
              <a:t>Kontokorrent karzlar</a:t>
            </a:r>
            <a:endParaRPr lang="ru-RU" dirty="0"/>
          </a:p>
        </p:txBody>
      </p:sp>
      <p:sp>
        <p:nvSpPr>
          <p:cNvPr id="3" name="Содержимое 2"/>
          <p:cNvSpPr>
            <a:spLocks noGrp="1"/>
          </p:cNvSpPr>
          <p:nvPr>
            <p:ph idx="1"/>
          </p:nvPr>
        </p:nvSpPr>
        <p:spPr>
          <a:xfrm>
            <a:off x="285720" y="857232"/>
            <a:ext cx="8858280" cy="5786478"/>
          </a:xfrm>
        </p:spPr>
        <p:txBody>
          <a:bodyPr>
            <a:normAutofit fontScale="85000" lnSpcReduction="20000"/>
          </a:bodyPr>
          <a:lstStyle/>
          <a:p>
            <a:r>
              <a:rPr lang="tt-RU" b="1" dirty="0" smtClean="0"/>
              <a:t>Kontokorrent karzlar</a:t>
            </a:r>
            <a:r>
              <a:rPr lang="tt-RU" dirty="0" smtClean="0"/>
              <a:t> ynamdar (birinji derejedäki) müşderilere, olaryň gündeki umumy önümçilik zerurlyklaryny </a:t>
            </a:r>
            <a:r>
              <a:rPr lang="hr-HR" dirty="0" smtClean="0"/>
              <a:t>şertnamalaýyn esasda </a:t>
            </a:r>
            <a:r>
              <a:rPr lang="tt-RU" dirty="0" smtClean="0"/>
              <a:t>karzlaşdyrmak bilen, olaryň töleg ulgamynyň üzňeligini ýapmak üçin beri</a:t>
            </a:r>
            <a:r>
              <a:rPr lang="hr-HR" dirty="0" smtClean="0"/>
              <a:t>l</a:t>
            </a:r>
            <a:r>
              <a:rPr lang="tt-RU" dirty="0" smtClean="0"/>
              <a:t>ýär.</a:t>
            </a:r>
            <a:r>
              <a:rPr lang="hr-HR" dirty="0" smtClean="0"/>
              <a:t> </a:t>
            </a:r>
          </a:p>
          <a:p>
            <a:r>
              <a:rPr lang="hr-HR" dirty="0" smtClean="0"/>
              <a:t>Karzlaşdyrma karz ugrunyň çäginde amala aşyrylýar. </a:t>
            </a:r>
          </a:p>
          <a:p>
            <a:r>
              <a:rPr lang="hr-HR" dirty="0" smtClean="0"/>
              <a:t>Onuň möçberi karz alyjynyň ýerleşdirjek (ulanjak) we onuň garamagynda (dolandyrmagynda) emele gelýän çeşmesi bolan dolanyşyk serişdeleri hakyndaky balans maglumatlary esasynda 1 ýyllyk bellenilýär.</a:t>
            </a:r>
          </a:p>
          <a:p>
            <a:r>
              <a:rPr lang="tt-RU" b="1" dirty="0" smtClean="0"/>
              <a:t>Kontokorrent</a:t>
            </a:r>
            <a:r>
              <a:rPr lang="hr-HR" dirty="0" smtClean="0"/>
              <a:t> – </a:t>
            </a:r>
            <a:r>
              <a:rPr lang="sv-FI" dirty="0" smtClean="0"/>
              <a:t>bu</a:t>
            </a:r>
            <a:r>
              <a:rPr lang="hr-HR" dirty="0" smtClean="0"/>
              <a:t> ýeke-täk aktiw-passiw hasap.</a:t>
            </a:r>
          </a:p>
          <a:p>
            <a:r>
              <a:rPr lang="tt-RU" dirty="0" smtClean="0"/>
              <a:t>Kontokorrent </a:t>
            </a:r>
            <a:r>
              <a:rPr lang="hr-HR" dirty="0" smtClean="0"/>
              <a:t>hasabyň debeti we krediti boýunça galyndysy (saldo) bolup biler. Onuň debet galyndysy, karz alyjyda wagtlaýynça hususy pul serişdeleriň ýokdugyny we oňa karzyň berilendigini aňladýar. Kredit galyndysy bolsa, gelip düşen hususy pul serişdeleriň gündeki töleglerden artykdygyny, müşderiniň karza mätäç däldigini görkezýär.</a:t>
            </a:r>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714356"/>
            <a:ext cx="8786874" cy="1357322"/>
          </a:xfrm>
        </p:spPr>
        <p:txBody>
          <a:bodyPr>
            <a:noAutofit/>
          </a:bodyPr>
          <a:lstStyle/>
          <a:p>
            <a:r>
              <a:rPr lang="ru-RU" sz="2800" b="1" dirty="0" err="1" smtClean="0"/>
              <a:t>Karzlaşdyrma</a:t>
            </a:r>
            <a:r>
              <a:rPr lang="ru-RU" sz="2800" b="1" dirty="0" smtClean="0"/>
              <a:t> </a:t>
            </a:r>
            <a:r>
              <a:rPr lang="ru-RU" sz="2800" b="1" dirty="0" err="1" smtClean="0"/>
              <a:t>döwründe</a:t>
            </a:r>
            <a:r>
              <a:rPr lang="ru-RU" sz="2800" b="1" dirty="0" smtClean="0"/>
              <a:t> </a:t>
            </a:r>
            <a:r>
              <a:rPr lang="ru-RU" sz="2800" b="1" dirty="0" err="1" smtClean="0"/>
              <a:t>bank</a:t>
            </a:r>
            <a:r>
              <a:rPr lang="ru-RU" sz="2800" b="1" dirty="0" smtClean="0"/>
              <a:t> </a:t>
            </a:r>
            <a:r>
              <a:rPr lang="ru-RU" sz="2800" b="1" dirty="0" err="1" smtClean="0"/>
              <a:t>tarapyndan</a:t>
            </a:r>
            <a:r>
              <a:rPr lang="ru-RU" sz="2800" b="1" dirty="0" smtClean="0"/>
              <a:t> </a:t>
            </a:r>
            <a:r>
              <a:rPr lang="ru-RU" sz="2800" b="1" dirty="0" err="1" smtClean="0"/>
              <a:t>karz</a:t>
            </a:r>
            <a:r>
              <a:rPr lang="ru-RU" sz="2800" b="1" dirty="0" smtClean="0"/>
              <a:t> </a:t>
            </a:r>
            <a:r>
              <a:rPr lang="ru-RU" sz="2800" b="1" dirty="0" err="1" smtClean="0"/>
              <a:t>şertnamasynyň</a:t>
            </a:r>
            <a:r>
              <a:rPr lang="ru-RU" sz="2800" b="1" dirty="0" smtClean="0"/>
              <a:t> </a:t>
            </a:r>
            <a:r>
              <a:rPr lang="ru-RU" sz="2800" b="1" dirty="0" err="1" smtClean="0"/>
              <a:t>şertleriniň</a:t>
            </a:r>
            <a:r>
              <a:rPr lang="ru-RU" sz="2800" b="1" dirty="0" smtClean="0"/>
              <a:t> </a:t>
            </a:r>
            <a:r>
              <a:rPr lang="ru-RU" sz="2800" b="1" dirty="0" err="1" smtClean="0"/>
              <a:t>ýerine</a:t>
            </a:r>
            <a:r>
              <a:rPr lang="ru-RU" sz="2800" b="1" dirty="0" smtClean="0"/>
              <a:t> </a:t>
            </a:r>
            <a:r>
              <a:rPr lang="ru-RU" sz="2800" b="1" dirty="0" err="1" smtClean="0"/>
              <a:t>ýetirilişi</a:t>
            </a:r>
            <a:r>
              <a:rPr lang="ru-RU" sz="2800" b="1" dirty="0" smtClean="0"/>
              <a:t> </a:t>
            </a:r>
            <a:r>
              <a:rPr lang="ru-RU" sz="2800" b="1" dirty="0" err="1" smtClean="0"/>
              <a:t>gözegçilik</a:t>
            </a:r>
            <a:r>
              <a:rPr lang="sq-AL" sz="2800" b="1" dirty="0" smtClean="0"/>
              <a:t> wagtyn</a:t>
            </a:r>
            <a:r>
              <a:rPr lang="ru-RU" sz="2800" b="1" dirty="0" err="1" smtClean="0"/>
              <a:t>d</a:t>
            </a:r>
            <a:r>
              <a:rPr lang="sq-AL" sz="2800" b="1" dirty="0" smtClean="0"/>
              <a:t>a</a:t>
            </a:r>
            <a:r>
              <a:rPr lang="ru-RU" sz="2800" b="1" dirty="0" smtClean="0"/>
              <a:t> </a:t>
            </a:r>
            <a:r>
              <a:rPr lang="ru-RU" sz="2800" b="1" dirty="0" err="1" smtClean="0"/>
              <a:t>göz</a:t>
            </a:r>
            <a:r>
              <a:rPr lang="ru-RU" sz="2800" b="1" dirty="0" smtClean="0"/>
              <a:t> </a:t>
            </a:r>
            <a:r>
              <a:rPr lang="ru-RU" sz="2800" b="1" dirty="0" err="1" smtClean="0"/>
              <a:t>öňünde</a:t>
            </a:r>
            <a:r>
              <a:rPr lang="ru-RU" sz="2800" b="1" dirty="0" smtClean="0"/>
              <a:t> </a:t>
            </a:r>
            <a:r>
              <a:rPr lang="ru-RU" sz="2800" b="1" dirty="0" err="1" smtClean="0"/>
              <a:t>tut</a:t>
            </a:r>
            <a:r>
              <a:rPr lang="sq-AL" sz="2800" b="1" dirty="0" smtClean="0"/>
              <a:t>ulan </a:t>
            </a:r>
            <a:r>
              <a:rPr lang="ru-RU" sz="2800" b="1" dirty="0" err="1" smtClean="0"/>
              <a:t>ýagdaýlary</a:t>
            </a:r>
            <a:r>
              <a:rPr lang="ru-RU" sz="2800" b="1" dirty="0" smtClean="0"/>
              <a:t> </a:t>
            </a:r>
            <a:endParaRPr lang="ru-RU" sz="2800" b="1" dirty="0"/>
          </a:p>
        </p:txBody>
      </p:sp>
      <p:sp>
        <p:nvSpPr>
          <p:cNvPr id="3" name="Содержимое 2"/>
          <p:cNvSpPr>
            <a:spLocks noGrp="1"/>
          </p:cNvSpPr>
          <p:nvPr>
            <p:ph idx="1"/>
          </p:nvPr>
        </p:nvSpPr>
        <p:spPr>
          <a:xfrm>
            <a:off x="457200" y="2071678"/>
            <a:ext cx="8229600" cy="4572032"/>
          </a:xfrm>
        </p:spPr>
        <p:txBody>
          <a:bodyPr>
            <a:normAutofit/>
          </a:bodyPr>
          <a:lstStyle/>
          <a:p>
            <a:pPr>
              <a:buNone/>
            </a:pPr>
            <a:r>
              <a:rPr lang="ru-RU" sz="2800" dirty="0" err="1" smtClean="0"/>
              <a:t>a</a:t>
            </a:r>
            <a:r>
              <a:rPr lang="ru-RU" sz="2800" dirty="0" smtClean="0"/>
              <a:t>) </a:t>
            </a:r>
            <a:r>
              <a:rPr lang="ru-RU" sz="2800" dirty="0" err="1" smtClean="0"/>
              <a:t>Ilki</a:t>
            </a:r>
            <a:r>
              <a:rPr lang="ru-RU" sz="2800" dirty="0" smtClean="0"/>
              <a:t> </a:t>
            </a:r>
            <a:r>
              <a:rPr lang="ru-RU" sz="2800" dirty="0" err="1" smtClean="0"/>
              <a:t>bilen</a:t>
            </a:r>
            <a:r>
              <a:rPr lang="ru-RU" sz="2800" dirty="0" smtClean="0"/>
              <a:t> </a:t>
            </a:r>
            <a:r>
              <a:rPr lang="ru-RU" sz="2800" dirty="0" err="1" smtClean="0"/>
              <a:t>bank</a:t>
            </a:r>
            <a:r>
              <a:rPr lang="ru-RU" sz="2800" dirty="0" smtClean="0"/>
              <a:t> </a:t>
            </a:r>
            <a:r>
              <a:rPr lang="ru-RU" sz="2800" dirty="0" err="1" smtClean="0"/>
              <a:t>esasy</a:t>
            </a:r>
            <a:r>
              <a:rPr lang="ru-RU" sz="2800" dirty="0" smtClean="0"/>
              <a:t> </a:t>
            </a:r>
            <a:r>
              <a:rPr lang="ru-RU" sz="2800" dirty="0" err="1" smtClean="0"/>
              <a:t>karz</a:t>
            </a:r>
            <a:r>
              <a:rPr lang="ru-RU" sz="2800" dirty="0" smtClean="0"/>
              <a:t> </a:t>
            </a:r>
            <a:r>
              <a:rPr lang="ru-RU" sz="2800" dirty="0" err="1" smtClean="0"/>
              <a:t>alyjynyň</a:t>
            </a:r>
            <a:r>
              <a:rPr lang="ru-RU" sz="2800" dirty="0" smtClean="0"/>
              <a:t> </a:t>
            </a:r>
            <a:r>
              <a:rPr lang="ru-RU" sz="2800" dirty="0" err="1" smtClean="0"/>
              <a:t>karza</a:t>
            </a:r>
            <a:r>
              <a:rPr lang="ru-RU" sz="2800" dirty="0" smtClean="0"/>
              <a:t> </a:t>
            </a:r>
            <a:r>
              <a:rPr lang="ru-RU" sz="2800" dirty="0" err="1" smtClean="0"/>
              <a:t>ukyplylygyna</a:t>
            </a:r>
            <a:r>
              <a:rPr lang="ru-RU" sz="2800" dirty="0" smtClean="0"/>
              <a:t> </a:t>
            </a:r>
            <a:r>
              <a:rPr lang="ru-RU" sz="2800" dirty="0" err="1" smtClean="0"/>
              <a:t>üns</a:t>
            </a:r>
            <a:r>
              <a:rPr lang="ru-RU" sz="2800" dirty="0" smtClean="0"/>
              <a:t> </a:t>
            </a:r>
            <a:r>
              <a:rPr lang="ru-RU" sz="2800" dirty="0" err="1" smtClean="0"/>
              <a:t>berýär</a:t>
            </a:r>
            <a:r>
              <a:rPr lang="ru-RU" sz="2800" dirty="0" smtClean="0"/>
              <a:t>.</a:t>
            </a:r>
            <a:endParaRPr lang="sq-AL" sz="2800" dirty="0" smtClean="0"/>
          </a:p>
          <a:p>
            <a:pPr>
              <a:buNone/>
            </a:pPr>
            <a:r>
              <a:rPr lang="ru-RU" sz="2800" dirty="0" err="1" smtClean="0"/>
              <a:t>b</a:t>
            </a:r>
            <a:r>
              <a:rPr lang="ru-RU" sz="2800" dirty="0" smtClean="0"/>
              <a:t>) </a:t>
            </a:r>
            <a:r>
              <a:rPr lang="ru-RU" sz="2800" dirty="0" err="1" smtClean="0"/>
              <a:t>Müşderiniň</a:t>
            </a:r>
            <a:r>
              <a:rPr lang="ru-RU" sz="2800" dirty="0" smtClean="0"/>
              <a:t> </a:t>
            </a:r>
            <a:r>
              <a:rPr lang="ru-RU" sz="2800" dirty="0" err="1" smtClean="0"/>
              <a:t>hasabatynyň</a:t>
            </a:r>
            <a:r>
              <a:rPr lang="ru-RU" sz="2800" dirty="0" smtClean="0"/>
              <a:t> </a:t>
            </a:r>
            <a:r>
              <a:rPr lang="ru-RU" sz="2800" dirty="0" err="1" smtClean="0"/>
              <a:t>beýleki</a:t>
            </a:r>
            <a:r>
              <a:rPr lang="ru-RU" sz="2800" dirty="0" smtClean="0"/>
              <a:t> </a:t>
            </a:r>
            <a:r>
              <a:rPr lang="ru-RU" sz="2800" dirty="0" err="1" smtClean="0"/>
              <a:t>görkezijilerine</a:t>
            </a:r>
            <a:r>
              <a:rPr lang="ru-RU" sz="2800" dirty="0" smtClean="0"/>
              <a:t> </a:t>
            </a:r>
            <a:r>
              <a:rPr lang="ru-RU" sz="2800" dirty="0" err="1" smtClean="0"/>
              <a:t>hem</a:t>
            </a:r>
            <a:r>
              <a:rPr lang="ru-RU" sz="2800" dirty="0" smtClean="0"/>
              <a:t> </a:t>
            </a:r>
            <a:r>
              <a:rPr lang="ru-RU" sz="2800" dirty="0" err="1" smtClean="0"/>
              <a:t>gözegçilik</a:t>
            </a:r>
            <a:r>
              <a:rPr lang="ru-RU" sz="2800" dirty="0" smtClean="0"/>
              <a:t> </a:t>
            </a:r>
            <a:r>
              <a:rPr lang="ru-RU" sz="2800" dirty="0" err="1" smtClean="0"/>
              <a:t>edilýär</a:t>
            </a:r>
            <a:r>
              <a:rPr lang="ru-RU" sz="2800" dirty="0" smtClean="0"/>
              <a:t>. </a:t>
            </a:r>
            <a:r>
              <a:rPr lang="ru-RU" sz="2800" dirty="0" err="1" smtClean="0"/>
              <a:t>Bank</a:t>
            </a:r>
            <a:r>
              <a:rPr lang="ru-RU" sz="2800" dirty="0" smtClean="0"/>
              <a:t> </a:t>
            </a:r>
            <a:r>
              <a:rPr lang="ru-RU" sz="2800" dirty="0" err="1" smtClean="0"/>
              <a:t>çärýekleýin</a:t>
            </a:r>
            <a:r>
              <a:rPr lang="ru-RU" sz="2800" dirty="0" smtClean="0"/>
              <a:t> </a:t>
            </a:r>
            <a:r>
              <a:rPr lang="ru-RU" sz="2800" dirty="0" err="1" smtClean="0"/>
              <a:t>dolanyşyk</a:t>
            </a:r>
            <a:r>
              <a:rPr lang="ru-RU" sz="2800" dirty="0" smtClean="0"/>
              <a:t> </a:t>
            </a:r>
            <a:r>
              <a:rPr lang="ru-RU" sz="2800" dirty="0" err="1" smtClean="0"/>
              <a:t>serişdelerinň</a:t>
            </a:r>
            <a:r>
              <a:rPr lang="ru-RU" sz="2800" dirty="0" smtClean="0"/>
              <a:t> </a:t>
            </a:r>
            <a:r>
              <a:rPr lang="ru-RU" sz="2800" dirty="0" err="1" smtClean="0"/>
              <a:t>balansyna</a:t>
            </a:r>
            <a:r>
              <a:rPr lang="ru-RU" sz="2800" dirty="0" smtClean="0"/>
              <a:t> </a:t>
            </a:r>
            <a:r>
              <a:rPr lang="ru-RU" sz="2800" dirty="0" err="1" smtClean="0"/>
              <a:t>seredýär</a:t>
            </a:r>
            <a:r>
              <a:rPr lang="ru-RU" sz="2800" dirty="0" smtClean="0"/>
              <a:t> </a:t>
            </a:r>
            <a:r>
              <a:rPr lang="ru-RU" sz="2800" dirty="0" err="1" smtClean="0"/>
              <a:t>we</a:t>
            </a:r>
            <a:r>
              <a:rPr lang="ru-RU" sz="2800" dirty="0" smtClean="0"/>
              <a:t> </a:t>
            </a:r>
            <a:r>
              <a:rPr lang="ru-RU" sz="2800" dirty="0" err="1" smtClean="0"/>
              <a:t>ony</a:t>
            </a:r>
            <a:r>
              <a:rPr lang="ru-RU" sz="2800" dirty="0" smtClean="0"/>
              <a:t> </a:t>
            </a:r>
            <a:r>
              <a:rPr lang="ru-RU" sz="2800" dirty="0" err="1" smtClean="0"/>
              <a:t>meýilnama</a:t>
            </a:r>
            <a:r>
              <a:rPr lang="ru-RU" sz="2800" dirty="0" smtClean="0"/>
              <a:t> </a:t>
            </a:r>
            <a:r>
              <a:rPr lang="ru-RU" sz="2800" dirty="0" err="1" smtClean="0"/>
              <a:t>bilen</a:t>
            </a:r>
            <a:r>
              <a:rPr lang="ru-RU" sz="2800" dirty="0" smtClean="0"/>
              <a:t> </a:t>
            </a:r>
            <a:r>
              <a:rPr lang="ru-RU" sz="2800" dirty="0" err="1" smtClean="0"/>
              <a:t>deňeşdiýär</a:t>
            </a:r>
            <a:r>
              <a:rPr lang="ru-RU" sz="2800" dirty="0" smtClean="0"/>
              <a:t>, </a:t>
            </a:r>
            <a:r>
              <a:rPr lang="ru-RU" sz="2800" dirty="0" err="1" smtClean="0"/>
              <a:t>zerur</a:t>
            </a:r>
            <a:r>
              <a:rPr lang="ru-RU" sz="2800" dirty="0" smtClean="0"/>
              <a:t> </a:t>
            </a:r>
            <a:r>
              <a:rPr lang="ru-RU" sz="2800" dirty="0" err="1" smtClean="0"/>
              <a:t>bolsa</a:t>
            </a:r>
            <a:r>
              <a:rPr lang="ru-RU" sz="2800" dirty="0" smtClean="0"/>
              <a:t>, </a:t>
            </a:r>
            <a:r>
              <a:rPr lang="ru-RU" sz="2800" dirty="0" err="1" smtClean="0"/>
              <a:t>karz</a:t>
            </a:r>
            <a:r>
              <a:rPr lang="ru-RU" sz="2800" dirty="0" smtClean="0"/>
              <a:t> </a:t>
            </a:r>
            <a:r>
              <a:rPr lang="ru-RU" sz="2800" dirty="0" err="1" smtClean="0"/>
              <a:t>ugruna</a:t>
            </a:r>
            <a:r>
              <a:rPr lang="ru-RU" sz="2800" dirty="0" smtClean="0"/>
              <a:t> </a:t>
            </a:r>
            <a:r>
              <a:rPr lang="ru-RU" sz="2800" dirty="0" err="1" smtClean="0"/>
              <a:t>üýtgetme</a:t>
            </a:r>
            <a:r>
              <a:rPr lang="ru-RU" sz="2800" dirty="0" smtClean="0"/>
              <a:t> </a:t>
            </a:r>
            <a:r>
              <a:rPr lang="ru-RU" sz="2800" dirty="0" err="1" smtClean="0"/>
              <a:t>we</a:t>
            </a:r>
            <a:r>
              <a:rPr lang="ru-RU" sz="2800" dirty="0" smtClean="0"/>
              <a:t> </a:t>
            </a:r>
            <a:r>
              <a:rPr lang="ru-RU" sz="2800" dirty="0" err="1" smtClean="0"/>
              <a:t>düzediş</a:t>
            </a:r>
            <a:r>
              <a:rPr lang="ru-RU" sz="2800" dirty="0" smtClean="0"/>
              <a:t> </a:t>
            </a:r>
            <a:r>
              <a:rPr lang="ru-RU" sz="2800" dirty="0" err="1" smtClean="0"/>
              <a:t>girizýär</a:t>
            </a:r>
            <a:r>
              <a:rPr lang="ru-RU" sz="2800" dirty="0" smtClean="0"/>
              <a:t>.</a:t>
            </a:r>
            <a:endParaRPr lang="sq-AL" sz="2800" dirty="0" smtClean="0"/>
          </a:p>
          <a:p>
            <a:pPr>
              <a:buNone/>
            </a:pPr>
            <a:r>
              <a:rPr lang="sq-AL" sz="2800" dirty="0" smtClean="0"/>
              <a:t>ç</a:t>
            </a:r>
            <a:r>
              <a:rPr lang="ru-RU" sz="2800" dirty="0" smtClean="0"/>
              <a:t>) </a:t>
            </a:r>
            <a:r>
              <a:rPr lang="ru-RU" sz="2800" dirty="0" err="1" smtClean="0"/>
              <a:t>Şeýle</a:t>
            </a:r>
            <a:r>
              <a:rPr lang="ru-RU" sz="2800" dirty="0" smtClean="0"/>
              <a:t> </a:t>
            </a:r>
            <a:r>
              <a:rPr lang="ru-RU" sz="2800" dirty="0" err="1" smtClean="0"/>
              <a:t>hem</a:t>
            </a:r>
            <a:r>
              <a:rPr lang="ru-RU" sz="2800" dirty="0" smtClean="0"/>
              <a:t>, </a:t>
            </a:r>
            <a:r>
              <a:rPr lang="ru-RU" sz="2800" dirty="0" err="1" smtClean="0"/>
              <a:t>karz</a:t>
            </a:r>
            <a:r>
              <a:rPr lang="ru-RU" sz="2800" dirty="0" smtClean="0"/>
              <a:t> </a:t>
            </a:r>
            <a:r>
              <a:rPr lang="ru-RU" sz="2800" dirty="0" err="1" smtClean="0"/>
              <a:t>boýunça</a:t>
            </a:r>
            <a:r>
              <a:rPr lang="ru-RU" sz="2800" dirty="0" smtClean="0"/>
              <a:t> </a:t>
            </a:r>
            <a:r>
              <a:rPr lang="ru-RU" sz="2800" dirty="0" err="1" smtClean="0"/>
              <a:t>bergileriň</a:t>
            </a:r>
            <a:r>
              <a:rPr lang="ru-RU" sz="2800" dirty="0" smtClean="0"/>
              <a:t> </a:t>
            </a:r>
            <a:r>
              <a:rPr lang="ru-RU" sz="2800" dirty="0" err="1" smtClean="0"/>
              <a:t>ýagdaýyna</a:t>
            </a:r>
            <a:r>
              <a:rPr lang="ru-RU" sz="2800" dirty="0" smtClean="0"/>
              <a:t> </a:t>
            </a:r>
            <a:r>
              <a:rPr lang="ru-RU" sz="2800" dirty="0" err="1" smtClean="0"/>
              <a:t>ýygy-ýygydan</a:t>
            </a:r>
            <a:r>
              <a:rPr lang="ru-RU" sz="2800" dirty="0" smtClean="0"/>
              <a:t> </a:t>
            </a:r>
            <a:r>
              <a:rPr lang="ru-RU" sz="2800" dirty="0" err="1" smtClean="0"/>
              <a:t>gözegçilik</a:t>
            </a:r>
            <a:r>
              <a:rPr lang="ru-RU" sz="2800" dirty="0" smtClean="0"/>
              <a:t> </a:t>
            </a:r>
            <a:r>
              <a:rPr lang="ru-RU" sz="2800" dirty="0" err="1" smtClean="0"/>
              <a:t>geçirmek</a:t>
            </a:r>
            <a:r>
              <a:rPr lang="ru-RU" sz="2800" dirty="0" smtClean="0"/>
              <a:t> </a:t>
            </a:r>
            <a:r>
              <a:rPr lang="ru-RU" sz="2800" dirty="0" err="1" smtClean="0"/>
              <a:t>zerur</a:t>
            </a:r>
            <a:r>
              <a:rPr lang="ru-RU" sz="2800" dirty="0" smtClean="0"/>
              <a:t> </a:t>
            </a:r>
            <a:r>
              <a:rPr lang="ru-RU" sz="2800" dirty="0" err="1" smtClean="0"/>
              <a:t>bolup</a:t>
            </a:r>
            <a:r>
              <a:rPr lang="ru-RU" sz="2800" dirty="0" smtClean="0"/>
              <a:t> </a:t>
            </a:r>
            <a:r>
              <a:rPr lang="ru-RU" sz="2800" dirty="0" err="1" smtClean="0"/>
              <a:t>durýar</a:t>
            </a:r>
            <a:r>
              <a:rPr lang="ru-RU" sz="2800" dirty="0" smtClean="0"/>
              <a:t>.</a:t>
            </a:r>
            <a:endParaRPr lang="ru-RU"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hr-HR" b="1" dirty="0" smtClean="0"/>
              <a:t>Täjirçilik karzy</a:t>
            </a:r>
            <a:endParaRPr lang="ru-RU" b="1" dirty="0"/>
          </a:p>
        </p:txBody>
      </p:sp>
      <p:sp>
        <p:nvSpPr>
          <p:cNvPr id="3" name="Содержимое 2"/>
          <p:cNvSpPr>
            <a:spLocks noGrp="1"/>
          </p:cNvSpPr>
          <p:nvPr>
            <p:ph idx="1"/>
          </p:nvPr>
        </p:nvSpPr>
        <p:spPr>
          <a:xfrm>
            <a:off x="457200" y="1214422"/>
            <a:ext cx="8229600" cy="5429288"/>
          </a:xfrm>
        </p:spPr>
        <p:txBody>
          <a:bodyPr>
            <a:normAutofit/>
          </a:bodyPr>
          <a:lstStyle/>
          <a:p>
            <a:r>
              <a:rPr lang="ru-RU" dirty="0" smtClean="0"/>
              <a:t>T</a:t>
            </a:r>
            <a:r>
              <a:rPr lang="hr-HR" dirty="0" smtClean="0"/>
              <a:t>ä</a:t>
            </a:r>
            <a:r>
              <a:rPr lang="ru-RU" dirty="0" err="1" smtClean="0"/>
              <a:t>jir</a:t>
            </a:r>
            <a:r>
              <a:rPr lang="hr-HR" dirty="0" smtClean="0"/>
              <a:t>ç</a:t>
            </a:r>
            <a:r>
              <a:rPr lang="ru-RU" dirty="0" err="1" smtClean="0"/>
              <a:t>ilik</a:t>
            </a:r>
            <a:r>
              <a:rPr lang="ru-RU" dirty="0" smtClean="0"/>
              <a:t> </a:t>
            </a:r>
            <a:r>
              <a:rPr lang="ru-RU" dirty="0" err="1" smtClean="0"/>
              <a:t>karzy</a:t>
            </a:r>
            <a:r>
              <a:rPr lang="ru-RU" dirty="0" smtClean="0"/>
              <a:t> </a:t>
            </a:r>
            <a:r>
              <a:rPr lang="ru-RU" dirty="0" err="1" smtClean="0"/>
              <a:t>harytlary</a:t>
            </a:r>
            <a:r>
              <a:rPr lang="hr-HR" dirty="0" smtClean="0"/>
              <a:t> ý</a:t>
            </a:r>
            <a:r>
              <a:rPr lang="ru-RU" dirty="0" err="1" smtClean="0"/>
              <a:t>erle</a:t>
            </a:r>
            <a:r>
              <a:rPr lang="hr-HR" dirty="0" smtClean="0"/>
              <a:t>ş</a:t>
            </a:r>
            <a:r>
              <a:rPr lang="ru-RU" dirty="0" err="1" smtClean="0"/>
              <a:t>dirmekligi</a:t>
            </a:r>
            <a:r>
              <a:rPr lang="ru-RU" dirty="0" smtClean="0"/>
              <a:t> </a:t>
            </a:r>
            <a:r>
              <a:rPr lang="ru-RU" dirty="0" err="1" smtClean="0"/>
              <a:t>tizle</a:t>
            </a:r>
            <a:r>
              <a:rPr lang="hr-HR" dirty="0" smtClean="0"/>
              <a:t>ş</a:t>
            </a:r>
            <a:r>
              <a:rPr lang="ru-RU" dirty="0" err="1" smtClean="0"/>
              <a:t>dirmek</a:t>
            </a:r>
            <a:r>
              <a:rPr lang="ru-RU" dirty="0" smtClean="0"/>
              <a:t> </a:t>
            </a:r>
            <a:r>
              <a:rPr lang="ru-RU" dirty="0" err="1" smtClean="0"/>
              <a:t>maksady</a:t>
            </a:r>
            <a:r>
              <a:rPr lang="ru-RU" dirty="0" smtClean="0"/>
              <a:t> </a:t>
            </a:r>
            <a:r>
              <a:rPr lang="ru-RU" dirty="0" err="1" smtClean="0"/>
              <a:t>bilen</a:t>
            </a:r>
            <a:r>
              <a:rPr lang="ru-RU" dirty="0" smtClean="0"/>
              <a:t> </a:t>
            </a:r>
            <a:r>
              <a:rPr lang="ru-RU" dirty="0" err="1" smtClean="0"/>
              <a:t>ulanyl</a:t>
            </a:r>
            <a:r>
              <a:rPr lang="hr-HR" dirty="0" smtClean="0"/>
              <a:t>ý</a:t>
            </a:r>
            <a:r>
              <a:rPr lang="ru-RU" dirty="0" err="1" smtClean="0"/>
              <a:t>ar</a:t>
            </a:r>
            <a:r>
              <a:rPr lang="ru-RU" dirty="0" smtClean="0"/>
              <a:t> </a:t>
            </a:r>
            <a:r>
              <a:rPr lang="ru-RU" dirty="0" err="1" smtClean="0"/>
              <a:t>hem</a:t>
            </a:r>
            <a:r>
              <a:rPr lang="hr-HR" dirty="0" smtClean="0"/>
              <a:t>-</a:t>
            </a:r>
            <a:r>
              <a:rPr lang="ru-RU" dirty="0" err="1" smtClean="0"/>
              <a:t>de</a:t>
            </a:r>
            <a:r>
              <a:rPr lang="ru-RU" dirty="0" smtClean="0"/>
              <a:t> </a:t>
            </a:r>
            <a:r>
              <a:rPr lang="ru-RU" dirty="0" err="1" smtClean="0"/>
              <a:t>bergidarlyk</a:t>
            </a:r>
            <a:r>
              <a:rPr lang="ru-RU" dirty="0" smtClean="0"/>
              <a:t> </a:t>
            </a:r>
            <a:r>
              <a:rPr lang="ru-RU" dirty="0" err="1" smtClean="0"/>
              <a:t>bor</a:t>
            </a:r>
            <a:r>
              <a:rPr lang="hr-HR" dirty="0" smtClean="0"/>
              <a:t>ç</a:t>
            </a:r>
            <a:r>
              <a:rPr lang="ru-RU" dirty="0" err="1" smtClean="0"/>
              <a:t>namasy</a:t>
            </a:r>
            <a:r>
              <a:rPr lang="ru-RU" dirty="0" smtClean="0"/>
              <a:t> </a:t>
            </a:r>
            <a:r>
              <a:rPr lang="ru-RU" dirty="0" err="1" smtClean="0"/>
              <a:t>g</a:t>
            </a:r>
            <a:r>
              <a:rPr lang="hr-HR" dirty="0" smtClean="0"/>
              <a:t>ö</a:t>
            </a:r>
            <a:r>
              <a:rPr lang="ru-RU" dirty="0" err="1" smtClean="0"/>
              <a:t>rn</a:t>
            </a:r>
            <a:r>
              <a:rPr lang="hr-HR" dirty="0" smtClean="0"/>
              <a:t>üş</a:t>
            </a:r>
            <a:r>
              <a:rPr lang="ru-RU" dirty="0" err="1" smtClean="0"/>
              <a:t>inde</a:t>
            </a:r>
            <a:r>
              <a:rPr lang="ru-RU" dirty="0" smtClean="0"/>
              <a:t> </a:t>
            </a:r>
            <a:r>
              <a:rPr lang="ru-RU" dirty="0" err="1" smtClean="0"/>
              <a:t>resmile</a:t>
            </a:r>
            <a:r>
              <a:rPr lang="hr-HR" dirty="0" smtClean="0"/>
              <a:t>ş</a:t>
            </a:r>
            <a:r>
              <a:rPr lang="ru-RU" dirty="0" err="1" smtClean="0"/>
              <a:t>diril</a:t>
            </a:r>
            <a:r>
              <a:rPr lang="hr-HR" dirty="0" smtClean="0"/>
              <a:t>ýä</a:t>
            </a:r>
            <a:r>
              <a:rPr lang="ru-RU" dirty="0" err="1" smtClean="0"/>
              <a:t>r</a:t>
            </a:r>
            <a:r>
              <a:rPr lang="sq-AL" dirty="0" smtClean="0"/>
              <a:t>.</a:t>
            </a:r>
          </a:p>
          <a:p>
            <a:r>
              <a:rPr lang="ru-RU" dirty="0" err="1" smtClean="0"/>
              <a:t>Bu</a:t>
            </a:r>
            <a:r>
              <a:rPr lang="ru-RU" dirty="0" smtClean="0"/>
              <a:t> </a:t>
            </a:r>
            <a:r>
              <a:rPr lang="ru-RU" dirty="0" err="1" smtClean="0"/>
              <a:t>karzy</a:t>
            </a:r>
            <a:r>
              <a:rPr lang="hr-HR" dirty="0" smtClean="0"/>
              <a:t>ň </a:t>
            </a:r>
            <a:r>
              <a:rPr lang="ru-RU" dirty="0" err="1" smtClean="0"/>
              <a:t>esasy</a:t>
            </a:r>
            <a:r>
              <a:rPr lang="ru-RU" dirty="0" smtClean="0"/>
              <a:t> </a:t>
            </a:r>
            <a:r>
              <a:rPr lang="ru-RU" dirty="0" err="1" smtClean="0"/>
              <a:t>maksady</a:t>
            </a:r>
            <a:r>
              <a:rPr lang="ru-RU" dirty="0" smtClean="0"/>
              <a:t> </a:t>
            </a:r>
            <a:r>
              <a:rPr lang="ru-RU" dirty="0" err="1" smtClean="0"/>
              <a:t>harytlary</a:t>
            </a:r>
            <a:r>
              <a:rPr lang="hr-HR" dirty="0" smtClean="0"/>
              <a:t> ý</a:t>
            </a:r>
            <a:r>
              <a:rPr lang="ru-RU" dirty="0" err="1" smtClean="0"/>
              <a:t>erle</a:t>
            </a:r>
            <a:r>
              <a:rPr lang="hr-HR" dirty="0" smtClean="0"/>
              <a:t>ş</a:t>
            </a:r>
            <a:r>
              <a:rPr lang="ru-RU" dirty="0" err="1" smtClean="0"/>
              <a:t>dirmekligi</a:t>
            </a:r>
            <a:r>
              <a:rPr lang="ru-RU" dirty="0" smtClean="0"/>
              <a:t> </a:t>
            </a:r>
            <a:r>
              <a:rPr lang="ru-RU" dirty="0" err="1" smtClean="0"/>
              <a:t>tizle</a:t>
            </a:r>
            <a:r>
              <a:rPr lang="hr-HR" dirty="0" smtClean="0"/>
              <a:t>ş</a:t>
            </a:r>
            <a:r>
              <a:rPr lang="ru-RU" dirty="0" err="1" smtClean="0"/>
              <a:t>dirmek</a:t>
            </a:r>
            <a:r>
              <a:rPr lang="ru-RU" dirty="0" smtClean="0"/>
              <a:t> </a:t>
            </a:r>
            <a:r>
              <a:rPr lang="ru-RU" dirty="0" err="1" smtClean="0"/>
              <a:t>we</a:t>
            </a:r>
            <a:r>
              <a:rPr lang="ru-RU" dirty="0" smtClean="0"/>
              <a:t> </a:t>
            </a:r>
            <a:r>
              <a:rPr lang="ru-RU" dirty="0" err="1" smtClean="0"/>
              <a:t>olarda</a:t>
            </a:r>
            <a:r>
              <a:rPr lang="ru-RU" dirty="0" smtClean="0"/>
              <a:t> </a:t>
            </a:r>
            <a:r>
              <a:rPr lang="ru-RU" dirty="0" err="1" smtClean="0"/>
              <a:t>jemlenen</a:t>
            </a:r>
            <a:r>
              <a:rPr lang="ru-RU" dirty="0" smtClean="0"/>
              <a:t> </a:t>
            </a:r>
            <a:r>
              <a:rPr lang="ru-RU" dirty="0" err="1" smtClean="0"/>
              <a:t>pe</a:t>
            </a:r>
            <a:r>
              <a:rPr lang="hr-HR" dirty="0" smtClean="0"/>
              <a:t>ý</a:t>
            </a:r>
            <a:r>
              <a:rPr lang="ru-RU" dirty="0" err="1" smtClean="0"/>
              <a:t>dalary</a:t>
            </a:r>
            <a:r>
              <a:rPr lang="ru-RU" dirty="0" smtClean="0"/>
              <a:t> </a:t>
            </a:r>
            <a:r>
              <a:rPr lang="ru-RU" dirty="0" err="1" smtClean="0"/>
              <a:t>almaklygy</a:t>
            </a:r>
            <a:r>
              <a:rPr lang="hr-HR" dirty="0" smtClean="0"/>
              <a:t> ç</a:t>
            </a:r>
            <a:r>
              <a:rPr lang="ru-RU" dirty="0" err="1" smtClean="0"/>
              <a:t>altla</a:t>
            </a:r>
            <a:r>
              <a:rPr lang="hr-HR" dirty="0" smtClean="0"/>
              <a:t>ş</a:t>
            </a:r>
            <a:r>
              <a:rPr lang="ru-RU" dirty="0" err="1" smtClean="0"/>
              <a:t>dyrmakdyr</a:t>
            </a:r>
            <a:r>
              <a:rPr lang="hr-HR" dirty="0" smtClean="0"/>
              <a:t>. </a:t>
            </a:r>
          </a:p>
          <a:p>
            <a:r>
              <a:rPr lang="ru-RU" dirty="0" smtClean="0"/>
              <a:t>T</a:t>
            </a:r>
            <a:r>
              <a:rPr lang="hr-HR" dirty="0" smtClean="0"/>
              <a:t>ä</a:t>
            </a:r>
            <a:r>
              <a:rPr lang="ru-RU" dirty="0" err="1" smtClean="0"/>
              <a:t>jir</a:t>
            </a:r>
            <a:r>
              <a:rPr lang="hr-HR" dirty="0" smtClean="0"/>
              <a:t>ç</a:t>
            </a:r>
            <a:r>
              <a:rPr lang="ru-RU" dirty="0" err="1" smtClean="0"/>
              <a:t>ilik</a:t>
            </a:r>
            <a:r>
              <a:rPr lang="ru-RU" dirty="0" smtClean="0"/>
              <a:t> </a:t>
            </a:r>
            <a:r>
              <a:rPr lang="ru-RU" dirty="0" err="1" smtClean="0"/>
              <a:t>karzynda</a:t>
            </a:r>
            <a:r>
              <a:rPr lang="ru-RU" dirty="0" smtClean="0"/>
              <a:t> </a:t>
            </a:r>
            <a:r>
              <a:rPr lang="ru-RU" dirty="0" err="1" smtClean="0"/>
              <a:t>karz</a:t>
            </a:r>
            <a:r>
              <a:rPr lang="ru-RU" dirty="0" smtClean="0"/>
              <a:t> </a:t>
            </a:r>
            <a:r>
              <a:rPr lang="ru-RU" dirty="0" err="1" smtClean="0"/>
              <a:t>alyjylar</a:t>
            </a:r>
            <a:r>
              <a:rPr lang="ru-RU" dirty="0" smtClean="0"/>
              <a:t> </a:t>
            </a:r>
            <a:r>
              <a:rPr lang="ru-RU" dirty="0" err="1" smtClean="0"/>
              <a:t>h</a:t>
            </a:r>
            <a:r>
              <a:rPr lang="hr-HR" dirty="0" smtClean="0"/>
              <a:t>ö</a:t>
            </a:r>
            <a:r>
              <a:rPr lang="ru-RU" dirty="0" err="1" smtClean="0"/>
              <a:t>km</a:t>
            </a:r>
            <a:r>
              <a:rPr lang="hr-HR" dirty="0" smtClean="0"/>
              <a:t>ü</a:t>
            </a:r>
            <a:r>
              <a:rPr lang="ru-RU" dirty="0" err="1" smtClean="0"/>
              <a:t>nde</a:t>
            </a:r>
            <a:r>
              <a:rPr lang="ru-RU" dirty="0" smtClean="0"/>
              <a:t> </a:t>
            </a:r>
            <a:r>
              <a:rPr lang="ru-RU" dirty="0" err="1" smtClean="0"/>
              <a:t>k</a:t>
            </a:r>
            <a:r>
              <a:rPr lang="hr-HR" dirty="0" smtClean="0"/>
              <a:t>ä</a:t>
            </a:r>
            <a:r>
              <a:rPr lang="ru-RU" dirty="0" err="1" smtClean="0"/>
              <a:t>rhanalar</a:t>
            </a:r>
            <a:r>
              <a:rPr lang="hr-HR" dirty="0" smtClean="0"/>
              <a:t> ç</a:t>
            </a:r>
            <a:r>
              <a:rPr lang="ru-RU" dirty="0" err="1" smtClean="0"/>
              <a:t>yky</a:t>
            </a:r>
            <a:r>
              <a:rPr lang="hr-HR" dirty="0" smtClean="0"/>
              <a:t>ş </a:t>
            </a:r>
            <a:r>
              <a:rPr lang="ru-RU" dirty="0" err="1" smtClean="0"/>
              <a:t>ed</a:t>
            </a:r>
            <a:r>
              <a:rPr lang="hr-HR" dirty="0" smtClean="0"/>
              <a:t>ýä</a:t>
            </a:r>
            <a:r>
              <a:rPr lang="ru-RU" dirty="0" err="1" smtClean="0"/>
              <a:t>rler</a:t>
            </a:r>
            <a:r>
              <a:rPr lang="hr-HR" dirty="0" smtClean="0"/>
              <a:t>. </a:t>
            </a:r>
            <a:r>
              <a:rPr lang="ru-RU" dirty="0" smtClean="0"/>
              <a:t> </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lvl="0"/>
            <a:r>
              <a:rPr lang="en-US" b="1" dirty="0" err="1" smtClean="0"/>
              <a:t>Karzla</a:t>
            </a:r>
            <a:r>
              <a:rPr lang="hr-HR" b="1" dirty="0" smtClean="0"/>
              <a:t>ş</a:t>
            </a:r>
            <a:r>
              <a:rPr lang="en-US" b="1" dirty="0" err="1" smtClean="0"/>
              <a:t>dyrmagy</a:t>
            </a:r>
            <a:r>
              <a:rPr lang="hr-HR" b="1" dirty="0" smtClean="0"/>
              <a:t>ň ş</a:t>
            </a:r>
            <a:r>
              <a:rPr lang="en-US" b="1" dirty="0" err="1" smtClean="0"/>
              <a:t>ertleri</a:t>
            </a:r>
            <a:endParaRPr lang="ru-RU" b="1" dirty="0"/>
          </a:p>
        </p:txBody>
      </p:sp>
      <p:sp>
        <p:nvSpPr>
          <p:cNvPr id="3" name="Содержимое 2"/>
          <p:cNvSpPr>
            <a:spLocks noGrp="1"/>
          </p:cNvSpPr>
          <p:nvPr>
            <p:ph idx="1"/>
          </p:nvPr>
        </p:nvSpPr>
        <p:spPr>
          <a:xfrm>
            <a:off x="214282" y="1214422"/>
            <a:ext cx="8715436" cy="5429288"/>
          </a:xfrm>
        </p:spPr>
        <p:txBody>
          <a:bodyPr>
            <a:normAutofit fontScale="85000" lnSpcReduction="10000"/>
          </a:bodyPr>
          <a:lstStyle/>
          <a:p>
            <a:r>
              <a:rPr lang="hr-HR" dirty="0" smtClean="0"/>
              <a:t>karzlaşdyrmagyň binýatlyk elementlerine bildirilýän talaplaryň berjaý edilmegi;</a:t>
            </a:r>
            <a:endParaRPr lang="ru-RU" dirty="0" smtClean="0"/>
          </a:p>
          <a:p>
            <a:r>
              <a:rPr lang="hr-HR" dirty="0" smtClean="0"/>
              <a:t>karz </a:t>
            </a:r>
            <a:r>
              <a:rPr lang="hr-HR" dirty="0" smtClean="0"/>
              <a:t>geleşigine gatnaşýan 2 tarapyň bähbitleriniň gabat gelmegi;</a:t>
            </a:r>
            <a:endParaRPr lang="ru-RU" dirty="0" smtClean="0"/>
          </a:p>
          <a:p>
            <a:r>
              <a:rPr lang="hr-HR" dirty="0" smtClean="0"/>
              <a:t>karz </a:t>
            </a:r>
            <a:r>
              <a:rPr lang="hr-HR" dirty="0" smtClean="0"/>
              <a:t>beriji bankyň we karz alyjynyň öz borçnamalaryny ýerine ýetirmekleri üçin mümkinçilikleriniň bolmagy;</a:t>
            </a:r>
            <a:endParaRPr lang="ru-RU" dirty="0" smtClean="0"/>
          </a:p>
          <a:p>
            <a:r>
              <a:rPr lang="hr-HR" dirty="0" smtClean="0"/>
              <a:t>karzlaşdyrmagyň </a:t>
            </a:r>
            <a:r>
              <a:rPr lang="hr-HR" dirty="0" smtClean="0"/>
              <a:t>ýörelgeleriniň berjaý edilmegi;</a:t>
            </a:r>
            <a:endParaRPr lang="ru-RU" dirty="0" smtClean="0"/>
          </a:p>
          <a:p>
            <a:r>
              <a:rPr lang="hr-HR" dirty="0" smtClean="0"/>
              <a:t>girewi </a:t>
            </a:r>
            <a:r>
              <a:rPr lang="hr-HR" dirty="0" smtClean="0"/>
              <a:t>ýerleşdirmegiň mümkinçiligi we kepilligiň bolmagy;</a:t>
            </a:r>
            <a:endParaRPr lang="ru-RU" dirty="0" smtClean="0"/>
          </a:p>
          <a:p>
            <a:r>
              <a:rPr lang="hr-HR" dirty="0" smtClean="0"/>
              <a:t>bankyň </a:t>
            </a:r>
            <a:r>
              <a:rPr lang="hr-HR" dirty="0" smtClean="0"/>
              <a:t>täjirçilik bähbitleriniň üpjün edilmegi;</a:t>
            </a:r>
            <a:endParaRPr lang="ru-RU" dirty="0" smtClean="0"/>
          </a:p>
          <a:p>
            <a:r>
              <a:rPr lang="hr-HR" dirty="0" smtClean="0"/>
              <a:t>karz </a:t>
            </a:r>
            <a:r>
              <a:rPr lang="hr-HR" dirty="0" smtClean="0"/>
              <a:t>geleşigi boýunça taraplarynyň özara gatnaşyklarynyň meýilleşdirilmegi;</a:t>
            </a:r>
            <a:endParaRPr lang="ru-RU" dirty="0" smtClean="0"/>
          </a:p>
          <a:p>
            <a:r>
              <a:rPr lang="hr-HR" dirty="0" smtClean="0"/>
              <a:t>karz </a:t>
            </a:r>
            <a:r>
              <a:rPr lang="hr-HR" dirty="0" smtClean="0"/>
              <a:t>ylalaşygynyň baglaşylmagy</a:t>
            </a:r>
            <a:r>
              <a:rPr lang="hr-HR" dirty="0" smtClean="0"/>
              <a:t>.</a:t>
            </a:r>
            <a:endParaRPr lang="ru-RU"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1214422"/>
            <a:ext cx="8229600" cy="1143000"/>
          </a:xfrm>
        </p:spPr>
        <p:txBody>
          <a:bodyPr/>
          <a:lstStyle/>
          <a:p>
            <a:r>
              <a:rPr lang="en-US" b="1" dirty="0" err="1"/>
              <a:t>Maliýe</a:t>
            </a:r>
            <a:r>
              <a:rPr lang="en-US" b="1" dirty="0"/>
              <a:t> </a:t>
            </a:r>
            <a:r>
              <a:rPr lang="en-US" b="1" dirty="0" err="1"/>
              <a:t>karzy</a:t>
            </a:r>
            <a:r>
              <a:rPr lang="en-US" b="1" dirty="0"/>
              <a:t> </a:t>
            </a:r>
            <a:endParaRPr lang="ru-RU" b="1" dirty="0"/>
          </a:p>
        </p:txBody>
      </p:sp>
      <p:sp>
        <p:nvSpPr>
          <p:cNvPr id="3" name="Содержимое 2"/>
          <p:cNvSpPr>
            <a:spLocks noGrp="1"/>
          </p:cNvSpPr>
          <p:nvPr>
            <p:ph idx="1"/>
          </p:nvPr>
        </p:nvSpPr>
        <p:spPr>
          <a:xfrm>
            <a:off x="457200" y="2285992"/>
            <a:ext cx="8229600" cy="3840171"/>
          </a:xfrm>
        </p:spPr>
        <p:txBody>
          <a:bodyPr/>
          <a:lstStyle/>
          <a:p>
            <a:r>
              <a:rPr lang="en-US" dirty="0" err="1"/>
              <a:t>Karz</a:t>
            </a:r>
            <a:r>
              <a:rPr lang="hr-HR" dirty="0"/>
              <a:t>laşdyryjy tarapyndan karz şertnamasy esasynda, karz alyja pul serişdeleriň göni berilmegine </a:t>
            </a:r>
            <a:r>
              <a:rPr lang="hr-HR" b="1" dirty="0"/>
              <a:t>maliýe karzy</a:t>
            </a:r>
            <a:r>
              <a:rPr lang="hr-HR" dirty="0"/>
              <a:t> diýilýär</a:t>
            </a:r>
            <a:r>
              <a:rPr lang="hr-HR" dirty="0" smtClean="0"/>
              <a:t>.</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28596" y="357166"/>
          <a:ext cx="8358246" cy="628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71480"/>
            <a:ext cx="8229600" cy="846158"/>
          </a:xfrm>
        </p:spPr>
        <p:txBody>
          <a:bodyPr/>
          <a:lstStyle/>
          <a:p>
            <a:r>
              <a:rPr lang="en-US" b="1" dirty="0" err="1" smtClean="0"/>
              <a:t>Bankara</a:t>
            </a:r>
            <a:r>
              <a:rPr lang="en-US" b="1" dirty="0" smtClean="0"/>
              <a:t> </a:t>
            </a:r>
            <a:r>
              <a:rPr lang="en-US" b="1" dirty="0" err="1" smtClean="0"/>
              <a:t>karz</a:t>
            </a:r>
            <a:r>
              <a:rPr lang="hr-HR" b="1" dirty="0" smtClean="0"/>
              <a:t>lar</a:t>
            </a:r>
            <a:endParaRPr lang="ru-RU" dirty="0"/>
          </a:p>
        </p:txBody>
      </p:sp>
      <p:sp>
        <p:nvSpPr>
          <p:cNvPr id="3" name="Содержимое 2"/>
          <p:cNvSpPr>
            <a:spLocks noGrp="1"/>
          </p:cNvSpPr>
          <p:nvPr>
            <p:ph idx="1"/>
          </p:nvPr>
        </p:nvSpPr>
        <p:spPr>
          <a:xfrm>
            <a:off x="457200" y="1428736"/>
            <a:ext cx="8229600" cy="5214974"/>
          </a:xfrm>
        </p:spPr>
        <p:txBody>
          <a:bodyPr>
            <a:normAutofit lnSpcReduction="10000"/>
          </a:bodyPr>
          <a:lstStyle/>
          <a:p>
            <a:r>
              <a:rPr lang="en-US" b="1" dirty="0" err="1"/>
              <a:t>Bankara</a:t>
            </a:r>
            <a:r>
              <a:rPr lang="en-US" b="1" dirty="0"/>
              <a:t> </a:t>
            </a:r>
            <a:r>
              <a:rPr lang="en-US" b="1" dirty="0" err="1"/>
              <a:t>karz</a:t>
            </a:r>
            <a:r>
              <a:rPr lang="hr-HR" b="1" dirty="0"/>
              <a:t>lar</a:t>
            </a:r>
            <a:r>
              <a:rPr lang="en-US" b="1" dirty="0"/>
              <a:t>y </a:t>
            </a:r>
            <a:r>
              <a:rPr lang="en-US" dirty="0" err="1"/>
              <a:t>bir</a:t>
            </a:r>
            <a:r>
              <a:rPr lang="en-US" dirty="0"/>
              <a:t> </a:t>
            </a:r>
            <a:r>
              <a:rPr lang="en-US" dirty="0" err="1"/>
              <a:t>bankda</a:t>
            </a:r>
            <a:r>
              <a:rPr lang="en-US" dirty="0"/>
              <a:t> </a:t>
            </a:r>
            <a:r>
              <a:rPr lang="en-US" dirty="0" err="1"/>
              <a:t>bo</a:t>
            </a:r>
            <a:r>
              <a:rPr lang="hr-HR" dirty="0"/>
              <a:t>ş </a:t>
            </a:r>
            <a:r>
              <a:rPr lang="en-US" dirty="0" err="1"/>
              <a:t>seri</a:t>
            </a:r>
            <a:r>
              <a:rPr lang="hr-HR" dirty="0"/>
              <a:t>ş</a:t>
            </a:r>
            <a:r>
              <a:rPr lang="en-US" dirty="0" err="1"/>
              <a:t>deler</a:t>
            </a:r>
            <a:r>
              <a:rPr lang="en-US" dirty="0"/>
              <a:t> </a:t>
            </a:r>
            <a:r>
              <a:rPr lang="en-US" dirty="0" err="1"/>
              <a:t>emele</a:t>
            </a:r>
            <a:r>
              <a:rPr lang="en-US" dirty="0"/>
              <a:t> </a:t>
            </a:r>
            <a:r>
              <a:rPr lang="en-US" dirty="0" err="1"/>
              <a:t>gelende</a:t>
            </a:r>
            <a:r>
              <a:rPr lang="hr-HR" dirty="0"/>
              <a:t>, </a:t>
            </a:r>
            <a:r>
              <a:rPr lang="en-US" dirty="0"/>
              <a:t>be</a:t>
            </a:r>
            <a:r>
              <a:rPr lang="hr-HR" dirty="0"/>
              <a:t>ý</a:t>
            </a:r>
            <a:r>
              <a:rPr lang="en-US" dirty="0" err="1"/>
              <a:t>leki</a:t>
            </a:r>
            <a:r>
              <a:rPr lang="en-US" dirty="0"/>
              <a:t> </a:t>
            </a:r>
            <a:r>
              <a:rPr lang="en-US" dirty="0" err="1"/>
              <a:t>bankda</a:t>
            </a:r>
            <a:r>
              <a:rPr lang="en-US" dirty="0"/>
              <a:t> </a:t>
            </a:r>
            <a:r>
              <a:rPr lang="en-US" dirty="0" err="1"/>
              <a:t>bolsa</a:t>
            </a:r>
            <a:r>
              <a:rPr lang="en-US" dirty="0"/>
              <a:t> </a:t>
            </a:r>
            <a:r>
              <a:rPr lang="en-US" dirty="0" err="1"/>
              <a:t>onu</a:t>
            </a:r>
            <a:r>
              <a:rPr lang="hr-HR" dirty="0"/>
              <a:t>ň mätäçligi ýü</a:t>
            </a:r>
            <a:r>
              <a:rPr lang="en-US" dirty="0" err="1"/>
              <a:t>ze</a:t>
            </a:r>
            <a:r>
              <a:rPr lang="hr-HR" dirty="0"/>
              <a:t> ç</a:t>
            </a:r>
            <a:r>
              <a:rPr lang="en-US" dirty="0" err="1"/>
              <a:t>ykanda</a:t>
            </a:r>
            <a:r>
              <a:rPr lang="en-US" dirty="0"/>
              <a:t> </a:t>
            </a:r>
            <a:r>
              <a:rPr lang="en-US" dirty="0" err="1"/>
              <a:t>beril</a:t>
            </a:r>
            <a:r>
              <a:rPr lang="hr-HR" dirty="0"/>
              <a:t>ýä</a:t>
            </a:r>
            <a:r>
              <a:rPr lang="en-US" dirty="0"/>
              <a:t>r</a:t>
            </a:r>
            <a:r>
              <a:rPr lang="hr-HR" dirty="0"/>
              <a:t>. </a:t>
            </a:r>
            <a:endParaRPr lang="en-US" dirty="0" smtClean="0"/>
          </a:p>
          <a:p>
            <a:r>
              <a:rPr lang="ru-RU" dirty="0" err="1" smtClean="0"/>
              <a:t>Bankara</a:t>
            </a:r>
            <a:r>
              <a:rPr lang="ru-RU" dirty="0" smtClean="0"/>
              <a:t> </a:t>
            </a:r>
            <a:r>
              <a:rPr lang="ru-RU" dirty="0" err="1" smtClean="0"/>
              <a:t>karzlary</a:t>
            </a:r>
            <a:r>
              <a:rPr lang="hr-HR" dirty="0"/>
              <a:t>ň </a:t>
            </a:r>
            <a:r>
              <a:rPr lang="sq-AL" b="1" dirty="0" smtClean="0"/>
              <a:t>uly </a:t>
            </a:r>
            <a:r>
              <a:rPr lang="ru-RU" b="1" dirty="0" err="1" smtClean="0"/>
              <a:t>m</a:t>
            </a:r>
            <a:r>
              <a:rPr lang="hr-HR" b="1" dirty="0"/>
              <a:t>öç</a:t>
            </a:r>
            <a:r>
              <a:rPr lang="ru-RU" b="1" dirty="0" err="1" smtClean="0"/>
              <a:t>ber</a:t>
            </a:r>
            <a:r>
              <a:rPr lang="sq-AL" b="1" dirty="0" smtClean="0"/>
              <a:t>de berilýär</a:t>
            </a:r>
            <a:r>
              <a:rPr lang="hr-HR" dirty="0" smtClean="0"/>
              <a:t>.</a:t>
            </a:r>
          </a:p>
          <a:p>
            <a:r>
              <a:rPr lang="sq-AL" dirty="0" smtClean="0"/>
              <a:t>TMB-nyň </a:t>
            </a:r>
            <a:r>
              <a:rPr lang="ru-RU" dirty="0" err="1" smtClean="0"/>
              <a:t>olara</a:t>
            </a:r>
            <a:r>
              <a:rPr lang="ru-RU" dirty="0" smtClean="0"/>
              <a:t> </a:t>
            </a:r>
            <a:r>
              <a:rPr lang="ru-RU" dirty="0" err="1"/>
              <a:t>ber</a:t>
            </a:r>
            <a:r>
              <a:rPr lang="hr-HR" dirty="0"/>
              <a:t>ýä</a:t>
            </a:r>
            <a:r>
              <a:rPr lang="ru-RU" dirty="0" err="1"/>
              <a:t>n</a:t>
            </a:r>
            <a:r>
              <a:rPr lang="ru-RU" dirty="0"/>
              <a:t> </a:t>
            </a:r>
            <a:r>
              <a:rPr lang="ru-RU" dirty="0" err="1"/>
              <a:t>merkezle</a:t>
            </a:r>
            <a:r>
              <a:rPr lang="hr-HR" dirty="0"/>
              <a:t>ş</a:t>
            </a:r>
            <a:r>
              <a:rPr lang="ru-RU" dirty="0" err="1"/>
              <a:t>dirilen</a:t>
            </a:r>
            <a:r>
              <a:rPr lang="ru-RU" dirty="0"/>
              <a:t> </a:t>
            </a:r>
            <a:r>
              <a:rPr lang="ru-RU" dirty="0" err="1"/>
              <a:t>karzydyr</a:t>
            </a:r>
            <a:r>
              <a:rPr lang="hr-HR" dirty="0" smtClean="0"/>
              <a:t>.</a:t>
            </a:r>
          </a:p>
          <a:p>
            <a:r>
              <a:rPr lang="hr-HR" dirty="0" smtClean="0"/>
              <a:t>TMB ý</a:t>
            </a:r>
            <a:r>
              <a:rPr lang="ru-RU" dirty="0" err="1"/>
              <a:t>urdu</a:t>
            </a:r>
            <a:r>
              <a:rPr lang="hr-HR" dirty="0"/>
              <a:t>ň </a:t>
            </a:r>
            <a:r>
              <a:rPr lang="ru-RU" dirty="0" err="1"/>
              <a:t>ykdysady</a:t>
            </a:r>
            <a:r>
              <a:rPr lang="hr-HR" dirty="0"/>
              <a:t>ý</a:t>
            </a:r>
            <a:r>
              <a:rPr lang="ru-RU" dirty="0" err="1"/>
              <a:t>etini</a:t>
            </a:r>
            <a:r>
              <a:rPr lang="ru-RU" dirty="0"/>
              <a:t> </a:t>
            </a:r>
            <a:r>
              <a:rPr lang="ru-RU" dirty="0" err="1"/>
              <a:t>has</a:t>
            </a:r>
            <a:r>
              <a:rPr lang="ru-RU" dirty="0"/>
              <a:t> </a:t>
            </a:r>
            <a:r>
              <a:rPr lang="ru-RU" dirty="0" err="1"/>
              <a:t>netijeli</a:t>
            </a:r>
            <a:r>
              <a:rPr lang="hr-HR" dirty="0"/>
              <a:t> karzlaşdyrmak we </a:t>
            </a:r>
            <a:r>
              <a:rPr lang="tt-RU" dirty="0"/>
              <a:t>karz amallary</a:t>
            </a:r>
            <a:r>
              <a:rPr lang="hr-HR" dirty="0"/>
              <a:t>ny </a:t>
            </a:r>
            <a:r>
              <a:rPr lang="tt-RU" dirty="0"/>
              <a:t>sazlaşdyrmak </a:t>
            </a:r>
            <a:r>
              <a:rPr lang="ru-RU" dirty="0" err="1"/>
              <a:t>maksa</a:t>
            </a:r>
            <a:r>
              <a:rPr lang="hr-HR" dirty="0"/>
              <a:t>tlar</a:t>
            </a:r>
            <a:r>
              <a:rPr lang="ru-RU" dirty="0" err="1"/>
              <a:t>yndan</a:t>
            </a:r>
            <a:r>
              <a:rPr lang="ru-RU" dirty="0"/>
              <a:t> </a:t>
            </a:r>
            <a:r>
              <a:rPr lang="ru-RU" dirty="0" err="1"/>
              <a:t>ugur</a:t>
            </a:r>
            <a:r>
              <a:rPr lang="ru-RU" dirty="0"/>
              <a:t> </a:t>
            </a:r>
            <a:r>
              <a:rPr lang="ru-RU" dirty="0" err="1"/>
              <a:t>alyp</a:t>
            </a:r>
            <a:r>
              <a:rPr lang="hr-HR" dirty="0"/>
              <a:t>, </a:t>
            </a:r>
            <a:r>
              <a:rPr lang="ru-RU" dirty="0" err="1"/>
              <a:t>bank</a:t>
            </a:r>
            <a:r>
              <a:rPr lang="ru-RU" dirty="0"/>
              <a:t> </a:t>
            </a:r>
            <a:r>
              <a:rPr lang="ru-RU" dirty="0" err="1"/>
              <a:t>karzlaryny</a:t>
            </a:r>
            <a:r>
              <a:rPr lang="hr-HR" dirty="0"/>
              <a:t>ň </a:t>
            </a:r>
            <a:r>
              <a:rPr lang="ru-RU" b="1" dirty="0" err="1"/>
              <a:t>g</a:t>
            </a:r>
            <a:r>
              <a:rPr lang="hr-HR" b="1" dirty="0"/>
              <a:t>ö</a:t>
            </a:r>
            <a:r>
              <a:rPr lang="ru-RU" b="1" dirty="0" err="1"/>
              <a:t>terim</a:t>
            </a:r>
            <a:r>
              <a:rPr lang="ru-RU" b="1" dirty="0"/>
              <a:t> </a:t>
            </a:r>
            <a:r>
              <a:rPr lang="ru-RU" b="1" dirty="0" err="1"/>
              <a:t>derejelerini</a:t>
            </a:r>
            <a:r>
              <a:rPr lang="hr-HR" b="1" dirty="0"/>
              <a:t>ň peseldilmegine üns berýär</a:t>
            </a:r>
            <a:r>
              <a:rPr lang="hr-HR" dirty="0"/>
              <a:t>.</a:t>
            </a:r>
            <a:endParaRPr lang="ru-RU" b="1" dirty="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2910" y="285728"/>
            <a:ext cx="8229600" cy="1143000"/>
          </a:xfrm>
        </p:spPr>
        <p:txBody>
          <a:bodyPr>
            <a:normAutofit/>
          </a:bodyPr>
          <a:lstStyle/>
          <a:p>
            <a:r>
              <a:rPr lang="hr-HR" sz="3200" b="1" dirty="0"/>
              <a:t>Bankara karzyny almak üçin karz alyjy bank, karz beriji banka </a:t>
            </a:r>
            <a:r>
              <a:rPr lang="hr-HR" sz="3200" b="1" dirty="0" smtClean="0"/>
              <a:t>tabşyrmaly resminamalar</a:t>
            </a:r>
            <a:endParaRPr lang="ru-RU" sz="3200" b="1" dirty="0"/>
          </a:p>
        </p:txBody>
      </p:sp>
      <p:sp>
        <p:nvSpPr>
          <p:cNvPr id="3" name="Содержимое 2"/>
          <p:cNvSpPr>
            <a:spLocks noGrp="1"/>
          </p:cNvSpPr>
          <p:nvPr>
            <p:ph idx="1"/>
          </p:nvPr>
        </p:nvSpPr>
        <p:spPr>
          <a:xfrm>
            <a:off x="457200" y="1600200"/>
            <a:ext cx="8229600" cy="5043510"/>
          </a:xfrm>
        </p:spPr>
        <p:txBody>
          <a:bodyPr>
            <a:normAutofit fontScale="92500" lnSpcReduction="10000"/>
          </a:bodyPr>
          <a:lstStyle/>
          <a:p>
            <a:pPr lvl="0"/>
            <a:r>
              <a:rPr lang="hr-HR" dirty="0"/>
              <a:t>Arza;</a:t>
            </a:r>
            <a:endParaRPr lang="ru-RU" dirty="0"/>
          </a:p>
          <a:p>
            <a:pPr lvl="0"/>
            <a:r>
              <a:rPr lang="hr-HR" dirty="0" smtClean="0"/>
              <a:t>Esaslandyryş </a:t>
            </a:r>
            <a:r>
              <a:rPr lang="hr-HR" dirty="0"/>
              <a:t>şertnamasy, tertipnama, bellige alnandygy hakynda </a:t>
            </a:r>
            <a:r>
              <a:rPr lang="hr-HR" dirty="0" smtClean="0"/>
              <a:t>şahadatnama nusgasy;</a:t>
            </a:r>
            <a:endParaRPr lang="ru-RU" dirty="0"/>
          </a:p>
          <a:p>
            <a:pPr lvl="0"/>
            <a:r>
              <a:rPr lang="hr-HR" dirty="0"/>
              <a:t>Bank ygtyýarnamasynyň kepillendiriş edarasy tarapyndan tassyklanan </a:t>
            </a:r>
            <a:r>
              <a:rPr lang="hr-HR" dirty="0" smtClean="0"/>
              <a:t>nusgasy;</a:t>
            </a:r>
            <a:endParaRPr lang="ru-RU" dirty="0"/>
          </a:p>
          <a:p>
            <a:pPr lvl="0"/>
            <a:r>
              <a:rPr lang="hr-HR" dirty="0"/>
              <a:t>Soňky hasabat senesine bankyň balansy (goşundylary bilen);</a:t>
            </a:r>
            <a:endParaRPr lang="ru-RU" dirty="0"/>
          </a:p>
          <a:p>
            <a:pPr lvl="0"/>
            <a:r>
              <a:rPr lang="hr-HR" dirty="0"/>
              <a:t>Ykdysady kadalaşdyryjylaryň hasaplanyşy baradaky maglumatlar;</a:t>
            </a:r>
            <a:endParaRPr lang="ru-RU" dirty="0"/>
          </a:p>
          <a:p>
            <a:pPr lvl="0"/>
            <a:r>
              <a:rPr lang="hr-HR" dirty="0"/>
              <a:t>Auditor barlagynyň </a:t>
            </a:r>
            <a:r>
              <a:rPr lang="hr-HR" dirty="0" smtClean="0"/>
              <a:t>netijesi.</a:t>
            </a:r>
            <a:endParaRPr lang="ru-RU" dirty="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25470"/>
          </a:xfrm>
        </p:spPr>
        <p:txBody>
          <a:bodyPr>
            <a:normAutofit fontScale="90000"/>
          </a:bodyPr>
          <a:lstStyle/>
          <a:p>
            <a:r>
              <a:rPr lang="hr-HR" sz="2000" b="1" dirty="0" smtClean="0"/>
              <a:t>T-n </a:t>
            </a:r>
            <a:r>
              <a:rPr lang="hr-HR" sz="2000" b="1" dirty="0"/>
              <a:t>boýunça 2010-njy ýylda bankara karz bazarynda milli pulunda geçirilen amallar barada maglumat</a:t>
            </a:r>
            <a:r>
              <a:rPr lang="ru-RU" sz="2000" dirty="0"/>
              <a:t/>
            </a:r>
            <a:br>
              <a:rPr lang="ru-RU" sz="2000" dirty="0"/>
            </a:br>
            <a:endParaRPr lang="ru-RU" sz="2000" dirty="0"/>
          </a:p>
        </p:txBody>
      </p:sp>
      <p:graphicFrame>
        <p:nvGraphicFramePr>
          <p:cNvPr id="4" name="Содержимое 3"/>
          <p:cNvGraphicFramePr>
            <a:graphicFrameLocks noGrp="1"/>
          </p:cNvGraphicFramePr>
          <p:nvPr>
            <p:ph idx="1"/>
          </p:nvPr>
        </p:nvGraphicFramePr>
        <p:xfrm>
          <a:off x="428596" y="857235"/>
          <a:ext cx="8229599" cy="5870030"/>
        </p:xfrm>
        <a:graphic>
          <a:graphicData uri="http://schemas.openxmlformats.org/drawingml/2006/table">
            <a:tbl>
              <a:tblPr firstRow="1" bandRow="1">
                <a:tableStyleId>{5C22544A-7EE6-4342-B048-85BDC9FD1C3A}</a:tableStyleId>
              </a:tblPr>
              <a:tblGrid>
                <a:gridCol w="1175657"/>
                <a:gridCol w="1175657"/>
                <a:gridCol w="1175657"/>
                <a:gridCol w="1175657"/>
                <a:gridCol w="1175657"/>
                <a:gridCol w="1175657"/>
                <a:gridCol w="1175657"/>
              </a:tblGrid>
              <a:tr h="526043">
                <a:tc rowSpan="2">
                  <a:txBody>
                    <a:bodyPr/>
                    <a:lstStyle/>
                    <a:p>
                      <a:pPr algn="ctr">
                        <a:lnSpc>
                          <a:spcPts val="1200"/>
                        </a:lnSpc>
                        <a:spcAft>
                          <a:spcPts val="0"/>
                        </a:spcAft>
                      </a:pPr>
                      <a:r>
                        <a:rPr lang="hr-HR" sz="1800" dirty="0">
                          <a:latin typeface="Times New Roman"/>
                          <a:ea typeface="Times New Roman"/>
                        </a:rPr>
                        <a:t>Berlen karzlaryň möhleti</a:t>
                      </a:r>
                      <a:endParaRPr lang="ru-RU" sz="1800" dirty="0">
                        <a:latin typeface="Times New Roman"/>
                        <a:ea typeface="Times New Roman"/>
                      </a:endParaRPr>
                    </a:p>
                  </a:txBody>
                  <a:tcPr marL="68580" marR="68580" marT="0" marB="0"/>
                </a:tc>
                <a:tc gridSpan="3">
                  <a:txBody>
                    <a:bodyPr/>
                    <a:lstStyle/>
                    <a:p>
                      <a:pPr algn="ctr">
                        <a:lnSpc>
                          <a:spcPts val="1200"/>
                        </a:lnSpc>
                        <a:spcAft>
                          <a:spcPts val="0"/>
                        </a:spcAft>
                      </a:pPr>
                      <a:r>
                        <a:rPr lang="hr-HR" sz="1800" dirty="0">
                          <a:latin typeface="Times New Roman"/>
                          <a:ea typeface="Times New Roman"/>
                        </a:rPr>
                        <a:t>Ýanwar</a:t>
                      </a:r>
                      <a:endParaRPr lang="ru-RU" sz="1800" dirty="0">
                        <a:latin typeface="Times New Roman"/>
                        <a:ea typeface="Times New Roman"/>
                      </a:endParaRPr>
                    </a:p>
                  </a:txBody>
                  <a:tcPr marL="68580" marR="68580" marT="0" marB="0"/>
                </a:tc>
                <a:tc hMerge="1">
                  <a:txBody>
                    <a:bodyPr/>
                    <a:lstStyle/>
                    <a:p>
                      <a:endParaRPr lang="ru-RU"/>
                    </a:p>
                  </a:txBody>
                  <a:tcPr/>
                </a:tc>
                <a:tc hMerge="1">
                  <a:txBody>
                    <a:bodyPr/>
                    <a:lstStyle/>
                    <a:p>
                      <a:endParaRPr lang="ru-RU"/>
                    </a:p>
                  </a:txBody>
                  <a:tcPr/>
                </a:tc>
                <a:tc gridSpan="3">
                  <a:txBody>
                    <a:bodyPr/>
                    <a:lstStyle/>
                    <a:p>
                      <a:pPr algn="ctr">
                        <a:lnSpc>
                          <a:spcPts val="1200"/>
                        </a:lnSpc>
                        <a:spcAft>
                          <a:spcPts val="0"/>
                        </a:spcAft>
                      </a:pPr>
                      <a:r>
                        <a:rPr lang="hr-HR" sz="1800">
                          <a:latin typeface="Times New Roman"/>
                          <a:ea typeface="Times New Roman"/>
                        </a:rPr>
                        <a:t>Ýanwar-awgust</a:t>
                      </a:r>
                      <a:endParaRPr lang="ru-RU" sz="1800">
                        <a:latin typeface="Times New Roman"/>
                        <a:ea typeface="Times New Roman"/>
                      </a:endParaRPr>
                    </a:p>
                  </a:txBody>
                  <a:tcPr marL="68580" marR="68580" marT="0" marB="0"/>
                </a:tc>
                <a:tc hMerge="1">
                  <a:txBody>
                    <a:bodyPr/>
                    <a:lstStyle/>
                    <a:p>
                      <a:endParaRPr lang="ru-RU"/>
                    </a:p>
                  </a:txBody>
                  <a:tcPr/>
                </a:tc>
                <a:tc hMerge="1">
                  <a:txBody>
                    <a:bodyPr/>
                    <a:lstStyle/>
                    <a:p>
                      <a:endParaRPr lang="ru-RU"/>
                    </a:p>
                  </a:txBody>
                  <a:tcPr/>
                </a:tc>
              </a:tr>
              <a:tr h="526043">
                <a:tc vMerge="1">
                  <a:txBody>
                    <a:bodyPr/>
                    <a:lstStyle/>
                    <a:p>
                      <a:endParaRPr lang="ru-RU"/>
                    </a:p>
                  </a:txBody>
                  <a:tcPr/>
                </a:tc>
                <a:tc>
                  <a:txBody>
                    <a:bodyPr/>
                    <a:lstStyle/>
                    <a:p>
                      <a:pPr algn="ctr">
                        <a:lnSpc>
                          <a:spcPts val="1200"/>
                        </a:lnSpc>
                        <a:spcAft>
                          <a:spcPts val="0"/>
                        </a:spcAft>
                      </a:pPr>
                      <a:r>
                        <a:rPr lang="hr-HR" sz="1800" dirty="0">
                          <a:latin typeface="Times New Roman"/>
                          <a:ea typeface="Times New Roman"/>
                        </a:rPr>
                        <a:t>Geleşik möçberi</a:t>
                      </a:r>
                      <a:endParaRPr lang="ru-RU" sz="1800" dirty="0">
                        <a:latin typeface="Times New Roman"/>
                        <a:ea typeface="Times New Roman"/>
                      </a:endParaRPr>
                    </a:p>
                    <a:p>
                      <a:pPr algn="ctr">
                        <a:lnSpc>
                          <a:spcPts val="1200"/>
                        </a:lnSpc>
                        <a:spcAft>
                          <a:spcPts val="0"/>
                        </a:spcAft>
                      </a:pPr>
                      <a:r>
                        <a:rPr lang="hr-HR" sz="1800" dirty="0">
                          <a:latin typeface="Times New Roman"/>
                          <a:ea typeface="Times New Roman"/>
                        </a:rPr>
                        <a:t>(müň man)</a:t>
                      </a:r>
                      <a:endParaRPr lang="ru-RU" sz="1800" dirty="0">
                        <a:latin typeface="Times New Roman"/>
                        <a:ea typeface="Times New Roman"/>
                      </a:endParaRPr>
                    </a:p>
                  </a:txBody>
                  <a:tcPr marL="68580" marR="68580" marT="0" marB="0"/>
                </a:tc>
                <a:tc>
                  <a:txBody>
                    <a:bodyPr/>
                    <a:lstStyle/>
                    <a:p>
                      <a:pPr algn="ctr">
                        <a:lnSpc>
                          <a:spcPts val="1200"/>
                        </a:lnSpc>
                        <a:spcAft>
                          <a:spcPts val="0"/>
                        </a:spcAft>
                      </a:pPr>
                      <a:r>
                        <a:rPr lang="hr-HR" sz="1800" dirty="0" smtClean="0">
                          <a:latin typeface="Times New Roman"/>
                          <a:ea typeface="Times New Roman"/>
                        </a:rPr>
                        <a:t>Geleşik </a:t>
                      </a:r>
                      <a:r>
                        <a:rPr lang="hr-HR" sz="1800" dirty="0">
                          <a:latin typeface="Times New Roman"/>
                          <a:ea typeface="Times New Roman"/>
                        </a:rPr>
                        <a:t>sany</a:t>
                      </a:r>
                      <a:endParaRPr lang="ru-RU" sz="1800" dirty="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Ortaça göterim derejesi (%)</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Geleşik möçberi</a:t>
                      </a:r>
                      <a:endParaRPr lang="ru-RU" sz="1800">
                        <a:latin typeface="Times New Roman"/>
                        <a:ea typeface="Times New Roman"/>
                      </a:endParaRPr>
                    </a:p>
                    <a:p>
                      <a:pPr algn="ctr">
                        <a:lnSpc>
                          <a:spcPts val="1200"/>
                        </a:lnSpc>
                        <a:spcAft>
                          <a:spcPts val="0"/>
                        </a:spcAft>
                      </a:pPr>
                      <a:r>
                        <a:rPr lang="hr-HR" sz="1800">
                          <a:latin typeface="Times New Roman"/>
                          <a:ea typeface="Times New Roman"/>
                        </a:rPr>
                        <a:t>(müň man)</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Geleşik sany</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Ortaça göterim derejesi (%)</a:t>
                      </a:r>
                      <a:endParaRPr lang="ru-RU" sz="1800">
                        <a:latin typeface="Times New Roman"/>
                        <a:ea typeface="Times New Roman"/>
                      </a:endParaRPr>
                    </a:p>
                  </a:txBody>
                  <a:tcPr marL="68580" marR="68580" marT="0" marB="0"/>
                </a:tc>
              </a:tr>
              <a:tr h="526043">
                <a:tc>
                  <a:txBody>
                    <a:bodyPr/>
                    <a:lstStyle/>
                    <a:p>
                      <a:pPr algn="ctr">
                        <a:lnSpc>
                          <a:spcPts val="1200"/>
                        </a:lnSpc>
                        <a:spcAft>
                          <a:spcPts val="0"/>
                        </a:spcAft>
                      </a:pPr>
                      <a:r>
                        <a:rPr lang="ru-RU" sz="1800">
                          <a:latin typeface="Times New Roman"/>
                          <a:ea typeface="Times New Roman"/>
                        </a:rPr>
                        <a:t>1</a:t>
                      </a:r>
                      <a:r>
                        <a:rPr lang="hr-HR" sz="1800">
                          <a:latin typeface="Times New Roman"/>
                          <a:ea typeface="Times New Roman"/>
                        </a:rPr>
                        <a:t> aý we ondan az</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dirty="0">
                          <a:latin typeface="Times New Roman"/>
                          <a:ea typeface="Times New Roman"/>
                        </a:rPr>
                        <a:t>-</a:t>
                      </a:r>
                      <a:endParaRPr lang="ru-RU" sz="1800" dirty="0">
                        <a:latin typeface="Times New Roman"/>
                        <a:ea typeface="Times New Roman"/>
                      </a:endParaRPr>
                    </a:p>
                  </a:txBody>
                  <a:tcPr marL="68580" marR="68580" marT="0" marB="0"/>
                </a:tc>
                <a:tc>
                  <a:txBody>
                    <a:bodyPr/>
                    <a:lstStyle/>
                    <a:p>
                      <a:pPr algn="ctr">
                        <a:lnSpc>
                          <a:spcPts val="1200"/>
                        </a:lnSpc>
                        <a:spcAft>
                          <a:spcPts val="0"/>
                        </a:spcAft>
                      </a:pPr>
                      <a:r>
                        <a:rPr lang="hr-HR" sz="1800" dirty="0">
                          <a:latin typeface="Times New Roman"/>
                          <a:ea typeface="Times New Roman"/>
                        </a:rPr>
                        <a:t>-</a:t>
                      </a:r>
                      <a:endParaRPr lang="ru-RU" sz="1800" dirty="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r>
              <a:tr h="526043">
                <a:tc>
                  <a:txBody>
                    <a:bodyPr/>
                    <a:lstStyle/>
                    <a:p>
                      <a:pPr algn="ctr">
                        <a:lnSpc>
                          <a:spcPts val="1200"/>
                        </a:lnSpc>
                        <a:spcAft>
                          <a:spcPts val="0"/>
                        </a:spcAft>
                      </a:pPr>
                      <a:r>
                        <a:rPr lang="hr-HR" sz="1800">
                          <a:latin typeface="Times New Roman"/>
                          <a:ea typeface="Times New Roman"/>
                        </a:rPr>
                        <a:t>2 aýlyk</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dirty="0">
                          <a:latin typeface="Times New Roman"/>
                          <a:ea typeface="Times New Roman"/>
                        </a:rPr>
                        <a:t>-</a:t>
                      </a:r>
                      <a:endParaRPr lang="ru-RU" sz="1800" dirty="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r>
              <a:tr h="526043">
                <a:tc>
                  <a:txBody>
                    <a:bodyPr/>
                    <a:lstStyle/>
                    <a:p>
                      <a:pPr algn="ctr">
                        <a:lnSpc>
                          <a:spcPts val="1200"/>
                        </a:lnSpc>
                        <a:spcAft>
                          <a:spcPts val="0"/>
                        </a:spcAft>
                      </a:pPr>
                      <a:r>
                        <a:rPr lang="hr-HR" sz="1800">
                          <a:latin typeface="Times New Roman"/>
                          <a:ea typeface="Times New Roman"/>
                        </a:rPr>
                        <a:t>3 aýlyk</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5000,0</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1</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dirty="0">
                          <a:latin typeface="Times New Roman"/>
                          <a:ea typeface="Times New Roman"/>
                        </a:rPr>
                        <a:t>5,0</a:t>
                      </a:r>
                      <a:endParaRPr lang="ru-RU" sz="1800" dirty="0">
                        <a:latin typeface="Times New Roman"/>
                        <a:ea typeface="Times New Roman"/>
                      </a:endParaRPr>
                    </a:p>
                  </a:txBody>
                  <a:tcPr marL="68580" marR="68580" marT="0" marB="0"/>
                </a:tc>
                <a:tc>
                  <a:txBody>
                    <a:bodyPr/>
                    <a:lstStyle/>
                    <a:p>
                      <a:pPr algn="ctr">
                        <a:lnSpc>
                          <a:spcPts val="1200"/>
                        </a:lnSpc>
                        <a:spcAft>
                          <a:spcPts val="0"/>
                        </a:spcAft>
                      </a:pPr>
                      <a:r>
                        <a:rPr lang="hr-HR" sz="1800" dirty="0">
                          <a:latin typeface="Times New Roman"/>
                          <a:ea typeface="Times New Roman"/>
                        </a:rPr>
                        <a:t>5000,0</a:t>
                      </a:r>
                      <a:endParaRPr lang="ru-RU" sz="1800" dirty="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1</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5,0</a:t>
                      </a:r>
                      <a:endParaRPr lang="ru-RU" sz="1800">
                        <a:latin typeface="Times New Roman"/>
                        <a:ea typeface="Times New Roman"/>
                      </a:endParaRPr>
                    </a:p>
                  </a:txBody>
                  <a:tcPr marL="68580" marR="68580" marT="0" marB="0"/>
                </a:tc>
              </a:tr>
              <a:tr h="526043">
                <a:tc>
                  <a:txBody>
                    <a:bodyPr/>
                    <a:lstStyle/>
                    <a:p>
                      <a:pPr algn="ctr">
                        <a:lnSpc>
                          <a:spcPts val="1200"/>
                        </a:lnSpc>
                        <a:spcAft>
                          <a:spcPts val="0"/>
                        </a:spcAft>
                      </a:pPr>
                      <a:r>
                        <a:rPr lang="hr-HR" sz="1800">
                          <a:latin typeface="Times New Roman"/>
                          <a:ea typeface="Times New Roman"/>
                        </a:rPr>
                        <a:t>4 aýlyk</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dirty="0">
                          <a:latin typeface="Times New Roman"/>
                          <a:ea typeface="Times New Roman"/>
                        </a:rPr>
                        <a:t>5000,0</a:t>
                      </a:r>
                      <a:endParaRPr lang="ru-RU" sz="1800" dirty="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1</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4,2</a:t>
                      </a:r>
                      <a:endParaRPr lang="ru-RU" sz="1800">
                        <a:latin typeface="Times New Roman"/>
                        <a:ea typeface="Times New Roman"/>
                      </a:endParaRPr>
                    </a:p>
                  </a:txBody>
                  <a:tcPr marL="68580" marR="68580" marT="0" marB="0"/>
                </a:tc>
              </a:tr>
              <a:tr h="526043">
                <a:tc>
                  <a:txBody>
                    <a:bodyPr/>
                    <a:lstStyle/>
                    <a:p>
                      <a:pPr algn="ctr">
                        <a:lnSpc>
                          <a:spcPts val="1200"/>
                        </a:lnSpc>
                        <a:spcAft>
                          <a:spcPts val="0"/>
                        </a:spcAft>
                      </a:pPr>
                      <a:r>
                        <a:rPr lang="hr-HR" sz="1800">
                          <a:latin typeface="Times New Roman"/>
                          <a:ea typeface="Times New Roman"/>
                        </a:rPr>
                        <a:t>5 aýlyk</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dirty="0">
                          <a:latin typeface="Times New Roman"/>
                          <a:ea typeface="Times New Roman"/>
                        </a:rPr>
                        <a:t>-</a:t>
                      </a:r>
                      <a:endParaRPr lang="ru-RU" sz="1800" dirty="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r>
              <a:tr h="526043">
                <a:tc>
                  <a:txBody>
                    <a:bodyPr/>
                    <a:lstStyle/>
                    <a:p>
                      <a:pPr algn="ctr">
                        <a:lnSpc>
                          <a:spcPts val="1200"/>
                        </a:lnSpc>
                        <a:spcAft>
                          <a:spcPts val="0"/>
                        </a:spcAft>
                      </a:pPr>
                      <a:r>
                        <a:rPr lang="hr-HR" sz="1800">
                          <a:latin typeface="Times New Roman"/>
                          <a:ea typeface="Times New Roman"/>
                        </a:rPr>
                        <a:t>6 aýlyk</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10000,0</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1</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6,0</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40000,0</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dirty="0">
                          <a:latin typeface="Times New Roman"/>
                          <a:ea typeface="Times New Roman"/>
                        </a:rPr>
                        <a:t>4</a:t>
                      </a:r>
                      <a:endParaRPr lang="ru-RU" sz="1800" dirty="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4,9</a:t>
                      </a:r>
                      <a:endParaRPr lang="ru-RU" sz="1800">
                        <a:latin typeface="Times New Roman"/>
                        <a:ea typeface="Times New Roman"/>
                      </a:endParaRPr>
                    </a:p>
                  </a:txBody>
                  <a:tcPr marL="68580" marR="68580" marT="0" marB="0"/>
                </a:tc>
              </a:tr>
              <a:tr h="526043">
                <a:tc>
                  <a:txBody>
                    <a:bodyPr/>
                    <a:lstStyle/>
                    <a:p>
                      <a:pPr algn="ctr">
                        <a:lnSpc>
                          <a:spcPts val="1200"/>
                        </a:lnSpc>
                        <a:spcAft>
                          <a:spcPts val="0"/>
                        </a:spcAft>
                      </a:pPr>
                      <a:r>
                        <a:rPr lang="hr-HR" sz="1800">
                          <a:latin typeface="Times New Roman"/>
                          <a:ea typeface="Times New Roman"/>
                        </a:rPr>
                        <a:t>6 aýdan 1 ý. çenli</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202500,0</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14</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dirty="0">
                          <a:latin typeface="Times New Roman"/>
                          <a:ea typeface="Times New Roman"/>
                        </a:rPr>
                        <a:t>5,1</a:t>
                      </a:r>
                      <a:endParaRPr lang="ru-RU" sz="1800" dirty="0">
                        <a:latin typeface="Times New Roman"/>
                        <a:ea typeface="Times New Roman"/>
                      </a:endParaRPr>
                    </a:p>
                  </a:txBody>
                  <a:tcPr marL="68580" marR="68580" marT="0" marB="0"/>
                </a:tc>
              </a:tr>
              <a:tr h="526043">
                <a:tc>
                  <a:txBody>
                    <a:bodyPr/>
                    <a:lstStyle/>
                    <a:p>
                      <a:pPr algn="ctr">
                        <a:lnSpc>
                          <a:spcPts val="1200"/>
                        </a:lnSpc>
                        <a:spcAft>
                          <a:spcPts val="0"/>
                        </a:spcAft>
                      </a:pPr>
                      <a:r>
                        <a:rPr lang="hr-HR" sz="1800">
                          <a:latin typeface="Times New Roman"/>
                          <a:ea typeface="Times New Roman"/>
                        </a:rPr>
                        <a:t>1 ýyldan köp</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21900,0</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a:latin typeface="Times New Roman"/>
                          <a:ea typeface="Times New Roman"/>
                        </a:rPr>
                        <a:t>6</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dirty="0">
                          <a:latin typeface="Times New Roman"/>
                          <a:ea typeface="Times New Roman"/>
                        </a:rPr>
                        <a:t>5,4</a:t>
                      </a:r>
                      <a:endParaRPr lang="ru-RU" sz="1800" dirty="0">
                        <a:latin typeface="Times New Roman"/>
                        <a:ea typeface="Times New Roman"/>
                      </a:endParaRPr>
                    </a:p>
                  </a:txBody>
                  <a:tcPr marL="68580" marR="68580" marT="0" marB="0"/>
                </a:tc>
              </a:tr>
              <a:tr h="526043">
                <a:tc>
                  <a:txBody>
                    <a:bodyPr/>
                    <a:lstStyle/>
                    <a:p>
                      <a:pPr algn="ctr">
                        <a:lnSpc>
                          <a:spcPts val="1200"/>
                        </a:lnSpc>
                        <a:spcAft>
                          <a:spcPts val="0"/>
                        </a:spcAft>
                      </a:pPr>
                      <a:r>
                        <a:rPr lang="hr-HR" sz="1800" b="1">
                          <a:latin typeface="Times New Roman"/>
                          <a:ea typeface="Times New Roman"/>
                        </a:rPr>
                        <a:t>JEMI:</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b="1">
                          <a:latin typeface="Times New Roman"/>
                          <a:ea typeface="Times New Roman"/>
                        </a:rPr>
                        <a:t>15000,0</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b="1">
                          <a:latin typeface="Times New Roman"/>
                          <a:ea typeface="Times New Roman"/>
                        </a:rPr>
                        <a:t>2</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b="1">
                          <a:latin typeface="Times New Roman"/>
                          <a:ea typeface="Times New Roman"/>
                        </a:rPr>
                        <a:t>5,7</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b="1">
                          <a:latin typeface="Times New Roman"/>
                          <a:ea typeface="Times New Roman"/>
                        </a:rPr>
                        <a:t>274400,0</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b="1">
                          <a:latin typeface="Times New Roman"/>
                          <a:ea typeface="Times New Roman"/>
                        </a:rPr>
                        <a:t>26</a:t>
                      </a:r>
                      <a:endParaRPr lang="ru-RU" sz="1800">
                        <a:latin typeface="Times New Roman"/>
                        <a:ea typeface="Times New Roman"/>
                      </a:endParaRPr>
                    </a:p>
                  </a:txBody>
                  <a:tcPr marL="68580" marR="68580" marT="0" marB="0"/>
                </a:tc>
                <a:tc>
                  <a:txBody>
                    <a:bodyPr/>
                    <a:lstStyle/>
                    <a:p>
                      <a:pPr algn="ctr">
                        <a:lnSpc>
                          <a:spcPts val="1200"/>
                        </a:lnSpc>
                        <a:spcAft>
                          <a:spcPts val="0"/>
                        </a:spcAft>
                      </a:pPr>
                      <a:r>
                        <a:rPr lang="hr-HR" sz="1800" b="1" dirty="0">
                          <a:latin typeface="Times New Roman"/>
                          <a:ea typeface="Times New Roman"/>
                        </a:rPr>
                        <a:t>5,05</a:t>
                      </a:r>
                      <a:endParaRPr lang="ru-RU" sz="1800" dirty="0">
                        <a:latin typeface="Times New Roman"/>
                        <a:ea typeface="Times New Roman"/>
                      </a:endParaRPr>
                    </a:p>
                  </a:txBody>
                  <a:tcPr marL="68580" marR="68580" marT="0" marB="0"/>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hr-HR" b="1" dirty="0" smtClean="0"/>
              <a:t>Maliýe karzlaryň dürli görnüşleri </a:t>
            </a:r>
            <a:endParaRPr lang="ru-RU" b="1" dirty="0"/>
          </a:p>
        </p:txBody>
      </p:sp>
      <p:sp>
        <p:nvSpPr>
          <p:cNvPr id="3" name="Содержимое 2"/>
          <p:cNvSpPr>
            <a:spLocks noGrp="1"/>
          </p:cNvSpPr>
          <p:nvPr>
            <p:ph idx="1"/>
          </p:nvPr>
        </p:nvSpPr>
        <p:spPr>
          <a:xfrm>
            <a:off x="214282" y="1214422"/>
            <a:ext cx="8715436" cy="5357850"/>
          </a:xfrm>
        </p:spPr>
        <p:txBody>
          <a:bodyPr>
            <a:normAutofit fontScale="85000" lnSpcReduction="20000"/>
          </a:bodyPr>
          <a:lstStyle/>
          <a:p>
            <a:r>
              <a:rPr lang="hr-HR" b="1" dirty="0" smtClean="0"/>
              <a:t>onkol (ýa-da talap edilýänçe berilýän) karzla</a:t>
            </a:r>
            <a:r>
              <a:rPr lang="sq-AL" b="1" dirty="0" smtClean="0"/>
              <a:t>r</a:t>
            </a:r>
            <a:r>
              <a:rPr lang="en-US" b="1" dirty="0" smtClean="0"/>
              <a:t>-</a:t>
            </a:r>
            <a:r>
              <a:rPr lang="en-US" dirty="0" smtClean="0"/>
              <a:t> </a:t>
            </a:r>
            <a:r>
              <a:rPr lang="en-US" dirty="0" err="1" smtClean="0"/>
              <a:t>Ilkinji</a:t>
            </a:r>
            <a:r>
              <a:rPr lang="hr-HR" dirty="0" smtClean="0"/>
              <a:t> (</a:t>
            </a:r>
            <a:r>
              <a:rPr lang="en-US" dirty="0" err="1" smtClean="0"/>
              <a:t>birinji</a:t>
            </a:r>
            <a:r>
              <a:rPr lang="hr-HR" dirty="0" smtClean="0"/>
              <a:t>) </a:t>
            </a:r>
            <a:r>
              <a:rPr lang="en-US" dirty="0" err="1" smtClean="0"/>
              <a:t>bildiril</a:t>
            </a:r>
            <a:r>
              <a:rPr lang="hr-HR" dirty="0" smtClean="0"/>
              <a:t>ýä</a:t>
            </a:r>
            <a:r>
              <a:rPr lang="en-US" dirty="0" smtClean="0"/>
              <a:t>n </a:t>
            </a:r>
            <a:r>
              <a:rPr lang="en-US" dirty="0" err="1" smtClean="0"/>
              <a:t>talap</a:t>
            </a:r>
            <a:r>
              <a:rPr lang="en-US" dirty="0" smtClean="0"/>
              <a:t> </a:t>
            </a:r>
            <a:r>
              <a:rPr lang="en-US" dirty="0" err="1" smtClean="0"/>
              <a:t>esasynda</a:t>
            </a:r>
            <a:r>
              <a:rPr lang="hr-HR" dirty="0" smtClean="0"/>
              <a:t> ü</a:t>
            </a:r>
            <a:r>
              <a:rPr lang="en-US" dirty="0" smtClean="0"/>
              <a:t>z</a:t>
            </a:r>
            <a:r>
              <a:rPr lang="hr-HR" dirty="0" smtClean="0"/>
              <a:t>ü</a:t>
            </a:r>
            <a:r>
              <a:rPr lang="en-US" dirty="0" smtClean="0"/>
              <a:t>l</a:t>
            </a:r>
            <a:r>
              <a:rPr lang="hr-HR" dirty="0" smtClean="0"/>
              <a:t>ýä</a:t>
            </a:r>
            <a:r>
              <a:rPr lang="en-US" dirty="0" smtClean="0"/>
              <a:t>n </a:t>
            </a:r>
            <a:r>
              <a:rPr lang="en-US" dirty="0" err="1" smtClean="0"/>
              <a:t>karza</a:t>
            </a:r>
            <a:r>
              <a:rPr lang="hr-HR" dirty="0" smtClean="0"/>
              <a:t> o</a:t>
            </a:r>
            <a:r>
              <a:rPr lang="en-US" dirty="0" err="1" smtClean="0"/>
              <a:t>nkol</a:t>
            </a:r>
            <a:r>
              <a:rPr lang="en-US" dirty="0" smtClean="0"/>
              <a:t> </a:t>
            </a:r>
            <a:r>
              <a:rPr lang="en-US" dirty="0" err="1" smtClean="0"/>
              <a:t>karzy</a:t>
            </a:r>
            <a:r>
              <a:rPr lang="en-US" b="1" dirty="0" smtClean="0"/>
              <a:t> </a:t>
            </a:r>
            <a:r>
              <a:rPr lang="en-US" dirty="0" err="1" smtClean="0"/>
              <a:t>di</a:t>
            </a:r>
            <a:r>
              <a:rPr lang="hr-HR" dirty="0" smtClean="0"/>
              <a:t>ý</a:t>
            </a:r>
            <a:r>
              <a:rPr lang="en-US" dirty="0" err="1" smtClean="0"/>
              <a:t>il</a:t>
            </a:r>
            <a:r>
              <a:rPr lang="hr-HR" dirty="0" smtClean="0"/>
              <a:t>ýä</a:t>
            </a:r>
            <a:r>
              <a:rPr lang="en-US" dirty="0" smtClean="0"/>
              <a:t>r</a:t>
            </a:r>
            <a:r>
              <a:rPr lang="hr-HR" dirty="0" smtClean="0"/>
              <a:t>.</a:t>
            </a:r>
            <a:endParaRPr lang="ru-RU" dirty="0" smtClean="0"/>
          </a:p>
          <a:p>
            <a:r>
              <a:rPr lang="hr-HR" b="1" dirty="0" smtClean="0"/>
              <a:t>Möhletli karzlar -</a:t>
            </a:r>
            <a:r>
              <a:rPr lang="hr-HR" u="sng" dirty="0" smtClean="0"/>
              <a:t>gysga möhletli karzlar </a:t>
            </a:r>
            <a:r>
              <a:rPr lang="sq-AL" dirty="0" smtClean="0"/>
              <a:t>(1 ýyla çenli) </a:t>
            </a:r>
            <a:r>
              <a:rPr lang="hr-HR" u="sng" dirty="0" smtClean="0"/>
              <a:t>dolanyşyk serişdeleri almak</a:t>
            </a:r>
            <a:r>
              <a:rPr lang="hr-HR" dirty="0" smtClean="0"/>
              <a:t>, zähmet haklary tölemek we ş.m. üçin berilýär, </a:t>
            </a:r>
            <a:r>
              <a:rPr lang="hr-HR" u="sng" dirty="0" smtClean="0"/>
              <a:t>uzak möhletli karzlar </a:t>
            </a:r>
            <a:r>
              <a:rPr lang="sq-AL" dirty="0" smtClean="0"/>
              <a:t>(1 ýyldan köp) </a:t>
            </a:r>
            <a:r>
              <a:rPr lang="hr-HR" dirty="0" smtClean="0"/>
              <a:t>bolsa, </a:t>
            </a:r>
            <a:r>
              <a:rPr lang="hr-HR" u="sng" dirty="0" smtClean="0"/>
              <a:t>maýa goýum taslamalary maliýeleşdirmek</a:t>
            </a:r>
            <a:r>
              <a:rPr lang="hr-HR" dirty="0" smtClean="0"/>
              <a:t>, esasy serişdeleri almak, önümçiligi giňeltmek we ş.m. üçin berilýär. </a:t>
            </a:r>
            <a:endParaRPr lang="ru-RU" dirty="0" smtClean="0"/>
          </a:p>
          <a:p>
            <a:r>
              <a:rPr lang="hr-HR" b="1" dirty="0" smtClean="0"/>
              <a:t>kontokorrent</a:t>
            </a:r>
            <a:r>
              <a:rPr lang="hr-HR" dirty="0" smtClean="0"/>
              <a:t> (ýa-da gündelik hasap boýunça berilýän) we </a:t>
            </a:r>
            <a:r>
              <a:rPr lang="hr-HR" b="1" dirty="0" smtClean="0"/>
              <a:t>owerdraft karzlar- </a:t>
            </a:r>
            <a:r>
              <a:rPr lang="tt-RU" dirty="0" smtClean="0"/>
              <a:t>bu </a:t>
            </a:r>
            <a:r>
              <a:rPr lang="hr-HR" dirty="0" smtClean="0"/>
              <a:t>karz alyjynyň </a:t>
            </a:r>
            <a:r>
              <a:rPr lang="tt-RU" dirty="0" smtClean="0"/>
              <a:t>hasabyndan galyndysyndan artyk </a:t>
            </a:r>
            <a:r>
              <a:rPr lang="hr-HR" dirty="0" smtClean="0"/>
              <a:t>pul </a:t>
            </a:r>
            <a:r>
              <a:rPr lang="tt-RU" dirty="0" smtClean="0"/>
              <a:t>serişdeleriň ulanma</a:t>
            </a:r>
            <a:r>
              <a:rPr lang="hr-HR" dirty="0" smtClean="0"/>
              <a:t>g</a:t>
            </a:r>
            <a:r>
              <a:rPr lang="tt-RU" dirty="0" smtClean="0"/>
              <a:t>yny aňladýar </a:t>
            </a:r>
            <a:r>
              <a:rPr lang="hr-HR" dirty="0" smtClean="0"/>
              <a:t>. Iňlis dilinden „owerdraft“ (</a:t>
            </a:r>
            <a:r>
              <a:rPr lang="ru-RU" i="1" dirty="0" err="1" smtClean="0"/>
              <a:t>over</a:t>
            </a:r>
            <a:r>
              <a:rPr lang="hr-HR" dirty="0" smtClean="0"/>
              <a:t> – artyk</a:t>
            </a:r>
            <a:r>
              <a:rPr lang="hr-HR" i="1" dirty="0" smtClean="0"/>
              <a:t>, </a:t>
            </a:r>
            <a:r>
              <a:rPr lang="ru-RU" i="1" dirty="0" err="1" smtClean="0"/>
              <a:t>draft</a:t>
            </a:r>
            <a:r>
              <a:rPr lang="hr-HR" dirty="0" smtClean="0"/>
              <a:t> – taslama) artyk çykdajy diýmegi ýa-da gysga möhletli karzyň bir görnüşini aňladýar.</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tt-RU" b="1" dirty="0" smtClean="0"/>
              <a:t>Kontokorrent we owerdraft karzlar</a:t>
            </a:r>
            <a:r>
              <a:rPr lang="hr-HR" b="1" dirty="0" smtClean="0"/>
              <a:t>y </a:t>
            </a:r>
            <a:endParaRPr lang="ru-RU" dirty="0"/>
          </a:p>
        </p:txBody>
      </p:sp>
      <p:sp>
        <p:nvSpPr>
          <p:cNvPr id="3" name="Содержимое 2"/>
          <p:cNvSpPr>
            <a:spLocks noGrp="1"/>
          </p:cNvSpPr>
          <p:nvPr>
            <p:ph idx="1"/>
          </p:nvPr>
        </p:nvSpPr>
        <p:spPr>
          <a:xfrm>
            <a:off x="457200" y="1285860"/>
            <a:ext cx="8229600" cy="5286412"/>
          </a:xfrm>
        </p:spPr>
        <p:txBody>
          <a:bodyPr>
            <a:normAutofit fontScale="85000" lnSpcReduction="20000"/>
          </a:bodyPr>
          <a:lstStyle/>
          <a:p>
            <a:r>
              <a:rPr lang="tt-RU" dirty="0" smtClean="0"/>
              <a:t>Häzirki zaman halkara tejribesinde ulan</a:t>
            </a:r>
            <a:r>
              <a:rPr lang="hr-HR" dirty="0" smtClean="0"/>
              <a:t>yl</a:t>
            </a:r>
            <a:r>
              <a:rPr lang="tt-RU" dirty="0" smtClean="0"/>
              <a:t>ýan karzlaşdyrmak usullary</a:t>
            </a:r>
            <a:r>
              <a:rPr lang="hr-HR" dirty="0" smtClean="0"/>
              <a:t>nyň biri bolan, </a:t>
            </a:r>
            <a:r>
              <a:rPr lang="tt-RU" dirty="0" smtClean="0"/>
              <a:t>karz </a:t>
            </a:r>
            <a:r>
              <a:rPr lang="hr-HR" dirty="0" smtClean="0"/>
              <a:t>ugur</a:t>
            </a:r>
            <a:r>
              <a:rPr lang="tt-RU" dirty="0" smtClean="0"/>
              <a:t>laryň açylmagy bilen karzlaşdyrmak usul</a:t>
            </a:r>
            <a:r>
              <a:rPr lang="hr-HR" dirty="0" smtClean="0"/>
              <a:t>y</a:t>
            </a:r>
            <a:r>
              <a:rPr lang="tt-RU" dirty="0" smtClean="0"/>
              <a:t> ulan</a:t>
            </a:r>
            <a:r>
              <a:rPr lang="hr-HR" dirty="0" smtClean="0"/>
              <a:t>yl</a:t>
            </a:r>
            <a:r>
              <a:rPr lang="tt-RU" dirty="0" smtClean="0"/>
              <a:t>anda</a:t>
            </a:r>
            <a:r>
              <a:rPr lang="hr-HR" dirty="0" smtClean="0"/>
              <a:t>, </a:t>
            </a:r>
            <a:r>
              <a:rPr lang="tt-RU" dirty="0" smtClean="0"/>
              <a:t>bankyň müşderi üçin </a:t>
            </a:r>
            <a:r>
              <a:rPr lang="tt-RU" u="sng" dirty="0" smtClean="0"/>
              <a:t>öňünden kesgitlenen karzyň aňryçä</a:t>
            </a:r>
            <a:r>
              <a:rPr lang="hr-HR" u="sng" dirty="0" smtClean="0"/>
              <a:t>k möçberi </a:t>
            </a:r>
            <a:r>
              <a:rPr lang="tt-RU" u="sng" dirty="0" smtClean="0"/>
              <a:t>esasynda karzlaşdyrylýar. </a:t>
            </a:r>
            <a:endParaRPr lang="sq-AL" u="sng" dirty="0" smtClean="0"/>
          </a:p>
          <a:p>
            <a:r>
              <a:rPr lang="tt-RU" dirty="0" smtClean="0"/>
              <a:t>Goşmaça serişdelere bolan önümçilik </a:t>
            </a:r>
            <a:r>
              <a:rPr lang="hr-HR" dirty="0" smtClean="0"/>
              <a:t>we durmuş </a:t>
            </a:r>
            <a:r>
              <a:rPr lang="tt-RU" dirty="0" smtClean="0"/>
              <a:t>zerurly</a:t>
            </a:r>
            <a:r>
              <a:rPr lang="hr-HR" dirty="0" smtClean="0"/>
              <a:t>klar</a:t>
            </a:r>
            <a:r>
              <a:rPr lang="tt-RU" dirty="0" smtClean="0"/>
              <a:t>gyň ýüze çykmagy </a:t>
            </a:r>
            <a:r>
              <a:rPr lang="tt-RU" u="sng" dirty="0" smtClean="0"/>
              <a:t>bilen karz şertnama</a:t>
            </a:r>
            <a:r>
              <a:rPr lang="hr-HR" u="sng" dirty="0" smtClean="0"/>
              <a:t> laýyklyk</a:t>
            </a:r>
            <a:r>
              <a:rPr lang="tt-RU" u="sng" dirty="0" smtClean="0"/>
              <a:t>da</a:t>
            </a:r>
            <a:r>
              <a:rPr lang="hr-HR" u="sng" dirty="0" smtClean="0"/>
              <a:t>, </a:t>
            </a:r>
            <a:r>
              <a:rPr lang="tt-RU" u="sng" dirty="0" smtClean="0"/>
              <a:t>karz </a:t>
            </a:r>
            <a:r>
              <a:rPr lang="hr-HR" u="sng" dirty="0" smtClean="0"/>
              <a:t>ugur</a:t>
            </a:r>
            <a:r>
              <a:rPr lang="tt-RU" u="sng" dirty="0" smtClean="0"/>
              <a:t>y ulan</a:t>
            </a:r>
            <a:r>
              <a:rPr lang="hr-HR" u="sng" dirty="0" smtClean="0"/>
              <a:t>yl</a:t>
            </a:r>
            <a:r>
              <a:rPr lang="tt-RU" u="sng" dirty="0" smtClean="0"/>
              <a:t>ýar.</a:t>
            </a:r>
            <a:endParaRPr lang="sq-AL" u="sng" dirty="0" smtClean="0"/>
          </a:p>
          <a:p>
            <a:r>
              <a:rPr lang="tt-RU" dirty="0" smtClean="0"/>
              <a:t>Bu usul </a:t>
            </a:r>
            <a:r>
              <a:rPr lang="tt-RU" u="sng" dirty="0" smtClean="0"/>
              <a:t>köplenç ösen ýurtlaryň </a:t>
            </a:r>
            <a:r>
              <a:rPr lang="tt-RU" dirty="0" smtClean="0"/>
              <a:t>bank tejribesinde </a:t>
            </a:r>
            <a:r>
              <a:rPr lang="tt-RU" u="sng" dirty="0" smtClean="0"/>
              <a:t>ulan</a:t>
            </a:r>
            <a:r>
              <a:rPr lang="hr-HR" u="sng" dirty="0" smtClean="0"/>
              <a:t>yl</a:t>
            </a:r>
            <a:r>
              <a:rPr lang="tt-RU" u="sng" dirty="0" smtClean="0"/>
              <a:t>ýar.</a:t>
            </a:r>
            <a:endParaRPr lang="sq-AL" u="sng" dirty="0" smtClean="0"/>
          </a:p>
          <a:p>
            <a:r>
              <a:rPr lang="tt-RU" u="sng" dirty="0" smtClean="0"/>
              <a:t>Köplenç karz </a:t>
            </a:r>
            <a:r>
              <a:rPr lang="hr-HR" u="sng" dirty="0" smtClean="0"/>
              <a:t>ugurlary </a:t>
            </a:r>
            <a:r>
              <a:rPr lang="tt-RU" dirty="0" smtClean="0"/>
              <a:t>bir näçe </a:t>
            </a:r>
            <a:r>
              <a:rPr lang="tt-RU" u="sng" dirty="0" smtClean="0"/>
              <a:t>aýlyk ýa-da bir ýyllyk açylýar.</a:t>
            </a:r>
            <a:endParaRPr lang="sq-AL" u="sng" dirty="0" smtClean="0"/>
          </a:p>
          <a:p>
            <a:r>
              <a:rPr lang="sq-AL" dirty="0" smtClean="0"/>
              <a:t>Karzlar </a:t>
            </a:r>
            <a:r>
              <a:rPr lang="tt-RU" dirty="0" smtClean="0"/>
              <a:t>özüni gowy tarapdan tanadan </a:t>
            </a:r>
            <a:r>
              <a:rPr lang="tt-RU" u="sng" dirty="0" smtClean="0"/>
              <a:t>ynamly müşderiler bilen guralýar</a:t>
            </a:r>
            <a:r>
              <a:rPr lang="tt-RU" dirty="0" smtClean="0"/>
              <a:t>.</a:t>
            </a:r>
            <a:endParaRPr lang="ru-RU"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1000108"/>
            <a:ext cx="8229600" cy="1143000"/>
          </a:xfrm>
        </p:spPr>
        <p:txBody>
          <a:bodyPr>
            <a:normAutofit/>
          </a:bodyPr>
          <a:lstStyle/>
          <a:p>
            <a:r>
              <a:rPr lang="tt-RU" sz="3200" b="1" dirty="0" smtClean="0"/>
              <a:t>Kontokorrent we owerdraft karzlar</a:t>
            </a:r>
            <a:r>
              <a:rPr lang="hr-HR" sz="3200" b="1" dirty="0" smtClean="0"/>
              <a:t> ynamdar müşderilere azyndan berjaý edilmegi şerti</a:t>
            </a:r>
            <a:endParaRPr lang="ru-RU" sz="3200" b="1" dirty="0"/>
          </a:p>
        </p:txBody>
      </p:sp>
      <p:sp>
        <p:nvSpPr>
          <p:cNvPr id="3" name="Содержимое 2"/>
          <p:cNvSpPr>
            <a:spLocks noGrp="1"/>
          </p:cNvSpPr>
          <p:nvPr>
            <p:ph idx="1"/>
          </p:nvPr>
        </p:nvSpPr>
        <p:spPr>
          <a:xfrm>
            <a:off x="428596" y="2143117"/>
            <a:ext cx="8229600" cy="3929090"/>
          </a:xfrm>
        </p:spPr>
        <p:txBody>
          <a:bodyPr/>
          <a:lstStyle/>
          <a:p>
            <a:pPr>
              <a:buNone/>
            </a:pPr>
            <a:r>
              <a:rPr lang="hr-HR" dirty="0" smtClean="0"/>
              <a:t>a) meýilleşdirilýän döwürde müşderiniň jemi dolanşyk serişdeleriniň çeşmesi, olaryň ulanylýan möçberinden artyk bolanda;</a:t>
            </a:r>
            <a:endParaRPr lang="ru-RU" dirty="0" smtClean="0"/>
          </a:p>
          <a:p>
            <a:pPr>
              <a:buNone/>
            </a:pPr>
            <a:r>
              <a:rPr lang="hr-HR" dirty="0" smtClean="0"/>
              <a:t>b) müşderiden gyssagly depozitiň iň az möçberi talap edilýär. Bu bolsa, karzyň üpjünçiliginiň bir görnüşi bolup çykyş edýär.</a:t>
            </a:r>
            <a:endParaRPr lang="ru-RU" dirty="0" smtClean="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955</Words>
  <Application>Microsoft Office PowerPoint</Application>
  <PresentationFormat>Экран (4:3)</PresentationFormat>
  <Paragraphs>131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Maliýe we täjirçilik karzlary</vt:lpstr>
      <vt:lpstr>Maliýe karzy </vt:lpstr>
      <vt:lpstr>Слайд 3</vt:lpstr>
      <vt:lpstr>Bankara karzlar</vt:lpstr>
      <vt:lpstr>Bankara karzyny almak üçin karz alyjy bank, karz beriji banka tabşyrmaly resminamalar</vt:lpstr>
      <vt:lpstr>T-n boýunça 2010-njy ýylda bankara karz bazarynda milli pulunda geçirilen amallar barada maglumat </vt:lpstr>
      <vt:lpstr>Maliýe karzlaryň dürli görnüşleri </vt:lpstr>
      <vt:lpstr>Kontokorrent we owerdraft karzlary </vt:lpstr>
      <vt:lpstr>Kontokorrent we owerdraft karzlar ynamdar müşderilere azyndan berjaý edilmegi şerti</vt:lpstr>
      <vt:lpstr>Kontokorrent karzlar</vt:lpstr>
      <vt:lpstr>Karzlaşdyrma döwründe bank tarapyndan karz şertnamasynyň şertleriniň ýerine ýetirilişi gözegçilik wagtynda göz öňünde tutulan ýagdaýlary </vt:lpstr>
      <vt:lpstr>Täjirçilik karzy</vt:lpstr>
      <vt:lpstr>Karzlaşdyrmagyň şertleri</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Maliýe we täjirçilik karzlary</dc:title>
  <dc:creator>Admin</dc:creator>
  <cp:lastModifiedBy>Admin</cp:lastModifiedBy>
  <cp:revision>20</cp:revision>
  <dcterms:created xsi:type="dcterms:W3CDTF">2014-05-20T04:24:20Z</dcterms:created>
  <dcterms:modified xsi:type="dcterms:W3CDTF">2014-05-30T03:24:05Z</dcterms:modified>
</cp:coreProperties>
</file>