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tk-T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B7FA-1531-4761-9FD0-90FE60EA6804}" type="datetimeFigureOut">
              <a:rPr lang="tk-TM" smtClean="0"/>
              <a:t>25.06.20 ý.</a:t>
            </a:fld>
            <a:endParaRPr lang="tk-T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k-TM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0712C7C-D562-4A46-9169-2536199B161F}" type="slidenum">
              <a:rPr lang="tk-TM" smtClean="0"/>
              <a:t>‹#›</a:t>
            </a:fld>
            <a:endParaRPr lang="tk-TM"/>
          </a:p>
        </p:txBody>
      </p:sp>
    </p:spTree>
    <p:extLst>
      <p:ext uri="{BB962C8B-B14F-4D97-AF65-F5344CB8AC3E}">
        <p14:creationId xmlns:p14="http://schemas.microsoft.com/office/powerpoint/2010/main" val="84432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B7FA-1531-4761-9FD0-90FE60EA6804}" type="datetimeFigureOut">
              <a:rPr lang="tk-TM" smtClean="0"/>
              <a:t>25.06.20 ý.</a:t>
            </a:fld>
            <a:endParaRPr lang="tk-T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k-TM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712C7C-D562-4A46-9169-2536199B161F}" type="slidenum">
              <a:rPr lang="tk-TM" smtClean="0"/>
              <a:t>‹#›</a:t>
            </a:fld>
            <a:endParaRPr lang="tk-TM"/>
          </a:p>
        </p:txBody>
      </p:sp>
    </p:spTree>
    <p:extLst>
      <p:ext uri="{BB962C8B-B14F-4D97-AF65-F5344CB8AC3E}">
        <p14:creationId xmlns:p14="http://schemas.microsoft.com/office/powerpoint/2010/main" val="238225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B7FA-1531-4761-9FD0-90FE60EA6804}" type="datetimeFigureOut">
              <a:rPr lang="tk-TM" smtClean="0"/>
              <a:t>25.06.20 ý.</a:t>
            </a:fld>
            <a:endParaRPr lang="tk-T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k-TM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712C7C-D562-4A46-9169-2536199B161F}" type="slidenum">
              <a:rPr lang="tk-TM" smtClean="0"/>
              <a:t>‹#›</a:t>
            </a:fld>
            <a:endParaRPr lang="tk-TM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7120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B7FA-1531-4761-9FD0-90FE60EA6804}" type="datetimeFigureOut">
              <a:rPr lang="tk-TM" smtClean="0"/>
              <a:t>25.06.20 ý.</a:t>
            </a:fld>
            <a:endParaRPr lang="tk-T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k-TM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712C7C-D562-4A46-9169-2536199B161F}" type="slidenum">
              <a:rPr lang="tk-TM" smtClean="0"/>
              <a:t>‹#›</a:t>
            </a:fld>
            <a:endParaRPr lang="tk-TM"/>
          </a:p>
        </p:txBody>
      </p:sp>
    </p:spTree>
    <p:extLst>
      <p:ext uri="{BB962C8B-B14F-4D97-AF65-F5344CB8AC3E}">
        <p14:creationId xmlns:p14="http://schemas.microsoft.com/office/powerpoint/2010/main" val="2068012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B7FA-1531-4761-9FD0-90FE60EA6804}" type="datetimeFigureOut">
              <a:rPr lang="tk-TM" smtClean="0"/>
              <a:t>25.06.20 ý.</a:t>
            </a:fld>
            <a:endParaRPr lang="tk-T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k-TM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712C7C-D562-4A46-9169-2536199B161F}" type="slidenum">
              <a:rPr lang="tk-TM" smtClean="0"/>
              <a:t>‹#›</a:t>
            </a:fld>
            <a:endParaRPr lang="tk-TM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6179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B7FA-1531-4761-9FD0-90FE60EA6804}" type="datetimeFigureOut">
              <a:rPr lang="tk-TM" smtClean="0"/>
              <a:t>25.06.20 ý.</a:t>
            </a:fld>
            <a:endParaRPr lang="tk-T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k-TM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712C7C-D562-4A46-9169-2536199B161F}" type="slidenum">
              <a:rPr lang="tk-TM" smtClean="0"/>
              <a:t>‹#›</a:t>
            </a:fld>
            <a:endParaRPr lang="tk-TM"/>
          </a:p>
        </p:txBody>
      </p:sp>
    </p:spTree>
    <p:extLst>
      <p:ext uri="{BB962C8B-B14F-4D97-AF65-F5344CB8AC3E}">
        <p14:creationId xmlns:p14="http://schemas.microsoft.com/office/powerpoint/2010/main" val="3800365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B7FA-1531-4761-9FD0-90FE60EA6804}" type="datetimeFigureOut">
              <a:rPr lang="tk-TM" smtClean="0"/>
              <a:t>25.06.20 ý.</a:t>
            </a:fld>
            <a:endParaRPr lang="tk-T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k-TM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2C7C-D562-4A46-9169-2536199B161F}" type="slidenum">
              <a:rPr lang="tk-TM" smtClean="0"/>
              <a:t>‹#›</a:t>
            </a:fld>
            <a:endParaRPr lang="tk-TM"/>
          </a:p>
        </p:txBody>
      </p:sp>
    </p:spTree>
    <p:extLst>
      <p:ext uri="{BB962C8B-B14F-4D97-AF65-F5344CB8AC3E}">
        <p14:creationId xmlns:p14="http://schemas.microsoft.com/office/powerpoint/2010/main" val="2356195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B7FA-1531-4761-9FD0-90FE60EA6804}" type="datetimeFigureOut">
              <a:rPr lang="tk-TM" smtClean="0"/>
              <a:t>25.06.20 ý.</a:t>
            </a:fld>
            <a:endParaRPr lang="tk-T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k-TM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2C7C-D562-4A46-9169-2536199B161F}" type="slidenum">
              <a:rPr lang="tk-TM" smtClean="0"/>
              <a:t>‹#›</a:t>
            </a:fld>
            <a:endParaRPr lang="tk-TM"/>
          </a:p>
        </p:txBody>
      </p:sp>
    </p:spTree>
    <p:extLst>
      <p:ext uri="{BB962C8B-B14F-4D97-AF65-F5344CB8AC3E}">
        <p14:creationId xmlns:p14="http://schemas.microsoft.com/office/powerpoint/2010/main" val="81603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B7FA-1531-4761-9FD0-90FE60EA6804}" type="datetimeFigureOut">
              <a:rPr lang="tk-TM" smtClean="0"/>
              <a:t>25.06.20 ý.</a:t>
            </a:fld>
            <a:endParaRPr lang="tk-T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k-TM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2C7C-D562-4A46-9169-2536199B161F}" type="slidenum">
              <a:rPr lang="tk-TM" smtClean="0"/>
              <a:t>‹#›</a:t>
            </a:fld>
            <a:endParaRPr lang="tk-TM"/>
          </a:p>
        </p:txBody>
      </p:sp>
    </p:spTree>
    <p:extLst>
      <p:ext uri="{BB962C8B-B14F-4D97-AF65-F5344CB8AC3E}">
        <p14:creationId xmlns:p14="http://schemas.microsoft.com/office/powerpoint/2010/main" val="161750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B7FA-1531-4761-9FD0-90FE60EA6804}" type="datetimeFigureOut">
              <a:rPr lang="tk-TM" smtClean="0"/>
              <a:t>25.06.20 ý.</a:t>
            </a:fld>
            <a:endParaRPr lang="tk-T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k-TM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712C7C-D562-4A46-9169-2536199B161F}" type="slidenum">
              <a:rPr lang="tk-TM" smtClean="0"/>
              <a:t>‹#›</a:t>
            </a:fld>
            <a:endParaRPr lang="tk-TM"/>
          </a:p>
        </p:txBody>
      </p:sp>
    </p:spTree>
    <p:extLst>
      <p:ext uri="{BB962C8B-B14F-4D97-AF65-F5344CB8AC3E}">
        <p14:creationId xmlns:p14="http://schemas.microsoft.com/office/powerpoint/2010/main" val="28908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B7FA-1531-4761-9FD0-90FE60EA6804}" type="datetimeFigureOut">
              <a:rPr lang="tk-TM" smtClean="0"/>
              <a:t>25.06.20 ý.</a:t>
            </a:fld>
            <a:endParaRPr lang="tk-T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k-TM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712C7C-D562-4A46-9169-2536199B161F}" type="slidenum">
              <a:rPr lang="tk-TM" smtClean="0"/>
              <a:t>‹#›</a:t>
            </a:fld>
            <a:endParaRPr lang="tk-TM"/>
          </a:p>
        </p:txBody>
      </p:sp>
    </p:spTree>
    <p:extLst>
      <p:ext uri="{BB962C8B-B14F-4D97-AF65-F5344CB8AC3E}">
        <p14:creationId xmlns:p14="http://schemas.microsoft.com/office/powerpoint/2010/main" val="2820174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B7FA-1531-4761-9FD0-90FE60EA6804}" type="datetimeFigureOut">
              <a:rPr lang="tk-TM" smtClean="0"/>
              <a:t>25.06.20 ý.</a:t>
            </a:fld>
            <a:endParaRPr lang="tk-T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k-TM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712C7C-D562-4A46-9169-2536199B161F}" type="slidenum">
              <a:rPr lang="tk-TM" smtClean="0"/>
              <a:t>‹#›</a:t>
            </a:fld>
            <a:endParaRPr lang="tk-TM"/>
          </a:p>
        </p:txBody>
      </p:sp>
    </p:spTree>
    <p:extLst>
      <p:ext uri="{BB962C8B-B14F-4D97-AF65-F5344CB8AC3E}">
        <p14:creationId xmlns:p14="http://schemas.microsoft.com/office/powerpoint/2010/main" val="355416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B7FA-1531-4761-9FD0-90FE60EA6804}" type="datetimeFigureOut">
              <a:rPr lang="tk-TM" smtClean="0"/>
              <a:t>25.06.20 ý.</a:t>
            </a:fld>
            <a:endParaRPr lang="tk-T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k-TM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2C7C-D562-4A46-9169-2536199B161F}" type="slidenum">
              <a:rPr lang="tk-TM" smtClean="0"/>
              <a:t>‹#›</a:t>
            </a:fld>
            <a:endParaRPr lang="tk-TM"/>
          </a:p>
        </p:txBody>
      </p:sp>
    </p:spTree>
    <p:extLst>
      <p:ext uri="{BB962C8B-B14F-4D97-AF65-F5344CB8AC3E}">
        <p14:creationId xmlns:p14="http://schemas.microsoft.com/office/powerpoint/2010/main" val="112085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B7FA-1531-4761-9FD0-90FE60EA6804}" type="datetimeFigureOut">
              <a:rPr lang="tk-TM" smtClean="0"/>
              <a:t>25.06.20 ý.</a:t>
            </a:fld>
            <a:endParaRPr lang="tk-T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k-TM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2C7C-D562-4A46-9169-2536199B161F}" type="slidenum">
              <a:rPr lang="tk-TM" smtClean="0"/>
              <a:t>‹#›</a:t>
            </a:fld>
            <a:endParaRPr lang="tk-TM"/>
          </a:p>
        </p:txBody>
      </p:sp>
    </p:spTree>
    <p:extLst>
      <p:ext uri="{BB962C8B-B14F-4D97-AF65-F5344CB8AC3E}">
        <p14:creationId xmlns:p14="http://schemas.microsoft.com/office/powerpoint/2010/main" val="2547878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B7FA-1531-4761-9FD0-90FE60EA6804}" type="datetimeFigureOut">
              <a:rPr lang="tk-TM" smtClean="0"/>
              <a:t>25.06.20 ý.</a:t>
            </a:fld>
            <a:endParaRPr lang="tk-T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k-TM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2C7C-D562-4A46-9169-2536199B161F}" type="slidenum">
              <a:rPr lang="tk-TM" smtClean="0"/>
              <a:t>‹#›</a:t>
            </a:fld>
            <a:endParaRPr lang="tk-TM"/>
          </a:p>
        </p:txBody>
      </p:sp>
    </p:spTree>
    <p:extLst>
      <p:ext uri="{BB962C8B-B14F-4D97-AF65-F5344CB8AC3E}">
        <p14:creationId xmlns:p14="http://schemas.microsoft.com/office/powerpoint/2010/main" val="75262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B7FA-1531-4761-9FD0-90FE60EA6804}" type="datetimeFigureOut">
              <a:rPr lang="tk-TM" smtClean="0"/>
              <a:t>25.06.20 ý.</a:t>
            </a:fld>
            <a:endParaRPr lang="tk-T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k-TM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712C7C-D562-4A46-9169-2536199B161F}" type="slidenum">
              <a:rPr lang="tk-TM" smtClean="0"/>
              <a:t>‹#›</a:t>
            </a:fld>
            <a:endParaRPr lang="tk-TM"/>
          </a:p>
        </p:txBody>
      </p:sp>
    </p:spTree>
    <p:extLst>
      <p:ext uri="{BB962C8B-B14F-4D97-AF65-F5344CB8AC3E}">
        <p14:creationId xmlns:p14="http://schemas.microsoft.com/office/powerpoint/2010/main" val="2380992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DB7FA-1531-4761-9FD0-90FE60EA6804}" type="datetimeFigureOut">
              <a:rPr lang="tk-TM" smtClean="0"/>
              <a:t>25.06.20 ý.</a:t>
            </a:fld>
            <a:endParaRPr lang="tk-T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k-T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0712C7C-D562-4A46-9169-2536199B161F}" type="slidenum">
              <a:rPr lang="tk-TM" smtClean="0"/>
              <a:t>‹#›</a:t>
            </a:fld>
            <a:endParaRPr lang="tk-TM"/>
          </a:p>
        </p:txBody>
      </p:sp>
    </p:spTree>
    <p:extLst>
      <p:ext uri="{BB962C8B-B14F-4D97-AF65-F5344CB8AC3E}">
        <p14:creationId xmlns:p14="http://schemas.microsoft.com/office/powerpoint/2010/main" val="112173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61430" y="469900"/>
            <a:ext cx="7877970" cy="939800"/>
          </a:xfrm>
        </p:spPr>
        <p:txBody>
          <a:bodyPr>
            <a:normAutofit fontScale="90000"/>
          </a:bodyPr>
          <a:lstStyle/>
          <a:p>
            <a:r>
              <a:rPr lang="tk-TM" b="1" dirty="0" smtClean="0"/>
              <a:t>Nokadyň Proýeksiýalary</a:t>
            </a:r>
            <a:endParaRPr lang="tk-TM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7717" y="1409700"/>
            <a:ext cx="10566400" cy="3949700"/>
          </a:xfrm>
        </p:spPr>
        <p:txBody>
          <a:bodyPr>
            <a:noAutofit/>
          </a:bodyPr>
          <a:lstStyle/>
          <a:p>
            <a:pPr algn="ctr"/>
            <a:r>
              <a:rPr lang="tk-TM" sz="2800" dirty="0" smtClean="0">
                <a:solidFill>
                  <a:schemeClr val="tx1"/>
                </a:solidFill>
              </a:rPr>
              <a:t>Durmuşda duş gelýän çyzgylaryn </a:t>
            </a:r>
            <a:r>
              <a:rPr lang="tk-TM" sz="2800" dirty="0">
                <a:solidFill>
                  <a:schemeClr val="tx1"/>
                </a:solidFill>
              </a:rPr>
              <a:t>hemmesi </a:t>
            </a:r>
            <a:r>
              <a:rPr lang="tk-TM" sz="2800" dirty="0" smtClean="0">
                <a:solidFill>
                  <a:schemeClr val="tx1"/>
                </a:solidFill>
              </a:rPr>
              <a:t>bolmasa-da, aglabasy</a:t>
            </a:r>
            <a:r>
              <a:rPr lang="tk-TM" sz="2800" dirty="0">
                <a:solidFill>
                  <a:schemeClr val="tx1"/>
                </a:solidFill>
              </a:rPr>
              <a:t> </a:t>
            </a:r>
            <a:r>
              <a:rPr lang="tk-TM" sz="2800" dirty="0" smtClean="0">
                <a:solidFill>
                  <a:schemeClr val="tx1"/>
                </a:solidFill>
              </a:rPr>
              <a:t>Gaspar Monžuň </a:t>
            </a:r>
            <a:r>
              <a:rPr lang="tk-TM" sz="2800" dirty="0">
                <a:solidFill>
                  <a:schemeClr val="tx1"/>
                </a:solidFill>
              </a:rPr>
              <a:t>usuly bilen, </a:t>
            </a:r>
            <a:r>
              <a:rPr lang="tk-TM" sz="2800" dirty="0" smtClean="0">
                <a:solidFill>
                  <a:schemeClr val="tx1"/>
                </a:solidFill>
              </a:rPr>
              <a:t>ýagny </a:t>
            </a:r>
            <a:r>
              <a:rPr lang="tk-TM" sz="2800" dirty="0">
                <a:solidFill>
                  <a:schemeClr val="tx1"/>
                </a:solidFill>
              </a:rPr>
              <a:t>predmetleri </a:t>
            </a:r>
            <a:r>
              <a:rPr lang="tk-TM" sz="2800" dirty="0" smtClean="0">
                <a:solidFill>
                  <a:schemeClr val="tx1"/>
                </a:solidFill>
              </a:rPr>
              <a:t>iki sany biri-birine perpendikulýar </a:t>
            </a:r>
            <a:r>
              <a:rPr lang="tk-TM" sz="2800" dirty="0">
                <a:solidFill>
                  <a:schemeClr val="tx1"/>
                </a:solidFill>
              </a:rPr>
              <a:t>bolan tekizliklere </a:t>
            </a:r>
            <a:r>
              <a:rPr lang="tk-TM" sz="2800" dirty="0" smtClean="0">
                <a:solidFill>
                  <a:schemeClr val="tx1"/>
                </a:solidFill>
              </a:rPr>
              <a:t>gönüburçly proýektirleme arkaly alnan</a:t>
            </a:r>
            <a:r>
              <a:rPr lang="tk-TM" sz="2800" dirty="0">
                <a:solidFill>
                  <a:schemeClr val="tx1"/>
                </a:solidFill>
              </a:rPr>
              <a:t> </a:t>
            </a:r>
            <a:r>
              <a:rPr lang="tk-TM" sz="2800" dirty="0" smtClean="0">
                <a:solidFill>
                  <a:schemeClr val="tx1"/>
                </a:solidFill>
              </a:rPr>
              <a:t>çyzgylardyr. Kä </a:t>
            </a:r>
            <a:r>
              <a:rPr lang="tk-TM" sz="2800" dirty="0">
                <a:solidFill>
                  <a:schemeClr val="tx1"/>
                </a:solidFill>
              </a:rPr>
              <a:t>halatlarda </a:t>
            </a:r>
            <a:r>
              <a:rPr lang="tk-TM" sz="2800" dirty="0" smtClean="0">
                <a:solidFill>
                  <a:schemeClr val="tx1"/>
                </a:solidFill>
              </a:rPr>
              <a:t>proýeksiýalary boýunça şekillendirilýän predmetleriň formalaryny </a:t>
            </a:r>
            <a:r>
              <a:rPr lang="tk-TM" sz="2800" dirty="0">
                <a:solidFill>
                  <a:schemeClr val="tx1"/>
                </a:solidFill>
              </a:rPr>
              <a:t>(</a:t>
            </a:r>
            <a:r>
              <a:rPr lang="tk-TM" sz="2800" dirty="0" smtClean="0">
                <a:solidFill>
                  <a:schemeClr val="tx1"/>
                </a:solidFill>
              </a:rPr>
              <a:t>daşky görnüşlerini</a:t>
            </a:r>
            <a:r>
              <a:rPr lang="tk-TM" sz="2800" dirty="0">
                <a:solidFill>
                  <a:schemeClr val="tx1"/>
                </a:solidFill>
              </a:rPr>
              <a:t>), </a:t>
            </a:r>
            <a:r>
              <a:rPr lang="tk-TM" sz="2800" dirty="0" smtClean="0">
                <a:solidFill>
                  <a:schemeClr val="tx1"/>
                </a:solidFill>
              </a:rPr>
              <a:t>ölçeglerini </a:t>
            </a:r>
            <a:r>
              <a:rPr lang="tk-TM" sz="2800" dirty="0">
                <a:solidFill>
                  <a:schemeClr val="tx1"/>
                </a:solidFill>
              </a:rPr>
              <a:t>hem-de </a:t>
            </a:r>
            <a:r>
              <a:rPr lang="tk-TM" sz="2800" dirty="0" smtClean="0">
                <a:solidFill>
                  <a:schemeClr val="tx1"/>
                </a:solidFill>
              </a:rPr>
              <a:t>predmetiň aýry-aýry detallarynyň </a:t>
            </a:r>
            <a:r>
              <a:rPr lang="tk-TM" sz="2800" dirty="0">
                <a:solidFill>
                  <a:schemeClr val="tx1"/>
                </a:solidFill>
              </a:rPr>
              <a:t>(</a:t>
            </a:r>
            <a:r>
              <a:rPr lang="tk-TM" sz="2800" dirty="0" smtClean="0">
                <a:solidFill>
                  <a:schemeClr val="tx1"/>
                </a:solidFill>
              </a:rPr>
              <a:t>bölekleriniň) özara ýerleşişlerini </a:t>
            </a:r>
            <a:r>
              <a:rPr lang="tk-TM" sz="2800" dirty="0">
                <a:solidFill>
                  <a:schemeClr val="tx1"/>
                </a:solidFill>
              </a:rPr>
              <a:t>has </a:t>
            </a:r>
            <a:r>
              <a:rPr lang="tk-TM" sz="2800" dirty="0" smtClean="0">
                <a:solidFill>
                  <a:schemeClr val="tx1"/>
                </a:solidFill>
              </a:rPr>
              <a:t>aýdyň anyklamak üçin diňe </a:t>
            </a:r>
            <a:r>
              <a:rPr lang="tk-TM" sz="2800" dirty="0">
                <a:solidFill>
                  <a:schemeClr val="tx1"/>
                </a:solidFill>
              </a:rPr>
              <a:t>iki </a:t>
            </a:r>
            <a:r>
              <a:rPr lang="tk-TM" sz="2800" dirty="0" smtClean="0">
                <a:solidFill>
                  <a:schemeClr val="tx1"/>
                </a:solidFill>
              </a:rPr>
              <a:t>tekizlik ulanylman</a:t>
            </a:r>
            <a:r>
              <a:rPr lang="tk-TM" sz="2800" dirty="0">
                <a:solidFill>
                  <a:schemeClr val="tx1"/>
                </a:solidFill>
              </a:rPr>
              <a:t>, </a:t>
            </a:r>
            <a:r>
              <a:rPr lang="tk-TM" sz="2800" dirty="0" smtClean="0">
                <a:solidFill>
                  <a:schemeClr val="tx1"/>
                </a:solidFill>
              </a:rPr>
              <a:t>üç </a:t>
            </a:r>
            <a:r>
              <a:rPr lang="tk-TM" sz="2800" dirty="0">
                <a:solidFill>
                  <a:schemeClr val="tx1"/>
                </a:solidFill>
              </a:rPr>
              <a:t>we ondan-da </a:t>
            </a:r>
            <a:r>
              <a:rPr lang="tk-TM" sz="2800" dirty="0" smtClean="0">
                <a:solidFill>
                  <a:schemeClr val="tx1"/>
                </a:solidFill>
              </a:rPr>
              <a:t>köp tekizlikler ulanylýar.</a:t>
            </a:r>
            <a:endParaRPr lang="tk-TM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583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43957" y="571500"/>
            <a:ext cx="982254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2800" dirty="0"/>
              <a:t>Berlen </a:t>
            </a:r>
            <a:r>
              <a:rPr lang="tk-TM" sz="2800" dirty="0" smtClean="0"/>
              <a:t>nokadyň koordinatalarynyň </a:t>
            </a:r>
            <a:r>
              <a:rPr lang="tk-TM" sz="2800" dirty="0"/>
              <a:t>belgilerini </a:t>
            </a:r>
            <a:r>
              <a:rPr lang="tk-TM" sz="2800" dirty="0" smtClean="0"/>
              <a:t>jedweldäki </a:t>
            </a:r>
            <a:r>
              <a:rPr lang="tk-TM" sz="2800" dirty="0"/>
              <a:t>belgiler </a:t>
            </a:r>
            <a:r>
              <a:rPr lang="tk-TM" sz="2800" dirty="0" smtClean="0"/>
              <a:t>bilen deneşdirip</a:t>
            </a:r>
            <a:r>
              <a:rPr lang="tk-TM" sz="2800" dirty="0"/>
              <a:t>, </a:t>
            </a:r>
            <a:r>
              <a:rPr lang="tk-TM" sz="2800" dirty="0" smtClean="0"/>
              <a:t>nokadyň haýsy </a:t>
            </a:r>
            <a:r>
              <a:rPr lang="tk-TM" sz="2800" dirty="0"/>
              <a:t>sekizinji </a:t>
            </a:r>
            <a:r>
              <a:rPr lang="tk-TM" sz="2800" dirty="0" smtClean="0"/>
              <a:t>bölekde ýerleşýändigini </a:t>
            </a:r>
            <a:r>
              <a:rPr lang="tk-TM" sz="2800" dirty="0"/>
              <a:t>bilip </a:t>
            </a:r>
            <a:r>
              <a:rPr lang="tk-TM" sz="2800" dirty="0" smtClean="0"/>
              <a:t>bolar. Mysal üçin</a:t>
            </a:r>
            <a:r>
              <a:rPr lang="tk-TM" sz="2800" dirty="0"/>
              <a:t>, A(10, -20, -30) </a:t>
            </a:r>
            <a:r>
              <a:rPr lang="tk-TM" sz="2800" dirty="0" smtClean="0"/>
              <a:t>nokadyň </a:t>
            </a:r>
            <a:r>
              <a:rPr lang="tk-TM" sz="2800" dirty="0"/>
              <a:t>X koordinatasy </a:t>
            </a:r>
            <a:r>
              <a:rPr lang="tk-TM" sz="2800" dirty="0" smtClean="0"/>
              <a:t>položitel </a:t>
            </a:r>
            <a:r>
              <a:rPr lang="tk-TM" sz="2800" dirty="0"/>
              <a:t>(</a:t>
            </a:r>
            <a:r>
              <a:rPr lang="tk-TM" sz="2800" dirty="0" smtClean="0"/>
              <a:t>plýus</a:t>
            </a:r>
            <a:r>
              <a:rPr lang="tk-TM" sz="2800" dirty="0"/>
              <a:t>), </a:t>
            </a:r>
            <a:r>
              <a:rPr lang="tk-TM" sz="2800" dirty="0" smtClean="0"/>
              <a:t>Y bilen </a:t>
            </a:r>
            <a:r>
              <a:rPr lang="tk-TM" sz="2800" dirty="0"/>
              <a:t>Z koordinatalary bolsa otrisatel (minus) belgili sanlardyr. </a:t>
            </a:r>
            <a:r>
              <a:rPr lang="tk-TM" sz="2800" dirty="0" smtClean="0"/>
              <a:t>Diýmek, A </a:t>
            </a:r>
            <a:r>
              <a:rPr lang="tk-TM" sz="2800" dirty="0"/>
              <a:t>nokat 3-nji </a:t>
            </a:r>
            <a:r>
              <a:rPr lang="tk-TM" sz="2800" dirty="0" smtClean="0"/>
              <a:t>bölekde ýerleşendir</a:t>
            </a:r>
            <a:r>
              <a:rPr lang="tk-TM" sz="2800" dirty="0"/>
              <a:t>. </a:t>
            </a:r>
            <a:r>
              <a:rPr lang="tk-TM" sz="2800" dirty="0" smtClean="0"/>
              <a:t>Nokadyň haýsy </a:t>
            </a:r>
            <a:r>
              <a:rPr lang="tk-TM" sz="2800" dirty="0"/>
              <a:t>sekizinji </a:t>
            </a:r>
            <a:r>
              <a:rPr lang="tk-TM" sz="2800" dirty="0" smtClean="0"/>
              <a:t>bölekdedigini</a:t>
            </a:r>
            <a:r>
              <a:rPr lang="tk-TM" sz="2800" dirty="0"/>
              <a:t> </a:t>
            </a:r>
            <a:r>
              <a:rPr lang="tk-TM" sz="2800" dirty="0" smtClean="0"/>
              <a:t>jedwelsiz </a:t>
            </a:r>
            <a:r>
              <a:rPr lang="tk-TM" sz="2800" dirty="0"/>
              <a:t>hem anyklamak bolar. Mysal </a:t>
            </a:r>
            <a:r>
              <a:rPr lang="tk-TM" sz="2800" dirty="0" smtClean="0"/>
              <a:t>üçin</a:t>
            </a:r>
            <a:r>
              <a:rPr lang="tk-TM" sz="2800" dirty="0"/>
              <a:t>, A </a:t>
            </a:r>
            <a:r>
              <a:rPr lang="tk-TM" sz="2800" dirty="0" smtClean="0"/>
              <a:t>nokadyň </a:t>
            </a:r>
            <a:r>
              <a:rPr lang="tk-TM" sz="2800" dirty="0"/>
              <a:t>X </a:t>
            </a:r>
            <a:r>
              <a:rPr lang="tk-TM" sz="2800" dirty="0" smtClean="0"/>
              <a:t>koordinatasy položitel</a:t>
            </a:r>
            <a:r>
              <a:rPr lang="tk-TM" sz="2800" dirty="0"/>
              <a:t>. </a:t>
            </a:r>
            <a:r>
              <a:rPr lang="tk-TM" sz="2800" dirty="0" smtClean="0"/>
              <a:t>Diýmek</a:t>
            </a:r>
            <a:r>
              <a:rPr lang="tk-TM" sz="2800" dirty="0"/>
              <a:t>, 8 sany sekizinji </a:t>
            </a:r>
            <a:r>
              <a:rPr lang="tk-TM" sz="2800" dirty="0" smtClean="0"/>
              <a:t>bölegiň diňe </a:t>
            </a:r>
            <a:r>
              <a:rPr lang="tk-TM" sz="2800" dirty="0"/>
              <a:t>1-4-nji </a:t>
            </a:r>
            <a:r>
              <a:rPr lang="tk-TM" sz="2800" dirty="0" smtClean="0"/>
              <a:t>böleklerinde X položiteldir</a:t>
            </a:r>
            <a:r>
              <a:rPr lang="tk-TM" sz="2800" dirty="0"/>
              <a:t>. </a:t>
            </a:r>
            <a:r>
              <a:rPr lang="tk-TM" sz="2800" dirty="0" smtClean="0"/>
              <a:t>Ol </a:t>
            </a:r>
            <a:r>
              <a:rPr lang="tk-TM" sz="2800" dirty="0"/>
              <a:t>4 sany sekizinji </a:t>
            </a:r>
            <a:r>
              <a:rPr lang="tk-TM" sz="2800" dirty="0" smtClean="0"/>
              <a:t>bölekleriň diňe </a:t>
            </a:r>
            <a:r>
              <a:rPr lang="tk-TM" sz="2800" dirty="0"/>
              <a:t>2-njisinde we </a:t>
            </a:r>
            <a:r>
              <a:rPr lang="tk-TM" sz="2800" dirty="0" smtClean="0"/>
              <a:t>3-njisinde Y </a:t>
            </a:r>
            <a:r>
              <a:rPr lang="tk-TM" sz="2800" dirty="0"/>
              <a:t>koordinata otrisateldir. Galan 2 we </a:t>
            </a:r>
            <a:r>
              <a:rPr lang="tk-TM" sz="2800" dirty="0" smtClean="0"/>
              <a:t>3-nji bölekleriň </a:t>
            </a:r>
            <a:r>
              <a:rPr lang="tk-TM" sz="2800" dirty="0"/>
              <a:t>bolsa </a:t>
            </a:r>
            <a:r>
              <a:rPr lang="tk-TM" sz="2800" dirty="0" smtClean="0"/>
              <a:t>diňe 3-njisinde </a:t>
            </a:r>
            <a:r>
              <a:rPr lang="tk-TM" sz="2800" dirty="0"/>
              <a:t>Z otrisateldir. </a:t>
            </a:r>
            <a:r>
              <a:rPr lang="tk-TM" sz="2800" dirty="0" smtClean="0"/>
              <a:t>Diýmek</a:t>
            </a:r>
            <a:r>
              <a:rPr lang="tk-TM" sz="2800" dirty="0"/>
              <a:t>, A nokat 3-nji </a:t>
            </a:r>
            <a:r>
              <a:rPr lang="tk-TM" sz="2800" dirty="0" smtClean="0"/>
              <a:t>bölekde ýerleşendir.</a:t>
            </a:r>
            <a:endParaRPr lang="tk-TM" sz="3200" dirty="0"/>
          </a:p>
        </p:txBody>
      </p:sp>
    </p:spTree>
    <p:extLst>
      <p:ext uri="{BB962C8B-B14F-4D97-AF65-F5344CB8AC3E}">
        <p14:creationId xmlns:p14="http://schemas.microsoft.com/office/powerpoint/2010/main" val="928554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81368" y="296600"/>
            <a:ext cx="1035503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2800" dirty="0" smtClean="0"/>
              <a:t>Predmetiň gönüburçly proýeksiýalaryny </a:t>
            </a:r>
            <a:r>
              <a:rPr lang="tk-TM" sz="2800" dirty="0"/>
              <a:t>gurmak </a:t>
            </a:r>
            <a:r>
              <a:rPr lang="tk-TM" sz="2800" dirty="0" smtClean="0"/>
              <a:t>üçin suratdaky</a:t>
            </a:r>
            <a:r>
              <a:rPr lang="tk-TM" sz="2800" dirty="0"/>
              <a:t> </a:t>
            </a:r>
            <a:r>
              <a:rPr lang="tk-TM" sz="2800" dirty="0" smtClean="0"/>
              <a:t>nusgadan peýdalanylýar</a:t>
            </a:r>
            <a:r>
              <a:rPr lang="tk-TM" sz="2800" dirty="0"/>
              <a:t>. Bu nusga </a:t>
            </a:r>
            <a:r>
              <a:rPr lang="tk-TM" sz="2800" dirty="0" smtClean="0"/>
              <a:t>ginişlik </a:t>
            </a:r>
            <a:r>
              <a:rPr lang="tk-TM" sz="2800" dirty="0"/>
              <a:t>nusgasydyr. Tekizlikler </a:t>
            </a:r>
            <a:r>
              <a:rPr lang="tk-TM" sz="2800" dirty="0" smtClean="0"/>
              <a:t>şeyle</a:t>
            </a:r>
            <a:r>
              <a:rPr lang="tk-TM" sz="2800" dirty="0"/>
              <a:t> </a:t>
            </a:r>
            <a:r>
              <a:rPr lang="tk-TM" sz="2800" dirty="0" smtClean="0"/>
              <a:t>ýerleşenlerinde predmetiň T</a:t>
            </a:r>
            <a:r>
              <a:rPr lang="tk-TM" sz="2000" dirty="0" smtClean="0"/>
              <a:t>1</a:t>
            </a:r>
            <a:r>
              <a:rPr lang="tk-TM" sz="2800" dirty="0" smtClean="0"/>
              <a:t>, </a:t>
            </a:r>
            <a:r>
              <a:rPr lang="tk-TM" sz="2800" dirty="0"/>
              <a:t>we T</a:t>
            </a:r>
            <a:r>
              <a:rPr lang="tk-TM" sz="2000" dirty="0"/>
              <a:t>3</a:t>
            </a:r>
            <a:r>
              <a:rPr lang="tk-TM" sz="2800" dirty="0"/>
              <a:t> </a:t>
            </a:r>
            <a:r>
              <a:rPr lang="tk-TM" sz="2800" dirty="0" smtClean="0"/>
              <a:t>tekizliklerdäki proýeksiýalary ýoýulyp</a:t>
            </a:r>
            <a:r>
              <a:rPr lang="tk-TM" sz="2800" dirty="0"/>
              <a:t> </a:t>
            </a:r>
            <a:r>
              <a:rPr lang="tk-TM" sz="2800" dirty="0" smtClean="0"/>
              <a:t>görünýär</a:t>
            </a:r>
            <a:r>
              <a:rPr lang="tk-TM" sz="2800" dirty="0"/>
              <a:t>. Emma </a:t>
            </a:r>
            <a:r>
              <a:rPr lang="tk-TM" sz="2800" dirty="0" smtClean="0"/>
              <a:t>olaryň ýoýulman yerleşmekleri möhümdir</a:t>
            </a:r>
            <a:r>
              <a:rPr lang="tk-TM" sz="2800" dirty="0"/>
              <a:t>, </a:t>
            </a:r>
            <a:r>
              <a:rPr lang="tk-TM" sz="2800" dirty="0" smtClean="0"/>
              <a:t>çünki</a:t>
            </a:r>
            <a:r>
              <a:rPr lang="tk-TM" sz="2800" dirty="0"/>
              <a:t> </a:t>
            </a:r>
            <a:r>
              <a:rPr lang="tk-TM" sz="2800" dirty="0" smtClean="0"/>
              <a:t>predmetiň çyzgysy </a:t>
            </a:r>
            <a:r>
              <a:rPr lang="tk-TM" sz="2800" dirty="0"/>
              <a:t>(</a:t>
            </a:r>
            <a:r>
              <a:rPr lang="tk-TM" sz="2800" dirty="0" smtClean="0"/>
              <a:t>proýeksiýasy</a:t>
            </a:r>
            <a:r>
              <a:rPr lang="tk-TM" sz="2800" dirty="0"/>
              <a:t>) </a:t>
            </a:r>
            <a:r>
              <a:rPr lang="tk-TM" sz="2800" dirty="0" smtClean="0"/>
              <a:t>boýunça onuň gurluşyny</a:t>
            </a:r>
            <a:r>
              <a:rPr lang="tk-TM" sz="2800" dirty="0"/>
              <a:t>, </a:t>
            </a:r>
            <a:r>
              <a:rPr lang="tk-TM" sz="2800" dirty="0" smtClean="0"/>
              <a:t>ölçeglerini görnüşini kesgitlemeklik </a:t>
            </a:r>
            <a:r>
              <a:rPr lang="tk-TM" sz="2800" b="1" dirty="0" smtClean="0"/>
              <a:t>çyzgy geometriýasynyň </a:t>
            </a:r>
            <a:r>
              <a:rPr lang="tk-TM" sz="2800" dirty="0"/>
              <a:t>esasy </a:t>
            </a:r>
            <a:r>
              <a:rPr lang="tk-TM" sz="2800" dirty="0" smtClean="0"/>
              <a:t>meseleleriniň</a:t>
            </a:r>
            <a:r>
              <a:rPr lang="tk-TM" sz="2800" dirty="0"/>
              <a:t> </a:t>
            </a:r>
            <a:r>
              <a:rPr lang="tk-TM" sz="2800" dirty="0" smtClean="0"/>
              <a:t>biridir</a:t>
            </a:r>
            <a:r>
              <a:rPr lang="tk-TM" sz="2800" dirty="0"/>
              <a:t>. </a:t>
            </a:r>
            <a:r>
              <a:rPr lang="tk-TM" sz="2800" dirty="0" smtClean="0"/>
              <a:t>Ýoýulman ýerleşmekleri üçin predmetleriň proýeksiýalary bir tekizlikde </a:t>
            </a:r>
            <a:r>
              <a:rPr lang="tk-TM" sz="2800" dirty="0"/>
              <a:t>bolar </a:t>
            </a:r>
            <a:r>
              <a:rPr lang="tk-TM" sz="2800" dirty="0" smtClean="0"/>
              <a:t>ýaly </a:t>
            </a:r>
            <a:r>
              <a:rPr lang="tk-TM" sz="2800" dirty="0"/>
              <a:t>etmek gerekdir. </a:t>
            </a:r>
            <a:r>
              <a:rPr lang="tk-TM" sz="2800" dirty="0" smtClean="0"/>
              <a:t>Onuň üçin </a:t>
            </a:r>
            <a:r>
              <a:rPr lang="tk-TM" sz="2800" dirty="0"/>
              <a:t>berlen predmet, </a:t>
            </a:r>
            <a:r>
              <a:rPr lang="tk-TM" sz="2800" dirty="0" smtClean="0"/>
              <a:t>T</a:t>
            </a:r>
            <a:r>
              <a:rPr lang="tk-TM" sz="2000" dirty="0" smtClean="0"/>
              <a:t>1</a:t>
            </a:r>
            <a:r>
              <a:rPr lang="tk-TM" sz="2800" dirty="0" smtClean="0"/>
              <a:t>, T</a:t>
            </a:r>
            <a:r>
              <a:rPr lang="tk-TM" sz="2000" dirty="0" smtClean="0"/>
              <a:t>2</a:t>
            </a:r>
            <a:r>
              <a:rPr lang="tk-TM" sz="2800" dirty="0" smtClean="0"/>
              <a:t> we </a:t>
            </a:r>
            <a:r>
              <a:rPr lang="tk-TM" sz="2800" dirty="0"/>
              <a:t>T</a:t>
            </a:r>
            <a:r>
              <a:rPr lang="tk-TM" sz="2000" dirty="0"/>
              <a:t>3</a:t>
            </a:r>
            <a:r>
              <a:rPr lang="tk-TM" sz="2800" dirty="0"/>
              <a:t> tekizliklere proyektirlenenden </a:t>
            </a:r>
            <a:r>
              <a:rPr lang="tk-TM" sz="2800" dirty="0" smtClean="0"/>
              <a:t>soň </a:t>
            </a:r>
            <a:r>
              <a:rPr lang="tk-TM" sz="2800" dirty="0"/>
              <a:t>ol </a:t>
            </a:r>
            <a:r>
              <a:rPr lang="tk-TM" sz="2800" dirty="0" smtClean="0"/>
              <a:t>tekizlikleriň üçüsini hem</a:t>
            </a:r>
            <a:r>
              <a:rPr lang="tk-TM" sz="2800" dirty="0"/>
              <a:t> </a:t>
            </a:r>
            <a:r>
              <a:rPr lang="tk-TM" sz="2800" dirty="0" smtClean="0"/>
              <a:t>biri-biri </a:t>
            </a:r>
            <a:r>
              <a:rPr lang="tk-TM" sz="2800" dirty="0"/>
              <a:t>bilen gabat geler </a:t>
            </a:r>
            <a:r>
              <a:rPr lang="tk-TM" sz="2800" dirty="0" smtClean="0"/>
              <a:t>ýaly </a:t>
            </a:r>
            <a:r>
              <a:rPr lang="tk-TM" sz="2800" dirty="0"/>
              <a:t>etmelidir, </a:t>
            </a:r>
            <a:r>
              <a:rPr lang="tk-TM" sz="2800" dirty="0" smtClean="0"/>
              <a:t>ýagny T</a:t>
            </a:r>
            <a:r>
              <a:rPr lang="tk-TM" sz="2000" dirty="0" smtClean="0"/>
              <a:t>1</a:t>
            </a:r>
            <a:r>
              <a:rPr lang="tk-TM" sz="2800" dirty="0" smtClean="0"/>
              <a:t>, </a:t>
            </a:r>
            <a:r>
              <a:rPr lang="tk-TM" sz="2800" dirty="0"/>
              <a:t>T</a:t>
            </a:r>
            <a:r>
              <a:rPr lang="tk-TM" sz="2000" dirty="0"/>
              <a:t>2</a:t>
            </a:r>
            <a:r>
              <a:rPr lang="tk-TM" sz="2800" dirty="0"/>
              <a:t> we T</a:t>
            </a:r>
            <a:r>
              <a:rPr lang="tk-TM" sz="2000" dirty="0"/>
              <a:t>3</a:t>
            </a:r>
            <a:r>
              <a:rPr lang="tk-TM" sz="2800" dirty="0"/>
              <a:t> </a:t>
            </a:r>
            <a:r>
              <a:rPr lang="tk-TM" sz="2800" dirty="0" smtClean="0"/>
              <a:t>tekizlikleri utgaşdyrmalydyr.</a:t>
            </a:r>
            <a:endParaRPr lang="tk-TM" sz="4800" dirty="0"/>
          </a:p>
        </p:txBody>
      </p:sp>
    </p:spTree>
    <p:extLst>
      <p:ext uri="{BB962C8B-B14F-4D97-AF65-F5344CB8AC3E}">
        <p14:creationId xmlns:p14="http://schemas.microsoft.com/office/powerpoint/2010/main" val="3327112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08466" y="419100"/>
            <a:ext cx="955483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2800" dirty="0" smtClean="0"/>
              <a:t>Baglanyşyk boýunça adatça nokadyň iki proýeksiýasy berlende üçünji proýeksiýasy tapylýar.</a:t>
            </a:r>
            <a:r>
              <a:rPr lang="tk-TM" sz="2800" dirty="0"/>
              <a:t> </a:t>
            </a:r>
            <a:r>
              <a:rPr lang="tk-TM" sz="2800" dirty="0" smtClean="0"/>
              <a:t>Şeyle baglanyşygy </a:t>
            </a:r>
            <a:r>
              <a:rPr lang="tk-TM" sz="2800" dirty="0"/>
              <a:t>O</a:t>
            </a:r>
            <a:r>
              <a:rPr lang="tk-TM" sz="2800" dirty="0" smtClean="0"/>
              <a:t> merkezde </a:t>
            </a:r>
            <a:r>
              <a:rPr lang="tk-TM" sz="2800" dirty="0"/>
              <a:t>Y ya-da Z oklara </a:t>
            </a:r>
            <a:r>
              <a:rPr lang="tk-TM" sz="2800" dirty="0" smtClean="0"/>
              <a:t>45° burç bilen geçirilen göni çyzygyň kömegi </a:t>
            </a:r>
            <a:r>
              <a:rPr lang="tk-TM" sz="2800" dirty="0"/>
              <a:t>bilen-de amala </a:t>
            </a:r>
            <a:r>
              <a:rPr lang="tk-TM" sz="2800" dirty="0" smtClean="0"/>
              <a:t>aşyryp bolýar</a:t>
            </a:r>
            <a:r>
              <a:rPr lang="tk-TM" sz="2800" dirty="0"/>
              <a:t>. </a:t>
            </a:r>
            <a:r>
              <a:rPr lang="tk-TM" sz="2800" dirty="0" smtClean="0"/>
              <a:t>Mysal</a:t>
            </a:r>
            <a:r>
              <a:rPr lang="tk-TM" sz="2800" dirty="0"/>
              <a:t> </a:t>
            </a:r>
            <a:r>
              <a:rPr lang="tk-TM" sz="2800" dirty="0" smtClean="0"/>
              <a:t>üçin</a:t>
            </a:r>
            <a:r>
              <a:rPr lang="tk-TM" sz="2800" dirty="0"/>
              <a:t>, </a:t>
            </a:r>
            <a:r>
              <a:rPr lang="tk-TM" sz="2800" dirty="0" smtClean="0"/>
              <a:t>nokadyň ýokarsyndan </a:t>
            </a:r>
            <a:r>
              <a:rPr lang="tk-TM" sz="2800" dirty="0"/>
              <a:t>we </a:t>
            </a:r>
            <a:r>
              <a:rPr lang="tk-TM" sz="2800" dirty="0" smtClean="0"/>
              <a:t>öňünden </a:t>
            </a:r>
            <a:r>
              <a:rPr lang="tk-TM" sz="2800" dirty="0"/>
              <a:t>berlen </a:t>
            </a:r>
            <a:r>
              <a:rPr lang="tk-TM" sz="2800" dirty="0" smtClean="0"/>
              <a:t>proýeksiýalary boýunça, gapdal proýeksiýasyny </a:t>
            </a:r>
            <a:r>
              <a:rPr lang="tk-TM" sz="2800" dirty="0"/>
              <a:t>tapmak </a:t>
            </a:r>
            <a:r>
              <a:rPr lang="tk-TM" sz="2800" dirty="0" smtClean="0"/>
              <a:t>üçin</a:t>
            </a:r>
            <a:r>
              <a:rPr lang="tk-TM" sz="2800" dirty="0"/>
              <a:t>, </a:t>
            </a:r>
            <a:r>
              <a:rPr lang="tk-TM" sz="2800" i="1" dirty="0"/>
              <a:t>A ' </a:t>
            </a:r>
            <a:r>
              <a:rPr lang="tk-TM" sz="2800" dirty="0"/>
              <a:t>nokatdan Y oka </a:t>
            </a:r>
            <a:r>
              <a:rPr lang="tk-TM" sz="2800" dirty="0" smtClean="0"/>
              <a:t>perpendikulýar</a:t>
            </a:r>
            <a:r>
              <a:rPr lang="tk-TM" sz="2800" dirty="0"/>
              <a:t> </a:t>
            </a:r>
            <a:r>
              <a:rPr lang="tk-TM" sz="2800" dirty="0" smtClean="0"/>
              <a:t>bolan göni çyzyk geçirilýär</a:t>
            </a:r>
            <a:r>
              <a:rPr lang="tk-TM" sz="2800" dirty="0"/>
              <a:t>. Ol </a:t>
            </a:r>
            <a:r>
              <a:rPr lang="tk-TM" sz="2800" dirty="0" smtClean="0"/>
              <a:t>göni çyzygyň </a:t>
            </a:r>
            <a:r>
              <a:rPr lang="tk-TM" sz="2800" dirty="0"/>
              <a:t>Y oka 45" </a:t>
            </a:r>
            <a:r>
              <a:rPr lang="tk-TM" sz="2800" dirty="0" smtClean="0"/>
              <a:t>burç bilen geçirilen </a:t>
            </a:r>
            <a:r>
              <a:rPr lang="tk-TM" sz="2800" dirty="0"/>
              <a:t>OK </a:t>
            </a:r>
            <a:r>
              <a:rPr lang="tk-TM" sz="2800" dirty="0" smtClean="0"/>
              <a:t>göni </a:t>
            </a:r>
            <a:r>
              <a:rPr lang="tk-TM" sz="2800" dirty="0"/>
              <a:t>ç</a:t>
            </a:r>
            <a:r>
              <a:rPr lang="tk-TM" sz="2800" dirty="0" smtClean="0"/>
              <a:t>yzygy </a:t>
            </a:r>
            <a:r>
              <a:rPr lang="tk-TM" sz="2800" dirty="0"/>
              <a:t>bilen </a:t>
            </a:r>
            <a:r>
              <a:rPr lang="tk-TM" sz="2800" dirty="0" smtClean="0"/>
              <a:t>kesişýän </a:t>
            </a:r>
            <a:r>
              <a:rPr lang="tk-TM" sz="2800" dirty="0"/>
              <a:t>A</a:t>
            </a:r>
            <a:r>
              <a:rPr lang="tk-TM" sz="2000" dirty="0"/>
              <a:t>k</a:t>
            </a:r>
            <a:r>
              <a:rPr lang="tk-TM" sz="2800" dirty="0"/>
              <a:t> nokady </a:t>
            </a:r>
            <a:r>
              <a:rPr lang="tk-TM" sz="2800" dirty="0" smtClean="0"/>
              <a:t>tapylýar</a:t>
            </a:r>
            <a:r>
              <a:rPr lang="tk-TM" sz="2800" dirty="0"/>
              <a:t>. </a:t>
            </a:r>
            <a:r>
              <a:rPr lang="tk-TM" sz="2800" dirty="0" smtClean="0"/>
              <a:t>Ol</a:t>
            </a:r>
            <a:r>
              <a:rPr lang="tk-TM" sz="2800" dirty="0"/>
              <a:t> </a:t>
            </a:r>
            <a:r>
              <a:rPr lang="tk-TM" sz="2800" dirty="0" smtClean="0"/>
              <a:t>nokatdan </a:t>
            </a:r>
            <a:r>
              <a:rPr lang="tk-TM" sz="2800" dirty="0"/>
              <a:t>Z oka parallel bolan </a:t>
            </a:r>
            <a:r>
              <a:rPr lang="tk-TM" sz="2800" dirty="0" smtClean="0"/>
              <a:t>göni çyzygy geçirilýär.Ol göni çyzygyň</a:t>
            </a:r>
            <a:r>
              <a:rPr lang="tk-TM" sz="2800" dirty="0"/>
              <a:t> </a:t>
            </a:r>
            <a:r>
              <a:rPr lang="tk-TM" sz="2800" dirty="0" smtClean="0"/>
              <a:t>A</a:t>
            </a:r>
            <a:r>
              <a:rPr lang="tk-TM" sz="2800" dirty="0"/>
              <a:t>" nokatdan Z oka </a:t>
            </a:r>
            <a:r>
              <a:rPr lang="tk-TM" sz="2800" dirty="0" smtClean="0"/>
              <a:t>perpendikulýar </a:t>
            </a:r>
            <a:r>
              <a:rPr lang="tk-TM" sz="2800" dirty="0"/>
              <a:t>bolup </a:t>
            </a:r>
            <a:r>
              <a:rPr lang="tk-TM" sz="2800" dirty="0" smtClean="0"/>
              <a:t>geçen göni çyzyk bilen kesişýän </a:t>
            </a:r>
            <a:r>
              <a:rPr lang="tk-TM" sz="2800" dirty="0"/>
              <a:t>nokady </a:t>
            </a:r>
            <a:r>
              <a:rPr lang="tk-TM" sz="2800" dirty="0" smtClean="0"/>
              <a:t>tapylýar</a:t>
            </a:r>
            <a:r>
              <a:rPr lang="tk-TM" sz="2800" dirty="0"/>
              <a:t>. Ol nokat A </a:t>
            </a:r>
            <a:r>
              <a:rPr lang="tk-TM" sz="2800" dirty="0" smtClean="0"/>
              <a:t>nokadyň </a:t>
            </a:r>
            <a:r>
              <a:rPr lang="tk-TM" sz="2800" dirty="0"/>
              <a:t>gapdaldan </a:t>
            </a:r>
            <a:r>
              <a:rPr lang="tk-TM" sz="2800" dirty="0" smtClean="0"/>
              <a:t>proýeksiýasydyr.</a:t>
            </a:r>
            <a:endParaRPr lang="tk-TM" sz="3200" dirty="0"/>
          </a:p>
        </p:txBody>
      </p:sp>
    </p:spTree>
    <p:extLst>
      <p:ext uri="{BB962C8B-B14F-4D97-AF65-F5344CB8AC3E}">
        <p14:creationId xmlns:p14="http://schemas.microsoft.com/office/powerpoint/2010/main" val="4163270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5500" y="670342"/>
            <a:ext cx="9550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3200" dirty="0">
                <a:solidFill>
                  <a:srgbClr val="000000"/>
                </a:solidFill>
              </a:rPr>
              <a:t>Predmetler </a:t>
            </a:r>
            <a:r>
              <a:rPr lang="tk-TM" sz="3200" dirty="0" smtClean="0">
                <a:solidFill>
                  <a:srgbClr val="000000"/>
                </a:solidFill>
              </a:rPr>
              <a:t>T</a:t>
            </a:r>
            <a:r>
              <a:rPr lang="tk-TM" sz="2000" dirty="0" smtClean="0">
                <a:solidFill>
                  <a:srgbClr val="000000"/>
                </a:solidFill>
              </a:rPr>
              <a:t>1</a:t>
            </a:r>
            <a:r>
              <a:rPr lang="tk-TM" sz="3200" dirty="0" smtClean="0">
                <a:solidFill>
                  <a:srgbClr val="000000"/>
                </a:solidFill>
              </a:rPr>
              <a:t>, T</a:t>
            </a:r>
            <a:r>
              <a:rPr lang="tk-TM" sz="2000" dirty="0" smtClean="0">
                <a:solidFill>
                  <a:srgbClr val="000000"/>
                </a:solidFill>
              </a:rPr>
              <a:t>2</a:t>
            </a:r>
            <a:r>
              <a:rPr lang="tk-TM" sz="3200" dirty="0" smtClean="0">
                <a:solidFill>
                  <a:srgbClr val="000000"/>
                </a:solidFill>
              </a:rPr>
              <a:t> </a:t>
            </a:r>
            <a:r>
              <a:rPr lang="tk-TM" sz="3200" dirty="0">
                <a:solidFill>
                  <a:srgbClr val="000000"/>
                </a:solidFill>
              </a:rPr>
              <a:t>we T</a:t>
            </a:r>
            <a:r>
              <a:rPr lang="tk-TM" sz="2000" dirty="0">
                <a:solidFill>
                  <a:srgbClr val="000000"/>
                </a:solidFill>
              </a:rPr>
              <a:t>3</a:t>
            </a:r>
            <a:r>
              <a:rPr lang="tk-TM" sz="3200" dirty="0">
                <a:solidFill>
                  <a:srgbClr val="000000"/>
                </a:solidFill>
              </a:rPr>
              <a:t> tekizliklere </a:t>
            </a:r>
            <a:r>
              <a:rPr lang="tk-TM" sz="3200" dirty="0" smtClean="0">
                <a:solidFill>
                  <a:srgbClr val="000000"/>
                </a:solidFill>
              </a:rPr>
              <a:t>gönüburçly proýektirlenilenlerinden</a:t>
            </a:r>
            <a:r>
              <a:rPr lang="tk-TM" sz="3200" dirty="0">
                <a:solidFill>
                  <a:srgbClr val="000000"/>
                </a:solidFill>
              </a:rPr>
              <a:t> </a:t>
            </a:r>
            <a:r>
              <a:rPr lang="tk-TM" sz="3200" dirty="0" smtClean="0">
                <a:solidFill>
                  <a:srgbClr val="000000"/>
                </a:solidFill>
              </a:rPr>
              <a:t>soňra </a:t>
            </a:r>
            <a:r>
              <a:rPr lang="tk-TM" sz="3200" dirty="0">
                <a:solidFill>
                  <a:srgbClr val="000000"/>
                </a:solidFill>
              </a:rPr>
              <a:t>ol </a:t>
            </a:r>
            <a:r>
              <a:rPr lang="tk-TM" sz="3200" dirty="0" smtClean="0">
                <a:solidFill>
                  <a:srgbClr val="000000"/>
                </a:solidFill>
              </a:rPr>
              <a:t>tekizlikleriň (özlerinde </a:t>
            </a:r>
            <a:r>
              <a:rPr lang="tk-TM" sz="3200" dirty="0">
                <a:solidFill>
                  <a:srgbClr val="000000"/>
                </a:solidFill>
              </a:rPr>
              <a:t>emele gelen </a:t>
            </a:r>
            <a:r>
              <a:rPr lang="tk-TM" sz="3200" dirty="0" smtClean="0">
                <a:solidFill>
                  <a:srgbClr val="000000"/>
                </a:solidFill>
              </a:rPr>
              <a:t>proýeksiýalar </a:t>
            </a:r>
            <a:r>
              <a:rPr lang="tk-TM" sz="3200" dirty="0">
                <a:solidFill>
                  <a:srgbClr val="000000"/>
                </a:solidFill>
              </a:rPr>
              <a:t>bilen </a:t>
            </a:r>
            <a:r>
              <a:rPr lang="tk-TM" sz="3200" dirty="0" smtClean="0">
                <a:solidFill>
                  <a:srgbClr val="000000"/>
                </a:solidFill>
              </a:rPr>
              <a:t>bilelikde) biri-biri </a:t>
            </a:r>
            <a:r>
              <a:rPr lang="tk-TM" sz="3200" dirty="0">
                <a:solidFill>
                  <a:srgbClr val="000000"/>
                </a:solidFill>
              </a:rPr>
              <a:t>bilen </a:t>
            </a:r>
            <a:r>
              <a:rPr lang="tk-TM" sz="3200" dirty="0" smtClean="0">
                <a:solidFill>
                  <a:srgbClr val="000000"/>
                </a:solidFill>
              </a:rPr>
              <a:t>utgaşdyrylyp </a:t>
            </a:r>
            <a:r>
              <a:rPr lang="tk-TM" sz="3200" dirty="0">
                <a:solidFill>
                  <a:srgbClr val="000000"/>
                </a:solidFill>
              </a:rPr>
              <a:t>alnan </a:t>
            </a:r>
            <a:r>
              <a:rPr lang="tk-TM" sz="3200" dirty="0" smtClean="0">
                <a:solidFill>
                  <a:srgbClr val="000000"/>
                </a:solidFill>
              </a:rPr>
              <a:t>şekiline </a:t>
            </a:r>
            <a:r>
              <a:rPr lang="tk-TM" sz="3200" b="1" dirty="0">
                <a:solidFill>
                  <a:srgbClr val="000000"/>
                </a:solidFill>
              </a:rPr>
              <a:t>kompleks </a:t>
            </a:r>
            <a:r>
              <a:rPr lang="tk-TM" sz="3200" b="1" dirty="0" smtClean="0">
                <a:solidFill>
                  <a:srgbClr val="000000"/>
                </a:solidFill>
              </a:rPr>
              <a:t>çyzgy, ortogonal</a:t>
            </a:r>
            <a:r>
              <a:rPr lang="tk-TM" sz="3200" dirty="0">
                <a:solidFill>
                  <a:srgbClr val="000000"/>
                </a:solidFill>
              </a:rPr>
              <a:t> </a:t>
            </a:r>
            <a:r>
              <a:rPr lang="tk-TM" sz="3200" b="1" dirty="0" smtClean="0">
                <a:solidFill>
                  <a:srgbClr val="000000"/>
                </a:solidFill>
              </a:rPr>
              <a:t>çyzgy      </a:t>
            </a:r>
            <a:r>
              <a:rPr lang="tk-TM" sz="3200" dirty="0" smtClean="0">
                <a:solidFill>
                  <a:srgbClr val="000000"/>
                </a:solidFill>
              </a:rPr>
              <a:t>ýa-da ýöne </a:t>
            </a:r>
            <a:r>
              <a:rPr lang="tk-TM" sz="3200" b="1" dirty="0" smtClean="0">
                <a:solidFill>
                  <a:srgbClr val="000000"/>
                </a:solidFill>
              </a:rPr>
              <a:t>çyzgy </a:t>
            </a:r>
            <a:r>
              <a:rPr lang="tk-TM" sz="3200" b="1" dirty="0">
                <a:solidFill>
                  <a:srgbClr val="000000"/>
                </a:solidFill>
              </a:rPr>
              <a:t>(</a:t>
            </a:r>
            <a:r>
              <a:rPr lang="ru-RU" sz="3200" b="1" dirty="0">
                <a:solidFill>
                  <a:srgbClr val="000000"/>
                </a:solidFill>
              </a:rPr>
              <a:t>эпюр) </a:t>
            </a:r>
            <a:r>
              <a:rPr lang="tk-TM" sz="3200" dirty="0" smtClean="0">
                <a:solidFill>
                  <a:srgbClr val="000000"/>
                </a:solidFill>
              </a:rPr>
              <a:t>diýilýär</a:t>
            </a:r>
            <a:r>
              <a:rPr lang="tk-TM" sz="3200" dirty="0">
                <a:solidFill>
                  <a:srgbClr val="000000"/>
                </a:solidFill>
              </a:rPr>
              <a:t>. ç</a:t>
            </a:r>
            <a:r>
              <a:rPr lang="tk-TM" sz="3200" dirty="0" smtClean="0">
                <a:solidFill>
                  <a:srgbClr val="000000"/>
                </a:solidFill>
              </a:rPr>
              <a:t>yzgyda proýeksiýalar tekizlikleriniň </a:t>
            </a:r>
            <a:r>
              <a:rPr lang="tk-TM" sz="3200" dirty="0">
                <a:solidFill>
                  <a:srgbClr val="000000"/>
                </a:solidFill>
              </a:rPr>
              <a:t>gyralaryny </a:t>
            </a:r>
            <a:r>
              <a:rPr lang="tk-TM" sz="3200" dirty="0" smtClean="0">
                <a:solidFill>
                  <a:srgbClr val="000000"/>
                </a:solidFill>
              </a:rPr>
              <a:t>çäklendirýän çyzyklar adatça görkezilmeýär. Şeyle </a:t>
            </a:r>
            <a:r>
              <a:rPr lang="tk-TM" sz="3200" dirty="0">
                <a:solidFill>
                  <a:srgbClr val="000000"/>
                </a:solidFill>
              </a:rPr>
              <a:t>emele gelen </a:t>
            </a:r>
            <a:r>
              <a:rPr lang="tk-TM" sz="3200" dirty="0" smtClean="0">
                <a:solidFill>
                  <a:srgbClr val="000000"/>
                </a:solidFill>
              </a:rPr>
              <a:t>çyzgynyň </a:t>
            </a:r>
            <a:r>
              <a:rPr lang="tk-TM" sz="3200" dirty="0">
                <a:solidFill>
                  <a:srgbClr val="000000"/>
                </a:solidFill>
              </a:rPr>
              <a:t>ü</a:t>
            </a:r>
            <a:r>
              <a:rPr lang="tk-TM" sz="3200" dirty="0" smtClean="0">
                <a:solidFill>
                  <a:srgbClr val="000000"/>
                </a:solidFill>
              </a:rPr>
              <a:t>sti </a:t>
            </a:r>
            <a:r>
              <a:rPr lang="tk-TM" sz="3200" dirty="0">
                <a:solidFill>
                  <a:srgbClr val="000000"/>
                </a:solidFill>
              </a:rPr>
              <a:t>bilen </a:t>
            </a:r>
            <a:r>
              <a:rPr lang="tk-TM" sz="3200" dirty="0" smtClean="0">
                <a:solidFill>
                  <a:srgbClr val="000000"/>
                </a:solidFill>
              </a:rPr>
              <a:t>nokadyň proýeksiýalarynyň berilmegi,</a:t>
            </a:r>
            <a:r>
              <a:rPr lang="tk-TM" sz="3200" dirty="0">
                <a:solidFill>
                  <a:srgbClr val="000000"/>
                </a:solidFill>
              </a:rPr>
              <a:t> </a:t>
            </a:r>
            <a:r>
              <a:rPr lang="tk-TM" sz="3200" dirty="0" smtClean="0">
                <a:solidFill>
                  <a:srgbClr val="000000"/>
                </a:solidFill>
              </a:rPr>
              <a:t>onuň gönüburçly koordinatalarynyň </a:t>
            </a:r>
            <a:r>
              <a:rPr lang="tk-TM" sz="3200" dirty="0">
                <a:solidFill>
                  <a:srgbClr val="000000"/>
                </a:solidFill>
              </a:rPr>
              <a:t>ü</a:t>
            </a:r>
            <a:r>
              <a:rPr lang="tk-TM" sz="3200" dirty="0" smtClean="0">
                <a:solidFill>
                  <a:srgbClr val="000000"/>
                </a:solidFill>
              </a:rPr>
              <a:t>sti </a:t>
            </a:r>
            <a:r>
              <a:rPr lang="tk-TM" sz="3200" dirty="0">
                <a:solidFill>
                  <a:srgbClr val="000000"/>
                </a:solidFill>
              </a:rPr>
              <a:t>bilen berildigi </a:t>
            </a:r>
            <a:r>
              <a:rPr lang="tk-TM" sz="3200" dirty="0" smtClean="0">
                <a:solidFill>
                  <a:srgbClr val="000000"/>
                </a:solidFill>
              </a:rPr>
              <a:t>diýildigidir.</a:t>
            </a:r>
            <a:endParaRPr lang="tk-TM" sz="3200" dirty="0"/>
          </a:p>
        </p:txBody>
      </p:sp>
    </p:spTree>
    <p:extLst>
      <p:ext uri="{BB962C8B-B14F-4D97-AF65-F5344CB8AC3E}">
        <p14:creationId xmlns:p14="http://schemas.microsoft.com/office/powerpoint/2010/main" val="426074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3550" y="2095500"/>
            <a:ext cx="6648450" cy="4762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2099" y="202843"/>
            <a:ext cx="12039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2800" i="1" dirty="0" smtClean="0">
                <a:solidFill>
                  <a:srgbClr val="000000"/>
                </a:solidFill>
              </a:rPr>
              <a:t>Mysal. </a:t>
            </a:r>
            <a:r>
              <a:rPr lang="tk-TM" sz="2800" dirty="0" smtClean="0">
                <a:solidFill>
                  <a:srgbClr val="000000"/>
                </a:solidFill>
              </a:rPr>
              <a:t>A nokadyň berlen üç proýeksiýasy boýunça, </a:t>
            </a:r>
            <a:r>
              <a:rPr lang="ru-RU" sz="2800" dirty="0" smtClean="0">
                <a:solidFill>
                  <a:srgbClr val="000000"/>
                </a:solidFill>
              </a:rPr>
              <a:t>В </a:t>
            </a:r>
            <a:r>
              <a:rPr lang="tk-TM" sz="2800" dirty="0" smtClean="0">
                <a:solidFill>
                  <a:srgbClr val="000000"/>
                </a:solidFill>
              </a:rPr>
              <a:t>we </a:t>
            </a:r>
            <a:r>
              <a:rPr lang="ru-RU" sz="2800" dirty="0" smtClean="0">
                <a:solidFill>
                  <a:srgbClr val="000000"/>
                </a:solidFill>
              </a:rPr>
              <a:t>С</a:t>
            </a:r>
            <a:r>
              <a:rPr lang="tk-TM" sz="2800" dirty="0" smtClean="0">
                <a:solidFill>
                  <a:srgbClr val="000000"/>
                </a:solidFill>
              </a:rPr>
              <a:t> nokatlaryň iki proýeksiýasy berlende üçünji proýeksiýasyny tapmaly.</a:t>
            </a:r>
            <a:endParaRPr lang="tk-TM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2099" y="1296650"/>
            <a:ext cx="551180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2800" i="1" dirty="0">
                <a:solidFill>
                  <a:srgbClr val="000000"/>
                </a:solidFill>
              </a:rPr>
              <a:t>Çözülişi: </a:t>
            </a:r>
            <a:r>
              <a:rPr lang="tk-TM" sz="2800" dirty="0">
                <a:solidFill>
                  <a:srgbClr val="000000"/>
                </a:solidFill>
              </a:rPr>
              <a:t>A nokadyň </a:t>
            </a:r>
            <a:r>
              <a:rPr lang="tk-TM" sz="2800" i="1" dirty="0" smtClean="0">
                <a:solidFill>
                  <a:srgbClr val="000000"/>
                </a:solidFill>
              </a:rPr>
              <a:t>A</a:t>
            </a:r>
            <a:r>
              <a:rPr lang="tk-TM" sz="2800" i="1" dirty="0">
                <a:solidFill>
                  <a:srgbClr val="000000"/>
                </a:solidFill>
              </a:rPr>
              <a:t>'</a:t>
            </a:r>
            <a:r>
              <a:rPr lang="tk-TM" sz="2800" dirty="0" smtClean="0">
                <a:solidFill>
                  <a:srgbClr val="000000"/>
                </a:solidFill>
              </a:rPr>
              <a:t> </a:t>
            </a:r>
            <a:r>
              <a:rPr lang="tk-TM" sz="2800" dirty="0">
                <a:solidFill>
                  <a:srgbClr val="000000"/>
                </a:solidFill>
              </a:rPr>
              <a:t>proýeksiýasyndan </a:t>
            </a:r>
            <a:r>
              <a:rPr lang="tk-TM" sz="2800" i="1" dirty="0" smtClean="0">
                <a:solidFill>
                  <a:srgbClr val="000000"/>
                </a:solidFill>
              </a:rPr>
              <a:t>A'</a:t>
            </a:r>
            <a:r>
              <a:rPr lang="tk-TM" sz="2800" i="1" dirty="0">
                <a:solidFill>
                  <a:srgbClr val="000000"/>
                </a:solidFill>
              </a:rPr>
              <a:t>'</a:t>
            </a:r>
            <a:r>
              <a:rPr lang="tk-TM" sz="2800" i="1" dirty="0" smtClean="0">
                <a:solidFill>
                  <a:srgbClr val="000000"/>
                </a:solidFill>
              </a:rPr>
              <a:t> A'</a:t>
            </a:r>
            <a:r>
              <a:rPr lang="tk-TM" sz="2800" i="1" dirty="0">
                <a:solidFill>
                  <a:srgbClr val="000000"/>
                </a:solidFill>
              </a:rPr>
              <a:t>'</a:t>
            </a:r>
            <a:r>
              <a:rPr lang="tk-TM" sz="2800" i="1" dirty="0" smtClean="0">
                <a:solidFill>
                  <a:srgbClr val="000000"/>
                </a:solidFill>
              </a:rPr>
              <a:t>' </a:t>
            </a:r>
            <a:r>
              <a:rPr lang="tk-TM" sz="2800" dirty="0">
                <a:solidFill>
                  <a:srgbClr val="000000"/>
                </a:solidFill>
              </a:rPr>
              <a:t>baglanyşyk çyzygyna hem-de </a:t>
            </a:r>
            <a:r>
              <a:rPr lang="tk-TM" sz="2800" i="1" dirty="0">
                <a:solidFill>
                  <a:srgbClr val="000000"/>
                </a:solidFill>
              </a:rPr>
              <a:t>A</a:t>
            </a:r>
            <a:r>
              <a:rPr lang="tk-TM" sz="2800" i="1" dirty="0" smtClean="0">
                <a:solidFill>
                  <a:srgbClr val="000000"/>
                </a:solidFill>
              </a:rPr>
              <a:t>''</a:t>
            </a:r>
            <a:r>
              <a:rPr lang="tk-TM" sz="2800" i="1" dirty="0">
                <a:solidFill>
                  <a:srgbClr val="000000"/>
                </a:solidFill>
              </a:rPr>
              <a:t>'</a:t>
            </a:r>
            <a:r>
              <a:rPr lang="tk-TM" sz="2800" dirty="0" smtClean="0">
                <a:solidFill>
                  <a:srgbClr val="000000"/>
                </a:solidFill>
              </a:rPr>
              <a:t> </a:t>
            </a:r>
            <a:r>
              <a:rPr lang="tk-TM" sz="2800" dirty="0">
                <a:solidFill>
                  <a:srgbClr val="000000"/>
                </a:solidFill>
              </a:rPr>
              <a:t>proýeksiýasyndan </a:t>
            </a:r>
            <a:r>
              <a:rPr lang="tk-TM" sz="2800" i="1" dirty="0" smtClean="0">
                <a:solidFill>
                  <a:srgbClr val="000000"/>
                </a:solidFill>
              </a:rPr>
              <a:t>A' A'</a:t>
            </a:r>
            <a:r>
              <a:rPr lang="tk-TM" sz="2800" i="1" dirty="0">
                <a:solidFill>
                  <a:srgbClr val="000000"/>
                </a:solidFill>
              </a:rPr>
              <a:t>'</a:t>
            </a:r>
            <a:r>
              <a:rPr lang="tk-TM" sz="2800" dirty="0" smtClean="0">
                <a:solidFill>
                  <a:srgbClr val="000000"/>
                </a:solidFill>
              </a:rPr>
              <a:t> </a:t>
            </a:r>
            <a:r>
              <a:rPr lang="tk-TM" sz="2800" dirty="0">
                <a:solidFill>
                  <a:srgbClr val="000000"/>
                </a:solidFill>
              </a:rPr>
              <a:t>baglanyşyk çyzygyna parallel bolan göni çyzyklar geçirilýär. Olaryň kesişen ýerinde </a:t>
            </a:r>
            <a:r>
              <a:rPr lang="tk-TM" sz="2800" dirty="0" smtClean="0">
                <a:solidFill>
                  <a:srgbClr val="000000"/>
                </a:solidFill>
              </a:rPr>
              <a:t>A</a:t>
            </a:r>
            <a:r>
              <a:rPr lang="tk-TM" sz="2000" dirty="0" smtClean="0">
                <a:solidFill>
                  <a:srgbClr val="000000"/>
                </a:solidFill>
              </a:rPr>
              <a:t>k</a:t>
            </a:r>
            <a:r>
              <a:rPr lang="tk-TM" sz="2800" dirty="0" smtClean="0">
                <a:solidFill>
                  <a:srgbClr val="000000"/>
                </a:solidFill>
              </a:rPr>
              <a:t> </a:t>
            </a:r>
            <a:r>
              <a:rPr lang="tk-TM" sz="2800" dirty="0">
                <a:solidFill>
                  <a:srgbClr val="000000"/>
                </a:solidFill>
              </a:rPr>
              <a:t>nokat alynýar. </a:t>
            </a:r>
            <a:r>
              <a:rPr lang="tk-TM" sz="2800" dirty="0" smtClean="0">
                <a:solidFill>
                  <a:srgbClr val="000000"/>
                </a:solidFill>
              </a:rPr>
              <a:t>A</a:t>
            </a:r>
            <a:r>
              <a:rPr lang="tk-TM" sz="2000" i="1" dirty="0">
                <a:solidFill>
                  <a:srgbClr val="000000"/>
                </a:solidFill>
              </a:rPr>
              <a:t>k</a:t>
            </a:r>
            <a:r>
              <a:rPr lang="tk-TM" sz="2800" dirty="0" smtClean="0">
                <a:solidFill>
                  <a:srgbClr val="000000"/>
                </a:solidFill>
              </a:rPr>
              <a:t> </a:t>
            </a:r>
            <a:r>
              <a:rPr lang="tk-TM" sz="2800" dirty="0">
                <a:solidFill>
                  <a:srgbClr val="000000"/>
                </a:solidFill>
              </a:rPr>
              <a:t>nokatdan </a:t>
            </a:r>
            <a:r>
              <a:rPr lang="tk-TM" sz="2800" dirty="0" smtClean="0">
                <a:solidFill>
                  <a:srgbClr val="000000"/>
                </a:solidFill>
              </a:rPr>
              <a:t>A</a:t>
            </a:r>
            <a:r>
              <a:rPr lang="tk-TM" sz="2800" i="1" dirty="0">
                <a:solidFill>
                  <a:srgbClr val="000000"/>
                </a:solidFill>
              </a:rPr>
              <a:t>'</a:t>
            </a:r>
            <a:r>
              <a:rPr lang="tk-TM" sz="2800" dirty="0" smtClean="0">
                <a:solidFill>
                  <a:srgbClr val="000000"/>
                </a:solidFill>
              </a:rPr>
              <a:t> A</a:t>
            </a:r>
            <a:r>
              <a:rPr lang="tk-TM" sz="2000" dirty="0" smtClean="0">
                <a:solidFill>
                  <a:srgbClr val="000000"/>
                </a:solidFill>
              </a:rPr>
              <a:t>k</a:t>
            </a:r>
            <a:r>
              <a:rPr lang="tk-TM" sz="2800" dirty="0" smtClean="0">
                <a:solidFill>
                  <a:srgbClr val="000000"/>
                </a:solidFill>
              </a:rPr>
              <a:t> </a:t>
            </a:r>
            <a:r>
              <a:rPr lang="tk-TM" sz="2800" dirty="0">
                <a:solidFill>
                  <a:srgbClr val="000000"/>
                </a:solidFill>
              </a:rPr>
              <a:t>ýa-da A'"A</a:t>
            </a:r>
            <a:r>
              <a:rPr lang="tk-TM" sz="2000" dirty="0">
                <a:solidFill>
                  <a:srgbClr val="000000"/>
                </a:solidFill>
              </a:rPr>
              <a:t>k</a:t>
            </a:r>
            <a:r>
              <a:rPr lang="tk-TM" sz="2800" dirty="0">
                <a:solidFill>
                  <a:srgbClr val="000000"/>
                </a:solidFill>
              </a:rPr>
              <a:t> göni çyzyklara 45° ýapgytlykda bolan göni çyzygy, ýagny </a:t>
            </a:r>
            <a:r>
              <a:rPr lang="tk-TM" sz="2800" i="1" dirty="0" smtClean="0">
                <a:solidFill>
                  <a:srgbClr val="000000"/>
                </a:solidFill>
              </a:rPr>
              <a:t>A'A</a:t>
            </a:r>
            <a:r>
              <a:rPr lang="tk-TM" sz="2000" i="1" dirty="0" smtClean="0">
                <a:solidFill>
                  <a:srgbClr val="000000"/>
                </a:solidFill>
              </a:rPr>
              <a:t>k</a:t>
            </a:r>
            <a:r>
              <a:rPr lang="tk-TM" sz="2800" i="1" dirty="0" smtClean="0">
                <a:solidFill>
                  <a:srgbClr val="000000"/>
                </a:solidFill>
              </a:rPr>
              <a:t>A''</a:t>
            </a:r>
            <a:r>
              <a:rPr lang="tk-TM" sz="2800" i="1" dirty="0">
                <a:solidFill>
                  <a:srgbClr val="000000"/>
                </a:solidFill>
              </a:rPr>
              <a:t>'</a:t>
            </a:r>
            <a:r>
              <a:rPr lang="tk-TM" sz="2800" i="1" dirty="0" smtClean="0">
                <a:solidFill>
                  <a:srgbClr val="000000"/>
                </a:solidFill>
              </a:rPr>
              <a:t> </a:t>
            </a:r>
            <a:r>
              <a:rPr lang="tk-TM" sz="2800" dirty="0">
                <a:solidFill>
                  <a:srgbClr val="000000"/>
                </a:solidFill>
              </a:rPr>
              <a:t>göni burçuň bissektrisasy geçirilýär. </a:t>
            </a:r>
            <a:endParaRPr lang="tk-TM" sz="2800" dirty="0"/>
          </a:p>
        </p:txBody>
      </p:sp>
    </p:spTree>
    <p:extLst>
      <p:ext uri="{BB962C8B-B14F-4D97-AF65-F5344CB8AC3E}">
        <p14:creationId xmlns:p14="http://schemas.microsoft.com/office/powerpoint/2010/main" val="154845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007268" y="687071"/>
            <a:ext cx="11184732" cy="4913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k-TM" sz="2400" dirty="0">
                <a:solidFill>
                  <a:schemeClr val="tx1"/>
                </a:solidFill>
              </a:rPr>
              <a:t>Her bir </a:t>
            </a:r>
            <a:r>
              <a:rPr lang="tk-TM" sz="2400" dirty="0" smtClean="0">
                <a:solidFill>
                  <a:schemeClr val="tx1"/>
                </a:solidFill>
              </a:rPr>
              <a:t>nokadyň </a:t>
            </a:r>
            <a:r>
              <a:rPr lang="tk-TM" sz="2400" dirty="0">
                <a:solidFill>
                  <a:schemeClr val="tx1"/>
                </a:solidFill>
              </a:rPr>
              <a:t>ý</a:t>
            </a:r>
            <a:r>
              <a:rPr lang="tk-TM" sz="2400" dirty="0" smtClean="0">
                <a:solidFill>
                  <a:schemeClr val="tx1"/>
                </a:solidFill>
              </a:rPr>
              <a:t>a-da </a:t>
            </a:r>
            <a:r>
              <a:rPr lang="tk-TM" sz="2400" dirty="0">
                <a:solidFill>
                  <a:schemeClr val="tx1"/>
                </a:solidFill>
              </a:rPr>
              <a:t>islendik </a:t>
            </a:r>
            <a:r>
              <a:rPr lang="tk-TM" sz="2400" dirty="0" smtClean="0">
                <a:solidFill>
                  <a:schemeClr val="tx1"/>
                </a:solidFill>
              </a:rPr>
              <a:t>predmetiň giňişlikdäki ýagdaýy</a:t>
            </a:r>
            <a:r>
              <a:rPr lang="tk-TM" sz="2400" dirty="0">
                <a:solidFill>
                  <a:schemeClr val="tx1"/>
                </a:solidFill>
              </a:rPr>
              <a:t/>
            </a:r>
            <a:br>
              <a:rPr lang="tk-TM" sz="2400" dirty="0">
                <a:solidFill>
                  <a:schemeClr val="tx1"/>
                </a:solidFill>
              </a:rPr>
            </a:br>
            <a:r>
              <a:rPr lang="tk-TM" sz="2400" dirty="0" smtClean="0">
                <a:solidFill>
                  <a:schemeClr val="tx1"/>
                </a:solidFill>
              </a:rPr>
              <a:t>diňe </a:t>
            </a:r>
            <a:r>
              <a:rPr lang="tk-TM" sz="2400" dirty="0">
                <a:solidFill>
                  <a:schemeClr val="tx1"/>
                </a:solidFill>
              </a:rPr>
              <a:t>olar </a:t>
            </a:r>
            <a:r>
              <a:rPr lang="tk-TM" sz="2400" dirty="0" smtClean="0">
                <a:solidFill>
                  <a:schemeClr val="tx1"/>
                </a:solidFill>
              </a:rPr>
              <a:t>haýsy </a:t>
            </a:r>
            <a:r>
              <a:rPr lang="tk-TM" sz="2400" dirty="0">
                <a:solidFill>
                  <a:schemeClr val="tx1"/>
                </a:solidFill>
              </a:rPr>
              <a:t>hem bolsa bir koordinatalar sistemasynda ý</a:t>
            </a:r>
            <a:r>
              <a:rPr lang="tk-TM" sz="2400" dirty="0" smtClean="0">
                <a:solidFill>
                  <a:schemeClr val="tx1"/>
                </a:solidFill>
              </a:rPr>
              <a:t>erleşenlerinde</a:t>
            </a:r>
            <a:r>
              <a:rPr lang="tk-TM" sz="2400" dirty="0">
                <a:solidFill>
                  <a:schemeClr val="tx1"/>
                </a:solidFill>
              </a:rPr>
              <a:t/>
            </a:r>
            <a:br>
              <a:rPr lang="tk-TM" sz="2400" dirty="0">
                <a:solidFill>
                  <a:schemeClr val="tx1"/>
                </a:solidFill>
              </a:rPr>
            </a:br>
            <a:r>
              <a:rPr lang="tk-TM" sz="2400" dirty="0">
                <a:solidFill>
                  <a:schemeClr val="tx1"/>
                </a:solidFill>
              </a:rPr>
              <a:t>kesgitli </a:t>
            </a:r>
            <a:r>
              <a:rPr lang="tk-TM" sz="2400" dirty="0" smtClean="0">
                <a:solidFill>
                  <a:schemeClr val="tx1"/>
                </a:solidFill>
              </a:rPr>
              <a:t>bolýandyklary </a:t>
            </a:r>
            <a:r>
              <a:rPr lang="tk-TM" sz="2400" dirty="0">
                <a:solidFill>
                  <a:schemeClr val="tx1"/>
                </a:solidFill>
              </a:rPr>
              <a:t>matematikadan </a:t>
            </a:r>
            <a:r>
              <a:rPr lang="tk-TM" sz="2400" dirty="0" smtClean="0">
                <a:solidFill>
                  <a:schemeClr val="tx1"/>
                </a:solidFill>
              </a:rPr>
              <a:t>mälimdir</a:t>
            </a:r>
            <a:r>
              <a:rPr lang="tk-TM" sz="2400" dirty="0">
                <a:solidFill>
                  <a:schemeClr val="tx1"/>
                </a:solidFill>
              </a:rPr>
              <a:t>. </a:t>
            </a:r>
            <a:r>
              <a:rPr lang="tk-TM" sz="2400" dirty="0" smtClean="0">
                <a:solidFill>
                  <a:schemeClr val="tx1"/>
                </a:solidFill>
              </a:rPr>
              <a:t>Adatça </a:t>
            </a:r>
            <a:r>
              <a:rPr lang="tk-TM" sz="2400" dirty="0">
                <a:solidFill>
                  <a:schemeClr val="tx1"/>
                </a:solidFill>
              </a:rPr>
              <a:t>ş</a:t>
            </a:r>
            <a:r>
              <a:rPr lang="tk-TM" sz="2400" dirty="0" smtClean="0">
                <a:solidFill>
                  <a:schemeClr val="tx1"/>
                </a:solidFill>
              </a:rPr>
              <a:t>ol </a:t>
            </a:r>
            <a:r>
              <a:rPr lang="tk-TM" sz="2400" dirty="0">
                <a:solidFill>
                  <a:schemeClr val="tx1"/>
                </a:solidFill>
              </a:rPr>
              <a:t>koordinatalar</a:t>
            </a:r>
            <a:br>
              <a:rPr lang="tk-TM" sz="2400" dirty="0">
                <a:solidFill>
                  <a:schemeClr val="tx1"/>
                </a:solidFill>
              </a:rPr>
            </a:br>
            <a:r>
              <a:rPr lang="tk-TM" sz="2400" dirty="0">
                <a:solidFill>
                  <a:schemeClr val="tx1"/>
                </a:solidFill>
              </a:rPr>
              <a:t>sistemasy edilip </a:t>
            </a:r>
            <a:r>
              <a:rPr lang="tk-TM" sz="2400" dirty="0" smtClean="0">
                <a:solidFill>
                  <a:schemeClr val="tx1"/>
                </a:solidFill>
              </a:rPr>
              <a:t>Dekartyň </a:t>
            </a:r>
            <a:r>
              <a:rPr lang="tk-TM" sz="2400" dirty="0">
                <a:solidFill>
                  <a:schemeClr val="tx1"/>
                </a:solidFill>
              </a:rPr>
              <a:t>biri-birine </a:t>
            </a:r>
            <a:r>
              <a:rPr lang="tk-TM" sz="2400" dirty="0" smtClean="0">
                <a:solidFill>
                  <a:schemeClr val="tx1"/>
                </a:solidFill>
              </a:rPr>
              <a:t>perpendikulýar </a:t>
            </a:r>
            <a:r>
              <a:rPr lang="tk-TM" sz="2400" dirty="0">
                <a:solidFill>
                  <a:schemeClr val="tx1"/>
                </a:solidFill>
              </a:rPr>
              <a:t>bolan </a:t>
            </a:r>
            <a:r>
              <a:rPr lang="tk-TM" sz="2400" dirty="0" smtClean="0">
                <a:solidFill>
                  <a:schemeClr val="tx1"/>
                </a:solidFill>
              </a:rPr>
              <a:t>üç </a:t>
            </a:r>
            <a:r>
              <a:rPr lang="tk-TM" sz="2400" dirty="0">
                <a:solidFill>
                  <a:schemeClr val="tx1"/>
                </a:solidFill>
              </a:rPr>
              <a:t>sany</a:t>
            </a:r>
            <a:br>
              <a:rPr lang="tk-TM" sz="2400" dirty="0">
                <a:solidFill>
                  <a:schemeClr val="tx1"/>
                </a:solidFill>
              </a:rPr>
            </a:br>
            <a:r>
              <a:rPr lang="tk-TM" sz="2400" dirty="0">
                <a:solidFill>
                  <a:schemeClr val="tx1"/>
                </a:solidFill>
              </a:rPr>
              <a:t>tekizlikden ybarat bolan koordinatalar sistemasy </a:t>
            </a:r>
            <a:r>
              <a:rPr lang="tk-TM" sz="2400" dirty="0" smtClean="0">
                <a:solidFill>
                  <a:schemeClr val="tx1"/>
                </a:solidFill>
              </a:rPr>
              <a:t>alynýar.</a:t>
            </a:r>
            <a:r>
              <a:rPr lang="tk-TM" sz="2400" dirty="0">
                <a:solidFill>
                  <a:schemeClr val="tx1"/>
                </a:solidFill>
              </a:rPr>
              <a:t/>
            </a:r>
            <a:br>
              <a:rPr lang="tk-TM" sz="2400" dirty="0">
                <a:solidFill>
                  <a:schemeClr val="tx1"/>
                </a:solidFill>
              </a:rPr>
            </a:br>
            <a:r>
              <a:rPr lang="tk-TM" sz="2400" dirty="0" smtClean="0">
                <a:solidFill>
                  <a:schemeClr val="tx1"/>
                </a:solidFill>
              </a:rPr>
              <a:t>Üç tekizligiň kesişýän </a:t>
            </a:r>
            <a:r>
              <a:rPr lang="tk-TM" sz="2400" dirty="0">
                <a:solidFill>
                  <a:schemeClr val="tx1"/>
                </a:solidFill>
              </a:rPr>
              <a:t>O</a:t>
            </a:r>
            <a:r>
              <a:rPr lang="tk-TM" sz="2400" dirty="0" smtClean="0">
                <a:solidFill>
                  <a:schemeClr val="tx1"/>
                </a:solidFill>
              </a:rPr>
              <a:t> </a:t>
            </a:r>
            <a:r>
              <a:rPr lang="tk-TM" sz="2400" dirty="0">
                <a:solidFill>
                  <a:schemeClr val="tx1"/>
                </a:solidFill>
              </a:rPr>
              <a:t>nokady </a:t>
            </a:r>
            <a:r>
              <a:rPr lang="tk-TM" sz="2400" dirty="0" smtClean="0">
                <a:solidFill>
                  <a:schemeClr val="tx1"/>
                </a:solidFill>
              </a:rPr>
              <a:t>koordinatalaryň başlangyjy hökmünde</a:t>
            </a:r>
            <a:r>
              <a:rPr lang="tk-TM" sz="2400" dirty="0">
                <a:solidFill>
                  <a:schemeClr val="tx1"/>
                </a:solidFill>
              </a:rPr>
              <a:t/>
            </a:r>
            <a:br>
              <a:rPr lang="tk-TM" sz="2400" dirty="0">
                <a:solidFill>
                  <a:schemeClr val="tx1"/>
                </a:solidFill>
              </a:rPr>
            </a:br>
            <a:r>
              <a:rPr lang="tk-TM" sz="2400" dirty="0" smtClean="0">
                <a:solidFill>
                  <a:schemeClr val="tx1"/>
                </a:solidFill>
              </a:rPr>
              <a:t>alynýar</a:t>
            </a:r>
            <a:r>
              <a:rPr lang="tk-TM" sz="2400" dirty="0">
                <a:solidFill>
                  <a:schemeClr val="tx1"/>
                </a:solidFill>
              </a:rPr>
              <a:t>. </a:t>
            </a:r>
            <a:r>
              <a:rPr lang="tk-TM" sz="2400" dirty="0" smtClean="0">
                <a:solidFill>
                  <a:schemeClr val="tx1"/>
                </a:solidFill>
              </a:rPr>
              <a:t>Üç tekizligiň degişlilikde ikisiniň kesişýän göni çyzyklary </a:t>
            </a:r>
            <a:r>
              <a:rPr lang="tk-TM" sz="2400" b="1" dirty="0">
                <a:solidFill>
                  <a:schemeClr val="tx1"/>
                </a:solidFill>
              </a:rPr>
              <a:t>X,</a:t>
            </a:r>
            <a:r>
              <a:rPr lang="tk-TM" sz="2400" dirty="0">
                <a:solidFill>
                  <a:schemeClr val="tx1"/>
                </a:solidFill>
              </a:rPr>
              <a:t/>
            </a:r>
            <a:br>
              <a:rPr lang="tk-TM" sz="2400" dirty="0">
                <a:solidFill>
                  <a:schemeClr val="tx1"/>
                </a:solidFill>
              </a:rPr>
            </a:br>
            <a:r>
              <a:rPr lang="tk-TM" sz="2400" b="1" dirty="0">
                <a:solidFill>
                  <a:schemeClr val="tx1"/>
                </a:solidFill>
              </a:rPr>
              <a:t>Y </a:t>
            </a:r>
            <a:r>
              <a:rPr lang="tk-TM" sz="2400" dirty="0">
                <a:solidFill>
                  <a:schemeClr val="tx1"/>
                </a:solidFill>
              </a:rPr>
              <a:t>we </a:t>
            </a:r>
            <a:r>
              <a:rPr lang="tk-TM" sz="2400" b="1" dirty="0">
                <a:solidFill>
                  <a:schemeClr val="tx1"/>
                </a:solidFill>
              </a:rPr>
              <a:t>Z </a:t>
            </a:r>
            <a:r>
              <a:rPr lang="tk-TM" sz="2400" dirty="0">
                <a:solidFill>
                  <a:schemeClr val="tx1"/>
                </a:solidFill>
              </a:rPr>
              <a:t>bilen </a:t>
            </a:r>
            <a:r>
              <a:rPr lang="tk-TM" sz="2400" dirty="0" smtClean="0">
                <a:solidFill>
                  <a:schemeClr val="tx1"/>
                </a:solidFill>
              </a:rPr>
              <a:t>bellenilýär</a:t>
            </a:r>
            <a:r>
              <a:rPr lang="tk-TM" sz="2400" dirty="0">
                <a:solidFill>
                  <a:schemeClr val="tx1"/>
                </a:solidFill>
              </a:rPr>
              <a:t>. Olara </a:t>
            </a:r>
            <a:r>
              <a:rPr lang="tk-TM" sz="2400" b="1" dirty="0" smtClean="0">
                <a:solidFill>
                  <a:schemeClr val="tx1"/>
                </a:solidFill>
              </a:rPr>
              <a:t>koordinata </a:t>
            </a:r>
            <a:r>
              <a:rPr lang="tk-TM" sz="2400" b="1" dirty="0">
                <a:solidFill>
                  <a:schemeClr val="tx1"/>
                </a:solidFill>
              </a:rPr>
              <a:t>oklary </a:t>
            </a:r>
            <a:r>
              <a:rPr lang="tk-TM" sz="2400" dirty="0" smtClean="0">
                <a:solidFill>
                  <a:schemeClr val="tx1"/>
                </a:solidFill>
              </a:rPr>
              <a:t>diýilýär</a:t>
            </a:r>
            <a:r>
              <a:rPr lang="tk-TM" sz="2400" dirty="0">
                <a:solidFill>
                  <a:schemeClr val="tx1"/>
                </a:solidFill>
              </a:rPr>
              <a:t>. </a:t>
            </a:r>
            <a:r>
              <a:rPr lang="tk-TM" sz="2400" b="1" dirty="0">
                <a:solidFill>
                  <a:schemeClr val="tx1"/>
                </a:solidFill>
              </a:rPr>
              <a:t>X</a:t>
            </a:r>
            <a:r>
              <a:rPr lang="tk-TM" sz="2400" dirty="0">
                <a:solidFill>
                  <a:schemeClr val="tx1"/>
                </a:solidFill>
              </a:rPr>
              <a:t/>
            </a:r>
            <a:br>
              <a:rPr lang="tk-TM" sz="2400" dirty="0">
                <a:solidFill>
                  <a:schemeClr val="tx1"/>
                </a:solidFill>
              </a:rPr>
            </a:br>
            <a:r>
              <a:rPr lang="tk-TM" sz="2400" dirty="0" smtClean="0">
                <a:solidFill>
                  <a:schemeClr val="tx1"/>
                </a:solidFill>
              </a:rPr>
              <a:t>okuň kömegi </a:t>
            </a:r>
            <a:r>
              <a:rPr lang="tk-TM" sz="2400" dirty="0">
                <a:solidFill>
                  <a:schemeClr val="tx1"/>
                </a:solidFill>
              </a:rPr>
              <a:t>bilen </a:t>
            </a:r>
            <a:r>
              <a:rPr lang="tk-TM" sz="2400" dirty="0" smtClean="0">
                <a:solidFill>
                  <a:schemeClr val="tx1"/>
                </a:solidFill>
              </a:rPr>
              <a:t>giňislikdäki nokadyň </a:t>
            </a:r>
            <a:r>
              <a:rPr lang="tk-TM" sz="2400" b="1" dirty="0">
                <a:solidFill>
                  <a:schemeClr val="tx1"/>
                </a:solidFill>
              </a:rPr>
              <a:t>abssissasy, Y </a:t>
            </a:r>
            <a:r>
              <a:rPr lang="tk-TM" sz="2400" dirty="0">
                <a:solidFill>
                  <a:schemeClr val="tx1"/>
                </a:solidFill>
              </a:rPr>
              <a:t>okun </a:t>
            </a:r>
            <a:r>
              <a:rPr lang="tk-TM" sz="2400" dirty="0" smtClean="0">
                <a:solidFill>
                  <a:schemeClr val="tx1"/>
                </a:solidFill>
              </a:rPr>
              <a:t>kömegi</a:t>
            </a:r>
            <a:r>
              <a:rPr lang="tk-TM" sz="2400" dirty="0">
                <a:solidFill>
                  <a:schemeClr val="tx1"/>
                </a:solidFill>
              </a:rPr>
              <a:t/>
            </a:r>
            <a:br>
              <a:rPr lang="tk-TM" sz="2400" dirty="0">
                <a:solidFill>
                  <a:schemeClr val="tx1"/>
                </a:solidFill>
              </a:rPr>
            </a:br>
            <a:r>
              <a:rPr lang="tk-TM" sz="2400" dirty="0">
                <a:solidFill>
                  <a:schemeClr val="tx1"/>
                </a:solidFill>
              </a:rPr>
              <a:t>bilen </a:t>
            </a:r>
            <a:r>
              <a:rPr lang="tk-TM" sz="2400" b="1" dirty="0">
                <a:solidFill>
                  <a:schemeClr val="tx1"/>
                </a:solidFill>
              </a:rPr>
              <a:t>ordinatasy </a:t>
            </a:r>
            <a:r>
              <a:rPr lang="tk-TM" sz="2400" dirty="0">
                <a:solidFill>
                  <a:schemeClr val="tx1"/>
                </a:solidFill>
              </a:rPr>
              <a:t>we </a:t>
            </a:r>
            <a:r>
              <a:rPr lang="tk-TM" sz="2400" b="1" dirty="0">
                <a:solidFill>
                  <a:schemeClr val="tx1"/>
                </a:solidFill>
              </a:rPr>
              <a:t>Z </a:t>
            </a:r>
            <a:r>
              <a:rPr lang="tk-TM" sz="2400" dirty="0">
                <a:solidFill>
                  <a:schemeClr val="tx1"/>
                </a:solidFill>
              </a:rPr>
              <a:t>bilen bolsa </a:t>
            </a:r>
            <a:r>
              <a:rPr lang="tk-TM" sz="2400" b="1" dirty="0">
                <a:solidFill>
                  <a:schemeClr val="tx1"/>
                </a:solidFill>
              </a:rPr>
              <a:t>applikatasy </a:t>
            </a:r>
            <a:r>
              <a:rPr lang="tk-TM" sz="2400" dirty="0" smtClean="0">
                <a:solidFill>
                  <a:schemeClr val="tx1"/>
                </a:solidFill>
              </a:rPr>
              <a:t>kesgitlenýär</a:t>
            </a:r>
            <a:r>
              <a:rPr lang="tk-TM" sz="2400" dirty="0">
                <a:solidFill>
                  <a:schemeClr val="tx1"/>
                </a:solidFill>
              </a:rPr>
              <a:t>.</a:t>
            </a:r>
            <a:br>
              <a:rPr lang="tk-TM" sz="2400" dirty="0">
                <a:solidFill>
                  <a:schemeClr val="tx1"/>
                </a:solidFill>
              </a:rPr>
            </a:br>
            <a:r>
              <a:rPr lang="tk-TM" sz="2400" b="1" dirty="0" smtClean="0">
                <a:solidFill>
                  <a:schemeClr val="tx1"/>
                </a:solidFill>
              </a:rPr>
              <a:t>Kömekçi </a:t>
            </a:r>
            <a:r>
              <a:rPr lang="tk-TM" sz="2400" b="1" dirty="0">
                <a:solidFill>
                  <a:schemeClr val="tx1"/>
                </a:solidFill>
              </a:rPr>
              <a:t>tor (setka) </a:t>
            </a:r>
            <a:r>
              <a:rPr lang="tk-TM" sz="2400" dirty="0">
                <a:solidFill>
                  <a:schemeClr val="tx1"/>
                </a:solidFill>
              </a:rPr>
              <a:t>— harplar </a:t>
            </a:r>
            <a:r>
              <a:rPr lang="tk-TM" sz="2400" dirty="0" smtClean="0">
                <a:solidFill>
                  <a:schemeClr val="tx1"/>
                </a:solidFill>
              </a:rPr>
              <a:t>ýazylýan kömekçi çyzyklardan e</a:t>
            </a:r>
            <a:r>
              <a:rPr lang="nn-NO" sz="2400" dirty="0" smtClean="0">
                <a:solidFill>
                  <a:schemeClr val="tx1"/>
                </a:solidFill>
              </a:rPr>
              <a:t>mele </a:t>
            </a:r>
            <a:r>
              <a:rPr lang="nn-NO" sz="2400" dirty="0">
                <a:solidFill>
                  <a:schemeClr val="tx1"/>
                </a:solidFill>
              </a:rPr>
              <a:t>gelen tor. </a:t>
            </a:r>
            <a:r>
              <a:rPr lang="nn-NO" sz="2400" dirty="0" smtClean="0">
                <a:solidFill>
                  <a:schemeClr val="tx1"/>
                </a:solidFill>
              </a:rPr>
              <a:t>Toryň k</a:t>
            </a:r>
            <a:r>
              <a:rPr lang="tk-TM" sz="2400" dirty="0" smtClean="0">
                <a:solidFill>
                  <a:schemeClr val="tx1"/>
                </a:solidFill>
              </a:rPr>
              <a:t>ö</a:t>
            </a:r>
            <a:r>
              <a:rPr lang="nn-NO" sz="2400" dirty="0" smtClean="0">
                <a:solidFill>
                  <a:schemeClr val="tx1"/>
                </a:solidFill>
              </a:rPr>
              <a:t>mek</a:t>
            </a:r>
            <a:r>
              <a:rPr lang="tk-TM" sz="2400" dirty="0" smtClean="0">
                <a:solidFill>
                  <a:schemeClr val="tx1"/>
                </a:solidFill>
              </a:rPr>
              <a:t>ç</a:t>
            </a:r>
            <a:r>
              <a:rPr lang="nn-NO" sz="2400" dirty="0" smtClean="0">
                <a:solidFill>
                  <a:schemeClr val="tx1"/>
                </a:solidFill>
              </a:rPr>
              <a:t>i çyzyklarynyň </a:t>
            </a:r>
            <a:r>
              <a:rPr lang="tk-TM" sz="2400" dirty="0">
                <a:solidFill>
                  <a:schemeClr val="tx1"/>
                </a:solidFill>
              </a:rPr>
              <a:t>ä</a:t>
            </a:r>
            <a:r>
              <a:rPr lang="nn-NO" sz="2400" dirty="0" smtClean="0">
                <a:solidFill>
                  <a:schemeClr val="tx1"/>
                </a:solidFill>
              </a:rPr>
              <a:t>dimi ýazgynyň </a:t>
            </a:r>
            <a:r>
              <a:rPr lang="tk-TM" sz="2400" dirty="0" smtClean="0">
                <a:solidFill>
                  <a:schemeClr val="tx1"/>
                </a:solidFill>
              </a:rPr>
              <a:t>ç</a:t>
            </a:r>
            <a:r>
              <a:rPr lang="nn-NO" sz="2400" dirty="0" smtClean="0">
                <a:solidFill>
                  <a:schemeClr val="tx1"/>
                </a:solidFill>
              </a:rPr>
              <a:t>yzygynyň</a:t>
            </a:r>
            <a:r>
              <a:rPr lang="tk-TM" sz="2400" dirty="0" smtClean="0">
                <a:solidFill>
                  <a:schemeClr val="tx1"/>
                </a:solidFill>
              </a:rPr>
              <a:t> ýogynlygyna </a:t>
            </a:r>
            <a:r>
              <a:rPr lang="tk-TM" sz="2400" dirty="0">
                <a:solidFill>
                  <a:schemeClr val="tx1"/>
                </a:solidFill>
              </a:rPr>
              <a:t>baglylykda </a:t>
            </a:r>
            <a:r>
              <a:rPr lang="tk-TM" sz="2400" dirty="0" smtClean="0">
                <a:solidFill>
                  <a:schemeClr val="tx1"/>
                </a:solidFill>
              </a:rPr>
              <a:t>kesgitlenýär.</a:t>
            </a:r>
            <a:endParaRPr lang="tk-TM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53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1600" y="2318561"/>
            <a:ext cx="9004300" cy="45394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9200" y="188943"/>
            <a:ext cx="104521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2000" dirty="0" smtClean="0">
                <a:solidFill>
                  <a:srgbClr val="000000"/>
                </a:solidFill>
              </a:rPr>
              <a:t>Görnüşi ýaly</a:t>
            </a:r>
            <a:r>
              <a:rPr lang="tk-TM" sz="2000" dirty="0">
                <a:solidFill>
                  <a:srgbClr val="000000"/>
                </a:solidFill>
              </a:rPr>
              <a:t>, eger </a:t>
            </a:r>
            <a:r>
              <a:rPr lang="tk-TM" sz="2000" dirty="0" smtClean="0">
                <a:solidFill>
                  <a:srgbClr val="000000"/>
                </a:solidFill>
              </a:rPr>
              <a:t>Monzuň sistemasyndaky tekizlikleriň deregine Dekartyň sistemasynyň </a:t>
            </a:r>
            <a:r>
              <a:rPr lang="tk-TM" sz="2000" dirty="0">
                <a:solidFill>
                  <a:srgbClr val="000000"/>
                </a:solidFill>
              </a:rPr>
              <a:t>tekizlikleri ulanylsa </a:t>
            </a:r>
            <a:r>
              <a:rPr lang="tk-TM" sz="2000" dirty="0" smtClean="0">
                <a:solidFill>
                  <a:srgbClr val="000000"/>
                </a:solidFill>
              </a:rPr>
              <a:t>örän </a:t>
            </a:r>
            <a:r>
              <a:rPr lang="tk-TM" sz="2000" dirty="0">
                <a:solidFill>
                  <a:srgbClr val="000000"/>
                </a:solidFill>
              </a:rPr>
              <a:t>amatly </a:t>
            </a:r>
            <a:r>
              <a:rPr lang="tk-TM" sz="2000" dirty="0" smtClean="0">
                <a:solidFill>
                  <a:srgbClr val="000000"/>
                </a:solidFill>
              </a:rPr>
              <a:t>bolýar we şeyle </a:t>
            </a:r>
            <a:r>
              <a:rPr lang="tk-TM" sz="2000" dirty="0">
                <a:solidFill>
                  <a:srgbClr val="000000"/>
                </a:solidFill>
              </a:rPr>
              <a:t>hem </a:t>
            </a:r>
            <a:r>
              <a:rPr lang="tk-TM" sz="2000" dirty="0" smtClean="0">
                <a:solidFill>
                  <a:srgbClr val="000000"/>
                </a:solidFill>
              </a:rPr>
              <a:t>alynýarlar</a:t>
            </a:r>
            <a:r>
              <a:rPr lang="tk-TM" sz="2000" dirty="0">
                <a:solidFill>
                  <a:srgbClr val="000000"/>
                </a:solidFill>
              </a:rPr>
              <a:t>. XOY tekizligi </a:t>
            </a:r>
            <a:r>
              <a:rPr lang="tk-TM" sz="2000" dirty="0" smtClean="0">
                <a:solidFill>
                  <a:srgbClr val="000000"/>
                </a:solidFill>
              </a:rPr>
              <a:t>T</a:t>
            </a:r>
            <a:r>
              <a:rPr lang="tk-TM" sz="1600" dirty="0" smtClean="0">
                <a:solidFill>
                  <a:srgbClr val="000000"/>
                </a:solidFill>
              </a:rPr>
              <a:t>1</a:t>
            </a:r>
            <a:r>
              <a:rPr lang="tk-TM" sz="2000" dirty="0" smtClean="0">
                <a:solidFill>
                  <a:srgbClr val="000000"/>
                </a:solidFill>
              </a:rPr>
              <a:t> </a:t>
            </a:r>
            <a:r>
              <a:rPr lang="tk-TM" sz="2000" dirty="0">
                <a:solidFill>
                  <a:srgbClr val="000000"/>
                </a:solidFill>
              </a:rPr>
              <a:t>bilen bellenilip, </a:t>
            </a:r>
            <a:r>
              <a:rPr lang="tk-TM" sz="2000" dirty="0" smtClean="0">
                <a:solidFill>
                  <a:srgbClr val="000000"/>
                </a:solidFill>
              </a:rPr>
              <a:t>kese yerleşdirilýär. Oňa perpendikulýar </a:t>
            </a:r>
            <a:r>
              <a:rPr lang="tk-TM" sz="2000" dirty="0">
                <a:solidFill>
                  <a:srgbClr val="000000"/>
                </a:solidFill>
              </a:rPr>
              <a:t>bolan XOZ </a:t>
            </a:r>
            <a:r>
              <a:rPr lang="tk-TM" sz="2000" dirty="0" smtClean="0">
                <a:solidFill>
                  <a:srgbClr val="000000"/>
                </a:solidFill>
              </a:rPr>
              <a:t>tekizlik T</a:t>
            </a:r>
            <a:r>
              <a:rPr lang="tk-TM" sz="1600" dirty="0" smtClean="0">
                <a:solidFill>
                  <a:srgbClr val="000000"/>
                </a:solidFill>
              </a:rPr>
              <a:t>2</a:t>
            </a:r>
            <a:r>
              <a:rPr lang="tk-TM" sz="2000" dirty="0" smtClean="0">
                <a:solidFill>
                  <a:srgbClr val="000000"/>
                </a:solidFill>
              </a:rPr>
              <a:t> </a:t>
            </a:r>
            <a:r>
              <a:rPr lang="tk-TM" sz="2000" dirty="0">
                <a:solidFill>
                  <a:srgbClr val="000000"/>
                </a:solidFill>
              </a:rPr>
              <a:t>bilen </a:t>
            </a:r>
            <a:r>
              <a:rPr lang="tk-TM" sz="2000" dirty="0" smtClean="0">
                <a:solidFill>
                  <a:srgbClr val="000000"/>
                </a:solidFill>
              </a:rPr>
              <a:t>bellenilýär</a:t>
            </a:r>
            <a:r>
              <a:rPr lang="tk-TM" sz="2000" dirty="0">
                <a:solidFill>
                  <a:srgbClr val="000000"/>
                </a:solidFill>
              </a:rPr>
              <a:t>. </a:t>
            </a:r>
            <a:r>
              <a:rPr lang="tk-TM" sz="2000" dirty="0" smtClean="0">
                <a:solidFill>
                  <a:srgbClr val="000000"/>
                </a:solidFill>
              </a:rPr>
              <a:t>T</a:t>
            </a:r>
            <a:r>
              <a:rPr lang="tk-TM" sz="1600" dirty="0" smtClean="0">
                <a:solidFill>
                  <a:srgbClr val="000000"/>
                </a:solidFill>
              </a:rPr>
              <a:t>1</a:t>
            </a:r>
            <a:r>
              <a:rPr lang="tk-TM" sz="2000" dirty="0" smtClean="0">
                <a:solidFill>
                  <a:srgbClr val="000000"/>
                </a:solidFill>
              </a:rPr>
              <a:t> </a:t>
            </a:r>
            <a:r>
              <a:rPr lang="tk-TM" sz="2000" dirty="0">
                <a:solidFill>
                  <a:srgbClr val="000000"/>
                </a:solidFill>
              </a:rPr>
              <a:t>we </a:t>
            </a:r>
            <a:r>
              <a:rPr lang="tk-TM" sz="2000" dirty="0" smtClean="0">
                <a:solidFill>
                  <a:srgbClr val="000000"/>
                </a:solidFill>
              </a:rPr>
              <a:t>T</a:t>
            </a:r>
            <a:r>
              <a:rPr lang="tk-TM" sz="1600" dirty="0" smtClean="0">
                <a:solidFill>
                  <a:srgbClr val="000000"/>
                </a:solidFill>
              </a:rPr>
              <a:t>2</a:t>
            </a:r>
            <a:r>
              <a:rPr lang="tk-TM" sz="2000" dirty="0" smtClean="0">
                <a:solidFill>
                  <a:srgbClr val="000000"/>
                </a:solidFill>
              </a:rPr>
              <a:t>, tekizlikleriň </a:t>
            </a:r>
            <a:r>
              <a:rPr lang="tk-TM" sz="2000" dirty="0">
                <a:solidFill>
                  <a:srgbClr val="000000"/>
                </a:solidFill>
              </a:rPr>
              <a:t>ikisine hem bilelikde </a:t>
            </a:r>
            <a:r>
              <a:rPr lang="tk-TM" sz="2000" dirty="0" smtClean="0">
                <a:solidFill>
                  <a:srgbClr val="000000"/>
                </a:solidFill>
              </a:rPr>
              <a:t>perpendikulýar </a:t>
            </a:r>
            <a:r>
              <a:rPr lang="tk-TM" sz="2000" dirty="0">
                <a:solidFill>
                  <a:srgbClr val="000000"/>
                </a:solidFill>
              </a:rPr>
              <a:t>bolan YOZ </a:t>
            </a:r>
            <a:r>
              <a:rPr lang="tk-TM" sz="2000" dirty="0" smtClean="0">
                <a:solidFill>
                  <a:srgbClr val="000000"/>
                </a:solidFill>
              </a:rPr>
              <a:t>tekizlik T3 </a:t>
            </a:r>
            <a:r>
              <a:rPr lang="tk-TM" sz="2000" dirty="0">
                <a:solidFill>
                  <a:srgbClr val="000000"/>
                </a:solidFill>
              </a:rPr>
              <a:t>bilen </a:t>
            </a:r>
            <a:r>
              <a:rPr lang="tk-TM" sz="2000" dirty="0" smtClean="0">
                <a:solidFill>
                  <a:srgbClr val="000000"/>
                </a:solidFill>
              </a:rPr>
              <a:t>bellenilýär</a:t>
            </a:r>
            <a:r>
              <a:rPr lang="tk-TM" sz="2000" dirty="0">
                <a:solidFill>
                  <a:srgbClr val="000000"/>
                </a:solidFill>
              </a:rPr>
              <a:t>. T</a:t>
            </a:r>
            <a:r>
              <a:rPr lang="tk-TM" sz="1600" dirty="0">
                <a:solidFill>
                  <a:srgbClr val="000000"/>
                </a:solidFill>
              </a:rPr>
              <a:t>2</a:t>
            </a:r>
            <a:r>
              <a:rPr lang="tk-TM" sz="2000" dirty="0">
                <a:solidFill>
                  <a:srgbClr val="000000"/>
                </a:solidFill>
              </a:rPr>
              <a:t> we T</a:t>
            </a:r>
            <a:r>
              <a:rPr lang="tk-TM" sz="1600" dirty="0">
                <a:solidFill>
                  <a:srgbClr val="000000"/>
                </a:solidFill>
              </a:rPr>
              <a:t>3</a:t>
            </a:r>
            <a:r>
              <a:rPr lang="tk-TM" sz="2000" dirty="0">
                <a:solidFill>
                  <a:srgbClr val="000000"/>
                </a:solidFill>
              </a:rPr>
              <a:t> </a:t>
            </a:r>
            <a:r>
              <a:rPr lang="tk-TM" sz="2000" dirty="0" smtClean="0">
                <a:solidFill>
                  <a:srgbClr val="000000"/>
                </a:solidFill>
              </a:rPr>
              <a:t>tekizlikleriň </a:t>
            </a:r>
            <a:r>
              <a:rPr lang="tk-TM" sz="2000" dirty="0">
                <a:solidFill>
                  <a:srgbClr val="000000"/>
                </a:solidFill>
              </a:rPr>
              <a:t>ikisi hem </a:t>
            </a:r>
            <a:r>
              <a:rPr lang="tk-TM" sz="2000" dirty="0" smtClean="0">
                <a:solidFill>
                  <a:srgbClr val="000000"/>
                </a:solidFill>
              </a:rPr>
              <a:t>T</a:t>
            </a:r>
            <a:r>
              <a:rPr lang="tk-TM" sz="1600" dirty="0" smtClean="0">
                <a:solidFill>
                  <a:srgbClr val="000000"/>
                </a:solidFill>
              </a:rPr>
              <a:t>1</a:t>
            </a:r>
            <a:r>
              <a:rPr lang="tk-TM" sz="2000" dirty="0" smtClean="0">
                <a:solidFill>
                  <a:srgbClr val="000000"/>
                </a:solidFill>
              </a:rPr>
              <a:t>, tekizlige perpendikulýar </a:t>
            </a:r>
            <a:r>
              <a:rPr lang="tk-TM" sz="2000" dirty="0">
                <a:solidFill>
                  <a:srgbClr val="000000"/>
                </a:solidFill>
              </a:rPr>
              <a:t>bolandyklary </a:t>
            </a:r>
            <a:r>
              <a:rPr lang="tk-TM" sz="2000" dirty="0" smtClean="0">
                <a:solidFill>
                  <a:srgbClr val="000000"/>
                </a:solidFill>
              </a:rPr>
              <a:t>üçin </a:t>
            </a:r>
            <a:r>
              <a:rPr lang="tk-TM" sz="2000" dirty="0">
                <a:solidFill>
                  <a:srgbClr val="000000"/>
                </a:solidFill>
              </a:rPr>
              <a:t>dikdirler. Olardan </a:t>
            </a:r>
            <a:r>
              <a:rPr lang="tk-TM" sz="2000" dirty="0" smtClean="0">
                <a:solidFill>
                  <a:srgbClr val="000000"/>
                </a:solidFill>
              </a:rPr>
              <a:t>T, tekizligi ýüzi bärik </a:t>
            </a:r>
            <a:r>
              <a:rPr lang="tk-TM" sz="2000" dirty="0">
                <a:solidFill>
                  <a:srgbClr val="000000"/>
                </a:solidFill>
              </a:rPr>
              <a:t>edip, </a:t>
            </a:r>
            <a:r>
              <a:rPr lang="tk-TM" sz="2000" dirty="0" smtClean="0">
                <a:solidFill>
                  <a:srgbClr val="000000"/>
                </a:solidFill>
              </a:rPr>
              <a:t>beýlekisini </a:t>
            </a:r>
            <a:r>
              <a:rPr lang="tk-TM" sz="2000" dirty="0">
                <a:solidFill>
                  <a:srgbClr val="000000"/>
                </a:solidFill>
              </a:rPr>
              <a:t>bolsa </a:t>
            </a:r>
            <a:r>
              <a:rPr lang="tk-TM" sz="2000" dirty="0" smtClean="0">
                <a:solidFill>
                  <a:srgbClr val="000000"/>
                </a:solidFill>
              </a:rPr>
              <a:t>gapdalda ýerleşdirýärler.</a:t>
            </a:r>
            <a:endParaRPr lang="tk-TM" sz="2000" dirty="0"/>
          </a:p>
        </p:txBody>
      </p:sp>
    </p:spTree>
    <p:extLst>
      <p:ext uri="{BB962C8B-B14F-4D97-AF65-F5344CB8AC3E}">
        <p14:creationId xmlns:p14="http://schemas.microsoft.com/office/powerpoint/2010/main" val="176207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27100" y="101600"/>
            <a:ext cx="107315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dirty="0" smtClean="0">
                <a:solidFill>
                  <a:srgbClr val="000000"/>
                </a:solidFill>
              </a:rPr>
              <a:t>Giňişlikdäki </a:t>
            </a:r>
            <a:r>
              <a:rPr lang="tk-TM" dirty="0">
                <a:solidFill>
                  <a:srgbClr val="000000"/>
                </a:solidFill>
              </a:rPr>
              <a:t>nokatlar </a:t>
            </a:r>
            <a:r>
              <a:rPr lang="tk-TM" dirty="0" smtClean="0">
                <a:solidFill>
                  <a:srgbClr val="000000"/>
                </a:solidFill>
              </a:rPr>
              <a:t>T</a:t>
            </a:r>
            <a:r>
              <a:rPr lang="tk-TM" sz="1400" dirty="0" smtClean="0">
                <a:solidFill>
                  <a:srgbClr val="000000"/>
                </a:solidFill>
              </a:rPr>
              <a:t>1</a:t>
            </a:r>
            <a:r>
              <a:rPr lang="tk-TM" dirty="0" smtClean="0">
                <a:solidFill>
                  <a:srgbClr val="000000"/>
                </a:solidFill>
              </a:rPr>
              <a:t>, </a:t>
            </a:r>
            <a:r>
              <a:rPr lang="tk-TM" dirty="0">
                <a:solidFill>
                  <a:srgbClr val="000000"/>
                </a:solidFill>
              </a:rPr>
              <a:t>T</a:t>
            </a:r>
            <a:r>
              <a:rPr lang="tk-TM" sz="1400" dirty="0">
                <a:solidFill>
                  <a:srgbClr val="000000"/>
                </a:solidFill>
              </a:rPr>
              <a:t>2</a:t>
            </a:r>
            <a:r>
              <a:rPr lang="tk-TM" dirty="0">
                <a:solidFill>
                  <a:srgbClr val="000000"/>
                </a:solidFill>
              </a:rPr>
              <a:t> we T</a:t>
            </a:r>
            <a:r>
              <a:rPr lang="tk-TM" sz="1400" dirty="0">
                <a:solidFill>
                  <a:srgbClr val="000000"/>
                </a:solidFill>
              </a:rPr>
              <a:t>3</a:t>
            </a:r>
            <a:r>
              <a:rPr lang="tk-TM" dirty="0">
                <a:solidFill>
                  <a:srgbClr val="000000"/>
                </a:solidFill>
              </a:rPr>
              <a:t> </a:t>
            </a:r>
            <a:r>
              <a:rPr lang="tk-TM" dirty="0" smtClean="0">
                <a:solidFill>
                  <a:srgbClr val="000000"/>
                </a:solidFill>
              </a:rPr>
              <a:t>tekizliklere gönüburçly proýektirlenýärler</a:t>
            </a:r>
            <a:r>
              <a:rPr lang="tk-TM" dirty="0">
                <a:solidFill>
                  <a:srgbClr val="000000"/>
                </a:solidFill>
              </a:rPr>
              <a:t>. </a:t>
            </a:r>
            <a:r>
              <a:rPr lang="tk-TM" dirty="0" smtClean="0">
                <a:solidFill>
                  <a:srgbClr val="000000"/>
                </a:solidFill>
              </a:rPr>
              <a:t>Şeyle proýektirlemede </a:t>
            </a:r>
            <a:r>
              <a:rPr lang="tk-TM" dirty="0">
                <a:solidFill>
                  <a:srgbClr val="000000"/>
                </a:solidFill>
              </a:rPr>
              <a:t>her bir tekizlikde </a:t>
            </a:r>
            <a:r>
              <a:rPr lang="tk-TM" dirty="0" smtClean="0">
                <a:solidFill>
                  <a:srgbClr val="000000"/>
                </a:solidFill>
              </a:rPr>
              <a:t>giňişlikdäki nokatlaryň proýeksiyalarynyň köplügi </a:t>
            </a:r>
            <a:r>
              <a:rPr lang="tk-TM" dirty="0">
                <a:solidFill>
                  <a:srgbClr val="000000"/>
                </a:solidFill>
              </a:rPr>
              <a:t>emele </a:t>
            </a:r>
            <a:r>
              <a:rPr lang="tk-TM" dirty="0" smtClean="0">
                <a:solidFill>
                  <a:srgbClr val="000000"/>
                </a:solidFill>
              </a:rPr>
              <a:t>gelýär</a:t>
            </a:r>
            <a:r>
              <a:rPr lang="tk-TM" dirty="0">
                <a:solidFill>
                  <a:srgbClr val="000000"/>
                </a:solidFill>
              </a:rPr>
              <a:t>. </a:t>
            </a:r>
            <a:r>
              <a:rPr lang="tk-TM" dirty="0" smtClean="0">
                <a:solidFill>
                  <a:srgbClr val="000000"/>
                </a:solidFill>
              </a:rPr>
              <a:t>Ýagny her bir T</a:t>
            </a:r>
            <a:r>
              <a:rPr lang="tk-TM" sz="1400" dirty="0" smtClean="0">
                <a:solidFill>
                  <a:srgbClr val="000000"/>
                </a:solidFill>
              </a:rPr>
              <a:t>1</a:t>
            </a:r>
            <a:r>
              <a:rPr lang="tk-TM" dirty="0" smtClean="0">
                <a:solidFill>
                  <a:srgbClr val="000000"/>
                </a:solidFill>
              </a:rPr>
              <a:t>, T</a:t>
            </a:r>
            <a:r>
              <a:rPr lang="tk-TM" sz="1400" dirty="0" smtClean="0">
                <a:solidFill>
                  <a:srgbClr val="000000"/>
                </a:solidFill>
              </a:rPr>
              <a:t>2</a:t>
            </a:r>
            <a:r>
              <a:rPr lang="tk-TM" dirty="0" smtClean="0">
                <a:solidFill>
                  <a:srgbClr val="000000"/>
                </a:solidFill>
              </a:rPr>
              <a:t>, </a:t>
            </a:r>
            <a:r>
              <a:rPr lang="tk-TM" dirty="0">
                <a:solidFill>
                  <a:srgbClr val="000000"/>
                </a:solidFill>
              </a:rPr>
              <a:t>we T</a:t>
            </a:r>
            <a:r>
              <a:rPr lang="tk-TM" sz="1400" dirty="0">
                <a:solidFill>
                  <a:srgbClr val="000000"/>
                </a:solidFill>
              </a:rPr>
              <a:t>3</a:t>
            </a:r>
            <a:r>
              <a:rPr lang="tk-TM" dirty="0">
                <a:solidFill>
                  <a:srgbClr val="000000"/>
                </a:solidFill>
              </a:rPr>
              <a:t> tekizlikler </a:t>
            </a:r>
            <a:r>
              <a:rPr lang="tk-TM" dirty="0" smtClean="0">
                <a:solidFill>
                  <a:srgbClr val="000000"/>
                </a:solidFill>
              </a:rPr>
              <a:t>nokatlaryň gönüburçly proýektirlenip alnan proyeksiyalarynyň köplügidir</a:t>
            </a:r>
            <a:r>
              <a:rPr lang="tk-TM" dirty="0">
                <a:solidFill>
                  <a:srgbClr val="000000"/>
                </a:solidFill>
              </a:rPr>
              <a:t>. </a:t>
            </a:r>
            <a:r>
              <a:rPr lang="tk-TM" dirty="0" smtClean="0">
                <a:solidFill>
                  <a:srgbClr val="000000"/>
                </a:solidFill>
              </a:rPr>
              <a:t>Ol tekizliklere </a:t>
            </a:r>
            <a:r>
              <a:rPr lang="tk-TM" b="1" dirty="0" smtClean="0">
                <a:solidFill>
                  <a:srgbClr val="000000"/>
                </a:solidFill>
              </a:rPr>
              <a:t>proýeksiýalaryn tekizlikleri</a:t>
            </a:r>
            <a:r>
              <a:rPr lang="tk-TM" dirty="0" smtClean="0">
                <a:solidFill>
                  <a:srgbClr val="000000"/>
                </a:solidFill>
              </a:rPr>
              <a:t> ýa-da ýöne </a:t>
            </a:r>
            <a:r>
              <a:rPr lang="tk-TM" b="1" dirty="0" smtClean="0">
                <a:solidFill>
                  <a:srgbClr val="000000"/>
                </a:solidFill>
              </a:rPr>
              <a:t>proýeksiýalar </a:t>
            </a:r>
            <a:r>
              <a:rPr lang="tk-TM" b="1" dirty="0">
                <a:solidFill>
                  <a:srgbClr val="000000"/>
                </a:solidFill>
              </a:rPr>
              <a:t>tekizlikleri </a:t>
            </a:r>
            <a:r>
              <a:rPr lang="tk-TM" dirty="0" smtClean="0">
                <a:solidFill>
                  <a:srgbClr val="000000"/>
                </a:solidFill>
              </a:rPr>
              <a:t>diýilýär. Kese </a:t>
            </a:r>
            <a:r>
              <a:rPr lang="tk-TM" dirty="0">
                <a:solidFill>
                  <a:srgbClr val="000000"/>
                </a:solidFill>
              </a:rPr>
              <a:t>(</a:t>
            </a:r>
            <a:r>
              <a:rPr lang="tk-TM" dirty="0" smtClean="0">
                <a:solidFill>
                  <a:srgbClr val="000000"/>
                </a:solidFill>
              </a:rPr>
              <a:t>gorizontal) ýerleşen T</a:t>
            </a:r>
            <a:r>
              <a:rPr lang="tk-TM" sz="1400" dirty="0" smtClean="0">
                <a:solidFill>
                  <a:srgbClr val="000000"/>
                </a:solidFill>
              </a:rPr>
              <a:t>1</a:t>
            </a:r>
            <a:r>
              <a:rPr lang="tk-TM" dirty="0" smtClean="0">
                <a:solidFill>
                  <a:srgbClr val="000000"/>
                </a:solidFill>
              </a:rPr>
              <a:t> </a:t>
            </a:r>
            <a:r>
              <a:rPr lang="tk-TM" dirty="0">
                <a:solidFill>
                  <a:srgbClr val="000000"/>
                </a:solidFill>
              </a:rPr>
              <a:t>tekizlige </a:t>
            </a:r>
            <a:r>
              <a:rPr lang="tk-TM" dirty="0" smtClean="0">
                <a:solidFill>
                  <a:srgbClr val="000000"/>
                </a:solidFill>
              </a:rPr>
              <a:t>proýeksiýalaryň </a:t>
            </a:r>
            <a:r>
              <a:rPr lang="tk-TM" b="1" dirty="0">
                <a:solidFill>
                  <a:srgbClr val="000000"/>
                </a:solidFill>
              </a:rPr>
              <a:t>kese (</a:t>
            </a:r>
            <a:r>
              <a:rPr lang="tk-TM" b="1" dirty="0" smtClean="0">
                <a:solidFill>
                  <a:srgbClr val="000000"/>
                </a:solidFill>
              </a:rPr>
              <a:t>gorizontal)</a:t>
            </a:r>
            <a:r>
              <a:rPr lang="tk-TM" dirty="0" smtClean="0">
                <a:solidFill>
                  <a:srgbClr val="000000"/>
                </a:solidFill>
              </a:rPr>
              <a:t> </a:t>
            </a:r>
            <a:r>
              <a:rPr lang="tk-TM" b="1" dirty="0" smtClean="0">
                <a:solidFill>
                  <a:srgbClr val="000000"/>
                </a:solidFill>
              </a:rPr>
              <a:t>tekizligi </a:t>
            </a:r>
            <a:r>
              <a:rPr lang="tk-TM" dirty="0" smtClean="0">
                <a:solidFill>
                  <a:srgbClr val="000000"/>
                </a:solidFill>
              </a:rPr>
              <a:t>diýilýär</a:t>
            </a:r>
            <a:r>
              <a:rPr lang="tk-TM" dirty="0">
                <a:solidFill>
                  <a:srgbClr val="000000"/>
                </a:solidFill>
              </a:rPr>
              <a:t>. T</a:t>
            </a:r>
            <a:r>
              <a:rPr lang="tk-TM" sz="1400" dirty="0">
                <a:solidFill>
                  <a:srgbClr val="000000"/>
                </a:solidFill>
              </a:rPr>
              <a:t>2</a:t>
            </a:r>
            <a:r>
              <a:rPr lang="tk-TM" dirty="0">
                <a:solidFill>
                  <a:srgbClr val="000000"/>
                </a:solidFill>
              </a:rPr>
              <a:t> tekizlik ý</a:t>
            </a:r>
            <a:r>
              <a:rPr lang="tk-TM" dirty="0" smtClean="0">
                <a:solidFill>
                  <a:srgbClr val="000000"/>
                </a:solidFill>
              </a:rPr>
              <a:t>üzi bärik edilip ýerleşdirileni üçin</a:t>
            </a:r>
            <a:r>
              <a:rPr lang="tk-TM" dirty="0">
                <a:solidFill>
                  <a:srgbClr val="000000"/>
                </a:solidFill>
              </a:rPr>
              <a:t>, </a:t>
            </a:r>
            <a:r>
              <a:rPr lang="tk-TM" dirty="0" smtClean="0">
                <a:solidFill>
                  <a:srgbClr val="000000"/>
                </a:solidFill>
              </a:rPr>
              <a:t>oňa proýeksiýalaryň </a:t>
            </a:r>
            <a:r>
              <a:rPr lang="tk-TM" b="1" dirty="0">
                <a:solidFill>
                  <a:srgbClr val="000000"/>
                </a:solidFill>
              </a:rPr>
              <a:t>ý</a:t>
            </a:r>
            <a:r>
              <a:rPr lang="tk-TM" b="1" dirty="0" smtClean="0">
                <a:solidFill>
                  <a:srgbClr val="000000"/>
                </a:solidFill>
              </a:rPr>
              <a:t>üzbe-ýüz </a:t>
            </a:r>
            <a:r>
              <a:rPr lang="tk-TM" b="1" dirty="0">
                <a:solidFill>
                  <a:srgbClr val="000000"/>
                </a:solidFill>
              </a:rPr>
              <a:t>(frontal) </a:t>
            </a:r>
            <a:r>
              <a:rPr lang="tk-TM" b="1" dirty="0" smtClean="0">
                <a:solidFill>
                  <a:srgbClr val="000000"/>
                </a:solidFill>
              </a:rPr>
              <a:t>tekizligi, </a:t>
            </a:r>
            <a:r>
              <a:rPr lang="tk-TM" dirty="0" smtClean="0">
                <a:solidFill>
                  <a:srgbClr val="000000"/>
                </a:solidFill>
              </a:rPr>
              <a:t>T</a:t>
            </a:r>
            <a:r>
              <a:rPr lang="tk-TM" sz="1400" dirty="0" smtClean="0">
                <a:solidFill>
                  <a:srgbClr val="000000"/>
                </a:solidFill>
              </a:rPr>
              <a:t>3</a:t>
            </a:r>
            <a:r>
              <a:rPr lang="tk-TM" dirty="0" smtClean="0">
                <a:solidFill>
                  <a:srgbClr val="000000"/>
                </a:solidFill>
              </a:rPr>
              <a:t> </a:t>
            </a:r>
            <a:r>
              <a:rPr lang="tk-TM" dirty="0">
                <a:solidFill>
                  <a:srgbClr val="000000"/>
                </a:solidFill>
              </a:rPr>
              <a:t>tekizlik </a:t>
            </a:r>
            <a:r>
              <a:rPr lang="tk-TM" dirty="0" smtClean="0">
                <a:solidFill>
                  <a:srgbClr val="000000"/>
                </a:solidFill>
              </a:rPr>
              <a:t>gapdalda ýerleşdirileni üýin oňa proýeksiýalaryň </a:t>
            </a:r>
            <a:r>
              <a:rPr lang="tk-TM" b="1" dirty="0">
                <a:solidFill>
                  <a:srgbClr val="000000"/>
                </a:solidFill>
              </a:rPr>
              <a:t>gapdal (profil) tekizligi </a:t>
            </a:r>
            <a:r>
              <a:rPr lang="tk-TM" dirty="0" smtClean="0">
                <a:solidFill>
                  <a:srgbClr val="000000"/>
                </a:solidFill>
              </a:rPr>
              <a:t>diýiläýär.</a:t>
            </a:r>
            <a:endParaRPr lang="tk-TM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1600" y="2318561"/>
            <a:ext cx="9004300" cy="45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91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41500" y="775425"/>
            <a:ext cx="8737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2400" dirty="0" smtClean="0">
                <a:solidFill>
                  <a:srgbClr val="000000"/>
                </a:solidFill>
              </a:rPr>
              <a:t>Giňişlikde </a:t>
            </a:r>
            <a:r>
              <a:rPr lang="tk-TM" sz="2400" dirty="0">
                <a:solidFill>
                  <a:srgbClr val="000000"/>
                </a:solidFill>
              </a:rPr>
              <a:t>X, Y, Z koordinatalary bilen berlen A (X, </a:t>
            </a:r>
            <a:r>
              <a:rPr lang="tk-TM" sz="2400" dirty="0" smtClean="0">
                <a:solidFill>
                  <a:srgbClr val="000000"/>
                </a:solidFill>
              </a:rPr>
              <a:t>Y, Z</a:t>
            </a:r>
            <a:r>
              <a:rPr lang="tk-TM" sz="2400" dirty="0">
                <a:solidFill>
                  <a:srgbClr val="000000"/>
                </a:solidFill>
              </a:rPr>
              <a:t>) </a:t>
            </a:r>
            <a:r>
              <a:rPr lang="tk-TM" sz="2400" dirty="0" smtClean="0">
                <a:solidFill>
                  <a:srgbClr val="000000"/>
                </a:solidFill>
              </a:rPr>
              <a:t>nokadyň T</a:t>
            </a:r>
            <a:r>
              <a:rPr lang="tk-TM" dirty="0" smtClean="0">
                <a:solidFill>
                  <a:srgbClr val="000000"/>
                </a:solidFill>
              </a:rPr>
              <a:t>1</a:t>
            </a:r>
            <a:r>
              <a:rPr lang="tk-TM" sz="2400" dirty="0" smtClean="0">
                <a:solidFill>
                  <a:srgbClr val="000000"/>
                </a:solidFill>
              </a:rPr>
              <a:t>, T</a:t>
            </a:r>
            <a:r>
              <a:rPr lang="tk-TM" dirty="0" smtClean="0">
                <a:solidFill>
                  <a:srgbClr val="000000"/>
                </a:solidFill>
              </a:rPr>
              <a:t>2</a:t>
            </a:r>
            <a:r>
              <a:rPr lang="tk-TM" sz="2400" dirty="0" smtClean="0">
                <a:solidFill>
                  <a:srgbClr val="000000"/>
                </a:solidFill>
              </a:rPr>
              <a:t>, </a:t>
            </a:r>
            <a:r>
              <a:rPr lang="tk-TM" sz="2400" dirty="0">
                <a:solidFill>
                  <a:srgbClr val="000000"/>
                </a:solidFill>
              </a:rPr>
              <a:t>we T</a:t>
            </a:r>
            <a:r>
              <a:rPr lang="tk-TM" dirty="0">
                <a:solidFill>
                  <a:srgbClr val="000000"/>
                </a:solidFill>
              </a:rPr>
              <a:t>3</a:t>
            </a:r>
            <a:r>
              <a:rPr lang="tk-TM" sz="2400" dirty="0">
                <a:solidFill>
                  <a:srgbClr val="000000"/>
                </a:solidFill>
              </a:rPr>
              <a:t> </a:t>
            </a:r>
            <a:r>
              <a:rPr lang="tk-TM" sz="2400" dirty="0" smtClean="0">
                <a:solidFill>
                  <a:srgbClr val="000000"/>
                </a:solidFill>
              </a:rPr>
              <a:t>tekizliklerdäki gönüburçly proýeksiýalaryny </a:t>
            </a:r>
            <a:r>
              <a:rPr lang="tk-TM" sz="2400" dirty="0">
                <a:solidFill>
                  <a:srgbClr val="000000"/>
                </a:solidFill>
              </a:rPr>
              <a:t>tapmak </a:t>
            </a:r>
            <a:r>
              <a:rPr lang="tk-TM" sz="2400" dirty="0" smtClean="0">
                <a:solidFill>
                  <a:srgbClr val="000000"/>
                </a:solidFill>
              </a:rPr>
              <a:t>üçin, A </a:t>
            </a:r>
            <a:r>
              <a:rPr lang="tk-TM" sz="2400" dirty="0">
                <a:solidFill>
                  <a:srgbClr val="000000"/>
                </a:solidFill>
              </a:rPr>
              <a:t>nokatdan </a:t>
            </a:r>
            <a:r>
              <a:rPr lang="tk-TM" sz="2400" dirty="0" smtClean="0">
                <a:solidFill>
                  <a:srgbClr val="000000"/>
                </a:solidFill>
              </a:rPr>
              <a:t>şol tekizliklere perpendikulýar </a:t>
            </a:r>
            <a:r>
              <a:rPr lang="tk-TM" sz="2400" dirty="0">
                <a:solidFill>
                  <a:srgbClr val="000000"/>
                </a:solidFill>
              </a:rPr>
              <a:t>bolan </a:t>
            </a:r>
            <a:r>
              <a:rPr lang="tk-TM" sz="2400" dirty="0" smtClean="0">
                <a:solidFill>
                  <a:srgbClr val="000000"/>
                </a:solidFill>
              </a:rPr>
              <a:t>göni çyzyklar inderilýär we </a:t>
            </a:r>
            <a:r>
              <a:rPr lang="tk-TM" sz="2400" dirty="0">
                <a:solidFill>
                  <a:srgbClr val="000000"/>
                </a:solidFill>
              </a:rPr>
              <a:t>ol </a:t>
            </a:r>
            <a:r>
              <a:rPr lang="tk-TM" sz="2400" dirty="0" smtClean="0">
                <a:solidFill>
                  <a:srgbClr val="000000"/>
                </a:solidFill>
              </a:rPr>
              <a:t>perpendikulýarlaryň proýeksiýalar </a:t>
            </a:r>
            <a:r>
              <a:rPr lang="tk-TM" sz="2400" dirty="0">
                <a:solidFill>
                  <a:srgbClr val="000000"/>
                </a:solidFill>
              </a:rPr>
              <a:t>tekizlikleri bilen </a:t>
            </a:r>
            <a:r>
              <a:rPr lang="tk-TM" sz="2400" dirty="0" smtClean="0">
                <a:solidFill>
                  <a:srgbClr val="000000"/>
                </a:solidFill>
              </a:rPr>
              <a:t>kesişýän nokatlary kesgitlenýär</a:t>
            </a:r>
            <a:r>
              <a:rPr lang="tk-TM" sz="2400" dirty="0">
                <a:solidFill>
                  <a:srgbClr val="000000"/>
                </a:solidFill>
              </a:rPr>
              <a:t>. Ozal belli </a:t>
            </a:r>
            <a:r>
              <a:rPr lang="tk-TM" sz="2400" dirty="0" smtClean="0">
                <a:solidFill>
                  <a:srgbClr val="000000"/>
                </a:solidFill>
              </a:rPr>
              <a:t>bolşy ýaly</a:t>
            </a:r>
            <a:r>
              <a:rPr lang="tk-TM" sz="2400" dirty="0">
                <a:solidFill>
                  <a:srgbClr val="000000"/>
                </a:solidFill>
              </a:rPr>
              <a:t>, A nokatdan </a:t>
            </a:r>
            <a:r>
              <a:rPr lang="tk-TM" sz="2400" dirty="0" smtClean="0">
                <a:solidFill>
                  <a:srgbClr val="000000"/>
                </a:solidFill>
              </a:rPr>
              <a:t>T</a:t>
            </a:r>
            <a:r>
              <a:rPr lang="tk-TM" dirty="0" smtClean="0">
                <a:solidFill>
                  <a:srgbClr val="000000"/>
                </a:solidFill>
              </a:rPr>
              <a:t>1</a:t>
            </a:r>
            <a:r>
              <a:rPr lang="tk-TM" sz="2400" dirty="0" smtClean="0">
                <a:solidFill>
                  <a:srgbClr val="000000"/>
                </a:solidFill>
              </a:rPr>
              <a:t> tekizlige inderilen perpendikulýar T</a:t>
            </a:r>
            <a:r>
              <a:rPr lang="tk-TM" dirty="0" smtClean="0">
                <a:solidFill>
                  <a:srgbClr val="000000"/>
                </a:solidFill>
              </a:rPr>
              <a:t>1</a:t>
            </a:r>
            <a:r>
              <a:rPr lang="tk-TM" sz="2400" dirty="0" smtClean="0">
                <a:solidFill>
                  <a:srgbClr val="000000"/>
                </a:solidFill>
              </a:rPr>
              <a:t> </a:t>
            </a:r>
            <a:r>
              <a:rPr lang="tk-TM" sz="2400" dirty="0">
                <a:solidFill>
                  <a:srgbClr val="000000"/>
                </a:solidFill>
              </a:rPr>
              <a:t>tekizligi </a:t>
            </a:r>
            <a:r>
              <a:rPr lang="tk-TM" sz="2400" i="1" dirty="0" smtClean="0">
                <a:solidFill>
                  <a:srgbClr val="000000"/>
                </a:solidFill>
              </a:rPr>
              <a:t>A' </a:t>
            </a:r>
            <a:r>
              <a:rPr lang="tk-TM" sz="2400" dirty="0">
                <a:solidFill>
                  <a:srgbClr val="000000"/>
                </a:solidFill>
              </a:rPr>
              <a:t>nokatda </a:t>
            </a:r>
            <a:r>
              <a:rPr lang="tk-TM" sz="2400" dirty="0" smtClean="0">
                <a:solidFill>
                  <a:srgbClr val="000000"/>
                </a:solidFill>
              </a:rPr>
              <a:t>kesýändir</a:t>
            </a:r>
            <a:r>
              <a:rPr lang="tk-TM" sz="2400" dirty="0">
                <a:solidFill>
                  <a:srgbClr val="000000"/>
                </a:solidFill>
              </a:rPr>
              <a:t>. </a:t>
            </a:r>
            <a:r>
              <a:rPr lang="tk-TM" sz="2400" i="1" dirty="0" smtClean="0">
                <a:solidFill>
                  <a:srgbClr val="000000"/>
                </a:solidFill>
              </a:rPr>
              <a:t>A' </a:t>
            </a:r>
            <a:r>
              <a:rPr lang="tk-TM" sz="2400" dirty="0" smtClean="0">
                <a:solidFill>
                  <a:srgbClr val="000000"/>
                </a:solidFill>
              </a:rPr>
              <a:t>nokada A nokadyň </a:t>
            </a:r>
            <a:r>
              <a:rPr lang="tk-TM" sz="2400" b="1" dirty="0" smtClean="0">
                <a:solidFill>
                  <a:srgbClr val="000000"/>
                </a:solidFill>
              </a:rPr>
              <a:t>ýokarsyndan </a:t>
            </a:r>
            <a:r>
              <a:rPr lang="tk-TM" sz="2400" b="1" dirty="0">
                <a:solidFill>
                  <a:srgbClr val="000000"/>
                </a:solidFill>
              </a:rPr>
              <a:t>(gorizontal, kese) </a:t>
            </a:r>
            <a:r>
              <a:rPr lang="tk-TM" sz="2400" b="1" dirty="0" smtClean="0">
                <a:solidFill>
                  <a:srgbClr val="000000"/>
                </a:solidFill>
              </a:rPr>
              <a:t>proýeksiýasy </a:t>
            </a:r>
            <a:r>
              <a:rPr lang="tk-TM" sz="2400" dirty="0" smtClean="0">
                <a:solidFill>
                  <a:srgbClr val="000000"/>
                </a:solidFill>
              </a:rPr>
              <a:t>diýilýär</a:t>
            </a:r>
            <a:r>
              <a:rPr lang="tk-TM" sz="2400" dirty="0">
                <a:solidFill>
                  <a:srgbClr val="000000"/>
                </a:solidFill>
              </a:rPr>
              <a:t>. </a:t>
            </a:r>
            <a:r>
              <a:rPr lang="tk-TM" sz="2400" dirty="0" smtClean="0">
                <a:solidFill>
                  <a:srgbClr val="000000"/>
                </a:solidFill>
              </a:rPr>
              <a:t>A nokatdan </a:t>
            </a:r>
            <a:r>
              <a:rPr lang="tk-TM" sz="2400" dirty="0">
                <a:solidFill>
                  <a:srgbClr val="000000"/>
                </a:solidFill>
              </a:rPr>
              <a:t>T</a:t>
            </a:r>
            <a:r>
              <a:rPr lang="tk-TM" dirty="0">
                <a:solidFill>
                  <a:srgbClr val="000000"/>
                </a:solidFill>
              </a:rPr>
              <a:t>2</a:t>
            </a:r>
            <a:r>
              <a:rPr lang="tk-TM" sz="2400" dirty="0">
                <a:solidFill>
                  <a:srgbClr val="000000"/>
                </a:solidFill>
              </a:rPr>
              <a:t> we T</a:t>
            </a:r>
            <a:r>
              <a:rPr lang="tk-TM" dirty="0">
                <a:solidFill>
                  <a:srgbClr val="000000"/>
                </a:solidFill>
              </a:rPr>
              <a:t>3</a:t>
            </a:r>
            <a:r>
              <a:rPr lang="tk-TM" sz="2400" dirty="0">
                <a:solidFill>
                  <a:srgbClr val="000000"/>
                </a:solidFill>
              </a:rPr>
              <a:t> tekizliklere inderilen </a:t>
            </a:r>
            <a:r>
              <a:rPr lang="tk-TM" sz="2400" dirty="0" smtClean="0">
                <a:solidFill>
                  <a:srgbClr val="000000"/>
                </a:solidFill>
              </a:rPr>
              <a:t>perpendikulýarlar</a:t>
            </a:r>
            <a:r>
              <a:rPr lang="tk-TM" sz="2400" dirty="0">
                <a:solidFill>
                  <a:srgbClr val="000000"/>
                </a:solidFill>
              </a:rPr>
              <a:t>, ol </a:t>
            </a:r>
            <a:r>
              <a:rPr lang="tk-TM" sz="2400" dirty="0" smtClean="0">
                <a:solidFill>
                  <a:srgbClr val="000000"/>
                </a:solidFill>
              </a:rPr>
              <a:t>tekizlikleri degişlilikde </a:t>
            </a:r>
            <a:r>
              <a:rPr lang="tk-TM" sz="2400" dirty="0">
                <a:solidFill>
                  <a:srgbClr val="000000"/>
                </a:solidFill>
              </a:rPr>
              <a:t>A" we </a:t>
            </a:r>
            <a:r>
              <a:rPr lang="tk-TM" sz="2400" i="1" dirty="0" smtClean="0">
                <a:solidFill>
                  <a:srgbClr val="000000"/>
                </a:solidFill>
              </a:rPr>
              <a:t>A"' </a:t>
            </a:r>
            <a:r>
              <a:rPr lang="tk-TM" sz="2400" dirty="0">
                <a:solidFill>
                  <a:srgbClr val="000000"/>
                </a:solidFill>
              </a:rPr>
              <a:t>nokatlarda keserler. Bu yerde A" nokada </a:t>
            </a:r>
            <a:r>
              <a:rPr lang="tk-TM" sz="2400" dirty="0" smtClean="0">
                <a:solidFill>
                  <a:srgbClr val="000000"/>
                </a:solidFill>
              </a:rPr>
              <a:t>A nokadyň </a:t>
            </a:r>
            <a:r>
              <a:rPr lang="tk-TM" sz="2400" b="1" dirty="0" smtClean="0">
                <a:solidFill>
                  <a:srgbClr val="000000"/>
                </a:solidFill>
              </a:rPr>
              <a:t>öňünden </a:t>
            </a:r>
            <a:r>
              <a:rPr lang="tk-TM" sz="2400" b="1" dirty="0">
                <a:solidFill>
                  <a:srgbClr val="000000"/>
                </a:solidFill>
              </a:rPr>
              <a:t>(frontal, </a:t>
            </a:r>
            <a:r>
              <a:rPr lang="tk-TM" sz="2400" b="1" dirty="0" smtClean="0">
                <a:solidFill>
                  <a:srgbClr val="000000"/>
                </a:solidFill>
              </a:rPr>
              <a:t>ýüzbe-ýüz</a:t>
            </a:r>
            <a:r>
              <a:rPr lang="tk-TM" sz="2400" b="1" dirty="0">
                <a:solidFill>
                  <a:srgbClr val="000000"/>
                </a:solidFill>
              </a:rPr>
              <a:t>) </a:t>
            </a:r>
            <a:r>
              <a:rPr lang="tk-TM" sz="2400" b="1" dirty="0" smtClean="0">
                <a:solidFill>
                  <a:srgbClr val="000000"/>
                </a:solidFill>
              </a:rPr>
              <a:t>proýeksiýasy</a:t>
            </a:r>
            <a:r>
              <a:rPr lang="tk-TM" sz="2400" b="1" dirty="0">
                <a:solidFill>
                  <a:srgbClr val="000000"/>
                </a:solidFill>
              </a:rPr>
              <a:t>, </a:t>
            </a:r>
            <a:r>
              <a:rPr lang="tk-TM" sz="2400" i="1" dirty="0" smtClean="0">
                <a:solidFill>
                  <a:srgbClr val="000000"/>
                </a:solidFill>
              </a:rPr>
              <a:t>A”' </a:t>
            </a:r>
            <a:r>
              <a:rPr lang="tk-TM" sz="2400" dirty="0" smtClean="0">
                <a:solidFill>
                  <a:srgbClr val="000000"/>
                </a:solidFill>
              </a:rPr>
              <a:t>nokada bolsa </a:t>
            </a:r>
            <a:r>
              <a:rPr lang="tk-TM" sz="2400" b="1" dirty="0">
                <a:solidFill>
                  <a:srgbClr val="000000"/>
                </a:solidFill>
              </a:rPr>
              <a:t>gapdalyndan (profil, gapdal) </a:t>
            </a:r>
            <a:r>
              <a:rPr lang="tk-TM" sz="2400" b="1" dirty="0" smtClean="0">
                <a:solidFill>
                  <a:srgbClr val="000000"/>
                </a:solidFill>
              </a:rPr>
              <a:t>proýeksiýasy </a:t>
            </a:r>
            <a:r>
              <a:rPr lang="tk-TM" sz="2400" dirty="0" smtClean="0">
                <a:solidFill>
                  <a:srgbClr val="000000"/>
                </a:solidFill>
              </a:rPr>
              <a:t>diýilýär.</a:t>
            </a:r>
            <a:endParaRPr lang="tk-TM" sz="2400" dirty="0"/>
          </a:p>
        </p:txBody>
      </p:sp>
    </p:spTree>
    <p:extLst>
      <p:ext uri="{BB962C8B-B14F-4D97-AF65-F5344CB8AC3E}">
        <p14:creationId xmlns:p14="http://schemas.microsoft.com/office/powerpoint/2010/main" val="3860284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9408" y="1260011"/>
            <a:ext cx="109761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k-TM" sz="2800" b="1" dirty="0" smtClean="0"/>
              <a:t>Şu </a:t>
            </a:r>
            <a:r>
              <a:rPr lang="tk-TM" sz="2800" dirty="0" smtClean="0"/>
              <a:t>atlara baglylykda</a:t>
            </a:r>
            <a:r>
              <a:rPr lang="tk-TM" sz="2800" dirty="0"/>
              <a:t>, </a:t>
            </a:r>
            <a:r>
              <a:rPr lang="tk-TM" sz="2800" dirty="0" smtClean="0"/>
              <a:t>kä </a:t>
            </a:r>
            <a:r>
              <a:rPr lang="tk-TM" sz="2800" dirty="0"/>
              <a:t>halatlarda </a:t>
            </a:r>
            <a:r>
              <a:rPr lang="tk-TM" sz="2800" dirty="0" smtClean="0"/>
              <a:t>proýeksiýalaryň </a:t>
            </a:r>
            <a:r>
              <a:rPr lang="tk-TM" sz="2800" dirty="0"/>
              <a:t>kese (gorizontal) </a:t>
            </a:r>
            <a:r>
              <a:rPr lang="tk-TM" sz="2800" dirty="0" smtClean="0"/>
              <a:t>tekizligine </a:t>
            </a:r>
            <a:r>
              <a:rPr lang="tk-TM" sz="2800" b="1" dirty="0"/>
              <a:t>ý</a:t>
            </a:r>
            <a:r>
              <a:rPr lang="tk-TM" sz="2800" b="1" dirty="0" smtClean="0"/>
              <a:t>okarsyndan proýeksiýalar </a:t>
            </a:r>
            <a:r>
              <a:rPr lang="tk-TM" sz="2800" b="1" dirty="0"/>
              <a:t>tekizligi, </a:t>
            </a:r>
            <a:r>
              <a:rPr lang="tk-TM" sz="2800" dirty="0" smtClean="0"/>
              <a:t>T</a:t>
            </a:r>
            <a:r>
              <a:rPr lang="tk-TM" dirty="0" smtClean="0"/>
              <a:t>1</a:t>
            </a:r>
            <a:r>
              <a:rPr lang="tk-TM" sz="2800" dirty="0" smtClean="0"/>
              <a:t>, </a:t>
            </a:r>
            <a:r>
              <a:rPr lang="tk-TM" sz="2800" dirty="0"/>
              <a:t>we T</a:t>
            </a:r>
            <a:r>
              <a:rPr lang="tk-TM" sz="2000" dirty="0"/>
              <a:t>3</a:t>
            </a:r>
            <a:r>
              <a:rPr lang="tk-TM" sz="2800" dirty="0"/>
              <a:t> tekizliklerine </a:t>
            </a:r>
            <a:r>
              <a:rPr lang="tk-TM" sz="2800" dirty="0" smtClean="0"/>
              <a:t>bolsa degişlilikde </a:t>
            </a:r>
            <a:r>
              <a:rPr lang="tk-TM" sz="2800" dirty="0"/>
              <a:t>— </a:t>
            </a:r>
            <a:r>
              <a:rPr lang="tk-TM" sz="2800" b="1" dirty="0" smtClean="0"/>
              <a:t>öňünden proýeksiýalar </a:t>
            </a:r>
            <a:r>
              <a:rPr lang="tk-TM" sz="2800" dirty="0"/>
              <a:t>we </a:t>
            </a:r>
            <a:r>
              <a:rPr lang="tk-TM" sz="2800" b="1" dirty="0"/>
              <a:t>gapdaldan (</a:t>
            </a:r>
            <a:r>
              <a:rPr lang="tk-TM" sz="2800" b="1" dirty="0" smtClean="0"/>
              <a:t>gapdalyndan)</a:t>
            </a:r>
            <a:r>
              <a:rPr lang="tk-TM" sz="2800" dirty="0"/>
              <a:t> </a:t>
            </a:r>
            <a:r>
              <a:rPr lang="tk-TM" sz="2800" b="1" dirty="0" smtClean="0"/>
              <a:t>proýeksiýalar </a:t>
            </a:r>
            <a:r>
              <a:rPr lang="tk-TM" sz="2800" b="1" dirty="0"/>
              <a:t>tekizlikleri </a:t>
            </a:r>
            <a:r>
              <a:rPr lang="tk-TM" sz="2800" dirty="0"/>
              <a:t>hem </a:t>
            </a:r>
            <a:r>
              <a:rPr lang="tk-TM" sz="2800" dirty="0" smtClean="0"/>
              <a:t>diýýärler</a:t>
            </a:r>
            <a:r>
              <a:rPr lang="tk-TM" sz="2800" dirty="0"/>
              <a:t>. </a:t>
            </a:r>
            <a:r>
              <a:rPr lang="tk-TM" sz="2800" dirty="0" smtClean="0"/>
              <a:t>T</a:t>
            </a:r>
            <a:r>
              <a:rPr lang="tk-TM" sz="2000" dirty="0" smtClean="0"/>
              <a:t>1</a:t>
            </a:r>
            <a:r>
              <a:rPr lang="tk-TM" sz="2800" dirty="0" smtClean="0"/>
              <a:t>, </a:t>
            </a:r>
            <a:r>
              <a:rPr lang="tk-TM" sz="2800" dirty="0"/>
              <a:t>T</a:t>
            </a:r>
            <a:r>
              <a:rPr lang="tk-TM" sz="2000" dirty="0"/>
              <a:t>2</a:t>
            </a:r>
            <a:r>
              <a:rPr lang="tk-TM" sz="2800" dirty="0"/>
              <a:t> we T</a:t>
            </a:r>
            <a:r>
              <a:rPr lang="tk-TM" sz="2000" dirty="0"/>
              <a:t>3</a:t>
            </a:r>
            <a:r>
              <a:rPr lang="tk-TM" sz="2800" dirty="0"/>
              <a:t> </a:t>
            </a:r>
            <a:r>
              <a:rPr lang="tk-TM" sz="2800" dirty="0" smtClean="0"/>
              <a:t>tekizlikleriň</a:t>
            </a:r>
            <a:r>
              <a:rPr lang="tk-TM" sz="2800" dirty="0"/>
              <a:t> </a:t>
            </a:r>
            <a:r>
              <a:rPr lang="tk-TM" sz="2800" dirty="0" smtClean="0"/>
              <a:t>degişlilikde </a:t>
            </a:r>
            <a:r>
              <a:rPr lang="tk-TM" sz="2800" dirty="0"/>
              <a:t>ö</a:t>
            </a:r>
            <a:r>
              <a:rPr lang="tk-TM" sz="2800" dirty="0" smtClean="0"/>
              <a:t>zara kesişýän </a:t>
            </a:r>
            <a:r>
              <a:rPr lang="tk-TM" sz="2800" dirty="0"/>
              <a:t>X, Y we Z </a:t>
            </a:r>
            <a:r>
              <a:rPr lang="tk-TM" sz="2800" dirty="0" smtClean="0"/>
              <a:t>göni çyzyklaryna </a:t>
            </a:r>
            <a:r>
              <a:rPr lang="tk-TM" sz="2800" b="1" dirty="0" smtClean="0"/>
              <a:t>proyeksiyalaryň</a:t>
            </a:r>
            <a:r>
              <a:rPr lang="tk-TM" sz="2800" dirty="0" smtClean="0"/>
              <a:t> </a:t>
            </a:r>
            <a:r>
              <a:rPr lang="tk-TM" sz="2800" b="1" dirty="0" smtClean="0"/>
              <a:t>oklary </a:t>
            </a:r>
            <a:r>
              <a:rPr lang="tk-TM" sz="2800" dirty="0"/>
              <a:t>ý</a:t>
            </a:r>
            <a:r>
              <a:rPr lang="tk-TM" sz="2800" dirty="0" smtClean="0"/>
              <a:t>a-da ýöne </a:t>
            </a:r>
            <a:r>
              <a:rPr lang="tk-TM" sz="2800" b="1" dirty="0" smtClean="0"/>
              <a:t>proýeksiýa </a:t>
            </a:r>
            <a:r>
              <a:rPr lang="tk-TM" sz="2800" b="1" dirty="0"/>
              <a:t>oklary </a:t>
            </a:r>
            <a:r>
              <a:rPr lang="tk-TM" sz="2800" dirty="0"/>
              <a:t>hem </a:t>
            </a:r>
            <a:r>
              <a:rPr lang="tk-TM" sz="2800" dirty="0" smtClean="0"/>
              <a:t>diýilýär.</a:t>
            </a:r>
            <a:endParaRPr lang="tk-TM" sz="6000" dirty="0"/>
          </a:p>
        </p:txBody>
      </p:sp>
    </p:spTree>
    <p:extLst>
      <p:ext uri="{BB962C8B-B14F-4D97-AF65-F5344CB8AC3E}">
        <p14:creationId xmlns:p14="http://schemas.microsoft.com/office/powerpoint/2010/main" val="1328412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7400" y="76200"/>
            <a:ext cx="1130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2000" dirty="0" smtClean="0"/>
              <a:t>Nokadyň </a:t>
            </a:r>
            <a:r>
              <a:rPr lang="tk-TM" sz="2000" dirty="0"/>
              <a:t>her bir </a:t>
            </a:r>
            <a:r>
              <a:rPr lang="tk-TM" sz="2000" dirty="0" smtClean="0"/>
              <a:t>proýeksiýasy onuň iki koordinatasynyň kömegi </a:t>
            </a:r>
            <a:r>
              <a:rPr lang="tk-TM" sz="2000" dirty="0"/>
              <a:t>bilen </a:t>
            </a:r>
            <a:r>
              <a:rPr lang="tk-TM" sz="2000" dirty="0" smtClean="0"/>
              <a:t>kesgitlenýär</a:t>
            </a:r>
            <a:r>
              <a:rPr lang="tk-TM" sz="2000" dirty="0"/>
              <a:t>, </a:t>
            </a:r>
            <a:r>
              <a:rPr lang="tk-TM" sz="2000" dirty="0" smtClean="0"/>
              <a:t>ýagny</a:t>
            </a:r>
            <a:r>
              <a:rPr lang="tk-TM" sz="2000" dirty="0"/>
              <a:t>:</a:t>
            </a:r>
            <a:br>
              <a:rPr lang="tk-TM" sz="2000" dirty="0"/>
            </a:br>
            <a:r>
              <a:rPr lang="tk-TM" sz="2000" dirty="0"/>
              <a:t>— </a:t>
            </a:r>
            <a:r>
              <a:rPr lang="tk-TM" sz="2000" dirty="0" smtClean="0"/>
              <a:t>nokadyň </a:t>
            </a:r>
            <a:r>
              <a:rPr lang="tk-TM" sz="2000" dirty="0"/>
              <a:t>ý</a:t>
            </a:r>
            <a:r>
              <a:rPr lang="tk-TM" sz="2000" dirty="0" smtClean="0"/>
              <a:t>okarsyndan proýeksiyasy </a:t>
            </a:r>
            <a:r>
              <a:rPr lang="tk-TM" sz="2000" dirty="0"/>
              <a:t>— </a:t>
            </a:r>
            <a:r>
              <a:rPr lang="tk-TM" sz="2000" b="1" dirty="0"/>
              <a:t>x </a:t>
            </a:r>
            <a:r>
              <a:rPr lang="tk-TM" sz="2000" dirty="0"/>
              <a:t>we </a:t>
            </a:r>
            <a:r>
              <a:rPr lang="ru-RU" sz="2000" b="1" dirty="0"/>
              <a:t>у</a:t>
            </a:r>
            <a:r>
              <a:rPr lang="ru-RU" sz="2000" dirty="0"/>
              <a:t> </a:t>
            </a:r>
            <a:r>
              <a:rPr lang="tk-TM" sz="2000" dirty="0"/>
              <a:t>koordinatalar bilen,</a:t>
            </a:r>
            <a:br>
              <a:rPr lang="tk-TM" sz="2000" dirty="0"/>
            </a:br>
            <a:r>
              <a:rPr lang="tk-TM" sz="2000" dirty="0"/>
              <a:t>— </a:t>
            </a:r>
            <a:r>
              <a:rPr lang="tk-TM" sz="2000" dirty="0" smtClean="0"/>
              <a:t>nokadyň öňünden proýeksiýasy </a:t>
            </a:r>
            <a:r>
              <a:rPr lang="tk-TM" sz="2000" dirty="0"/>
              <a:t>— </a:t>
            </a:r>
            <a:r>
              <a:rPr lang="tk-TM" sz="2000" b="1" dirty="0"/>
              <a:t>x </a:t>
            </a:r>
            <a:r>
              <a:rPr lang="tk-TM" sz="2000" dirty="0"/>
              <a:t>we </a:t>
            </a:r>
            <a:r>
              <a:rPr lang="tk-TM" sz="2000" b="1" dirty="0"/>
              <a:t>z </a:t>
            </a:r>
            <a:r>
              <a:rPr lang="tk-TM" sz="2000" dirty="0"/>
              <a:t>koordinatalar bilen,</a:t>
            </a:r>
            <a:br>
              <a:rPr lang="tk-TM" sz="2000" dirty="0"/>
            </a:br>
            <a:r>
              <a:rPr lang="tk-TM" sz="2000" dirty="0"/>
              <a:t>— </a:t>
            </a:r>
            <a:r>
              <a:rPr lang="tk-TM" sz="2000" dirty="0" smtClean="0"/>
              <a:t>nokadyň </a:t>
            </a:r>
            <a:r>
              <a:rPr lang="tk-TM" sz="2000" dirty="0"/>
              <a:t>gapdal </a:t>
            </a:r>
            <a:r>
              <a:rPr lang="tk-TM" sz="2000" dirty="0" smtClean="0"/>
              <a:t>proýeksiýasy </a:t>
            </a:r>
            <a:r>
              <a:rPr lang="tk-TM" sz="2000" dirty="0"/>
              <a:t>— </a:t>
            </a:r>
            <a:r>
              <a:rPr lang="ru-RU" sz="2000" b="1" dirty="0"/>
              <a:t>у</a:t>
            </a:r>
            <a:r>
              <a:rPr lang="ru-RU" sz="2000" dirty="0"/>
              <a:t> </a:t>
            </a:r>
            <a:r>
              <a:rPr lang="tk-TM" sz="2000" dirty="0"/>
              <a:t>we </a:t>
            </a:r>
            <a:r>
              <a:rPr lang="tk-TM" sz="2000" b="1" dirty="0"/>
              <a:t>z </a:t>
            </a:r>
            <a:r>
              <a:rPr lang="tk-TM" sz="2000" dirty="0"/>
              <a:t>koordinatalar </a:t>
            </a:r>
            <a:r>
              <a:rPr lang="tk-TM" sz="2000" dirty="0" smtClean="0"/>
              <a:t>bilen, sebäbi T</a:t>
            </a:r>
            <a:r>
              <a:rPr lang="tk-TM" sz="1600" dirty="0" smtClean="0"/>
              <a:t>1</a:t>
            </a:r>
            <a:r>
              <a:rPr lang="tk-TM" sz="2000" dirty="0" smtClean="0"/>
              <a:t> </a:t>
            </a:r>
            <a:r>
              <a:rPr lang="tk-TM" sz="2000" dirty="0"/>
              <a:t>tekizlikde </a:t>
            </a:r>
            <a:r>
              <a:rPr lang="tk-TM" sz="2000" dirty="0" smtClean="0"/>
              <a:t>ýerleşen </a:t>
            </a:r>
            <a:r>
              <a:rPr lang="tk-TM" sz="2000" dirty="0"/>
              <a:t>her bir nokat </a:t>
            </a:r>
            <a:r>
              <a:rPr lang="tk-TM" sz="2000" dirty="0" smtClean="0"/>
              <a:t>üçin</a:t>
            </a:r>
            <a:r>
              <a:rPr lang="tk-TM" sz="2000" dirty="0"/>
              <a:t>, </a:t>
            </a:r>
            <a:r>
              <a:rPr lang="tk-TM" sz="2000" dirty="0" smtClean="0"/>
              <a:t>şol </a:t>
            </a:r>
            <a:r>
              <a:rPr lang="tk-TM" sz="2000" dirty="0"/>
              <a:t>sanda A </a:t>
            </a:r>
            <a:r>
              <a:rPr lang="tk-TM" sz="2000" dirty="0" smtClean="0"/>
              <a:t>nokadyň A</a:t>
            </a:r>
            <a:r>
              <a:rPr lang="tk-TM" sz="2000" dirty="0"/>
              <a:t>' </a:t>
            </a:r>
            <a:r>
              <a:rPr lang="tk-TM" sz="2000" dirty="0" smtClean="0"/>
              <a:t>proýeksiýasy üçin </a:t>
            </a:r>
            <a:r>
              <a:rPr lang="tk-TM" sz="2000" dirty="0"/>
              <a:t>hem Z=0, T</a:t>
            </a:r>
            <a:r>
              <a:rPr lang="tk-TM" sz="1600" dirty="0"/>
              <a:t>2</a:t>
            </a:r>
            <a:r>
              <a:rPr lang="tk-TM" sz="2000" dirty="0"/>
              <a:t> tekizlikde </a:t>
            </a:r>
            <a:r>
              <a:rPr lang="tk-TM" sz="2000" dirty="0" smtClean="0"/>
              <a:t>yerleşen </a:t>
            </a:r>
            <a:r>
              <a:rPr lang="tk-TM" sz="2000" dirty="0"/>
              <a:t>nokatlar </a:t>
            </a:r>
            <a:r>
              <a:rPr lang="tk-TM" sz="2000" dirty="0" smtClean="0"/>
              <a:t>üçin Y=0</a:t>
            </a:r>
            <a:r>
              <a:rPr lang="tk-TM" sz="2000" dirty="0"/>
              <a:t>, T</a:t>
            </a:r>
            <a:r>
              <a:rPr lang="tk-TM" sz="1600" dirty="0"/>
              <a:t>3</a:t>
            </a:r>
            <a:r>
              <a:rPr lang="tk-TM" sz="2000" dirty="0"/>
              <a:t> tekizlikde </a:t>
            </a:r>
            <a:r>
              <a:rPr lang="tk-TM" sz="2000" dirty="0" smtClean="0"/>
              <a:t>ýerleşen </a:t>
            </a:r>
            <a:r>
              <a:rPr lang="tk-TM" sz="2000" dirty="0"/>
              <a:t>nokatlar </a:t>
            </a:r>
            <a:r>
              <a:rPr lang="tk-TM" sz="2000" dirty="0" smtClean="0"/>
              <a:t>üçin </a:t>
            </a:r>
            <a:r>
              <a:rPr lang="tk-TM" sz="2000" dirty="0"/>
              <a:t>bolsa X=0 bolar</a:t>
            </a:r>
            <a:r>
              <a:rPr lang="tk-TM" sz="2000" dirty="0" smtClean="0"/>
              <a:t>.</a:t>
            </a:r>
            <a:endParaRPr lang="tk-TM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1600" y="2318561"/>
            <a:ext cx="9004300" cy="45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98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4385" y="453571"/>
            <a:ext cx="1069521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2800" dirty="0" smtClean="0"/>
              <a:t>Şeýlelikde</a:t>
            </a:r>
            <a:r>
              <a:rPr lang="tk-TM" sz="2800" dirty="0"/>
              <a:t>, </a:t>
            </a:r>
            <a:r>
              <a:rPr lang="tk-TM" sz="2800" dirty="0" smtClean="0"/>
              <a:t>nokadyň </a:t>
            </a:r>
            <a:r>
              <a:rPr lang="tk-TM" sz="2800" dirty="0"/>
              <a:t>berlen koordinatalary </a:t>
            </a:r>
            <a:r>
              <a:rPr lang="tk-TM" sz="2800" dirty="0" smtClean="0"/>
              <a:t>boýunüa onuň üç proýeksiýasyny </a:t>
            </a:r>
            <a:r>
              <a:rPr lang="tk-TM" sz="2800" dirty="0"/>
              <a:t>tapmak bolar. </a:t>
            </a:r>
            <a:r>
              <a:rPr lang="tk-TM" sz="2800" dirty="0" smtClean="0"/>
              <a:t>Görnüşi </a:t>
            </a:r>
            <a:r>
              <a:rPr lang="tk-TM" sz="2800" dirty="0"/>
              <a:t>ý</a:t>
            </a:r>
            <a:r>
              <a:rPr lang="tk-TM" sz="2800" dirty="0" smtClean="0"/>
              <a:t>aly nokadyň </a:t>
            </a:r>
            <a:r>
              <a:rPr lang="tk-TM" sz="2800" dirty="0"/>
              <a:t>islendik </a:t>
            </a:r>
            <a:r>
              <a:rPr lang="tk-TM" sz="2800" dirty="0" smtClean="0"/>
              <a:t>iki proýeksiýasy </a:t>
            </a:r>
            <a:r>
              <a:rPr lang="tk-TM" sz="2800" dirty="0"/>
              <a:t>hem </a:t>
            </a:r>
            <a:r>
              <a:rPr lang="tk-TM" sz="2800" dirty="0" smtClean="0"/>
              <a:t>nokadyň üç </a:t>
            </a:r>
            <a:r>
              <a:rPr lang="tk-TM" sz="2800" dirty="0"/>
              <a:t>koordinatasyny </a:t>
            </a:r>
            <a:r>
              <a:rPr lang="tk-TM" sz="2800" dirty="0" smtClean="0"/>
              <a:t>kesgitleýändir</a:t>
            </a:r>
            <a:r>
              <a:rPr lang="tk-TM" sz="2800" dirty="0"/>
              <a:t>. </a:t>
            </a:r>
            <a:r>
              <a:rPr lang="tk-TM" sz="2800" dirty="0" smtClean="0"/>
              <a:t>Diýmek, nokadyň ginişlikdäki ýagdaýyny onuň </a:t>
            </a:r>
            <a:r>
              <a:rPr lang="tk-TM" sz="2800" dirty="0"/>
              <a:t>iki </a:t>
            </a:r>
            <a:r>
              <a:rPr lang="tk-TM" sz="2800" dirty="0" smtClean="0"/>
              <a:t>proýeksiýasy </a:t>
            </a:r>
            <a:r>
              <a:rPr lang="tk-TM" sz="2800" dirty="0"/>
              <a:t>bilen hem </a:t>
            </a:r>
            <a:r>
              <a:rPr lang="tk-TM" sz="2800" dirty="0" smtClean="0"/>
              <a:t>doly</a:t>
            </a:r>
            <a:r>
              <a:rPr lang="tk-TM" sz="2800" dirty="0"/>
              <a:t> </a:t>
            </a:r>
            <a:r>
              <a:rPr lang="tk-TM" sz="2800" dirty="0" smtClean="0"/>
              <a:t>kesgitläp bolar. Ozal bellenişi </a:t>
            </a:r>
            <a:r>
              <a:rPr lang="tk-TM" sz="2800" dirty="0"/>
              <a:t>ý</a:t>
            </a:r>
            <a:r>
              <a:rPr lang="tk-TM" sz="2800" dirty="0" smtClean="0"/>
              <a:t>aly</a:t>
            </a:r>
            <a:r>
              <a:rPr lang="tk-TM" sz="2800" dirty="0"/>
              <a:t>, </a:t>
            </a:r>
            <a:r>
              <a:rPr lang="tk-TM" sz="2800" dirty="0" smtClean="0"/>
              <a:t>Monžuň sistemasynyň tekizlikleriniň deregine Dekartyň </a:t>
            </a:r>
            <a:r>
              <a:rPr lang="tk-TM" sz="2800" dirty="0"/>
              <a:t>sistemasyndaky tekizlikleri ulanmak </a:t>
            </a:r>
            <a:r>
              <a:rPr lang="tk-TM" sz="2800" dirty="0" smtClean="0"/>
              <a:t>örän </a:t>
            </a:r>
            <a:r>
              <a:rPr lang="tk-TM" sz="2800" dirty="0"/>
              <a:t>amatlydyr. </a:t>
            </a:r>
            <a:r>
              <a:rPr lang="tk-TM" sz="2800" dirty="0" smtClean="0"/>
              <a:t>Ýöne</a:t>
            </a:r>
            <a:r>
              <a:rPr lang="tk-TM" sz="2800" dirty="0"/>
              <a:t> </a:t>
            </a:r>
            <a:r>
              <a:rPr lang="tk-TM" sz="2800" dirty="0" smtClean="0"/>
              <a:t>bu </a:t>
            </a:r>
            <a:r>
              <a:rPr lang="tk-TM" sz="2800" dirty="0"/>
              <a:t>sistemada matematikada </a:t>
            </a:r>
            <a:r>
              <a:rPr lang="tk-TM" sz="2800" dirty="0" smtClean="0"/>
              <a:t>bolşy </a:t>
            </a:r>
            <a:r>
              <a:rPr lang="tk-TM" sz="2800" dirty="0"/>
              <a:t>ý</a:t>
            </a:r>
            <a:r>
              <a:rPr lang="tk-TM" sz="2800" dirty="0" smtClean="0"/>
              <a:t>aly </a:t>
            </a:r>
            <a:r>
              <a:rPr lang="tk-TM" sz="2800" b="1" dirty="0"/>
              <a:t>X</a:t>
            </a:r>
            <a:r>
              <a:rPr lang="tk-TM" sz="2800" dirty="0"/>
              <a:t> </a:t>
            </a:r>
            <a:r>
              <a:rPr lang="tk-TM" sz="2800" dirty="0" smtClean="0"/>
              <a:t>okun položitel </a:t>
            </a:r>
            <a:r>
              <a:rPr lang="tk-TM" sz="2800" dirty="0"/>
              <a:t>ugry O</a:t>
            </a:r>
            <a:r>
              <a:rPr lang="tk-TM" sz="2800" dirty="0" smtClean="0"/>
              <a:t> nokatdan </a:t>
            </a:r>
            <a:r>
              <a:rPr lang="tk-TM" sz="2800" dirty="0"/>
              <a:t>sag tarapa ugrukdyrylan bolman, tersine, </a:t>
            </a:r>
            <a:r>
              <a:rPr lang="tk-TM" sz="2800" dirty="0" smtClean="0"/>
              <a:t>çep </a:t>
            </a:r>
            <a:r>
              <a:rPr lang="tk-TM" sz="2800" dirty="0"/>
              <a:t>tarapa, </a:t>
            </a:r>
            <a:r>
              <a:rPr lang="tk-TM" sz="2800" b="1" dirty="0"/>
              <a:t>Y </a:t>
            </a:r>
            <a:r>
              <a:rPr lang="tk-TM" sz="2800" dirty="0" smtClean="0"/>
              <a:t>okun položitel </a:t>
            </a:r>
            <a:r>
              <a:rPr lang="tk-TM" sz="2800" dirty="0"/>
              <a:t>ugry </a:t>
            </a:r>
            <a:r>
              <a:rPr lang="tk-TM" sz="2800" dirty="0" smtClean="0"/>
              <a:t>O </a:t>
            </a:r>
            <a:r>
              <a:rPr lang="tk-TM" sz="2800" dirty="0"/>
              <a:t>nokatdan </a:t>
            </a:r>
            <a:r>
              <a:rPr lang="tk-TM" sz="2800" dirty="0" smtClean="0"/>
              <a:t>bärligine</a:t>
            </a:r>
            <a:r>
              <a:rPr lang="tk-TM" sz="2800" dirty="0"/>
              <a:t>, </a:t>
            </a:r>
            <a:r>
              <a:rPr lang="tk-TM" sz="2800" b="1" dirty="0" smtClean="0"/>
              <a:t>Z</a:t>
            </a:r>
            <a:r>
              <a:rPr lang="tk-TM" sz="2800" dirty="0" smtClean="0"/>
              <a:t> okuňky </a:t>
            </a:r>
            <a:r>
              <a:rPr lang="tk-TM" sz="2800" dirty="0"/>
              <a:t>bolsa </a:t>
            </a:r>
            <a:r>
              <a:rPr lang="tk-TM" sz="2800" dirty="0" smtClean="0"/>
              <a:t>O nokatdan</a:t>
            </a:r>
            <a:r>
              <a:rPr lang="tk-TM" sz="2800" dirty="0"/>
              <a:t> </a:t>
            </a:r>
            <a:r>
              <a:rPr lang="tk-TM" sz="2800" dirty="0" smtClean="0"/>
              <a:t>ýokarlygyna </a:t>
            </a:r>
            <a:r>
              <a:rPr lang="tk-TM" sz="2800" dirty="0"/>
              <a:t>ugrukdyrylandyr. </a:t>
            </a:r>
            <a:r>
              <a:rPr lang="tk-TM" sz="2800" dirty="0" smtClean="0"/>
              <a:t>Ol oklaryň </a:t>
            </a:r>
            <a:r>
              <a:rPr lang="tk-TM" sz="2800" dirty="0"/>
              <a:t>O</a:t>
            </a:r>
            <a:r>
              <a:rPr lang="tk-TM" sz="2800" dirty="0" smtClean="0"/>
              <a:t> </a:t>
            </a:r>
            <a:r>
              <a:rPr lang="tk-TM" sz="2800" dirty="0"/>
              <a:t>nokatdan </a:t>
            </a:r>
            <a:r>
              <a:rPr lang="tk-TM" sz="2800" dirty="0" smtClean="0"/>
              <a:t>garşylykly taraplary</a:t>
            </a:r>
            <a:r>
              <a:rPr lang="tk-TM" sz="2800" dirty="0"/>
              <a:t> </a:t>
            </a:r>
            <a:r>
              <a:rPr lang="tk-TM" sz="2800" dirty="0" smtClean="0"/>
              <a:t>otrisatel </a:t>
            </a:r>
            <a:r>
              <a:rPr lang="tk-TM" sz="2800" dirty="0"/>
              <a:t>ugurlarydyr. </a:t>
            </a:r>
            <a:r>
              <a:rPr lang="tk-TM" sz="2800" dirty="0" smtClean="0"/>
              <a:t>Şeýle </a:t>
            </a:r>
            <a:r>
              <a:rPr lang="tk-TM" sz="2800" dirty="0"/>
              <a:t>sistema </a:t>
            </a:r>
            <a:r>
              <a:rPr lang="tk-TM" sz="2800" dirty="0" smtClean="0"/>
              <a:t>Garaşsyz dowletleriň Arkadaşlygyna</a:t>
            </a:r>
            <a:r>
              <a:rPr lang="tk-TM" sz="2800" dirty="0"/>
              <a:t> </a:t>
            </a:r>
            <a:r>
              <a:rPr lang="tk-TM" sz="2800" dirty="0" smtClean="0"/>
              <a:t>girýän döwletlerde </a:t>
            </a:r>
            <a:r>
              <a:rPr lang="tk-TM" sz="2800" dirty="0"/>
              <a:t>we </a:t>
            </a:r>
            <a:r>
              <a:rPr lang="tk-TM" sz="2800" dirty="0" smtClean="0"/>
              <a:t>birnäçe </a:t>
            </a:r>
            <a:r>
              <a:rPr lang="tk-TM" sz="2800" dirty="0"/>
              <a:t>Ý</a:t>
            </a:r>
            <a:r>
              <a:rPr lang="tk-TM" sz="2800" dirty="0" smtClean="0"/>
              <a:t>ewropa </a:t>
            </a:r>
            <a:r>
              <a:rPr lang="tk-TM" sz="2800" dirty="0"/>
              <a:t>ý</a:t>
            </a:r>
            <a:r>
              <a:rPr lang="tk-TM" sz="2800" dirty="0" smtClean="0"/>
              <a:t>urtlarynda </a:t>
            </a:r>
            <a:r>
              <a:rPr lang="tk-TM" sz="2800" dirty="0"/>
              <a:t>kabul </a:t>
            </a:r>
            <a:r>
              <a:rPr lang="tk-TM" sz="2800" dirty="0" smtClean="0"/>
              <a:t>edilendir</a:t>
            </a:r>
            <a:endParaRPr lang="tk-TM" sz="5400" dirty="0"/>
          </a:p>
        </p:txBody>
      </p:sp>
    </p:spTree>
    <p:extLst>
      <p:ext uri="{BB962C8B-B14F-4D97-AF65-F5344CB8AC3E}">
        <p14:creationId xmlns:p14="http://schemas.microsoft.com/office/powerpoint/2010/main" val="111994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5500" y="184130"/>
            <a:ext cx="114935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2400" dirty="0" smtClean="0"/>
              <a:t>Suratdan görnüşi </a:t>
            </a:r>
            <a:r>
              <a:rPr lang="tk-TM" sz="2400" dirty="0"/>
              <a:t>ý</a:t>
            </a:r>
            <a:r>
              <a:rPr lang="tk-TM" sz="2400" dirty="0" smtClean="0"/>
              <a:t>aly</a:t>
            </a:r>
            <a:r>
              <a:rPr lang="tk-TM" sz="2400" dirty="0"/>
              <a:t>, </a:t>
            </a:r>
            <a:r>
              <a:rPr lang="tk-TM" sz="2400" dirty="0" smtClean="0"/>
              <a:t>T</a:t>
            </a:r>
            <a:r>
              <a:rPr lang="tk-TM" dirty="0" smtClean="0"/>
              <a:t>1</a:t>
            </a:r>
            <a:r>
              <a:rPr lang="tk-TM" sz="2400" dirty="0" smtClean="0"/>
              <a:t>, T</a:t>
            </a:r>
            <a:r>
              <a:rPr lang="tk-TM" dirty="0" smtClean="0"/>
              <a:t>2</a:t>
            </a:r>
            <a:r>
              <a:rPr lang="tk-TM" sz="2400" dirty="0" smtClean="0"/>
              <a:t> </a:t>
            </a:r>
            <a:r>
              <a:rPr lang="tk-TM" sz="2400" dirty="0"/>
              <a:t>we T</a:t>
            </a:r>
            <a:r>
              <a:rPr lang="tk-TM" dirty="0"/>
              <a:t>3</a:t>
            </a:r>
            <a:r>
              <a:rPr lang="tk-TM" sz="2400" dirty="0"/>
              <a:t> tekizlikler </a:t>
            </a:r>
            <a:r>
              <a:rPr lang="tk-TM" sz="2400" dirty="0" smtClean="0"/>
              <a:t>bilelikde giňişligi </a:t>
            </a:r>
            <a:r>
              <a:rPr lang="tk-TM" sz="2400" dirty="0"/>
              <a:t>8 </a:t>
            </a:r>
            <a:r>
              <a:rPr lang="tk-TM" sz="2400" dirty="0" smtClean="0"/>
              <a:t>bölege-oktanta bölýändirler </a:t>
            </a:r>
            <a:r>
              <a:rPr lang="tk-TM" sz="2400" dirty="0"/>
              <a:t>(oktanta — </a:t>
            </a:r>
            <a:r>
              <a:rPr lang="tk-TM" sz="2400" dirty="0" smtClean="0"/>
              <a:t>grekçeden terjime edilende </a:t>
            </a:r>
            <a:r>
              <a:rPr lang="tk-TM" sz="2400" dirty="0"/>
              <a:t>— octons-sekizinji </a:t>
            </a:r>
            <a:r>
              <a:rPr lang="tk-TM" sz="2400" dirty="0" smtClean="0"/>
              <a:t>bölek diýmekdir</a:t>
            </a:r>
            <a:r>
              <a:rPr lang="tk-TM" sz="2400" dirty="0"/>
              <a:t>). </a:t>
            </a:r>
            <a:r>
              <a:rPr lang="tk-TM" sz="2400" dirty="0" smtClean="0"/>
              <a:t>Haýsy </a:t>
            </a:r>
            <a:r>
              <a:rPr lang="tk-TM" sz="2400" dirty="0"/>
              <a:t>sekizinji </a:t>
            </a:r>
            <a:r>
              <a:rPr lang="tk-TM" sz="2400" dirty="0" smtClean="0"/>
              <a:t>bölegiň</a:t>
            </a:r>
            <a:r>
              <a:rPr lang="tk-TM" sz="2400" dirty="0"/>
              <a:t> </a:t>
            </a:r>
            <a:r>
              <a:rPr lang="tk-TM" sz="2400" dirty="0" smtClean="0"/>
              <a:t>niredeligi </a:t>
            </a:r>
            <a:r>
              <a:rPr lang="tk-TM" sz="2400" dirty="0"/>
              <a:t>Rim sifrler bilen </a:t>
            </a:r>
            <a:r>
              <a:rPr lang="tk-TM" sz="2400" dirty="0" smtClean="0"/>
              <a:t>görkezilendir</a:t>
            </a:r>
            <a:r>
              <a:rPr lang="tk-TM" sz="2400" dirty="0"/>
              <a:t>, mysal </a:t>
            </a:r>
            <a:r>
              <a:rPr lang="tk-TM" sz="2400" dirty="0" smtClean="0"/>
              <a:t>üçin</a:t>
            </a:r>
            <a:r>
              <a:rPr lang="tk-TM" sz="2400" dirty="0"/>
              <a:t>, 1 </a:t>
            </a:r>
            <a:r>
              <a:rPr lang="tk-TM" sz="2400" dirty="0" smtClean="0"/>
              <a:t>bölek T</a:t>
            </a:r>
            <a:r>
              <a:rPr lang="tk-TM" dirty="0" smtClean="0"/>
              <a:t>1</a:t>
            </a:r>
            <a:r>
              <a:rPr lang="tk-TM" sz="2400" dirty="0" smtClean="0"/>
              <a:t>,</a:t>
            </a:r>
            <a:r>
              <a:rPr lang="tk-TM" sz="2400" dirty="0"/>
              <a:t> </a:t>
            </a:r>
            <a:r>
              <a:rPr lang="tk-TM" sz="2400" dirty="0" smtClean="0"/>
              <a:t>tekizlikden ýokarda</a:t>
            </a:r>
            <a:r>
              <a:rPr lang="tk-TM" sz="2400" dirty="0"/>
              <a:t>, </a:t>
            </a:r>
            <a:r>
              <a:rPr lang="tk-TM" sz="2400" dirty="0" smtClean="0"/>
              <a:t>T</a:t>
            </a:r>
            <a:r>
              <a:rPr lang="tk-TM" dirty="0" smtClean="0"/>
              <a:t>2</a:t>
            </a:r>
            <a:r>
              <a:rPr lang="tk-TM" sz="2400" dirty="0" smtClean="0"/>
              <a:t>, </a:t>
            </a:r>
            <a:r>
              <a:rPr lang="tk-TM" sz="2400" dirty="0"/>
              <a:t>tekizlikden </a:t>
            </a:r>
            <a:r>
              <a:rPr lang="tk-TM" sz="2400" dirty="0" smtClean="0"/>
              <a:t>bärde </a:t>
            </a:r>
            <a:r>
              <a:rPr lang="tk-TM" sz="2400" dirty="0"/>
              <a:t>we T</a:t>
            </a:r>
            <a:r>
              <a:rPr lang="tk-TM" dirty="0"/>
              <a:t>3</a:t>
            </a:r>
            <a:r>
              <a:rPr lang="tk-TM" sz="2400" dirty="0"/>
              <a:t> tekizlikden </a:t>
            </a:r>
            <a:r>
              <a:rPr lang="tk-TM" sz="2400" dirty="0" smtClean="0"/>
              <a:t>bolsa çepde ýerleşendir</a:t>
            </a:r>
            <a:r>
              <a:rPr lang="tk-TM" sz="2400" dirty="0"/>
              <a:t>. A nokat birinji </a:t>
            </a:r>
            <a:r>
              <a:rPr lang="tk-TM" sz="2400" dirty="0" smtClean="0"/>
              <a:t>bölekde ýerleşendir. Nokatlar giňişlikde </a:t>
            </a:r>
            <a:r>
              <a:rPr lang="tk-TM" sz="2400" dirty="0"/>
              <a:t>islendik sekizinji </a:t>
            </a:r>
            <a:r>
              <a:rPr lang="tk-TM" sz="2400" dirty="0" smtClean="0"/>
              <a:t>bölekde</a:t>
            </a:r>
            <a:r>
              <a:rPr lang="tk-TM" sz="2400" dirty="0"/>
              <a:t>, </a:t>
            </a:r>
            <a:r>
              <a:rPr lang="tk-TM" sz="2400" dirty="0" smtClean="0"/>
              <a:t>proýeksiýalar</a:t>
            </a:r>
            <a:r>
              <a:rPr lang="tk-TM" sz="2400" dirty="0"/>
              <a:t> </a:t>
            </a:r>
            <a:r>
              <a:rPr lang="tk-TM" sz="2400" dirty="0" smtClean="0"/>
              <a:t>tekizliklerinde ýa-da proýeksiýalar </a:t>
            </a:r>
            <a:r>
              <a:rPr lang="tk-TM" sz="2400" dirty="0"/>
              <a:t>oklarynda hem </a:t>
            </a:r>
            <a:r>
              <a:rPr lang="tk-TM" sz="2400" dirty="0" smtClean="0"/>
              <a:t>ýerleşip bilerler. Şoňa baglylykda </a:t>
            </a:r>
            <a:r>
              <a:rPr lang="tk-TM" sz="2400" dirty="0"/>
              <a:t>ol nokady </a:t>
            </a:r>
            <a:r>
              <a:rPr lang="tk-TM" sz="2400" dirty="0" smtClean="0"/>
              <a:t>kesgtleýän üç koordinatanyň </a:t>
            </a:r>
            <a:r>
              <a:rPr lang="tk-TM" sz="2400" dirty="0"/>
              <a:t>bahalary </a:t>
            </a:r>
            <a:r>
              <a:rPr lang="tk-TM" sz="2400" dirty="0" smtClean="0"/>
              <a:t>we belgileri </a:t>
            </a:r>
            <a:r>
              <a:rPr lang="tk-TM" sz="2400" dirty="0"/>
              <a:t>islendik sanlar </a:t>
            </a:r>
            <a:r>
              <a:rPr lang="tk-TM" sz="2400" dirty="0" smtClean="0"/>
              <a:t>ýa-da </a:t>
            </a:r>
            <a:r>
              <a:rPr lang="tk-TM" sz="2400" dirty="0"/>
              <a:t>belgiler bolup </a:t>
            </a:r>
            <a:r>
              <a:rPr lang="tk-TM" sz="2400" dirty="0" smtClean="0"/>
              <a:t>bilerler.</a:t>
            </a:r>
            <a:endParaRPr lang="tk-TM" sz="6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587" y="3600450"/>
            <a:ext cx="1147762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0753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262</TotalTime>
  <Words>1132</Words>
  <Application>Microsoft Office PowerPoint</Application>
  <PresentationFormat>Широкоэкранный</PresentationFormat>
  <Paragraphs>16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Легкий дым</vt:lpstr>
      <vt:lpstr>Nokadyň Proýeksiýalary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Giriş</dc:title>
  <dc:creator>Lenovo</dc:creator>
  <cp:lastModifiedBy>Lenovo</cp:lastModifiedBy>
  <cp:revision>33</cp:revision>
  <dcterms:created xsi:type="dcterms:W3CDTF">2020-03-27T06:50:28Z</dcterms:created>
  <dcterms:modified xsi:type="dcterms:W3CDTF">2020-06-25T11:05:38Z</dcterms:modified>
</cp:coreProperties>
</file>