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75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9CCF10-FE0C-431C-B264-66A5C8AFFF53}" type="datetimeFigureOut">
              <a:rPr lang="ru-RU" smtClean="0"/>
              <a:t>05.11.2019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7F90AD-BB54-46E8-877F-35EB54C6DD2C}" type="slidenum">
              <a:rPr lang="ru-RU" smtClean="0"/>
              <a:t>‹#›</a:t>
            </a:fld>
            <a:endParaRPr lang="ru-RU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546959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9CCF10-FE0C-431C-B264-66A5C8AFFF53}" type="datetimeFigureOut">
              <a:rPr lang="ru-RU" smtClean="0"/>
              <a:t>05.11.2019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7F90AD-BB54-46E8-877F-35EB54C6DD2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542891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9CCF10-FE0C-431C-B264-66A5C8AFFF53}" type="datetimeFigureOut">
              <a:rPr lang="ru-RU" smtClean="0"/>
              <a:t>05.11.2019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7F90AD-BB54-46E8-877F-35EB54C6DD2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914481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9CCF10-FE0C-431C-B264-66A5C8AFFF53}" type="datetimeFigureOut">
              <a:rPr lang="ru-RU" smtClean="0"/>
              <a:t>05.11.2019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7F90AD-BB54-46E8-877F-35EB54C6DD2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469724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9CCF10-FE0C-431C-B264-66A5C8AFFF53}" type="datetimeFigureOut">
              <a:rPr lang="ru-RU" smtClean="0"/>
              <a:t>05.11.2019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7F90AD-BB54-46E8-877F-35EB54C6DD2C}" type="slidenum">
              <a:rPr lang="ru-RU" smtClean="0"/>
              <a:t>‹#›</a:t>
            </a:fld>
            <a:endParaRPr lang="ru-RU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585455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9CCF10-FE0C-431C-B264-66A5C8AFFF53}" type="datetimeFigureOut">
              <a:rPr lang="ru-RU" smtClean="0"/>
              <a:t>05.11.2019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7F90AD-BB54-46E8-877F-35EB54C6DD2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620406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9CCF10-FE0C-431C-B264-66A5C8AFFF53}" type="datetimeFigureOut">
              <a:rPr lang="ru-RU" smtClean="0"/>
              <a:t>05.11.2019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7F90AD-BB54-46E8-877F-35EB54C6DD2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763344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9CCF10-FE0C-431C-B264-66A5C8AFFF53}" type="datetimeFigureOut">
              <a:rPr lang="ru-RU" smtClean="0"/>
              <a:t>05.11.2019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7F90AD-BB54-46E8-877F-35EB54C6DD2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519598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9CCF10-FE0C-431C-B264-66A5C8AFFF53}" type="datetimeFigureOut">
              <a:rPr lang="ru-RU" smtClean="0"/>
              <a:t>05.11.2019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7F90AD-BB54-46E8-877F-35EB54C6DD2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142363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379CCF10-FE0C-431C-B264-66A5C8AFFF53}" type="datetimeFigureOut">
              <a:rPr lang="ru-RU" smtClean="0"/>
              <a:t>05.11.2019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267F90AD-BB54-46E8-877F-35EB54C6DD2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25375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9CCF10-FE0C-431C-B264-66A5C8AFFF53}" type="datetimeFigureOut">
              <a:rPr lang="ru-RU" smtClean="0"/>
              <a:t>05.11.2019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7F90AD-BB54-46E8-877F-35EB54C6DD2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4774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379CCF10-FE0C-431C-B264-66A5C8AFFF53}" type="datetimeFigureOut">
              <a:rPr lang="ru-RU" smtClean="0"/>
              <a:t>05.11.2019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267F90AD-BB54-46E8-877F-35EB54C6DD2C}" type="slidenum">
              <a:rPr lang="ru-RU" smtClean="0"/>
              <a:t>‹#›</a:t>
            </a:fld>
            <a:endParaRPr lang="ru-RU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643387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4171" y="232228"/>
            <a:ext cx="12017829" cy="61801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ru-RU" sz="32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17</a:t>
            </a:r>
            <a:r>
              <a:rPr lang="tr-TR" sz="32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-nji tema</a:t>
            </a:r>
            <a:endParaRPr lang="ru-RU" sz="2400" b="1" dirty="0" smtClean="0">
              <a:ln w="9525">
                <a:solidFill>
                  <a:schemeClr val="bg1"/>
                </a:solidFill>
                <a:prstDash val="solid"/>
              </a:ln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pl-PL" sz="32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Daşky gurşawyň ýagdaýynyň </a:t>
            </a:r>
            <a:r>
              <a:rPr lang="pl-PL" sz="32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derňewi</a:t>
            </a:r>
            <a:r>
              <a:rPr lang="ru-RU" sz="24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l-PL" sz="32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we </a:t>
            </a:r>
            <a:r>
              <a:rPr lang="pl-PL" sz="32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gözegçiligi (monitoring)</a:t>
            </a:r>
            <a:endParaRPr lang="ru-RU" sz="2400" b="1" dirty="0" smtClean="0">
              <a:ln w="9525">
                <a:solidFill>
                  <a:schemeClr val="bg1"/>
                </a:solidFill>
                <a:prstDash val="solid"/>
              </a:ln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pl-PL" sz="32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(2 sagatlyk)</a:t>
            </a:r>
            <a:endParaRPr lang="ru-RU" sz="2400" b="1" dirty="0" smtClean="0">
              <a:ln w="9525">
                <a:solidFill>
                  <a:schemeClr val="bg1"/>
                </a:solidFill>
                <a:prstDash val="solid"/>
              </a:ln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pl-PL" sz="32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Umumy okuwyň meýilnamasy</a:t>
            </a:r>
            <a:r>
              <a:rPr lang="pl-PL" sz="32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sz="3200" b="1" dirty="0" smtClean="0">
              <a:ln w="9525">
                <a:solidFill>
                  <a:schemeClr val="bg1"/>
                </a:solidFill>
                <a:prstDash val="solid"/>
              </a:ln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endParaRPr lang="ru-RU" sz="2400" b="1" dirty="0" smtClean="0">
              <a:ln w="9525">
                <a:solidFill>
                  <a:schemeClr val="bg1"/>
                </a:solidFill>
                <a:prstDash val="solid"/>
              </a:ln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en-US" sz="32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Monitoring </a:t>
            </a:r>
            <a:r>
              <a:rPr lang="en-US" sz="3200" b="1" dirty="0" err="1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hakynda</a:t>
            </a:r>
            <a:r>
              <a:rPr lang="en-US" sz="32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düşünje</a:t>
            </a:r>
            <a:r>
              <a:rPr lang="en-US" sz="32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b="1" dirty="0" err="1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onuň</a:t>
            </a:r>
            <a:r>
              <a:rPr lang="en-US" sz="32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maksady</a:t>
            </a:r>
            <a:r>
              <a:rPr lang="en-US" sz="32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we </a:t>
            </a:r>
            <a:r>
              <a:rPr lang="en-US" sz="3200" b="1" dirty="0" err="1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wezipeleri</a:t>
            </a:r>
            <a:endParaRPr lang="ru-RU" sz="2400" b="1" dirty="0" smtClean="0">
              <a:ln w="9525">
                <a:solidFill>
                  <a:schemeClr val="bg1"/>
                </a:solidFill>
                <a:prstDash val="solid"/>
              </a:ln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pl-PL" sz="32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Monitoringiň görnüşleri. </a:t>
            </a:r>
            <a:r>
              <a:rPr lang="en-US" sz="32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Bu </a:t>
            </a:r>
            <a:r>
              <a:rPr lang="en-US" sz="3200" b="1" dirty="0" err="1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mesele</a:t>
            </a:r>
            <a:r>
              <a:rPr lang="en-US" sz="32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barada</a:t>
            </a:r>
            <a:r>
              <a:rPr lang="en-US" sz="32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Türkmenistanda</a:t>
            </a:r>
            <a:r>
              <a:rPr lang="en-US" sz="32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kabul</a:t>
            </a:r>
            <a:r>
              <a:rPr lang="en-US" sz="32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edilen</a:t>
            </a:r>
            <a:r>
              <a:rPr lang="en-US" sz="32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kadalar</a:t>
            </a:r>
            <a:r>
              <a:rPr lang="en-US" sz="32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3200" b="1" dirty="0" err="1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normatiwler</a:t>
            </a:r>
            <a:r>
              <a:rPr lang="en-US" sz="32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400" b="1" dirty="0" smtClean="0">
              <a:ln w="9525">
                <a:solidFill>
                  <a:schemeClr val="bg1"/>
                </a:solidFill>
                <a:prstDash val="solid"/>
              </a:ln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pl-PL" sz="32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Ekologiki seljerme, ekologiki standartlaşdyrma we pasportlaşdyrma</a:t>
            </a:r>
            <a:endParaRPr lang="ru-RU" sz="2400" b="1" dirty="0" smtClean="0">
              <a:ln w="9525">
                <a:solidFill>
                  <a:schemeClr val="bg1"/>
                </a:solidFill>
                <a:prstDash val="solid"/>
              </a:ln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pl-PL" sz="32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Ekologiki töwekgelçilik we ekologiki howpsuzlyk barada düşünje</a:t>
            </a:r>
            <a:endParaRPr lang="ru-RU" sz="2400" b="1" dirty="0">
              <a:ln w="9525">
                <a:solidFill>
                  <a:schemeClr val="bg1"/>
                </a:solidFill>
                <a:prstDash val="solid"/>
              </a:ln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033640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34340" y="329287"/>
            <a:ext cx="11315700" cy="5543056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marL="342900" lvl="0" indent="-342900" algn="ctr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pl-PL" sz="28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Ekologiki seljerme, ekologiki standartlaşdyrma we pasportlaşdyrma</a:t>
            </a:r>
            <a:endParaRPr lang="ru-RU" sz="2000" b="1" dirty="0" smtClean="0">
              <a:ln/>
              <a:solidFill>
                <a:schemeClr val="accent3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de-DE" sz="28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Hojalyk</a:t>
            </a:r>
            <a:r>
              <a:rPr lang="de-DE" sz="28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de-DE" sz="28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taslamalarynyň</a:t>
            </a:r>
            <a:r>
              <a:rPr lang="de-DE" sz="28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, </a:t>
            </a:r>
            <a:r>
              <a:rPr lang="de-DE" sz="28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beýleki</a:t>
            </a:r>
            <a:r>
              <a:rPr lang="de-DE" sz="28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de-DE" sz="28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resminamalaryň</a:t>
            </a:r>
            <a:r>
              <a:rPr lang="de-DE" sz="28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, </a:t>
            </a:r>
            <a:r>
              <a:rPr lang="de-DE" sz="28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maksatnamalaryň</a:t>
            </a:r>
            <a:r>
              <a:rPr lang="de-DE" sz="28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, </a:t>
            </a:r>
            <a:r>
              <a:rPr lang="de-DE" sz="28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önümleriň</a:t>
            </a:r>
            <a:r>
              <a:rPr lang="de-DE" sz="28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, </a:t>
            </a:r>
            <a:r>
              <a:rPr lang="de-DE" sz="28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çig</a:t>
            </a:r>
            <a:r>
              <a:rPr lang="de-DE" sz="28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de-DE" sz="28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malyň</a:t>
            </a:r>
            <a:r>
              <a:rPr lang="de-DE" sz="28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, </a:t>
            </a:r>
            <a:r>
              <a:rPr lang="de-DE" sz="28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gaýry</a:t>
            </a:r>
            <a:r>
              <a:rPr lang="de-DE" sz="28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de-DE" sz="28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maddalaryň</a:t>
            </a:r>
            <a:r>
              <a:rPr lang="de-DE" sz="28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, </a:t>
            </a:r>
            <a:r>
              <a:rPr lang="de-DE" sz="28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kadalaryň</a:t>
            </a:r>
            <a:r>
              <a:rPr lang="de-DE" sz="28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de-DE" sz="28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ekologiki</a:t>
            </a:r>
            <a:r>
              <a:rPr lang="de-DE" sz="28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de-DE" sz="28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howpsuzlyk</a:t>
            </a:r>
            <a:r>
              <a:rPr lang="de-DE" sz="28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de-DE" sz="28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we</a:t>
            </a:r>
            <a:r>
              <a:rPr lang="de-DE" sz="28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de-DE" sz="28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tebigy</a:t>
            </a:r>
            <a:r>
              <a:rPr lang="de-DE" sz="28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de-DE" sz="28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gurşawy</a:t>
            </a:r>
            <a:r>
              <a:rPr lang="de-DE" sz="28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de-DE" sz="28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goraýyş</a:t>
            </a:r>
            <a:r>
              <a:rPr lang="de-DE" sz="28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de-DE" sz="28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talaplaryna</a:t>
            </a:r>
            <a:r>
              <a:rPr lang="de-DE" sz="28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de-DE" sz="28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laýyk</a:t>
            </a:r>
            <a:r>
              <a:rPr lang="de-DE" sz="28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de-DE" sz="28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gelýändiginiň</a:t>
            </a:r>
            <a:r>
              <a:rPr lang="de-DE" sz="28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de-DE" sz="28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barlagyna</a:t>
            </a:r>
            <a:r>
              <a:rPr lang="de-DE" sz="28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de-DE" sz="28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döwlet</a:t>
            </a:r>
            <a:r>
              <a:rPr lang="de-DE" sz="28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de-DE" sz="28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ekologiki</a:t>
            </a:r>
            <a:r>
              <a:rPr lang="de-DE" sz="28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de-DE" sz="28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seljermesi</a:t>
            </a:r>
            <a:r>
              <a:rPr lang="de-DE" sz="28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(</a:t>
            </a:r>
            <a:r>
              <a:rPr lang="de-DE" sz="28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ekspertiza</a:t>
            </a:r>
            <a:r>
              <a:rPr lang="de-DE" sz="28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) </a:t>
            </a:r>
            <a:r>
              <a:rPr lang="de-DE" sz="28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diýilýär</a:t>
            </a:r>
            <a:r>
              <a:rPr lang="de-DE" sz="28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. </a:t>
            </a:r>
            <a:r>
              <a:rPr lang="de-DE" sz="28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Ekologik</a:t>
            </a:r>
            <a:r>
              <a:rPr lang="de-DE" sz="28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de-DE" sz="28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seljerme</a:t>
            </a:r>
            <a:r>
              <a:rPr lang="de-DE" sz="28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de-DE" sz="28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bilen</a:t>
            </a:r>
            <a:r>
              <a:rPr lang="de-DE" sz="28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de-DE" sz="28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baglanyşykly</a:t>
            </a:r>
            <a:r>
              <a:rPr lang="de-DE" sz="28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de-DE" sz="28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meseleler</a:t>
            </a:r>
            <a:r>
              <a:rPr lang="de-DE" sz="28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„</a:t>
            </a:r>
            <a:r>
              <a:rPr lang="de-DE" sz="28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Tebigaty</a:t>
            </a:r>
            <a:r>
              <a:rPr lang="de-DE" sz="28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de-DE" sz="28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goramak</a:t>
            </a:r>
            <a:r>
              <a:rPr lang="de-DE" sz="28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de-DE" sz="28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hakyndaky</a:t>
            </a:r>
            <a:r>
              <a:rPr lang="de-DE" sz="28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“ </a:t>
            </a:r>
            <a:r>
              <a:rPr lang="de-DE" sz="28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Kanun</a:t>
            </a:r>
            <a:r>
              <a:rPr lang="de-DE" sz="28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(1991-nji </a:t>
            </a:r>
            <a:r>
              <a:rPr lang="de-DE" sz="28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ýylyň</a:t>
            </a:r>
            <a:r>
              <a:rPr lang="de-DE" sz="28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12-nji </a:t>
            </a:r>
            <a:r>
              <a:rPr lang="de-DE" sz="28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noýabry</a:t>
            </a:r>
            <a:r>
              <a:rPr lang="de-DE" sz="28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), „</a:t>
            </a:r>
            <a:r>
              <a:rPr lang="de-DE" sz="28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Döwlet</a:t>
            </a:r>
            <a:r>
              <a:rPr lang="de-DE" sz="28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de-DE" sz="28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ekologik</a:t>
            </a:r>
            <a:r>
              <a:rPr lang="de-DE" sz="28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de-DE" sz="28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seljerme</a:t>
            </a:r>
            <a:r>
              <a:rPr lang="de-DE" sz="28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de-DE" sz="28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hakyndaky</a:t>
            </a:r>
            <a:r>
              <a:rPr lang="de-DE" sz="28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“ </a:t>
            </a:r>
            <a:r>
              <a:rPr lang="de-DE" sz="28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Kanun</a:t>
            </a:r>
            <a:r>
              <a:rPr lang="de-DE" sz="28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(1995-nji </a:t>
            </a:r>
            <a:r>
              <a:rPr lang="de-DE" sz="28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ýylyň</a:t>
            </a:r>
            <a:r>
              <a:rPr lang="de-DE" sz="28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15-nji </a:t>
            </a:r>
            <a:r>
              <a:rPr lang="de-DE" sz="28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iýuny</a:t>
            </a:r>
            <a:r>
              <a:rPr lang="de-DE" sz="28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), </a:t>
            </a:r>
            <a:r>
              <a:rPr lang="de-DE" sz="28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Döwlet</a:t>
            </a:r>
            <a:r>
              <a:rPr lang="de-DE" sz="28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de-DE" sz="28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ekologik</a:t>
            </a:r>
            <a:r>
              <a:rPr lang="de-DE" sz="28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de-DE" sz="28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seljermäni</a:t>
            </a:r>
            <a:r>
              <a:rPr lang="de-DE" sz="28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de-DE" sz="28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geçirmegiň</a:t>
            </a:r>
            <a:r>
              <a:rPr lang="de-DE" sz="28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de-DE" sz="28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tertibi</a:t>
            </a:r>
            <a:r>
              <a:rPr lang="de-DE" sz="28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de-DE" sz="28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hakyndaky</a:t>
            </a:r>
            <a:r>
              <a:rPr lang="de-DE" sz="28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de-DE" sz="28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düzgünnama</a:t>
            </a:r>
            <a:r>
              <a:rPr lang="de-DE" sz="28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(</a:t>
            </a:r>
            <a:r>
              <a:rPr lang="de-DE" sz="28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Türkmenistanýn</a:t>
            </a:r>
            <a:r>
              <a:rPr lang="de-DE" sz="28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de-DE" sz="28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Prezidentiniň</a:t>
            </a:r>
            <a:r>
              <a:rPr lang="de-DE" sz="28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1996-njy </a:t>
            </a:r>
            <a:r>
              <a:rPr lang="de-DE" sz="28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ýylyň</a:t>
            </a:r>
            <a:r>
              <a:rPr lang="de-DE" sz="28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13-nji </a:t>
            </a:r>
            <a:r>
              <a:rPr lang="de-DE" sz="28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noýabryndaky</a:t>
            </a:r>
            <a:r>
              <a:rPr lang="de-DE" sz="28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de-DE" sz="28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Karary</a:t>
            </a:r>
            <a:r>
              <a:rPr lang="de-DE" sz="28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de-DE" sz="28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bilen</a:t>
            </a:r>
            <a:r>
              <a:rPr lang="de-DE" sz="28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de-DE" sz="28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tassyklandy</a:t>
            </a:r>
            <a:r>
              <a:rPr lang="de-DE" sz="28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) </a:t>
            </a:r>
            <a:r>
              <a:rPr lang="de-DE" sz="28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bilen</a:t>
            </a:r>
            <a:r>
              <a:rPr lang="de-DE" sz="28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de-DE" sz="28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kadalaşdyrylýar</a:t>
            </a:r>
            <a:r>
              <a:rPr lang="de-DE" sz="28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.</a:t>
            </a:r>
            <a:endParaRPr lang="ru-RU" sz="2000" b="1" dirty="0">
              <a:ln/>
              <a:solidFill>
                <a:schemeClr val="accent3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0624973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16329" y="305734"/>
            <a:ext cx="11269980" cy="5511637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de-DE" sz="28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Döwlet</a:t>
            </a:r>
            <a:r>
              <a:rPr lang="de-DE" sz="28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de-DE" sz="28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ekologiki</a:t>
            </a:r>
            <a:r>
              <a:rPr lang="de-DE" sz="28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de-DE" sz="28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seljermäniň</a:t>
            </a:r>
            <a:r>
              <a:rPr lang="de-DE" sz="28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de-DE" sz="28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esasy</a:t>
            </a:r>
            <a:r>
              <a:rPr lang="de-DE" sz="28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de-DE" sz="28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maksatlary</a:t>
            </a:r>
            <a:r>
              <a:rPr lang="de-DE" sz="28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de-DE" sz="28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we</a:t>
            </a:r>
            <a:r>
              <a:rPr lang="de-DE" sz="28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de-DE" sz="28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wezipeleri</a:t>
            </a:r>
            <a:r>
              <a:rPr lang="de-DE" sz="28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: </a:t>
            </a:r>
            <a:r>
              <a:rPr lang="de-DE" sz="28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Seljerme</a:t>
            </a:r>
            <a:r>
              <a:rPr lang="de-DE" sz="28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de-DE" sz="28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geçirilýän</a:t>
            </a:r>
            <a:r>
              <a:rPr lang="de-DE" sz="28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de-DE" sz="28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desganyň</a:t>
            </a:r>
            <a:r>
              <a:rPr lang="de-DE" sz="28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, </a:t>
            </a:r>
            <a:r>
              <a:rPr lang="de-DE" sz="28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beýleki</a:t>
            </a:r>
            <a:r>
              <a:rPr lang="de-DE" sz="28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de-DE" sz="28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zadyň</a:t>
            </a:r>
            <a:r>
              <a:rPr lang="de-DE" sz="28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de-DE" sz="28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töweregindäki</a:t>
            </a:r>
            <a:r>
              <a:rPr lang="de-DE" sz="28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de-DE" sz="28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gurşawyň</a:t>
            </a:r>
            <a:r>
              <a:rPr lang="de-DE" sz="28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de-DE" sz="28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ýagdaýyna</a:t>
            </a:r>
            <a:r>
              <a:rPr lang="de-DE" sz="28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, </a:t>
            </a:r>
            <a:r>
              <a:rPr lang="de-DE" sz="28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ilatyň</a:t>
            </a:r>
            <a:r>
              <a:rPr lang="de-DE" sz="28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de-DE" sz="28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ýaşaýyş</a:t>
            </a:r>
            <a:r>
              <a:rPr lang="de-DE" sz="28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de-DE" sz="28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şertlerine</a:t>
            </a:r>
            <a:r>
              <a:rPr lang="de-DE" sz="28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de-DE" sz="28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we</a:t>
            </a:r>
            <a:r>
              <a:rPr lang="de-DE" sz="28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de-DE" sz="28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saglygyna</a:t>
            </a:r>
            <a:r>
              <a:rPr lang="de-DE" sz="28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de-DE" sz="28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ýetirip</a:t>
            </a:r>
            <a:r>
              <a:rPr lang="de-DE" sz="28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de-DE" sz="28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biljek</a:t>
            </a:r>
            <a:r>
              <a:rPr lang="de-DE" sz="28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 </a:t>
            </a:r>
            <a:r>
              <a:rPr lang="de-DE" sz="28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ýaramaz</a:t>
            </a:r>
            <a:r>
              <a:rPr lang="de-DE" sz="28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de-DE" sz="28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täsiriniň</a:t>
            </a:r>
            <a:r>
              <a:rPr lang="de-DE" sz="28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de-DE" sz="28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öňüni</a:t>
            </a:r>
            <a:r>
              <a:rPr lang="de-DE" sz="28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de-DE" sz="28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almak</a:t>
            </a:r>
            <a:r>
              <a:rPr lang="de-DE" sz="28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; </a:t>
            </a:r>
            <a:r>
              <a:rPr lang="de-DE" sz="28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göz</a:t>
            </a:r>
            <a:r>
              <a:rPr lang="de-DE" sz="28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de-DE" sz="28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öňüne</a:t>
            </a:r>
            <a:r>
              <a:rPr lang="de-DE" sz="28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de-DE" sz="28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tutulýan</a:t>
            </a:r>
            <a:r>
              <a:rPr lang="de-DE" sz="28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de-DE" sz="28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we</a:t>
            </a:r>
            <a:r>
              <a:rPr lang="de-DE" sz="28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de-DE" sz="28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amala</a:t>
            </a:r>
            <a:r>
              <a:rPr lang="de-DE" sz="28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de-DE" sz="28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aşyrylýan</a:t>
            </a:r>
            <a:r>
              <a:rPr lang="de-DE" sz="28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de-DE" sz="28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hojalyk</a:t>
            </a:r>
            <a:r>
              <a:rPr lang="de-DE" sz="28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de-DE" sz="28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işini</a:t>
            </a:r>
            <a:r>
              <a:rPr lang="de-DE" sz="28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hem-de </a:t>
            </a:r>
            <a:r>
              <a:rPr lang="de-DE" sz="28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häzirki</a:t>
            </a:r>
            <a:r>
              <a:rPr lang="de-DE" sz="28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de-DE" sz="28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wagtda</a:t>
            </a:r>
            <a:r>
              <a:rPr lang="de-DE" sz="28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de-DE" sz="28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ýa</a:t>
            </a:r>
            <a:r>
              <a:rPr lang="de-DE" sz="28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-da </a:t>
            </a:r>
            <a:r>
              <a:rPr lang="de-DE" sz="28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geljekde</a:t>
            </a:r>
            <a:r>
              <a:rPr lang="de-DE" sz="28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de-DE" sz="28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töwerekdäki</a:t>
            </a:r>
            <a:r>
              <a:rPr lang="de-DE" sz="28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de-DE" sz="28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tebigy</a:t>
            </a:r>
            <a:r>
              <a:rPr lang="de-DE" sz="28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de-DE" sz="28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gurşawyň</a:t>
            </a:r>
            <a:r>
              <a:rPr lang="de-DE" sz="28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de-DE" sz="28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ýagdaýyna</a:t>
            </a:r>
            <a:r>
              <a:rPr lang="de-DE" sz="28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, </a:t>
            </a:r>
            <a:r>
              <a:rPr lang="de-DE" sz="28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ilatyň</a:t>
            </a:r>
            <a:r>
              <a:rPr lang="de-DE" sz="28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de-DE" sz="28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ýaşaýyş</a:t>
            </a:r>
            <a:r>
              <a:rPr lang="de-DE" sz="28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de-DE" sz="28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şertlerine</a:t>
            </a:r>
            <a:r>
              <a:rPr lang="de-DE" sz="28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de-DE" sz="28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we</a:t>
            </a:r>
            <a:r>
              <a:rPr lang="de-DE" sz="28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de-DE" sz="28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saglygyna</a:t>
            </a:r>
            <a:r>
              <a:rPr lang="de-DE" sz="28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de-DE" sz="28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gös-göni</a:t>
            </a:r>
            <a:r>
              <a:rPr lang="de-DE" sz="28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de-DE" sz="28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ýa</a:t>
            </a:r>
            <a:r>
              <a:rPr lang="de-DE" sz="28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-da </a:t>
            </a:r>
            <a:r>
              <a:rPr lang="de-DE" sz="28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keseden</a:t>
            </a:r>
            <a:r>
              <a:rPr lang="de-DE" sz="28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de-DE" sz="28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täsir</a:t>
            </a:r>
            <a:r>
              <a:rPr lang="de-DE" sz="28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de-DE" sz="28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edip</a:t>
            </a:r>
            <a:r>
              <a:rPr lang="de-DE" sz="28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de-DE" sz="28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biljek</a:t>
            </a:r>
            <a:r>
              <a:rPr lang="de-DE" sz="28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de-DE" sz="28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başga</a:t>
            </a:r>
            <a:r>
              <a:rPr lang="de-DE" sz="28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de-DE" sz="28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işiň</a:t>
            </a:r>
            <a:r>
              <a:rPr lang="de-DE" sz="28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de-DE" sz="28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ekologiýa</a:t>
            </a:r>
            <a:r>
              <a:rPr lang="de-DE" sz="28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de-DE" sz="28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taýdan</a:t>
            </a:r>
            <a:r>
              <a:rPr lang="de-DE" sz="28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de-DE" sz="28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howpsuzlyk</a:t>
            </a:r>
            <a:r>
              <a:rPr lang="de-DE" sz="28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de-DE" sz="28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derejesini</a:t>
            </a:r>
            <a:r>
              <a:rPr lang="de-DE" sz="28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de-DE" sz="28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kesgitlemek</a:t>
            </a:r>
            <a:r>
              <a:rPr lang="de-DE" sz="28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; </a:t>
            </a:r>
            <a:r>
              <a:rPr lang="de-DE" sz="28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meýilnamalaşdyrylýan</a:t>
            </a:r>
            <a:r>
              <a:rPr lang="de-DE" sz="28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, </a:t>
            </a:r>
            <a:r>
              <a:rPr lang="de-DE" sz="28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taslanylýan</a:t>
            </a:r>
            <a:r>
              <a:rPr lang="de-DE" sz="28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de-DE" sz="28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hojalyk</a:t>
            </a:r>
            <a:r>
              <a:rPr lang="de-DE" sz="28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de-DE" sz="28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işiniň</a:t>
            </a:r>
            <a:r>
              <a:rPr lang="de-DE" sz="28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de-DE" sz="28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we</a:t>
            </a:r>
            <a:r>
              <a:rPr lang="de-DE" sz="28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de-DE" sz="28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başga</a:t>
            </a:r>
            <a:r>
              <a:rPr lang="de-DE" sz="28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de-DE" sz="28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işiň</a:t>
            </a:r>
            <a:r>
              <a:rPr lang="de-DE" sz="28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de-DE" sz="28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tebigaty</a:t>
            </a:r>
            <a:r>
              <a:rPr lang="de-DE" sz="28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de-DE" sz="28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goraýyş</a:t>
            </a:r>
            <a:r>
              <a:rPr lang="de-DE" sz="28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de-DE" sz="28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kanunçylygynyň</a:t>
            </a:r>
            <a:r>
              <a:rPr lang="de-DE" sz="28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de-DE" sz="28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talaplaryna</a:t>
            </a:r>
            <a:r>
              <a:rPr lang="de-DE" sz="28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de-DE" sz="28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laýyk</a:t>
            </a:r>
            <a:r>
              <a:rPr lang="de-DE" sz="28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de-DE" sz="28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gelşine</a:t>
            </a:r>
            <a:r>
              <a:rPr lang="de-DE" sz="28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de-DE" sz="28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baha</a:t>
            </a:r>
            <a:r>
              <a:rPr lang="de-DE" sz="28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de-DE" sz="28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bermek</a:t>
            </a:r>
            <a:r>
              <a:rPr lang="de-DE" sz="28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; </a:t>
            </a:r>
            <a:r>
              <a:rPr lang="de-DE" sz="28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taslamada</a:t>
            </a:r>
            <a:r>
              <a:rPr lang="de-DE" sz="28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de-DE" sz="28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tebigaty</a:t>
            </a:r>
            <a:r>
              <a:rPr lang="de-DE" sz="28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de-DE" sz="28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goramak</a:t>
            </a:r>
            <a:r>
              <a:rPr lang="de-DE" sz="28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de-DE" sz="28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barada</a:t>
            </a:r>
            <a:r>
              <a:rPr lang="de-DE" sz="28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de-DE" sz="28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göz</a:t>
            </a:r>
            <a:r>
              <a:rPr lang="de-DE" sz="28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de-DE" sz="28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öňüne</a:t>
            </a:r>
            <a:r>
              <a:rPr lang="de-DE" sz="28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de-DE" sz="28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tutulýan</a:t>
            </a:r>
            <a:r>
              <a:rPr lang="de-DE" sz="28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de-DE" sz="28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çäreleriň</a:t>
            </a:r>
            <a:r>
              <a:rPr lang="de-DE" sz="28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de-DE" sz="28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ýeterlikdigini</a:t>
            </a:r>
            <a:r>
              <a:rPr lang="de-DE" sz="28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de-DE" sz="28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we</a:t>
            </a:r>
            <a:r>
              <a:rPr lang="de-DE" sz="28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de-DE" sz="28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esaslydygyny</a:t>
            </a:r>
            <a:r>
              <a:rPr lang="de-DE" sz="28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de-DE" sz="28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kesgitlemek</a:t>
            </a:r>
            <a:r>
              <a:rPr lang="de-DE" sz="28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de-DE" sz="28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we</a:t>
            </a:r>
            <a:r>
              <a:rPr lang="de-DE" sz="28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de-DE" sz="28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beýl</a:t>
            </a:r>
            <a:r>
              <a:rPr lang="de-DE" sz="28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.</a:t>
            </a:r>
            <a:endParaRPr lang="ru-RU" sz="2000" b="1" dirty="0">
              <a:ln/>
              <a:solidFill>
                <a:schemeClr val="accent3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0721178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08709" y="254526"/>
            <a:ext cx="11132820" cy="6007157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de-DE" sz="28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Döwlet</a:t>
            </a:r>
            <a:r>
              <a:rPr lang="de-DE" sz="28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de-DE" sz="28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ekologik</a:t>
            </a:r>
            <a:r>
              <a:rPr lang="de-DE" sz="28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de-DE" sz="28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seljerme</a:t>
            </a:r>
            <a:r>
              <a:rPr lang="de-DE" sz="28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de-DE" sz="28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şu</a:t>
            </a:r>
            <a:r>
              <a:rPr lang="de-DE" sz="28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de-DE" sz="28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aşakdakylar</a:t>
            </a:r>
            <a:r>
              <a:rPr lang="de-DE" sz="28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de-DE" sz="28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boýunça</a:t>
            </a:r>
            <a:r>
              <a:rPr lang="de-DE" sz="28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de-DE" sz="28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geçirilýär</a:t>
            </a:r>
            <a:r>
              <a:rPr lang="de-DE" sz="28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: </a:t>
            </a:r>
            <a:r>
              <a:rPr lang="de-DE" sz="28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öndüriji</a:t>
            </a:r>
            <a:r>
              <a:rPr lang="de-DE" sz="28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de-DE" sz="28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güýçleri</a:t>
            </a:r>
            <a:r>
              <a:rPr lang="de-DE" sz="28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de-DE" sz="28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we</a:t>
            </a:r>
            <a:r>
              <a:rPr lang="de-DE" sz="28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de-DE" sz="28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ykdysady</a:t>
            </a:r>
            <a:r>
              <a:rPr lang="de-DE" sz="28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de-DE" sz="28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pudaklaryny</a:t>
            </a:r>
            <a:r>
              <a:rPr lang="de-DE" sz="28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de-DE" sz="28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ýerleşdirmek</a:t>
            </a:r>
            <a:r>
              <a:rPr lang="de-DE" sz="28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de-DE" sz="28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baradaky</a:t>
            </a:r>
            <a:r>
              <a:rPr lang="de-DE" sz="28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de-DE" sz="28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maksatnamalaryň</a:t>
            </a:r>
            <a:r>
              <a:rPr lang="de-DE" sz="28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, </a:t>
            </a:r>
            <a:r>
              <a:rPr lang="de-DE" sz="28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esasy</a:t>
            </a:r>
            <a:r>
              <a:rPr lang="de-DE" sz="28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de-DE" sz="28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ugurlaryň</a:t>
            </a:r>
            <a:r>
              <a:rPr lang="de-DE" sz="28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de-DE" sz="28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we</a:t>
            </a:r>
            <a:r>
              <a:rPr lang="de-DE" sz="28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de-DE" sz="28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ülňüleriň</a:t>
            </a:r>
            <a:r>
              <a:rPr lang="de-DE" sz="28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de-DE" sz="28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taslamalary</a:t>
            </a:r>
            <a:r>
              <a:rPr lang="de-DE" sz="28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; </a:t>
            </a:r>
            <a:r>
              <a:rPr lang="de-DE" sz="28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hojalyk</a:t>
            </a:r>
            <a:r>
              <a:rPr lang="de-DE" sz="28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de-DE" sz="28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işini</a:t>
            </a:r>
            <a:r>
              <a:rPr lang="de-DE" sz="28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de-DE" sz="28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we</a:t>
            </a:r>
            <a:r>
              <a:rPr lang="de-DE" sz="28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de-DE" sz="28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işi</a:t>
            </a:r>
            <a:r>
              <a:rPr lang="de-DE" sz="28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de-DE" sz="28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ösdürmek</a:t>
            </a:r>
            <a:r>
              <a:rPr lang="de-DE" sz="28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de-DE" sz="28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baradaky</a:t>
            </a:r>
            <a:r>
              <a:rPr lang="de-DE" sz="28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de-DE" sz="28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taslamanyň</a:t>
            </a:r>
            <a:r>
              <a:rPr lang="de-DE" sz="28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de-DE" sz="28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öň</a:t>
            </a:r>
            <a:r>
              <a:rPr lang="de-DE" sz="28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de-DE" sz="28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ýanynda</a:t>
            </a:r>
            <a:r>
              <a:rPr lang="de-DE" sz="28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de-DE" sz="28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taýýarlanylan</a:t>
            </a:r>
            <a:r>
              <a:rPr lang="de-DE" sz="28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hem-de </a:t>
            </a:r>
            <a:r>
              <a:rPr lang="de-DE" sz="28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taslama</a:t>
            </a:r>
            <a:r>
              <a:rPr lang="de-DE" sz="28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de-DE" sz="28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resminamalary</a:t>
            </a:r>
            <a:r>
              <a:rPr lang="de-DE" sz="28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, </a:t>
            </a:r>
            <a:r>
              <a:rPr lang="de-DE" sz="28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hojalyk</a:t>
            </a:r>
            <a:r>
              <a:rPr lang="de-DE" sz="28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de-DE" sz="28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işini</a:t>
            </a:r>
            <a:r>
              <a:rPr lang="de-DE" sz="28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de-DE" sz="28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düzgünleşdirýän</a:t>
            </a:r>
            <a:r>
              <a:rPr lang="de-DE" sz="28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de-DE" sz="28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usul</a:t>
            </a:r>
            <a:r>
              <a:rPr lang="de-DE" sz="28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de-DE" sz="28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öwrediş</a:t>
            </a:r>
            <a:r>
              <a:rPr lang="de-DE" sz="28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de-DE" sz="28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we</a:t>
            </a:r>
            <a:r>
              <a:rPr lang="de-DE" sz="28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de-DE" sz="28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kada</a:t>
            </a:r>
            <a:r>
              <a:rPr lang="de-DE" sz="28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de-DE" sz="28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salyş-tehniki</a:t>
            </a:r>
            <a:r>
              <a:rPr lang="de-DE" sz="28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de-DE" sz="28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resminamalar</a:t>
            </a:r>
            <a:r>
              <a:rPr lang="de-DE" sz="28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; </a:t>
            </a:r>
            <a:r>
              <a:rPr lang="de-DE" sz="28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täze</a:t>
            </a:r>
            <a:r>
              <a:rPr lang="de-DE" sz="28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de-DE" sz="28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tehnikany</a:t>
            </a:r>
            <a:r>
              <a:rPr lang="de-DE" sz="28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de-DE" sz="28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biotehnologik</a:t>
            </a:r>
            <a:r>
              <a:rPr lang="de-DE" sz="28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de-DE" sz="28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işläp</a:t>
            </a:r>
            <a:r>
              <a:rPr lang="de-DE" sz="28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de-DE" sz="28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taýýarlamalary</a:t>
            </a:r>
            <a:r>
              <a:rPr lang="de-DE" sz="28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, </a:t>
            </a:r>
            <a:r>
              <a:rPr lang="de-DE" sz="28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materiallary</a:t>
            </a:r>
            <a:r>
              <a:rPr lang="de-DE" sz="28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de-DE" sz="28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we</a:t>
            </a:r>
            <a:r>
              <a:rPr lang="de-DE" sz="28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de-DE" sz="28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maddalary</a:t>
            </a:r>
            <a:r>
              <a:rPr lang="de-DE" sz="28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de-DE" sz="28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öndürmek</a:t>
            </a:r>
            <a:r>
              <a:rPr lang="de-DE" sz="28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de-DE" sz="28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tehnologiýasyny</a:t>
            </a:r>
            <a:r>
              <a:rPr lang="de-DE" sz="28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de-DE" sz="28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döretmek</a:t>
            </a:r>
            <a:r>
              <a:rPr lang="de-DE" sz="28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de-DE" sz="28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baradaky</a:t>
            </a:r>
            <a:r>
              <a:rPr lang="de-DE" sz="28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de-DE" sz="28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resminamalar</a:t>
            </a:r>
            <a:r>
              <a:rPr lang="de-DE" sz="28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; </a:t>
            </a:r>
            <a:r>
              <a:rPr lang="de-DE" sz="28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Türkmenistanda</a:t>
            </a:r>
            <a:r>
              <a:rPr lang="de-DE" sz="28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de-DE" sz="28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we</a:t>
            </a:r>
            <a:r>
              <a:rPr lang="de-DE" sz="28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de-DE" sz="28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ýerlerde</a:t>
            </a:r>
            <a:r>
              <a:rPr lang="de-DE" sz="28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de-DE" sz="28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ekologik</a:t>
            </a:r>
            <a:r>
              <a:rPr lang="de-DE" sz="28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de-DE" sz="28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ýagdaý</a:t>
            </a:r>
            <a:r>
              <a:rPr lang="de-DE" sz="28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; </a:t>
            </a:r>
            <a:r>
              <a:rPr lang="de-DE" sz="28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işleýän</a:t>
            </a:r>
            <a:r>
              <a:rPr lang="de-DE" sz="28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de-DE" sz="28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kärhanalar</a:t>
            </a:r>
            <a:r>
              <a:rPr lang="de-DE" sz="28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de-DE" sz="28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we</a:t>
            </a:r>
            <a:r>
              <a:rPr lang="de-DE" sz="28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de-DE" sz="28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beýleki</a:t>
            </a:r>
            <a:r>
              <a:rPr lang="de-DE" sz="28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de-DE" sz="28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hojalyk</a:t>
            </a:r>
            <a:r>
              <a:rPr lang="de-DE" sz="28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de-DE" sz="28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desgalary</a:t>
            </a:r>
            <a:r>
              <a:rPr lang="de-DE" sz="28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. </a:t>
            </a:r>
            <a:r>
              <a:rPr lang="de-DE" sz="28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Döwlet</a:t>
            </a:r>
            <a:r>
              <a:rPr lang="de-DE" sz="28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de-DE" sz="28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ekologik</a:t>
            </a:r>
            <a:r>
              <a:rPr lang="de-DE" sz="28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de-DE" sz="28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seljermäni</a:t>
            </a:r>
            <a:r>
              <a:rPr lang="de-DE" sz="28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de-DE" sz="28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geçirmegiň</a:t>
            </a:r>
            <a:r>
              <a:rPr lang="de-DE" sz="28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de-DE" sz="28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möhletleri</a:t>
            </a:r>
            <a:r>
              <a:rPr lang="de-DE" sz="28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: </a:t>
            </a:r>
            <a:r>
              <a:rPr lang="de-DE" sz="28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çylşyrymly</a:t>
            </a:r>
            <a:r>
              <a:rPr lang="de-DE" sz="28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de-DE" sz="28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we</a:t>
            </a:r>
            <a:r>
              <a:rPr lang="de-DE" sz="28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de-DE" sz="28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ekologik</a:t>
            </a:r>
            <a:r>
              <a:rPr lang="de-DE" sz="28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de-DE" sz="28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taýdan</a:t>
            </a:r>
            <a:r>
              <a:rPr lang="de-DE" sz="28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de-DE" sz="28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howply</a:t>
            </a:r>
            <a:r>
              <a:rPr lang="de-DE" sz="28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de-DE" sz="28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seljerilýan</a:t>
            </a:r>
            <a:r>
              <a:rPr lang="de-DE" sz="28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de-DE" sz="28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zatlar</a:t>
            </a:r>
            <a:r>
              <a:rPr lang="de-DE" sz="28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de-DE" sz="28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boýunça</a:t>
            </a:r>
            <a:r>
              <a:rPr lang="de-DE" sz="28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3 </a:t>
            </a:r>
            <a:r>
              <a:rPr lang="de-DE" sz="28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aýa</a:t>
            </a:r>
            <a:r>
              <a:rPr lang="de-DE" sz="28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de-DE" sz="28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çenli</a:t>
            </a:r>
            <a:r>
              <a:rPr lang="de-DE" sz="28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, </a:t>
            </a:r>
            <a:r>
              <a:rPr lang="de-DE" sz="28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beýleki</a:t>
            </a:r>
            <a:r>
              <a:rPr lang="de-DE" sz="28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de-DE" sz="28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seljerilýän</a:t>
            </a:r>
            <a:r>
              <a:rPr lang="de-DE" sz="28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de-DE" sz="28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zatlar</a:t>
            </a:r>
            <a:r>
              <a:rPr lang="de-DE" sz="28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de-DE" sz="28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boýunça</a:t>
            </a:r>
            <a:r>
              <a:rPr lang="de-DE" sz="28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1 </a:t>
            </a:r>
            <a:r>
              <a:rPr lang="de-DE" sz="28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aýa</a:t>
            </a:r>
            <a:r>
              <a:rPr lang="de-DE" sz="28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de-DE" sz="28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çenli</a:t>
            </a:r>
            <a:r>
              <a:rPr lang="de-DE" sz="28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.</a:t>
            </a:r>
            <a:endParaRPr lang="ru-RU" sz="2000" b="1" dirty="0">
              <a:ln/>
              <a:solidFill>
                <a:schemeClr val="accent3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9565287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43345" y="217758"/>
            <a:ext cx="11208328" cy="6038576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de-DE" sz="28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Döwlet</a:t>
            </a:r>
            <a:r>
              <a:rPr lang="de-DE" sz="28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de-DE" sz="28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ekologik</a:t>
            </a:r>
            <a:r>
              <a:rPr lang="de-DE" sz="28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de-DE" sz="28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seljermäniň</a:t>
            </a:r>
            <a:r>
              <a:rPr lang="de-DE" sz="28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de-DE" sz="28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netijenamasynyň</a:t>
            </a:r>
            <a:r>
              <a:rPr lang="de-DE" sz="28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de-DE" sz="28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berlen</a:t>
            </a:r>
            <a:r>
              <a:rPr lang="de-DE" sz="28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de-DE" sz="28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gününden</a:t>
            </a:r>
            <a:r>
              <a:rPr lang="de-DE" sz="28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de-DE" sz="28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başlap</a:t>
            </a:r>
            <a:r>
              <a:rPr lang="de-DE" sz="28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3 </a:t>
            </a:r>
            <a:r>
              <a:rPr lang="de-DE" sz="28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ýylyň</a:t>
            </a:r>
            <a:r>
              <a:rPr lang="de-DE" sz="28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de-DE" sz="28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dowamynda</a:t>
            </a:r>
            <a:r>
              <a:rPr lang="de-DE" sz="28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de-DE" sz="28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güýji</a:t>
            </a:r>
            <a:r>
              <a:rPr lang="de-DE" sz="28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de-DE" sz="28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bardyr</a:t>
            </a:r>
            <a:r>
              <a:rPr lang="de-DE" sz="28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.</a:t>
            </a:r>
            <a:endParaRPr lang="ru-RU" sz="2000" b="1" dirty="0" smtClean="0">
              <a:ln/>
              <a:solidFill>
                <a:schemeClr val="accent3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de-DE" sz="2800" b="1" i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Ekologiki</a:t>
            </a:r>
            <a:r>
              <a:rPr lang="de-DE" sz="2800" b="1" i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de-DE" sz="2800" b="1" i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standart</a:t>
            </a:r>
            <a:r>
              <a:rPr lang="de-DE" sz="2800" b="1" i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(</a:t>
            </a:r>
            <a:r>
              <a:rPr lang="de-DE" sz="2800" b="1" i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ülňi</a:t>
            </a:r>
            <a:r>
              <a:rPr lang="de-DE" sz="2800" b="1" i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)-(</a:t>
            </a:r>
            <a:r>
              <a:rPr lang="de-DE" sz="2800" b="1" i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iňl</a:t>
            </a:r>
            <a:r>
              <a:rPr lang="de-DE" sz="2800" b="1" i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.“</a:t>
            </a:r>
            <a:r>
              <a:rPr lang="de-DE" sz="2800" b="1" i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standard</a:t>
            </a:r>
            <a:r>
              <a:rPr lang="de-DE" sz="2800" b="1" i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“ </a:t>
            </a:r>
            <a:r>
              <a:rPr lang="de-DE" sz="2800" b="1" i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norma</a:t>
            </a:r>
            <a:r>
              <a:rPr lang="de-DE" sz="2800" b="1" i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, </a:t>
            </a:r>
            <a:r>
              <a:rPr lang="de-DE" sz="2800" b="1" i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nusga</a:t>
            </a:r>
            <a:r>
              <a:rPr lang="de-DE" sz="2800" b="1" i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)</a:t>
            </a:r>
            <a:r>
              <a:rPr lang="de-DE" sz="28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de-DE" sz="28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Bu</a:t>
            </a:r>
            <a:r>
              <a:rPr lang="de-DE" sz="28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de-DE" sz="28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aýratyn</a:t>
            </a:r>
            <a:r>
              <a:rPr lang="de-DE" sz="28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de-DE" sz="28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ekologiki</a:t>
            </a:r>
            <a:r>
              <a:rPr lang="de-DE" sz="28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de-DE" sz="28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talaplar</a:t>
            </a:r>
            <a:r>
              <a:rPr lang="de-DE" sz="28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de-DE" sz="28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kesgitlenýän</a:t>
            </a:r>
            <a:r>
              <a:rPr lang="de-DE" sz="28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de-DE" sz="28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normatiw-tehniki</a:t>
            </a:r>
            <a:r>
              <a:rPr lang="de-DE" sz="28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de-DE" sz="28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dokument</a:t>
            </a:r>
            <a:r>
              <a:rPr lang="de-DE" sz="28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. </a:t>
            </a:r>
            <a:r>
              <a:rPr lang="de-DE" sz="28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Ekologik</a:t>
            </a:r>
            <a:r>
              <a:rPr lang="de-DE" sz="28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de-DE" sz="28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standart</a:t>
            </a:r>
            <a:r>
              <a:rPr lang="de-DE" sz="28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de-DE" sz="28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tebigy</a:t>
            </a:r>
            <a:r>
              <a:rPr lang="de-DE" sz="28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de-DE" sz="28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desgalaryň</a:t>
            </a:r>
            <a:r>
              <a:rPr lang="de-DE" sz="28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de-DE" sz="28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ýuridiki</a:t>
            </a:r>
            <a:r>
              <a:rPr lang="de-DE" sz="28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de-DE" sz="28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ähmiýetli</a:t>
            </a:r>
            <a:r>
              <a:rPr lang="de-DE" sz="28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de-DE" sz="28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mukdar</a:t>
            </a:r>
            <a:r>
              <a:rPr lang="de-DE" sz="28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de-DE" sz="28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we</a:t>
            </a:r>
            <a:r>
              <a:rPr lang="de-DE" sz="28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 </a:t>
            </a:r>
            <a:r>
              <a:rPr lang="de-DE" sz="28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hil</a:t>
            </a:r>
            <a:r>
              <a:rPr lang="de-DE" sz="28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de-DE" sz="28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görkezijisidir</a:t>
            </a:r>
            <a:r>
              <a:rPr lang="de-DE" sz="28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. </a:t>
            </a:r>
            <a:r>
              <a:rPr lang="de-DE" sz="28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Ekologiki</a:t>
            </a:r>
            <a:r>
              <a:rPr lang="de-DE" sz="28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de-DE" sz="28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hukukda</a:t>
            </a:r>
            <a:r>
              <a:rPr lang="de-DE" sz="28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de-DE" sz="28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bu</a:t>
            </a:r>
            <a:r>
              <a:rPr lang="de-DE" sz="28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de-DE" sz="28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termin</a:t>
            </a:r>
            <a:r>
              <a:rPr lang="de-DE" sz="28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de-DE" sz="28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bilen</a:t>
            </a:r>
            <a:r>
              <a:rPr lang="de-DE" sz="28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de-DE" sz="28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hapalaýjy</a:t>
            </a:r>
            <a:r>
              <a:rPr lang="de-DE" sz="28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de-DE" sz="28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maddalaryň</a:t>
            </a:r>
            <a:r>
              <a:rPr lang="de-DE" sz="28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de-DE" sz="28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daşky</a:t>
            </a:r>
            <a:r>
              <a:rPr lang="de-DE" sz="28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de-DE" sz="28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gurşawdaky</a:t>
            </a:r>
            <a:r>
              <a:rPr lang="de-DE" sz="28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(</a:t>
            </a:r>
            <a:r>
              <a:rPr lang="de-DE" sz="28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howa</a:t>
            </a:r>
            <a:r>
              <a:rPr lang="de-DE" sz="28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, </a:t>
            </a:r>
            <a:r>
              <a:rPr lang="de-DE" sz="28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suw</a:t>
            </a:r>
            <a:r>
              <a:rPr lang="de-DE" sz="28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, </a:t>
            </a:r>
            <a:r>
              <a:rPr lang="de-DE" sz="28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toprak</a:t>
            </a:r>
            <a:r>
              <a:rPr lang="de-DE" sz="28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) </a:t>
            </a:r>
            <a:r>
              <a:rPr lang="de-DE" sz="28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rugsat</a:t>
            </a:r>
            <a:r>
              <a:rPr lang="de-DE" sz="28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de-DE" sz="28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edilýän</a:t>
            </a:r>
            <a:r>
              <a:rPr lang="de-DE" sz="28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de-DE" sz="28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aňryçäk</a:t>
            </a:r>
            <a:r>
              <a:rPr lang="de-DE" sz="28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de-DE" sz="28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toplanmasyny</a:t>
            </a:r>
            <a:r>
              <a:rPr lang="de-DE" sz="28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(REAT) </a:t>
            </a:r>
            <a:r>
              <a:rPr lang="de-DE" sz="28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we</a:t>
            </a:r>
            <a:r>
              <a:rPr lang="de-DE" sz="28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de-DE" sz="28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daşky</a:t>
            </a:r>
            <a:r>
              <a:rPr lang="de-DE" sz="28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de-DE" sz="28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gurşawa</a:t>
            </a:r>
            <a:r>
              <a:rPr lang="de-DE" sz="28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de-DE" sz="28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fiziki</a:t>
            </a:r>
            <a:r>
              <a:rPr lang="de-DE" sz="28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de-DE" sz="28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täsirleriň</a:t>
            </a:r>
            <a:r>
              <a:rPr lang="de-DE" sz="28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de-DE" sz="28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rugsat</a:t>
            </a:r>
            <a:r>
              <a:rPr lang="de-DE" sz="28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de-DE" sz="28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edilýän</a:t>
            </a:r>
            <a:r>
              <a:rPr lang="de-DE" sz="28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de-DE" sz="28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aňryçäk</a:t>
            </a:r>
            <a:r>
              <a:rPr lang="de-DE" sz="28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de-DE" sz="28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derejesini</a:t>
            </a:r>
            <a:r>
              <a:rPr lang="de-DE" sz="28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(READ) aňladýar.1945-nji ýylda 25 </a:t>
            </a:r>
            <a:r>
              <a:rPr lang="de-DE" sz="28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döwlet</a:t>
            </a:r>
            <a:r>
              <a:rPr lang="de-DE" sz="28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de-DE" sz="28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standartlaşdyrma</a:t>
            </a:r>
            <a:r>
              <a:rPr lang="de-DE" sz="28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de-DE" sz="28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barada</a:t>
            </a:r>
            <a:r>
              <a:rPr lang="de-DE" sz="28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de-DE" sz="28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halkara</a:t>
            </a:r>
            <a:r>
              <a:rPr lang="de-DE" sz="28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de-DE" sz="28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guramany</a:t>
            </a:r>
            <a:r>
              <a:rPr lang="de-DE" sz="28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de-DE" sz="28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esaslandyrdylar</a:t>
            </a:r>
            <a:r>
              <a:rPr lang="de-DE" sz="28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(ISO-International Standards </a:t>
            </a:r>
            <a:r>
              <a:rPr lang="de-DE" sz="28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Organiyation</a:t>
            </a:r>
            <a:r>
              <a:rPr lang="de-DE" sz="28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). </a:t>
            </a:r>
            <a:r>
              <a:rPr lang="de-DE" sz="28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Häzirki</a:t>
            </a:r>
            <a:r>
              <a:rPr lang="de-DE" sz="28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de-DE" sz="28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wagtda</a:t>
            </a:r>
            <a:r>
              <a:rPr lang="de-DE" sz="28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de-DE" sz="28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bu</a:t>
            </a:r>
            <a:r>
              <a:rPr lang="de-DE" sz="28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de-DE" sz="28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gurama</a:t>
            </a:r>
            <a:r>
              <a:rPr lang="de-DE" sz="28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100-den </a:t>
            </a:r>
            <a:r>
              <a:rPr lang="de-DE" sz="28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gowrak</a:t>
            </a:r>
            <a:r>
              <a:rPr lang="de-DE" sz="28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de-DE" sz="28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döwlet</a:t>
            </a:r>
            <a:r>
              <a:rPr lang="de-DE" sz="28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de-DE" sz="28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gatnaşýar</a:t>
            </a:r>
            <a:r>
              <a:rPr lang="de-DE" sz="28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. </a:t>
            </a:r>
            <a:endParaRPr lang="ru-RU" sz="2000" b="1" dirty="0">
              <a:ln/>
              <a:solidFill>
                <a:schemeClr val="accent3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6588251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09599" y="121199"/>
            <a:ext cx="11139055" cy="6463308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de-DE" sz="2400" b="1" i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Ekologiki</a:t>
            </a:r>
            <a:r>
              <a:rPr lang="de-DE" sz="2400" b="1" i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de-DE" sz="2400" b="1" i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pasport</a:t>
            </a:r>
            <a:r>
              <a:rPr lang="de-DE" sz="2400" b="1" i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– </a:t>
            </a:r>
            <a:r>
              <a:rPr lang="de-DE" sz="24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daşky</a:t>
            </a:r>
            <a:r>
              <a:rPr lang="de-DE" sz="24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de-DE" sz="24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gurşawyň</a:t>
            </a:r>
            <a:r>
              <a:rPr lang="de-DE" sz="24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de-DE" sz="24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arassaçylygy</a:t>
            </a:r>
            <a:r>
              <a:rPr lang="de-DE" sz="24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de-DE" sz="24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üpjün</a:t>
            </a:r>
            <a:r>
              <a:rPr lang="de-DE" sz="24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de-DE" sz="24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ediler</a:t>
            </a:r>
            <a:r>
              <a:rPr lang="de-DE" sz="24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de-DE" sz="24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ýaly</a:t>
            </a:r>
            <a:r>
              <a:rPr lang="de-DE" sz="24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de-DE" sz="24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aýry</a:t>
            </a:r>
            <a:r>
              <a:rPr lang="de-DE" sz="24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de-DE" sz="24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senagat</a:t>
            </a:r>
            <a:r>
              <a:rPr lang="de-DE" sz="24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de-DE" sz="24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kärhanalaryň</a:t>
            </a:r>
            <a:r>
              <a:rPr lang="de-DE" sz="24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, </a:t>
            </a:r>
            <a:r>
              <a:rPr lang="de-DE" sz="24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tebigy</a:t>
            </a:r>
            <a:r>
              <a:rPr lang="de-DE" sz="24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de-DE" sz="24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baýlyklary</a:t>
            </a:r>
            <a:r>
              <a:rPr lang="de-DE" sz="24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de-DE" sz="24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hapalaýjy</a:t>
            </a:r>
            <a:r>
              <a:rPr lang="de-DE" sz="24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de-DE" sz="24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maddalaryň</a:t>
            </a:r>
            <a:r>
              <a:rPr lang="de-DE" sz="24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, </a:t>
            </a:r>
            <a:r>
              <a:rPr lang="de-DE" sz="24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howply</a:t>
            </a:r>
            <a:r>
              <a:rPr lang="de-DE" sz="24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de-DE" sz="24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galyndylaryň</a:t>
            </a:r>
            <a:r>
              <a:rPr lang="de-DE" sz="24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de-DE" sz="24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we</a:t>
            </a:r>
            <a:r>
              <a:rPr lang="de-DE" sz="24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de-DE" sz="24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ş.m</a:t>
            </a:r>
            <a:r>
              <a:rPr lang="de-DE" sz="24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. </a:t>
            </a:r>
            <a:r>
              <a:rPr lang="de-DE" sz="24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ulanylyşy</a:t>
            </a:r>
            <a:r>
              <a:rPr lang="de-DE" sz="24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hem-de </a:t>
            </a:r>
            <a:r>
              <a:rPr lang="de-DE" sz="24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olaryň</a:t>
            </a:r>
            <a:r>
              <a:rPr lang="de-DE" sz="24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de-DE" sz="24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daşky</a:t>
            </a:r>
            <a:r>
              <a:rPr lang="de-DE" sz="24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de-DE" sz="24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gurşawa</a:t>
            </a:r>
            <a:r>
              <a:rPr lang="de-DE" sz="24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de-DE" sz="24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täsiri</a:t>
            </a:r>
            <a:r>
              <a:rPr lang="de-DE" sz="24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de-DE" sz="24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barada</a:t>
            </a:r>
            <a:r>
              <a:rPr lang="de-DE" sz="24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de-DE" sz="24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düzgünleşdirilen</a:t>
            </a:r>
            <a:r>
              <a:rPr lang="de-DE" sz="24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de-DE" sz="24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maglumatlary</a:t>
            </a:r>
            <a:r>
              <a:rPr lang="de-DE" sz="24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de-DE" sz="24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jemleýän</a:t>
            </a:r>
            <a:r>
              <a:rPr lang="de-DE" sz="24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de-DE" sz="24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resminama</a:t>
            </a:r>
            <a:r>
              <a:rPr lang="de-DE" sz="24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.</a:t>
            </a:r>
            <a:endParaRPr lang="ru-RU" b="1" dirty="0" smtClean="0">
              <a:ln/>
              <a:solidFill>
                <a:schemeClr val="accent3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de-DE" sz="24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Senagat</a:t>
            </a:r>
            <a:r>
              <a:rPr lang="de-DE" sz="24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de-DE" sz="24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kärhanasynyň</a:t>
            </a:r>
            <a:r>
              <a:rPr lang="de-DE" sz="24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de-DE" sz="24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ekologik</a:t>
            </a:r>
            <a:r>
              <a:rPr lang="de-DE" sz="24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de-DE" sz="24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pasporty</a:t>
            </a:r>
            <a:r>
              <a:rPr lang="de-DE" sz="24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de-DE" sz="24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normatiw-tehniki</a:t>
            </a:r>
            <a:r>
              <a:rPr lang="de-DE" sz="24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de-DE" sz="24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resminama</a:t>
            </a:r>
            <a:r>
              <a:rPr lang="de-DE" sz="24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de-DE" sz="24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bolup,kärhananyň</a:t>
            </a:r>
            <a:r>
              <a:rPr lang="de-DE" sz="24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de-DE" sz="24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resurslary</a:t>
            </a:r>
            <a:r>
              <a:rPr lang="de-DE" sz="24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(</a:t>
            </a:r>
            <a:r>
              <a:rPr lang="de-DE" sz="24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tebigy</a:t>
            </a:r>
            <a:r>
              <a:rPr lang="de-DE" sz="24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de-DE" sz="24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we</a:t>
            </a:r>
            <a:r>
              <a:rPr lang="de-DE" sz="24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de-DE" sz="24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ikilenji</a:t>
            </a:r>
            <a:r>
              <a:rPr lang="de-DE" sz="24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) </a:t>
            </a:r>
            <a:r>
              <a:rPr lang="de-DE" sz="24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ulanyşy</a:t>
            </a:r>
            <a:r>
              <a:rPr lang="de-DE" sz="24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de-DE" sz="24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baradaky</a:t>
            </a:r>
            <a:r>
              <a:rPr lang="de-DE" sz="24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de-DE" sz="24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we</a:t>
            </a:r>
            <a:r>
              <a:rPr lang="de-DE" sz="24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de-DE" sz="24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onuň</a:t>
            </a:r>
            <a:r>
              <a:rPr lang="de-DE" sz="24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de-DE" sz="24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önümçiliginiň</a:t>
            </a:r>
            <a:r>
              <a:rPr lang="de-DE" sz="24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de-DE" sz="24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daşky</a:t>
            </a:r>
            <a:r>
              <a:rPr lang="de-DE" sz="24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de-DE" sz="24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gurşawa</a:t>
            </a:r>
            <a:r>
              <a:rPr lang="de-DE" sz="24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de-DE" sz="24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täsiri</a:t>
            </a:r>
            <a:r>
              <a:rPr lang="de-DE" sz="24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de-DE" sz="24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baradaky</a:t>
            </a:r>
            <a:r>
              <a:rPr lang="de-DE" sz="24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de-DE" sz="24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maglumatlary</a:t>
            </a:r>
            <a:r>
              <a:rPr lang="de-DE" sz="24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de-DE" sz="24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özünde</a:t>
            </a:r>
            <a:r>
              <a:rPr lang="de-DE" sz="24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de-DE" sz="24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jemleýär</a:t>
            </a:r>
            <a:r>
              <a:rPr lang="de-DE" sz="24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.</a:t>
            </a:r>
            <a:endParaRPr lang="ru-RU" b="1" dirty="0" smtClean="0">
              <a:ln/>
              <a:solidFill>
                <a:schemeClr val="accent3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de-DE" sz="24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Kärhananyň</a:t>
            </a:r>
            <a:r>
              <a:rPr lang="de-DE" sz="24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de-DE" sz="24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ekologiki</a:t>
            </a:r>
            <a:r>
              <a:rPr lang="de-DE" sz="24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de-DE" sz="24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pasporty</a:t>
            </a:r>
            <a:r>
              <a:rPr lang="de-DE" sz="24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de-DE" sz="24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şu</a:t>
            </a:r>
            <a:r>
              <a:rPr lang="de-DE" sz="24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de-DE" sz="24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bölümlerden</a:t>
            </a:r>
            <a:r>
              <a:rPr lang="de-DE" sz="24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de-DE" sz="24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durýar</a:t>
            </a:r>
            <a:r>
              <a:rPr lang="de-DE" sz="24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:</a:t>
            </a:r>
            <a:endParaRPr lang="ru-RU" b="1" dirty="0" smtClean="0">
              <a:ln/>
              <a:solidFill>
                <a:schemeClr val="accent3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  <a:tabLst>
                <a:tab pos="800100" algn="l"/>
              </a:tabLst>
            </a:pPr>
            <a:r>
              <a:rPr lang="de-DE" sz="24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Titul</a:t>
            </a:r>
            <a:r>
              <a:rPr lang="de-DE" sz="24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de-DE" sz="24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sahypasy</a:t>
            </a:r>
            <a:endParaRPr lang="ru-RU" b="1" dirty="0" smtClean="0">
              <a:ln/>
              <a:solidFill>
                <a:schemeClr val="accent3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  <a:tabLst>
                <a:tab pos="800100" algn="l"/>
              </a:tabLst>
            </a:pPr>
            <a:r>
              <a:rPr lang="en-US" sz="24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Kärhana</a:t>
            </a:r>
            <a:r>
              <a:rPr lang="en-US" sz="24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baradaky</a:t>
            </a:r>
            <a:r>
              <a:rPr lang="en-US" sz="24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umumy</a:t>
            </a:r>
            <a:r>
              <a:rPr lang="en-US" sz="24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maglumatlar</a:t>
            </a:r>
            <a:r>
              <a:rPr lang="en-US" sz="24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we </a:t>
            </a:r>
            <a:r>
              <a:rPr lang="en-US" sz="24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onuň</a:t>
            </a:r>
            <a:r>
              <a:rPr lang="en-US" sz="24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rekwizitleri</a:t>
            </a:r>
            <a:endParaRPr lang="ru-RU" b="1" dirty="0" smtClean="0">
              <a:ln/>
              <a:solidFill>
                <a:schemeClr val="accent3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  <a:tabLst>
                <a:tab pos="800100" algn="l"/>
              </a:tabLst>
            </a:pPr>
            <a:r>
              <a:rPr lang="en-US" sz="24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Kärhananyň</a:t>
            </a:r>
            <a:r>
              <a:rPr lang="en-US" sz="24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ýerleşýän</a:t>
            </a:r>
            <a:r>
              <a:rPr lang="en-US" sz="24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etrabynyň</a:t>
            </a:r>
            <a:r>
              <a:rPr lang="en-US" sz="24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gysgaça</a:t>
            </a:r>
            <a:r>
              <a:rPr lang="en-US" sz="24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tebigy-klimatik</a:t>
            </a:r>
            <a:r>
              <a:rPr lang="en-US" sz="24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häsiýetnamasy</a:t>
            </a:r>
            <a:endParaRPr lang="ru-RU" b="1" dirty="0" smtClean="0">
              <a:ln/>
              <a:solidFill>
                <a:schemeClr val="accent3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  <a:tabLst>
                <a:tab pos="800100" algn="l"/>
              </a:tabLst>
            </a:pPr>
            <a:r>
              <a:rPr lang="en-US" sz="24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Önümçiligiň</a:t>
            </a:r>
            <a:r>
              <a:rPr lang="en-US" sz="24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tehnologiýasynyň</a:t>
            </a:r>
            <a:r>
              <a:rPr lang="en-US" sz="24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gysgaça</a:t>
            </a:r>
            <a:r>
              <a:rPr lang="en-US" sz="24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beýany</a:t>
            </a:r>
            <a:r>
              <a:rPr lang="en-US" sz="24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we </a:t>
            </a:r>
            <a:r>
              <a:rPr lang="en-US" sz="24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önüm</a:t>
            </a:r>
            <a:r>
              <a:rPr lang="en-US" sz="24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baradaky</a:t>
            </a:r>
            <a:r>
              <a:rPr lang="en-US" sz="24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maglumat</a:t>
            </a:r>
            <a:r>
              <a:rPr lang="en-US" sz="24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, </a:t>
            </a:r>
            <a:r>
              <a:rPr lang="en-US" sz="24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maddy</a:t>
            </a:r>
            <a:r>
              <a:rPr lang="en-US" sz="24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akymlaryň</a:t>
            </a:r>
            <a:r>
              <a:rPr lang="en-US" sz="24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(material </a:t>
            </a:r>
            <a:r>
              <a:rPr lang="en-US" sz="24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potoklaryň</a:t>
            </a:r>
            <a:r>
              <a:rPr lang="en-US" sz="24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) </a:t>
            </a:r>
            <a:r>
              <a:rPr lang="en-US" sz="24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balans</a:t>
            </a:r>
            <a:r>
              <a:rPr lang="en-US" sz="24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çyzgysy</a:t>
            </a:r>
            <a:endParaRPr lang="ru-RU" b="1" dirty="0" smtClean="0">
              <a:ln/>
              <a:solidFill>
                <a:schemeClr val="accent3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  <a:tabLst>
                <a:tab pos="800100" algn="l"/>
              </a:tabLst>
            </a:pPr>
            <a:r>
              <a:rPr lang="en-US" sz="24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Ŷer</a:t>
            </a:r>
            <a:r>
              <a:rPr lang="en-US" sz="24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baýlyklaryň</a:t>
            </a:r>
            <a:r>
              <a:rPr lang="en-US" sz="24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peýdalanylyşy</a:t>
            </a:r>
            <a:r>
              <a:rPr lang="en-US" sz="24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barada</a:t>
            </a:r>
            <a:r>
              <a:rPr lang="en-US" sz="24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maglumat</a:t>
            </a:r>
            <a:endParaRPr lang="ru-RU" b="1" dirty="0" smtClean="0">
              <a:ln/>
              <a:solidFill>
                <a:schemeClr val="accent3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  <a:tabLst>
                <a:tab pos="800100" algn="l"/>
              </a:tabLst>
            </a:pPr>
            <a:r>
              <a:rPr lang="en-US" sz="24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Çig</a:t>
            </a:r>
            <a:r>
              <a:rPr lang="en-US" sz="24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malyň</a:t>
            </a:r>
            <a:r>
              <a:rPr lang="en-US" sz="24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, </a:t>
            </a:r>
            <a:r>
              <a:rPr lang="en-US" sz="24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ulanylýan</a:t>
            </a:r>
            <a:r>
              <a:rPr lang="en-US" sz="24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materiallaryň</a:t>
            </a:r>
            <a:r>
              <a:rPr lang="en-US" sz="24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we </a:t>
            </a:r>
            <a:r>
              <a:rPr lang="en-US" sz="24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energiýa</a:t>
            </a:r>
            <a:r>
              <a:rPr lang="en-US" sz="24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çeşmeleriniň</a:t>
            </a:r>
            <a:r>
              <a:rPr lang="en-US" sz="24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häsiýetnamasy</a:t>
            </a:r>
            <a:endParaRPr lang="ru-RU" b="1" dirty="0">
              <a:ln/>
              <a:solidFill>
                <a:schemeClr val="accent3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138963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12618" y="321826"/>
            <a:ext cx="11319164" cy="5613845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  <a:tabLst>
                <a:tab pos="800100" algn="l"/>
              </a:tabLst>
            </a:pPr>
            <a:r>
              <a:rPr lang="en-US" sz="24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Atmosfera</a:t>
            </a:r>
            <a:r>
              <a:rPr lang="en-US" sz="24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zyňylýan</a:t>
            </a:r>
            <a:r>
              <a:rPr lang="en-US" sz="24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zyňyndylaryň</a:t>
            </a:r>
            <a:r>
              <a:rPr lang="en-US" sz="24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häsiýetnamasy</a:t>
            </a:r>
            <a:endParaRPr lang="ru-RU" b="1" dirty="0" smtClean="0">
              <a:ln/>
              <a:solidFill>
                <a:schemeClr val="accent3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  <a:tabLst>
                <a:tab pos="800100" algn="l"/>
              </a:tabLst>
            </a:pPr>
            <a:r>
              <a:rPr lang="en-US" sz="24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Suwy</a:t>
            </a:r>
            <a:r>
              <a:rPr lang="en-US" sz="24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ulanylyşynyň</a:t>
            </a:r>
            <a:r>
              <a:rPr lang="en-US" sz="24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häsiýetnamasy</a:t>
            </a:r>
            <a:endParaRPr lang="ru-RU" b="1" dirty="0" smtClean="0">
              <a:ln/>
              <a:solidFill>
                <a:schemeClr val="accent3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  <a:tabLst>
                <a:tab pos="800100" algn="l"/>
              </a:tabLst>
            </a:pPr>
            <a:r>
              <a:rPr lang="en-US" sz="24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zyňyndylaryň</a:t>
            </a:r>
            <a:r>
              <a:rPr lang="en-US" sz="24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häsiýetnamasy</a:t>
            </a:r>
            <a:endParaRPr lang="ru-RU" b="1" dirty="0" smtClean="0">
              <a:ln/>
              <a:solidFill>
                <a:schemeClr val="accent3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  <a:tabLst>
                <a:tab pos="800100" algn="l"/>
              </a:tabLst>
            </a:pPr>
            <a:r>
              <a:rPr lang="en-US" sz="24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Bozulan</a:t>
            </a:r>
            <a:r>
              <a:rPr lang="en-US" sz="24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ýerleriň</a:t>
            </a:r>
            <a:r>
              <a:rPr lang="en-US" sz="24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rekultiwasiýasy</a:t>
            </a:r>
            <a:r>
              <a:rPr lang="en-US" sz="24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barada</a:t>
            </a:r>
            <a:r>
              <a:rPr lang="en-US" sz="24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maglumat</a:t>
            </a:r>
            <a:endParaRPr lang="ru-RU" b="1" dirty="0" smtClean="0">
              <a:ln/>
              <a:solidFill>
                <a:schemeClr val="accent3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  <a:tabLst>
                <a:tab pos="800100" algn="l"/>
              </a:tabLst>
            </a:pPr>
            <a:r>
              <a:rPr lang="en-US" sz="24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Kärhananyň</a:t>
            </a:r>
            <a:r>
              <a:rPr lang="en-US" sz="24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ulagy</a:t>
            </a:r>
            <a:r>
              <a:rPr lang="en-US" sz="24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barada</a:t>
            </a:r>
            <a:r>
              <a:rPr lang="en-US" sz="24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maglumat</a:t>
            </a:r>
            <a:endParaRPr lang="ru-RU" b="1" dirty="0" smtClean="0">
              <a:ln/>
              <a:solidFill>
                <a:schemeClr val="accent3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  <a:tabLst>
                <a:tab pos="800100" algn="l"/>
              </a:tabLst>
            </a:pPr>
            <a:r>
              <a:rPr lang="en-US" sz="24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Kärhananyň</a:t>
            </a:r>
            <a:r>
              <a:rPr lang="en-US" sz="24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ekologo-ykdysady</a:t>
            </a:r>
            <a:r>
              <a:rPr lang="en-US" sz="24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işleri</a:t>
            </a:r>
            <a:r>
              <a:rPr lang="en-US" sz="24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barada</a:t>
            </a:r>
            <a:r>
              <a:rPr lang="en-US" sz="24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maglumat</a:t>
            </a:r>
            <a:endParaRPr lang="ru-RU" b="1" dirty="0" smtClean="0">
              <a:ln/>
              <a:solidFill>
                <a:schemeClr val="accent3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pl-PL" sz="24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Ekologiki töwekgelçilik we ekologiki howpsuzlyk barada düşünje</a:t>
            </a:r>
            <a:endParaRPr lang="ru-RU" b="1" dirty="0" smtClean="0">
              <a:ln/>
              <a:solidFill>
                <a:schemeClr val="accent3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sz="2400" b="1" i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Ekologik</a:t>
            </a:r>
            <a:r>
              <a:rPr lang="ru-RU" sz="2400" b="1" i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ru-RU" sz="2400" b="1" i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töwekgellik</a:t>
            </a:r>
            <a:r>
              <a:rPr lang="ru-RU" sz="2400" b="1" i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ru-RU" sz="24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– </a:t>
            </a:r>
            <a:r>
              <a:rPr lang="ru-RU" sz="24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ykdysady</a:t>
            </a:r>
            <a:r>
              <a:rPr lang="ru-RU" sz="24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netijäni</a:t>
            </a:r>
            <a:r>
              <a:rPr lang="ru-RU" sz="24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gazanmak</a:t>
            </a:r>
            <a:r>
              <a:rPr lang="ru-RU" sz="24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üçin</a:t>
            </a:r>
            <a:r>
              <a:rPr lang="ru-RU" sz="24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tebigy</a:t>
            </a:r>
            <a:r>
              <a:rPr lang="ru-RU" sz="24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gurşawa</a:t>
            </a:r>
            <a:r>
              <a:rPr lang="ru-RU" sz="24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zyýan</a:t>
            </a:r>
            <a:r>
              <a:rPr lang="ru-RU" sz="24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ýetirmegiň</a:t>
            </a:r>
            <a:r>
              <a:rPr lang="ru-RU" sz="24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ähtimallygyna</a:t>
            </a:r>
            <a:r>
              <a:rPr lang="ru-RU" sz="24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ýol</a:t>
            </a:r>
            <a:r>
              <a:rPr lang="ru-RU" sz="24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bermeklik</a:t>
            </a:r>
            <a:r>
              <a:rPr lang="ru-RU" sz="24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. </a:t>
            </a:r>
            <a:r>
              <a:rPr lang="ru-RU" sz="24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Adaty</a:t>
            </a:r>
            <a:r>
              <a:rPr lang="ru-RU" sz="24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ekologik</a:t>
            </a:r>
            <a:r>
              <a:rPr lang="ru-RU" sz="24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töwekgellik</a:t>
            </a:r>
            <a:r>
              <a:rPr lang="ru-RU" sz="24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tebigatyň</a:t>
            </a:r>
            <a:r>
              <a:rPr lang="ru-RU" sz="24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ösüş</a:t>
            </a:r>
            <a:r>
              <a:rPr lang="ru-RU" sz="24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kanunlaryna</a:t>
            </a:r>
            <a:r>
              <a:rPr lang="ru-RU" sz="24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göz</a:t>
            </a:r>
            <a:r>
              <a:rPr lang="ru-RU" sz="24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ýetirmäge</a:t>
            </a:r>
            <a:r>
              <a:rPr lang="ru-RU" sz="24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, </a:t>
            </a:r>
            <a:r>
              <a:rPr lang="ru-RU" sz="24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olary</a:t>
            </a:r>
            <a:r>
              <a:rPr lang="ru-RU" sz="24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dogry</a:t>
            </a:r>
            <a:r>
              <a:rPr lang="ru-RU" sz="24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ulanmaga</a:t>
            </a:r>
            <a:r>
              <a:rPr lang="ru-RU" sz="24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esaslanýar</a:t>
            </a:r>
            <a:r>
              <a:rPr lang="ru-RU" sz="24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. </a:t>
            </a:r>
            <a:r>
              <a:rPr lang="ru-RU" sz="24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Ol</a:t>
            </a:r>
            <a:r>
              <a:rPr lang="ru-RU" sz="24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gurşawa</a:t>
            </a:r>
            <a:r>
              <a:rPr lang="ru-RU" sz="24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zyýan</a:t>
            </a:r>
            <a:r>
              <a:rPr lang="ru-RU" sz="24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ýetirýän</a:t>
            </a:r>
            <a:r>
              <a:rPr lang="ru-RU" sz="24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 </a:t>
            </a:r>
            <a:r>
              <a:rPr lang="ru-RU" sz="24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ekologik</a:t>
            </a:r>
            <a:r>
              <a:rPr lang="ru-RU" sz="24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, </a:t>
            </a:r>
            <a:r>
              <a:rPr lang="ru-RU" sz="24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ykdysady</a:t>
            </a:r>
            <a:r>
              <a:rPr lang="ru-RU" sz="24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netijäniň</a:t>
            </a:r>
            <a:r>
              <a:rPr lang="ru-RU" sz="24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gazanylmagyna</a:t>
            </a:r>
            <a:r>
              <a:rPr lang="ru-RU" sz="24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ýol</a:t>
            </a:r>
            <a:r>
              <a:rPr lang="ru-RU" sz="24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berilmegi</a:t>
            </a:r>
            <a:r>
              <a:rPr lang="ru-RU" sz="24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, </a:t>
            </a:r>
            <a:r>
              <a:rPr lang="ru-RU" sz="24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şol</a:t>
            </a:r>
            <a:r>
              <a:rPr lang="ru-RU" sz="24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zyýanyň</a:t>
            </a:r>
            <a:r>
              <a:rPr lang="ru-RU" sz="24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düzedip</a:t>
            </a:r>
            <a:r>
              <a:rPr lang="ru-RU" sz="24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bolmajak</a:t>
            </a:r>
            <a:r>
              <a:rPr lang="ru-RU" sz="24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netijelere</a:t>
            </a:r>
            <a:r>
              <a:rPr lang="ru-RU" sz="24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getirmezligi</a:t>
            </a:r>
            <a:r>
              <a:rPr lang="ru-RU" sz="24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we</a:t>
            </a:r>
            <a:r>
              <a:rPr lang="ru-RU" sz="24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ýitirilen</a:t>
            </a:r>
            <a:r>
              <a:rPr lang="ru-RU" sz="24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tebigy</a:t>
            </a:r>
            <a:r>
              <a:rPr lang="ru-RU" sz="24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baýlyklary</a:t>
            </a:r>
            <a:r>
              <a:rPr lang="ru-RU" sz="24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dikeltmek</a:t>
            </a:r>
            <a:r>
              <a:rPr lang="ru-RU" sz="24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mümkinçiliginiň</a:t>
            </a:r>
            <a:r>
              <a:rPr lang="ru-RU" sz="24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barlygy</a:t>
            </a:r>
            <a:r>
              <a:rPr lang="ru-RU" sz="24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bilen</a:t>
            </a:r>
            <a:r>
              <a:rPr lang="ru-RU" sz="24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şertlendirilýär</a:t>
            </a:r>
            <a:r>
              <a:rPr lang="ru-RU" sz="24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.</a:t>
            </a:r>
            <a:endParaRPr lang="ru-RU" b="1" dirty="0">
              <a:ln/>
              <a:solidFill>
                <a:schemeClr val="accent3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2003313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15637" y="134419"/>
            <a:ext cx="11305309" cy="5719579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sz="3200" b="1" i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Ekologik</a:t>
            </a:r>
            <a:r>
              <a:rPr lang="ru-RU" sz="3200" b="1" i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ru-RU" sz="3200" b="1" i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howpsuzlyk</a:t>
            </a:r>
            <a:r>
              <a:rPr lang="ru-RU" sz="3200" b="1" i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ru-RU" sz="32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– </a:t>
            </a:r>
            <a:r>
              <a:rPr lang="ru-RU" sz="32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Adamyň</a:t>
            </a:r>
            <a:r>
              <a:rPr lang="ru-RU" sz="32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ýaşaýşy</a:t>
            </a:r>
            <a:r>
              <a:rPr lang="ru-RU" sz="32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üçin</a:t>
            </a:r>
            <a:r>
              <a:rPr lang="ru-RU" sz="32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möhüm</a:t>
            </a:r>
            <a:r>
              <a:rPr lang="ru-RU" sz="32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ekologik</a:t>
            </a:r>
            <a:r>
              <a:rPr lang="ru-RU" sz="32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bähbitleriň</a:t>
            </a:r>
            <a:r>
              <a:rPr lang="ru-RU" sz="32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, </a:t>
            </a:r>
            <a:r>
              <a:rPr lang="ru-RU" sz="32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ilkinji</a:t>
            </a:r>
            <a:r>
              <a:rPr lang="ru-RU" sz="32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nobatda</a:t>
            </a:r>
            <a:r>
              <a:rPr lang="ru-RU" sz="32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hem</a:t>
            </a:r>
            <a:r>
              <a:rPr lang="ru-RU" sz="32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arassa</a:t>
            </a:r>
            <a:r>
              <a:rPr lang="ru-RU" sz="32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, </a:t>
            </a:r>
            <a:r>
              <a:rPr lang="ru-RU" sz="32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sagdyn</a:t>
            </a:r>
            <a:r>
              <a:rPr lang="ru-RU" sz="32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ýaşaýyş</a:t>
            </a:r>
            <a:r>
              <a:rPr lang="ru-RU" sz="32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üçin</a:t>
            </a:r>
            <a:r>
              <a:rPr lang="ru-RU" sz="32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amatly</a:t>
            </a:r>
            <a:r>
              <a:rPr lang="ru-RU" sz="32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tebigy</a:t>
            </a:r>
            <a:r>
              <a:rPr lang="ru-RU" sz="32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gurşawa</a:t>
            </a:r>
            <a:r>
              <a:rPr lang="ru-RU" sz="32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bolan</a:t>
            </a:r>
            <a:r>
              <a:rPr lang="ru-RU" sz="32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hukugynyň</a:t>
            </a:r>
            <a:r>
              <a:rPr lang="ru-RU" sz="32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goraglylyk</a:t>
            </a:r>
            <a:r>
              <a:rPr lang="ru-RU" sz="32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ýagdaýy</a:t>
            </a:r>
            <a:r>
              <a:rPr lang="ru-RU" sz="32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. </a:t>
            </a:r>
            <a:r>
              <a:rPr lang="ru-RU" sz="32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Türkmenistanyň</a:t>
            </a:r>
            <a:r>
              <a:rPr lang="ru-RU" sz="32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Konstitusiýasynda</a:t>
            </a:r>
            <a:r>
              <a:rPr lang="ru-RU" sz="32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, </a:t>
            </a:r>
            <a:r>
              <a:rPr lang="ru-RU" sz="32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Tebigaty</a:t>
            </a:r>
            <a:r>
              <a:rPr lang="ru-RU" sz="32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goramak</a:t>
            </a:r>
            <a:r>
              <a:rPr lang="ru-RU" sz="32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hakyndaky</a:t>
            </a:r>
            <a:r>
              <a:rPr lang="ru-RU" sz="32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kanunynda</a:t>
            </a:r>
            <a:r>
              <a:rPr lang="ru-RU" sz="32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, </a:t>
            </a:r>
            <a:r>
              <a:rPr lang="ru-RU" sz="32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Sanitariýa</a:t>
            </a:r>
            <a:r>
              <a:rPr lang="ru-RU" sz="32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kodeksinde</a:t>
            </a:r>
            <a:r>
              <a:rPr lang="ru-RU" sz="32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göz</a:t>
            </a:r>
            <a:r>
              <a:rPr lang="ru-RU" sz="32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öňünde</a:t>
            </a:r>
            <a:r>
              <a:rPr lang="ru-RU" sz="32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tutulyşy</a:t>
            </a:r>
            <a:r>
              <a:rPr lang="ru-RU" sz="32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ýaly</a:t>
            </a:r>
            <a:r>
              <a:rPr lang="ru-RU" sz="32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, </a:t>
            </a:r>
            <a:r>
              <a:rPr lang="ru-RU" sz="32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ýurtda</a:t>
            </a:r>
            <a:r>
              <a:rPr lang="ru-RU" sz="32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ekologik</a:t>
            </a:r>
            <a:r>
              <a:rPr lang="ru-RU" sz="32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howpsuzlygy</a:t>
            </a:r>
            <a:r>
              <a:rPr lang="ru-RU" sz="32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üpjün</a:t>
            </a:r>
            <a:r>
              <a:rPr lang="ru-RU" sz="32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etmeklik</a:t>
            </a:r>
            <a:r>
              <a:rPr lang="ru-RU" sz="32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döwlet</a:t>
            </a:r>
            <a:r>
              <a:rPr lang="ru-RU" sz="32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wezipesi</a:t>
            </a:r>
            <a:r>
              <a:rPr lang="ru-RU" sz="32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hasaplanýar</a:t>
            </a:r>
            <a:r>
              <a:rPr lang="ru-RU" sz="32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. </a:t>
            </a:r>
            <a:r>
              <a:rPr lang="ru-RU" sz="32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Şunda</a:t>
            </a:r>
            <a:r>
              <a:rPr lang="ru-RU" sz="32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esasy</a:t>
            </a:r>
            <a:r>
              <a:rPr lang="ru-RU" sz="32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maksat</a:t>
            </a:r>
            <a:r>
              <a:rPr lang="ru-RU" sz="32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adamyň</a:t>
            </a:r>
            <a:r>
              <a:rPr lang="ru-RU" sz="32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ýaşaýşyny</a:t>
            </a:r>
            <a:r>
              <a:rPr lang="ru-RU" sz="32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, </a:t>
            </a:r>
            <a:r>
              <a:rPr lang="ru-RU" sz="32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saglygyny</a:t>
            </a:r>
            <a:r>
              <a:rPr lang="ru-RU" sz="32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, </a:t>
            </a:r>
            <a:r>
              <a:rPr lang="ru-RU" sz="32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onuň</a:t>
            </a:r>
            <a:r>
              <a:rPr lang="ru-RU" sz="32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hojalyk</a:t>
            </a:r>
            <a:r>
              <a:rPr lang="ru-RU" sz="32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işiniň</a:t>
            </a:r>
            <a:r>
              <a:rPr lang="ru-RU" sz="32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we</a:t>
            </a:r>
            <a:r>
              <a:rPr lang="ru-RU" sz="32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tebigy</a:t>
            </a:r>
            <a:r>
              <a:rPr lang="ru-RU" sz="32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gurşawyň</a:t>
            </a:r>
            <a:r>
              <a:rPr lang="ru-RU" sz="32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amatsyz</a:t>
            </a:r>
            <a:r>
              <a:rPr lang="ru-RU" sz="32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täsirinden</a:t>
            </a:r>
            <a:r>
              <a:rPr lang="ru-RU" sz="32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goramakdan</a:t>
            </a:r>
            <a:r>
              <a:rPr lang="ru-RU" sz="32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ybarat</a:t>
            </a:r>
            <a:r>
              <a:rPr lang="ru-RU" sz="32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.</a:t>
            </a:r>
            <a:endParaRPr lang="ru-RU" sz="2400" b="1" dirty="0">
              <a:ln/>
              <a:solidFill>
                <a:schemeClr val="accent3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6192236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71054" y="252447"/>
            <a:ext cx="11263746" cy="60385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de-DE" sz="2800" b="1" i="1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„</a:t>
            </a:r>
            <a:r>
              <a:rPr lang="de-DE" sz="2800" b="1" i="1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Döwlet</a:t>
            </a:r>
            <a:r>
              <a:rPr lang="de-DE" sz="2800" b="1" i="1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de-DE" sz="2800" b="1" i="1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ekologik</a:t>
            </a:r>
            <a:r>
              <a:rPr lang="de-DE" sz="2800" b="1" i="1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de-DE" sz="2800" b="1" i="1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ekspertizasy</a:t>
            </a:r>
            <a:r>
              <a:rPr lang="de-DE" sz="2800" b="1" i="1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de-DE" sz="2800" b="1" i="1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hakynda</a:t>
            </a:r>
            <a:r>
              <a:rPr lang="de-DE" sz="2800" b="1" i="1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“</a:t>
            </a:r>
            <a:r>
              <a:rPr lang="de-DE" sz="2800" b="1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de-DE" sz="2800" b="1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Türkmenistanyň</a:t>
            </a:r>
            <a:r>
              <a:rPr lang="de-DE" sz="2800" b="1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de-DE" sz="2800" b="1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Kanuny</a:t>
            </a:r>
            <a:r>
              <a:rPr lang="de-DE" sz="2800" b="1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1995-nji </a:t>
            </a:r>
            <a:r>
              <a:rPr lang="de-DE" sz="2800" b="1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ýylyň</a:t>
            </a:r>
            <a:r>
              <a:rPr lang="de-DE" sz="2800" b="1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15-nji </a:t>
            </a:r>
            <a:r>
              <a:rPr lang="de-DE" sz="2800" b="1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iýunynda</a:t>
            </a:r>
            <a:r>
              <a:rPr lang="de-DE" sz="2800" b="1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de-DE" sz="2800" b="1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kabul</a:t>
            </a:r>
            <a:r>
              <a:rPr lang="de-DE" sz="2800" b="1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de-DE" sz="2800" b="1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edildi</a:t>
            </a:r>
            <a:r>
              <a:rPr lang="de-DE" sz="2800" b="1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.</a:t>
            </a:r>
            <a:endParaRPr lang="ru-RU" sz="2000" b="1" dirty="0" smtClean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de-DE" sz="2800" b="1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Döwlet</a:t>
            </a:r>
            <a:r>
              <a:rPr lang="de-DE" sz="2800" b="1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de-DE" sz="2800" b="1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ekologiki</a:t>
            </a:r>
            <a:r>
              <a:rPr lang="de-DE" sz="2800" b="1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de-DE" sz="2800" b="1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ekspertizasy</a:t>
            </a:r>
            <a:r>
              <a:rPr lang="de-DE" sz="2800" b="1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de-DE" sz="2800" b="1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ýörite</a:t>
            </a:r>
            <a:r>
              <a:rPr lang="de-DE" sz="2800" b="1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de-DE" sz="2800" b="1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ygtyýarly</a:t>
            </a:r>
            <a:r>
              <a:rPr lang="de-DE" sz="2800" b="1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de-DE" sz="2800" b="1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döwlet</a:t>
            </a:r>
            <a:r>
              <a:rPr lang="de-DE" sz="2800" b="1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de-DE" sz="2800" b="1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organy</a:t>
            </a:r>
            <a:r>
              <a:rPr lang="de-DE" sz="2800" b="1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, </a:t>
            </a:r>
            <a:r>
              <a:rPr lang="de-DE" sz="2800" b="1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ekspert</a:t>
            </a:r>
            <a:r>
              <a:rPr lang="de-DE" sz="2800" b="1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de-DE" sz="2800" b="1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topary</a:t>
            </a:r>
            <a:r>
              <a:rPr lang="de-DE" sz="2800" b="1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de-DE" sz="2800" b="1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tarapyndan</a:t>
            </a:r>
            <a:r>
              <a:rPr lang="de-DE" sz="2800" b="1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de-DE" sz="2800" b="1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amala</a:t>
            </a:r>
            <a:r>
              <a:rPr lang="de-DE" sz="2800" b="1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de-DE" sz="2800" b="1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aşyrylýan</a:t>
            </a:r>
            <a:r>
              <a:rPr lang="de-DE" sz="2800" b="1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de-DE" sz="2800" b="1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ekspert</a:t>
            </a:r>
            <a:r>
              <a:rPr lang="de-DE" sz="2800" b="1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de-DE" sz="2800" b="1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işiniň</a:t>
            </a:r>
            <a:r>
              <a:rPr lang="de-DE" sz="2800" b="1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de-DE" sz="2800" b="1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bir</a:t>
            </a:r>
            <a:r>
              <a:rPr lang="de-DE" sz="2800" b="1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de-DE" sz="2800" b="1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görnüşidir</a:t>
            </a:r>
            <a:r>
              <a:rPr lang="de-DE" sz="2800" b="1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.</a:t>
            </a:r>
            <a:r>
              <a:rPr lang="ru-RU" sz="2000" b="1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 panose="020F0502020204030204" pitchFamily="34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de-DE" sz="2800" b="1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Ekspert</a:t>
            </a:r>
            <a:r>
              <a:rPr lang="de-DE" sz="2800" b="1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de-DE" sz="2800" b="1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işi</a:t>
            </a:r>
            <a:r>
              <a:rPr lang="de-DE" sz="2800" b="1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de-DE" sz="2800" b="1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ekspertlenýän</a:t>
            </a:r>
            <a:r>
              <a:rPr lang="de-DE" sz="2800" b="1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de-DE" sz="2800" b="1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obýektleriň</a:t>
            </a:r>
            <a:r>
              <a:rPr lang="de-DE" sz="2800" b="1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, </a:t>
            </a:r>
            <a:r>
              <a:rPr lang="de-DE" sz="2800" b="1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kärhanalaryň</a:t>
            </a:r>
            <a:r>
              <a:rPr lang="de-DE" sz="2800" b="1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de-DE" sz="2800" b="1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taslamalaryna</a:t>
            </a:r>
            <a:r>
              <a:rPr lang="de-DE" sz="2800" b="1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de-DE" sz="2800" b="1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we</a:t>
            </a:r>
            <a:r>
              <a:rPr lang="de-DE" sz="2800" b="1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de-DE" sz="2800" b="1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maksatnamalaryna</a:t>
            </a:r>
            <a:r>
              <a:rPr lang="de-DE" sz="2800" b="1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de-DE" sz="2800" b="1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analiz</a:t>
            </a:r>
            <a:r>
              <a:rPr lang="de-DE" sz="2800" b="1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de-DE" sz="2800" b="1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edýän</a:t>
            </a:r>
            <a:r>
              <a:rPr lang="de-DE" sz="2800" b="1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, </a:t>
            </a:r>
            <a:r>
              <a:rPr lang="de-DE" sz="2800" b="1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baha</a:t>
            </a:r>
            <a:r>
              <a:rPr lang="de-DE" sz="2800" b="1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de-DE" sz="2800" b="1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berýän</a:t>
            </a:r>
            <a:r>
              <a:rPr lang="de-DE" sz="2800" b="1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de-DE" sz="2800" b="1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ylmy</a:t>
            </a:r>
            <a:r>
              <a:rPr lang="de-DE" sz="2800" b="1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, </a:t>
            </a:r>
            <a:r>
              <a:rPr lang="de-DE" sz="2800" b="1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sosial-ekologiki</a:t>
            </a:r>
            <a:r>
              <a:rPr lang="de-DE" sz="2800" b="1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de-DE" sz="2800" b="1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barlaga</a:t>
            </a:r>
            <a:r>
              <a:rPr lang="de-DE" sz="2800" b="1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de-DE" sz="2800" b="1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esaslanýar</a:t>
            </a:r>
            <a:r>
              <a:rPr lang="de-DE" sz="2800" b="1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de-DE" sz="2800" b="1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we</a:t>
            </a:r>
            <a:r>
              <a:rPr lang="de-DE" sz="2800" b="1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de-DE" sz="2800" b="1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olaryň</a:t>
            </a:r>
            <a:r>
              <a:rPr lang="de-DE" sz="2800" b="1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de-DE" sz="2800" b="1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ilatyň</a:t>
            </a:r>
            <a:r>
              <a:rPr lang="de-DE" sz="2800" b="1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de-DE" sz="2800" b="1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elologiki</a:t>
            </a:r>
            <a:r>
              <a:rPr lang="de-DE" sz="2800" b="1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de-DE" sz="2800" b="1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howpsuzlygynyň</a:t>
            </a:r>
            <a:r>
              <a:rPr lang="de-DE" sz="2800" b="1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de-DE" sz="2800" b="1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talaplaryna</a:t>
            </a:r>
            <a:r>
              <a:rPr lang="de-DE" sz="2800" b="1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, </a:t>
            </a:r>
            <a:r>
              <a:rPr lang="de-DE" sz="2800" b="1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töweregi</a:t>
            </a:r>
            <a:r>
              <a:rPr lang="de-DE" sz="2800" b="1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de-DE" sz="2800" b="1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gurşap</a:t>
            </a:r>
            <a:r>
              <a:rPr lang="de-DE" sz="2800" b="1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de-DE" sz="2800" b="1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alan</a:t>
            </a:r>
            <a:r>
              <a:rPr lang="de-DE" sz="2800" b="1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de-DE" sz="2800" b="1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sredanyň</a:t>
            </a:r>
            <a:r>
              <a:rPr lang="de-DE" sz="2800" b="1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de-DE" sz="2800" b="1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normalaryna</a:t>
            </a:r>
            <a:r>
              <a:rPr lang="de-DE" sz="2800" b="1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de-DE" sz="2800" b="1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we</a:t>
            </a:r>
            <a:r>
              <a:rPr lang="de-DE" sz="2800" b="1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de-DE" sz="2800" b="1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düzgünlerine</a:t>
            </a:r>
            <a:r>
              <a:rPr lang="de-DE" sz="2800" b="1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, </a:t>
            </a:r>
            <a:r>
              <a:rPr lang="de-DE" sz="2800" b="1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tebigaty</a:t>
            </a:r>
            <a:r>
              <a:rPr lang="de-DE" sz="2800" b="1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de-DE" sz="2800" b="1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aýawly</a:t>
            </a:r>
            <a:r>
              <a:rPr lang="de-DE" sz="2800" b="1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de-DE" sz="2800" b="1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peýdalanmaklyga</a:t>
            </a:r>
            <a:r>
              <a:rPr lang="de-DE" sz="2800" b="1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de-DE" sz="2800" b="1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gabat</a:t>
            </a:r>
            <a:r>
              <a:rPr lang="de-DE" sz="2800" b="1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de-DE" sz="2800" b="1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gelmegini</a:t>
            </a:r>
            <a:r>
              <a:rPr lang="de-DE" sz="2800" b="1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de-DE" sz="2800" b="1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üpjün</a:t>
            </a:r>
            <a:r>
              <a:rPr lang="de-DE" sz="2800" b="1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de-DE" sz="2800" b="1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etmäge</a:t>
            </a:r>
            <a:r>
              <a:rPr lang="de-DE" sz="2800" b="1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de-DE" sz="2800" b="1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gönükdirilendir</a:t>
            </a:r>
            <a:r>
              <a:rPr lang="de-DE" sz="2800" b="1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. </a:t>
            </a:r>
            <a:r>
              <a:rPr lang="de-DE" sz="2800" b="1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Döwlet</a:t>
            </a:r>
            <a:r>
              <a:rPr lang="de-DE" sz="2800" b="1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de-DE" sz="2800" b="1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ekologiki</a:t>
            </a:r>
            <a:r>
              <a:rPr lang="de-DE" sz="2800" b="1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de-DE" sz="2800" b="1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ekspertizasy</a:t>
            </a:r>
            <a:r>
              <a:rPr lang="de-DE" sz="2800" b="1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de-DE" sz="2800" b="1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töwerekdäki</a:t>
            </a:r>
            <a:r>
              <a:rPr lang="de-DE" sz="2800" b="1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de-DE" sz="2800" b="1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sredany</a:t>
            </a:r>
            <a:r>
              <a:rPr lang="de-DE" sz="2800" b="1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de-DE" sz="2800" b="1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özgertmek</a:t>
            </a:r>
            <a:r>
              <a:rPr lang="de-DE" sz="2800" b="1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de-DE" sz="2800" b="1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bilen</a:t>
            </a:r>
            <a:r>
              <a:rPr lang="de-DE" sz="2800" b="1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de-DE" sz="2800" b="1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baglanyşykly</a:t>
            </a:r>
            <a:r>
              <a:rPr lang="de-DE" sz="2800" b="1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de-DE" sz="2800" b="1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inwestisiýa</a:t>
            </a:r>
            <a:r>
              <a:rPr lang="de-DE" sz="2800" b="1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de-DE" sz="2800" b="1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we</a:t>
            </a:r>
            <a:r>
              <a:rPr lang="de-DE" sz="2800" b="1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de-DE" sz="2800" b="1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hojalyk</a:t>
            </a:r>
            <a:r>
              <a:rPr lang="de-DE" sz="2800" b="1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de-DE" sz="2800" b="1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iş</a:t>
            </a:r>
            <a:r>
              <a:rPr lang="de-DE" sz="2800" b="1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de-DE" sz="2800" b="1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prosesinde</a:t>
            </a:r>
            <a:r>
              <a:rPr lang="de-DE" sz="2800" b="1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de-DE" sz="2800" b="1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hökmandyr</a:t>
            </a:r>
            <a:r>
              <a:rPr lang="de-DE" sz="2800" b="1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.</a:t>
            </a:r>
            <a:endParaRPr lang="ru-RU" sz="2000" b="1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5149486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93963" y="114003"/>
            <a:ext cx="11790218" cy="6189387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marL="342900" lvl="0" indent="-342900" algn="ctr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en-US" sz="28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Monitoring </a:t>
            </a:r>
            <a:r>
              <a:rPr lang="en-US" sz="28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hakynda</a:t>
            </a:r>
            <a:r>
              <a:rPr lang="en-US" sz="28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düşünje</a:t>
            </a:r>
            <a:r>
              <a:rPr lang="en-US" sz="28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onuň</a:t>
            </a:r>
            <a:r>
              <a:rPr lang="en-US" sz="28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maksady</a:t>
            </a:r>
            <a:r>
              <a:rPr lang="en-US" sz="28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we </a:t>
            </a:r>
            <a:r>
              <a:rPr lang="en-US" sz="28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wezipeleri</a:t>
            </a:r>
            <a:endParaRPr lang="ru-RU" sz="2000" b="1" dirty="0" smtClean="0">
              <a:ln/>
              <a:solidFill>
                <a:schemeClr val="accent3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800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</a:rPr>
              <a:t>Tebigatdan</a:t>
            </a:r>
            <a:r>
              <a:rPr lang="ru-RU" sz="2800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</a:rPr>
              <a:t> </a:t>
            </a:r>
            <a:r>
              <a:rPr lang="ru-RU" sz="2800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</a:rPr>
              <a:t>peýdalanmak</a:t>
            </a:r>
            <a:r>
              <a:rPr lang="ru-RU" sz="2800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</a:rPr>
              <a:t> </a:t>
            </a:r>
            <a:r>
              <a:rPr lang="ru-RU" sz="2800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</a:rPr>
              <a:t>we</a:t>
            </a:r>
            <a:r>
              <a:rPr lang="ru-RU" sz="2800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</a:rPr>
              <a:t> </a:t>
            </a:r>
            <a:r>
              <a:rPr lang="ru-RU" sz="2800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</a:rPr>
              <a:t>töwerekdäki</a:t>
            </a:r>
            <a:r>
              <a:rPr lang="ru-RU" sz="2800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</a:rPr>
              <a:t> </a:t>
            </a:r>
            <a:r>
              <a:rPr lang="ru-RU" sz="2800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</a:rPr>
              <a:t>tebigy</a:t>
            </a:r>
            <a:r>
              <a:rPr lang="ru-RU" sz="2800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</a:rPr>
              <a:t> </a:t>
            </a:r>
            <a:r>
              <a:rPr lang="ru-RU" sz="2800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</a:rPr>
              <a:t>gurşawy</a:t>
            </a:r>
            <a:r>
              <a:rPr lang="ru-RU" sz="2800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</a:rPr>
              <a:t> </a:t>
            </a:r>
            <a:r>
              <a:rPr lang="ru-RU" sz="2800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</a:rPr>
              <a:t>goramak</a:t>
            </a:r>
            <a:r>
              <a:rPr lang="ru-RU" sz="2800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</a:rPr>
              <a:t> </a:t>
            </a:r>
            <a:r>
              <a:rPr lang="ru-RU" sz="2800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</a:rPr>
              <a:t>barada</a:t>
            </a:r>
            <a:r>
              <a:rPr lang="ru-RU" sz="2800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</a:rPr>
              <a:t> </a:t>
            </a:r>
            <a:r>
              <a:rPr lang="ru-RU" sz="2800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</a:rPr>
              <a:t>amala</a:t>
            </a:r>
            <a:r>
              <a:rPr lang="ru-RU" sz="2800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</a:rPr>
              <a:t> </a:t>
            </a:r>
            <a:r>
              <a:rPr lang="ru-RU" sz="2800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</a:rPr>
              <a:t>aşyrylýan</a:t>
            </a:r>
            <a:r>
              <a:rPr lang="ru-RU" sz="2800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</a:rPr>
              <a:t> </a:t>
            </a:r>
            <a:r>
              <a:rPr lang="ru-RU" sz="2800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</a:rPr>
              <a:t>gözegçilige</a:t>
            </a:r>
            <a:r>
              <a:rPr lang="ru-RU" sz="2800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</a:rPr>
              <a:t> </a:t>
            </a:r>
            <a:r>
              <a:rPr lang="ru-RU" sz="2800" i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</a:rPr>
              <a:t>ekologik</a:t>
            </a:r>
            <a:r>
              <a:rPr lang="ru-RU" sz="2800" i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</a:rPr>
              <a:t> </a:t>
            </a:r>
            <a:r>
              <a:rPr lang="ru-RU" sz="2800" i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</a:rPr>
              <a:t>gözegçiligi</a:t>
            </a:r>
            <a:r>
              <a:rPr lang="ru-RU" sz="2800" i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</a:rPr>
              <a:t> (</a:t>
            </a:r>
            <a:r>
              <a:rPr lang="ru-RU" sz="2800" i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</a:rPr>
              <a:t>monitoring</a:t>
            </a:r>
            <a:r>
              <a:rPr lang="ru-RU" sz="2800" i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</a:rPr>
              <a:t>)</a:t>
            </a:r>
            <a:r>
              <a:rPr lang="ru-RU" sz="2800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</a:rPr>
              <a:t> </a:t>
            </a:r>
            <a:r>
              <a:rPr lang="ru-RU" sz="2800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</a:rPr>
              <a:t>diýilýär</a:t>
            </a:r>
            <a:r>
              <a:rPr lang="ru-RU" sz="2800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</a:rPr>
              <a:t>. </a:t>
            </a:r>
            <a:r>
              <a:rPr lang="ru-RU" sz="2800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</a:rPr>
              <a:t>Başgaça</a:t>
            </a:r>
            <a:r>
              <a:rPr lang="ru-RU" sz="2800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</a:rPr>
              <a:t> </a:t>
            </a:r>
            <a:r>
              <a:rPr lang="ru-RU" sz="2800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</a:rPr>
              <a:t>aýdylanda</a:t>
            </a:r>
            <a:r>
              <a:rPr lang="ru-RU" sz="2800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</a:rPr>
              <a:t>, </a:t>
            </a:r>
            <a:r>
              <a:rPr lang="ru-RU" sz="2800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</a:rPr>
              <a:t>daşky</a:t>
            </a:r>
            <a:r>
              <a:rPr lang="ru-RU" sz="2800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</a:rPr>
              <a:t> </a:t>
            </a:r>
            <a:r>
              <a:rPr lang="ru-RU" sz="2800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</a:rPr>
              <a:t>gurşawyň</a:t>
            </a:r>
            <a:r>
              <a:rPr lang="ru-RU" sz="2800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</a:rPr>
              <a:t> </a:t>
            </a:r>
            <a:r>
              <a:rPr lang="ru-RU" sz="2800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</a:rPr>
              <a:t>ýagdaýyna</a:t>
            </a:r>
            <a:r>
              <a:rPr lang="ru-RU" sz="2800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</a:rPr>
              <a:t>, </a:t>
            </a:r>
            <a:r>
              <a:rPr lang="ru-RU" sz="2800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</a:rPr>
              <a:t>bolup</a:t>
            </a:r>
            <a:r>
              <a:rPr lang="ru-RU" sz="2800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</a:rPr>
              <a:t> </a:t>
            </a:r>
            <a:r>
              <a:rPr lang="ru-RU" sz="2800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</a:rPr>
              <a:t>geçýän</a:t>
            </a:r>
            <a:r>
              <a:rPr lang="ru-RU" sz="2800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</a:rPr>
              <a:t> </a:t>
            </a:r>
            <a:r>
              <a:rPr lang="ru-RU" sz="2800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</a:rPr>
              <a:t>tebigy</a:t>
            </a:r>
            <a:r>
              <a:rPr lang="ru-RU" sz="2800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</a:rPr>
              <a:t> </a:t>
            </a:r>
            <a:r>
              <a:rPr lang="ru-RU" sz="2800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</a:rPr>
              <a:t>hadysalaryň</a:t>
            </a:r>
            <a:r>
              <a:rPr lang="ru-RU" sz="2800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</a:rPr>
              <a:t> </a:t>
            </a:r>
            <a:r>
              <a:rPr lang="ru-RU" sz="2800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</a:rPr>
              <a:t>üýtgemegine</a:t>
            </a:r>
            <a:r>
              <a:rPr lang="ru-RU" sz="2800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</a:rPr>
              <a:t>, </a:t>
            </a:r>
            <a:r>
              <a:rPr lang="ru-RU" sz="2800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</a:rPr>
              <a:t>esasan</a:t>
            </a:r>
            <a:r>
              <a:rPr lang="ru-RU" sz="2800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</a:rPr>
              <a:t> </a:t>
            </a:r>
            <a:r>
              <a:rPr lang="ru-RU" sz="2800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</a:rPr>
              <a:t>hem</a:t>
            </a:r>
            <a:r>
              <a:rPr lang="ru-RU" sz="2800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</a:rPr>
              <a:t> </a:t>
            </a:r>
            <a:r>
              <a:rPr lang="ru-RU" sz="2800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</a:rPr>
              <a:t>adamyň</a:t>
            </a:r>
            <a:r>
              <a:rPr lang="ru-RU" sz="2800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</a:rPr>
              <a:t> </a:t>
            </a:r>
            <a:r>
              <a:rPr lang="ru-RU" sz="2800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</a:rPr>
              <a:t>işiniň</a:t>
            </a:r>
            <a:r>
              <a:rPr lang="ru-RU" sz="2800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</a:rPr>
              <a:t> </a:t>
            </a:r>
            <a:r>
              <a:rPr lang="ru-RU" sz="2800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</a:rPr>
              <a:t>täsiri</a:t>
            </a:r>
            <a:r>
              <a:rPr lang="ru-RU" sz="2800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</a:rPr>
              <a:t> </a:t>
            </a:r>
            <a:r>
              <a:rPr lang="ru-RU" sz="2800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</a:rPr>
              <a:t>bilen</a:t>
            </a:r>
            <a:r>
              <a:rPr lang="ru-RU" sz="2800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</a:rPr>
              <a:t> </a:t>
            </a:r>
            <a:r>
              <a:rPr lang="ru-RU" sz="2800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</a:rPr>
              <a:t>bolýan</a:t>
            </a:r>
            <a:r>
              <a:rPr lang="ru-RU" sz="2800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</a:rPr>
              <a:t> </a:t>
            </a:r>
            <a:r>
              <a:rPr lang="ru-RU" sz="2800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</a:rPr>
              <a:t>özgermelere</a:t>
            </a:r>
            <a:r>
              <a:rPr lang="ru-RU" sz="2800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</a:rPr>
              <a:t> </a:t>
            </a:r>
            <a:r>
              <a:rPr lang="ru-RU" sz="2800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</a:rPr>
              <a:t>uzak</a:t>
            </a:r>
            <a:r>
              <a:rPr lang="ru-RU" sz="2800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</a:rPr>
              <a:t> </a:t>
            </a:r>
            <a:r>
              <a:rPr lang="ru-RU" sz="2800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</a:rPr>
              <a:t>wagtlaýyn</a:t>
            </a:r>
            <a:r>
              <a:rPr lang="ru-RU" sz="2800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</a:rPr>
              <a:t> </a:t>
            </a:r>
            <a:r>
              <a:rPr lang="ru-RU" sz="2800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</a:rPr>
              <a:t>gözegçilik</a:t>
            </a:r>
            <a:r>
              <a:rPr lang="ru-RU" sz="2800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</a:rPr>
              <a:t> </a:t>
            </a:r>
            <a:r>
              <a:rPr lang="ru-RU" sz="2800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</a:rPr>
              <a:t>etmek</a:t>
            </a:r>
            <a:r>
              <a:rPr lang="ru-RU" sz="2800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</a:rPr>
              <a:t>, </a:t>
            </a:r>
            <a:r>
              <a:rPr lang="ru-RU" sz="2800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</a:rPr>
              <a:t>baha</a:t>
            </a:r>
            <a:r>
              <a:rPr lang="ru-RU" sz="2800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</a:rPr>
              <a:t> </a:t>
            </a:r>
            <a:r>
              <a:rPr lang="ru-RU" sz="2800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</a:rPr>
              <a:t>bermek</a:t>
            </a:r>
            <a:r>
              <a:rPr lang="ru-RU" sz="2800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</a:rPr>
              <a:t>, </a:t>
            </a:r>
            <a:r>
              <a:rPr lang="ru-RU" sz="2800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</a:rPr>
              <a:t>ol</a:t>
            </a:r>
            <a:r>
              <a:rPr lang="ru-RU" sz="2800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</a:rPr>
              <a:t> </a:t>
            </a:r>
            <a:r>
              <a:rPr lang="ru-RU" sz="2800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</a:rPr>
              <a:t>üýtgemeleri</a:t>
            </a:r>
            <a:r>
              <a:rPr lang="ru-RU" sz="2800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</a:rPr>
              <a:t> </a:t>
            </a:r>
            <a:r>
              <a:rPr lang="ru-RU" sz="2800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</a:rPr>
              <a:t>çaklamak</a:t>
            </a:r>
            <a:r>
              <a:rPr lang="ru-RU" sz="2800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</a:rPr>
              <a:t> </a:t>
            </a:r>
            <a:r>
              <a:rPr lang="ru-RU" sz="2800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</a:rPr>
              <a:t>we</a:t>
            </a:r>
            <a:r>
              <a:rPr lang="ru-RU" sz="2800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</a:rPr>
              <a:t> </a:t>
            </a:r>
            <a:r>
              <a:rPr lang="ru-RU" sz="2800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</a:rPr>
              <a:t>dolandyrmak</a:t>
            </a:r>
            <a:r>
              <a:rPr lang="ru-RU" sz="2800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</a:rPr>
              <a:t> </a:t>
            </a:r>
            <a:r>
              <a:rPr lang="ru-RU" sz="2800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</a:rPr>
              <a:t>ulgamy</a:t>
            </a:r>
            <a:r>
              <a:rPr lang="ru-RU" sz="2800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</a:rPr>
              <a:t>. </a:t>
            </a:r>
            <a:r>
              <a:rPr lang="ru-RU" sz="2800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</a:rPr>
              <a:t>Ekologik</a:t>
            </a:r>
            <a:r>
              <a:rPr lang="ru-RU" sz="2800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</a:rPr>
              <a:t> </a:t>
            </a:r>
            <a:r>
              <a:rPr lang="ru-RU" sz="2800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</a:rPr>
              <a:t>gözegçiligi</a:t>
            </a:r>
            <a:r>
              <a:rPr lang="ru-RU" sz="2800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</a:rPr>
              <a:t> </a:t>
            </a:r>
            <a:r>
              <a:rPr lang="ru-RU" sz="2800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</a:rPr>
              <a:t>şu</a:t>
            </a:r>
            <a:r>
              <a:rPr lang="ru-RU" sz="2800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</a:rPr>
              <a:t> </a:t>
            </a:r>
            <a:r>
              <a:rPr lang="ru-RU" sz="2800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</a:rPr>
              <a:t>aşakdaky</a:t>
            </a:r>
            <a:r>
              <a:rPr lang="ru-RU" sz="2800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</a:rPr>
              <a:t> </a:t>
            </a:r>
            <a:r>
              <a:rPr lang="ru-RU" sz="2800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</a:rPr>
              <a:t>ugurlar</a:t>
            </a:r>
            <a:r>
              <a:rPr lang="ru-RU" sz="2800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</a:rPr>
              <a:t> </a:t>
            </a:r>
            <a:r>
              <a:rPr lang="ru-RU" sz="2800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</a:rPr>
              <a:t>boýunça</a:t>
            </a:r>
            <a:r>
              <a:rPr lang="ru-RU" sz="2800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</a:rPr>
              <a:t> </a:t>
            </a:r>
            <a:r>
              <a:rPr lang="ru-RU" sz="2800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</a:rPr>
              <a:t>alnyp</a:t>
            </a:r>
            <a:r>
              <a:rPr lang="ru-RU" sz="2800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</a:rPr>
              <a:t> </a:t>
            </a:r>
            <a:r>
              <a:rPr lang="ru-RU" sz="2800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</a:rPr>
              <a:t>barylýar</a:t>
            </a:r>
            <a:r>
              <a:rPr lang="ru-RU" sz="2800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</a:rPr>
              <a:t>: </a:t>
            </a:r>
            <a:r>
              <a:rPr lang="ru-RU" sz="2800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</a:rPr>
              <a:t>tebigy</a:t>
            </a:r>
            <a:r>
              <a:rPr lang="ru-RU" sz="2800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</a:rPr>
              <a:t> </a:t>
            </a:r>
            <a:r>
              <a:rPr lang="ru-RU" sz="2800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</a:rPr>
              <a:t>gurşawyň</a:t>
            </a:r>
            <a:r>
              <a:rPr lang="ru-RU" sz="2800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</a:rPr>
              <a:t> </a:t>
            </a:r>
            <a:r>
              <a:rPr lang="ru-RU" sz="2800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</a:rPr>
              <a:t>umumy</a:t>
            </a:r>
            <a:r>
              <a:rPr lang="ru-RU" sz="2800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</a:rPr>
              <a:t> </a:t>
            </a:r>
            <a:r>
              <a:rPr lang="ru-RU" sz="2800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</a:rPr>
              <a:t>ýagdaýy</a:t>
            </a:r>
            <a:r>
              <a:rPr lang="ru-RU" sz="2800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</a:rPr>
              <a:t> </a:t>
            </a:r>
            <a:r>
              <a:rPr lang="ru-RU" sz="2800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</a:rPr>
              <a:t>hem-de</a:t>
            </a:r>
            <a:r>
              <a:rPr lang="ru-RU" sz="2800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</a:rPr>
              <a:t> </a:t>
            </a:r>
            <a:r>
              <a:rPr lang="ru-RU" sz="2800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</a:rPr>
              <a:t>aýry</a:t>
            </a:r>
            <a:r>
              <a:rPr lang="ru-RU" sz="2800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</a:rPr>
              <a:t> </a:t>
            </a:r>
            <a:r>
              <a:rPr lang="ru-RU" sz="2800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</a:rPr>
              <a:t>tebigy</a:t>
            </a:r>
            <a:r>
              <a:rPr lang="ru-RU" sz="2800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</a:rPr>
              <a:t> </a:t>
            </a:r>
            <a:r>
              <a:rPr lang="ru-RU" sz="2800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</a:rPr>
              <a:t>baýlyklaryň</a:t>
            </a:r>
            <a:r>
              <a:rPr lang="ru-RU" sz="2800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</a:rPr>
              <a:t>, </a:t>
            </a:r>
            <a:r>
              <a:rPr lang="ru-RU" sz="2800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</a:rPr>
              <a:t>ýagny</a:t>
            </a:r>
            <a:r>
              <a:rPr lang="ru-RU" sz="2800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</a:rPr>
              <a:t> </a:t>
            </a:r>
            <a:r>
              <a:rPr lang="ru-RU" sz="2800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</a:rPr>
              <a:t>ýeriň</a:t>
            </a:r>
            <a:r>
              <a:rPr lang="ru-RU" sz="2800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</a:rPr>
              <a:t> (</a:t>
            </a:r>
            <a:r>
              <a:rPr lang="ru-RU" sz="2800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</a:rPr>
              <a:t>topragyň</a:t>
            </a:r>
            <a:r>
              <a:rPr lang="ru-RU" sz="2800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</a:rPr>
              <a:t>), </a:t>
            </a:r>
            <a:r>
              <a:rPr lang="ru-RU" sz="2800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</a:rPr>
              <a:t>ýer</a:t>
            </a:r>
            <a:r>
              <a:rPr lang="ru-RU" sz="2800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</a:rPr>
              <a:t> </a:t>
            </a:r>
            <a:r>
              <a:rPr lang="ru-RU" sz="2800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</a:rPr>
              <a:t>jümmüşiniň</a:t>
            </a:r>
            <a:r>
              <a:rPr lang="ru-RU" sz="2800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</a:rPr>
              <a:t>, </a:t>
            </a:r>
            <a:r>
              <a:rPr lang="ru-RU" sz="2800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</a:rPr>
              <a:t>suwlaryň</a:t>
            </a:r>
            <a:r>
              <a:rPr lang="ru-RU" sz="2800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</a:rPr>
              <a:t>, </a:t>
            </a:r>
            <a:r>
              <a:rPr lang="ru-RU" sz="2800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</a:rPr>
              <a:t>tokaýlaryň</a:t>
            </a:r>
            <a:r>
              <a:rPr lang="ru-RU" sz="2800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</a:rPr>
              <a:t>, </a:t>
            </a:r>
            <a:r>
              <a:rPr lang="ru-RU" sz="2800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</a:rPr>
              <a:t>ösümlik</a:t>
            </a:r>
            <a:r>
              <a:rPr lang="ru-RU" sz="2800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</a:rPr>
              <a:t> </a:t>
            </a:r>
            <a:r>
              <a:rPr lang="ru-RU" sz="2800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</a:rPr>
              <a:t>we</a:t>
            </a:r>
            <a:r>
              <a:rPr lang="ru-RU" sz="2800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</a:rPr>
              <a:t> </a:t>
            </a:r>
            <a:r>
              <a:rPr lang="ru-RU" sz="2800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</a:rPr>
              <a:t>haýwanat</a:t>
            </a:r>
            <a:r>
              <a:rPr lang="ru-RU" sz="2800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</a:rPr>
              <a:t> </a:t>
            </a:r>
            <a:r>
              <a:rPr lang="ru-RU" sz="2800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</a:rPr>
              <a:t>dünýäsiniň</a:t>
            </a:r>
            <a:r>
              <a:rPr lang="ru-RU" sz="2800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</a:rPr>
              <a:t>, </a:t>
            </a:r>
            <a:r>
              <a:rPr lang="ru-RU" sz="2800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</a:rPr>
              <a:t>atmosfera</a:t>
            </a:r>
            <a:r>
              <a:rPr lang="ru-RU" sz="2800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</a:rPr>
              <a:t> </a:t>
            </a:r>
            <a:r>
              <a:rPr lang="ru-RU" sz="2800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</a:rPr>
              <a:t>howasynyň</a:t>
            </a:r>
            <a:r>
              <a:rPr lang="ru-RU" sz="2800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</a:rPr>
              <a:t>, </a:t>
            </a:r>
            <a:r>
              <a:rPr lang="ru-RU" sz="2800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</a:rPr>
              <a:t>aýratyn</a:t>
            </a:r>
            <a:r>
              <a:rPr lang="ru-RU" sz="2800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</a:rPr>
              <a:t> </a:t>
            </a:r>
            <a:r>
              <a:rPr lang="ru-RU" sz="2800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</a:rPr>
              <a:t>goralýan</a:t>
            </a:r>
            <a:r>
              <a:rPr lang="ru-RU" sz="2800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</a:rPr>
              <a:t> </a:t>
            </a:r>
            <a:r>
              <a:rPr lang="ru-RU" sz="2800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</a:rPr>
              <a:t>tebigy</a:t>
            </a:r>
            <a:r>
              <a:rPr lang="ru-RU" sz="2800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</a:rPr>
              <a:t> </a:t>
            </a:r>
            <a:r>
              <a:rPr lang="ru-RU" sz="2800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</a:rPr>
              <a:t>meýdanlaryň</a:t>
            </a:r>
            <a:r>
              <a:rPr lang="ru-RU" sz="2800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</a:rPr>
              <a:t> </a:t>
            </a:r>
            <a:r>
              <a:rPr lang="ru-RU" sz="2800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</a:rPr>
              <a:t>we</a:t>
            </a:r>
            <a:r>
              <a:rPr lang="ru-RU" sz="2800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</a:rPr>
              <a:t> </a:t>
            </a:r>
            <a:r>
              <a:rPr lang="ru-RU" sz="2800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</a:rPr>
              <a:t>zatlaryň</a:t>
            </a:r>
            <a:r>
              <a:rPr lang="ru-RU" sz="2800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</a:rPr>
              <a:t> (</a:t>
            </a:r>
            <a:r>
              <a:rPr lang="ru-RU" sz="2800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</a:rPr>
              <a:t>obýektleriň</a:t>
            </a:r>
            <a:r>
              <a:rPr lang="ru-RU" sz="2800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</a:rPr>
              <a:t>) </a:t>
            </a:r>
            <a:r>
              <a:rPr lang="ru-RU" sz="2800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</a:rPr>
              <a:t>ýagdaýy</a:t>
            </a:r>
            <a:r>
              <a:rPr lang="ru-RU" sz="2800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</a:rPr>
              <a:t>, </a:t>
            </a:r>
            <a:r>
              <a:rPr lang="ru-RU" sz="2800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</a:rPr>
              <a:t>hojalyk</a:t>
            </a:r>
            <a:r>
              <a:rPr lang="ru-RU" sz="2800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</a:rPr>
              <a:t> </a:t>
            </a:r>
            <a:r>
              <a:rPr lang="ru-RU" sz="2800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</a:rPr>
              <a:t>desgalarynyň</a:t>
            </a:r>
            <a:r>
              <a:rPr lang="ru-RU" sz="2800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</a:rPr>
              <a:t> </a:t>
            </a:r>
            <a:r>
              <a:rPr lang="ru-RU" sz="2800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</a:rPr>
              <a:t>ýerleşdirilişi</a:t>
            </a:r>
            <a:r>
              <a:rPr lang="ru-RU" sz="2800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</a:rPr>
              <a:t>, </a:t>
            </a:r>
            <a:r>
              <a:rPr lang="ru-RU" sz="2800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</a:rPr>
              <a:t>taslanyşy</a:t>
            </a:r>
            <a:r>
              <a:rPr lang="ru-RU" sz="2800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</a:rPr>
              <a:t>, </a:t>
            </a:r>
            <a:r>
              <a:rPr lang="ru-RU" sz="2800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</a:rPr>
              <a:t>gurluşy</a:t>
            </a:r>
            <a:r>
              <a:rPr lang="ru-RU" sz="2800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</a:rPr>
              <a:t>, </a:t>
            </a:r>
            <a:r>
              <a:rPr lang="ru-RU" sz="2800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</a:rPr>
              <a:t>ulanmaga</a:t>
            </a:r>
            <a:r>
              <a:rPr lang="ru-RU" sz="2800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</a:rPr>
              <a:t> </a:t>
            </a:r>
            <a:r>
              <a:rPr lang="ru-RU" sz="2800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</a:rPr>
              <a:t>ber</a:t>
            </a:r>
            <a:r>
              <a:rPr lang="sq-AL" sz="2800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</a:rPr>
              <a:t>l</a:t>
            </a:r>
            <a:r>
              <a:rPr lang="ru-RU" sz="2800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</a:rPr>
              <a:t>işi</a:t>
            </a:r>
            <a:r>
              <a:rPr lang="ru-RU" sz="2800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</a:rPr>
              <a:t> </a:t>
            </a:r>
            <a:r>
              <a:rPr lang="ru-RU" sz="2800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</a:rPr>
              <a:t>we</a:t>
            </a:r>
            <a:r>
              <a:rPr lang="ru-RU" sz="2800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</a:rPr>
              <a:t> </a:t>
            </a:r>
            <a:r>
              <a:rPr lang="ru-RU" sz="2800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</a:rPr>
              <a:t>ulanylyş</a:t>
            </a:r>
            <a:r>
              <a:rPr lang="ru-RU" sz="2800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</a:rPr>
              <a:t>, </a:t>
            </a:r>
            <a:r>
              <a:rPr lang="ru-RU" sz="2800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</a:rPr>
              <a:t>tebigatdan</a:t>
            </a:r>
            <a:r>
              <a:rPr lang="ru-RU" sz="2800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</a:rPr>
              <a:t> </a:t>
            </a:r>
            <a:r>
              <a:rPr lang="ru-RU" sz="2800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</a:rPr>
              <a:t>peýdalanmak</a:t>
            </a:r>
            <a:r>
              <a:rPr lang="ru-RU" sz="2800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</a:rPr>
              <a:t> </a:t>
            </a:r>
            <a:r>
              <a:rPr lang="ru-RU" sz="2800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</a:rPr>
              <a:t>we</a:t>
            </a:r>
            <a:r>
              <a:rPr lang="ru-RU" sz="2800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</a:rPr>
              <a:t> </a:t>
            </a:r>
            <a:r>
              <a:rPr lang="ru-RU" sz="2800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</a:rPr>
              <a:t>tebigy</a:t>
            </a:r>
            <a:r>
              <a:rPr lang="ru-RU" sz="2800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</a:rPr>
              <a:t> </a:t>
            </a:r>
            <a:r>
              <a:rPr lang="ru-RU" sz="2800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</a:rPr>
              <a:t>gurşawy</a:t>
            </a:r>
            <a:r>
              <a:rPr lang="ru-RU" sz="2800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</a:rPr>
              <a:t> </a:t>
            </a:r>
            <a:r>
              <a:rPr lang="ru-RU" sz="2800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</a:rPr>
              <a:t>goramak</a:t>
            </a:r>
            <a:r>
              <a:rPr lang="ru-RU" sz="2800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</a:rPr>
              <a:t> </a:t>
            </a:r>
            <a:r>
              <a:rPr lang="ru-RU" sz="2800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</a:rPr>
              <a:t>baradaky</a:t>
            </a:r>
            <a:r>
              <a:rPr lang="ru-RU" sz="2800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</a:rPr>
              <a:t> </a:t>
            </a:r>
            <a:r>
              <a:rPr lang="ru-RU" sz="2800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</a:rPr>
              <a:t>çäreleriň</a:t>
            </a:r>
            <a:r>
              <a:rPr lang="ru-RU" sz="2800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</a:rPr>
              <a:t> </a:t>
            </a:r>
            <a:r>
              <a:rPr lang="ru-RU" sz="2800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</a:rPr>
              <a:t>durmuşa</a:t>
            </a:r>
            <a:r>
              <a:rPr lang="ru-RU" sz="2800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</a:rPr>
              <a:t> </a:t>
            </a:r>
            <a:r>
              <a:rPr lang="ru-RU" sz="2800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</a:rPr>
              <a:t>geçirilişi</a:t>
            </a:r>
            <a:r>
              <a:rPr lang="ru-RU" sz="2800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</a:rPr>
              <a:t>; </a:t>
            </a:r>
            <a:r>
              <a:rPr lang="ru-RU" sz="2800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</a:rPr>
              <a:t>ekologiýa</a:t>
            </a:r>
            <a:r>
              <a:rPr lang="ru-RU" sz="2800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</a:rPr>
              <a:t> </a:t>
            </a:r>
            <a:r>
              <a:rPr lang="ru-RU" sz="2800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</a:rPr>
              <a:t>kanunçylygynyň</a:t>
            </a:r>
            <a:r>
              <a:rPr lang="ru-RU" sz="2800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</a:rPr>
              <a:t> </a:t>
            </a:r>
            <a:r>
              <a:rPr lang="ru-RU" sz="2800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</a:rPr>
              <a:t>berjaý</a:t>
            </a:r>
            <a:r>
              <a:rPr lang="ru-RU" sz="2800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</a:rPr>
              <a:t> </a:t>
            </a:r>
            <a:r>
              <a:rPr lang="ru-RU" sz="2800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</a:rPr>
              <a:t>edilişi</a:t>
            </a:r>
            <a:r>
              <a:rPr lang="ru-RU" sz="2800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</a:rPr>
              <a:t>.</a:t>
            </a:r>
            <a:endParaRPr lang="ru-RU" sz="2800" dirty="0">
              <a:ln/>
              <a:solidFill>
                <a:schemeClr val="accent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6957032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43345" y="162551"/>
            <a:ext cx="11374582" cy="60447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sz="2600" dirty="0"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. </a:t>
            </a:r>
            <a:r>
              <a:rPr lang="ru-RU" sz="2600" dirty="0" err="1"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Türkmenistanyň</a:t>
            </a:r>
            <a:r>
              <a:rPr lang="ru-RU" sz="2600" dirty="0"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kanunçylygyna</a:t>
            </a:r>
            <a:r>
              <a:rPr lang="ru-RU" sz="2600" dirty="0"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laýyklykda</a:t>
            </a:r>
            <a:r>
              <a:rPr lang="ru-RU" sz="2600" dirty="0"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ekologik</a:t>
            </a:r>
            <a:r>
              <a:rPr lang="ru-RU" sz="2600" dirty="0"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gözegçiligi</a:t>
            </a:r>
            <a:r>
              <a:rPr lang="ru-RU" sz="2600" dirty="0"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umumy</a:t>
            </a:r>
            <a:r>
              <a:rPr lang="ru-RU" sz="2600" dirty="0"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ygtyýarly</a:t>
            </a:r>
            <a:r>
              <a:rPr lang="ru-RU" sz="2600" dirty="0"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ýerine</a:t>
            </a:r>
            <a:r>
              <a:rPr lang="ru-RU" sz="2600" dirty="0"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ýetiriji</a:t>
            </a:r>
            <a:r>
              <a:rPr lang="ru-RU" sz="2600" dirty="0"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häkimiýet</a:t>
            </a:r>
            <a:r>
              <a:rPr lang="ru-RU" sz="2600" dirty="0"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edaralary</a:t>
            </a:r>
            <a:r>
              <a:rPr lang="ru-RU" sz="2600" dirty="0"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, </a:t>
            </a:r>
            <a:r>
              <a:rPr lang="ru-RU" sz="2600" dirty="0" err="1"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ýagny</a:t>
            </a:r>
            <a:r>
              <a:rPr lang="ru-RU" sz="2600" dirty="0"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Türkmenistanyň</a:t>
            </a:r>
            <a:r>
              <a:rPr lang="ru-RU" sz="2600" dirty="0"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Prezidenti</a:t>
            </a:r>
            <a:r>
              <a:rPr lang="ru-RU" sz="2600" dirty="0"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we</a:t>
            </a:r>
            <a:r>
              <a:rPr lang="ru-RU" sz="2600" dirty="0"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Ministrler</a:t>
            </a:r>
            <a:r>
              <a:rPr lang="ru-RU" sz="2600" dirty="0"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Kabineti</a:t>
            </a:r>
            <a:r>
              <a:rPr lang="ru-RU" sz="2600" dirty="0"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, </a:t>
            </a:r>
            <a:r>
              <a:rPr lang="ru-RU" sz="2600" dirty="0" err="1"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häkimler</a:t>
            </a:r>
            <a:r>
              <a:rPr lang="ru-RU" sz="2600" dirty="0"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we</a:t>
            </a:r>
            <a:r>
              <a:rPr lang="ru-RU" sz="2600" dirty="0"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arçynlar</a:t>
            </a:r>
            <a:r>
              <a:rPr lang="ru-RU" sz="2600" dirty="0"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tarapyndan</a:t>
            </a:r>
            <a:r>
              <a:rPr lang="ru-RU" sz="2600" dirty="0"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hem-de</a:t>
            </a:r>
            <a:r>
              <a:rPr lang="ru-RU" sz="2600" dirty="0"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ýörite</a:t>
            </a:r>
            <a:r>
              <a:rPr lang="ru-RU" sz="2600" dirty="0"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ygtyýarly</a:t>
            </a:r>
            <a:r>
              <a:rPr lang="ru-RU" sz="2600" dirty="0"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döwlet</a:t>
            </a:r>
            <a:r>
              <a:rPr lang="ru-RU" sz="2600" dirty="0"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dolandyryş</a:t>
            </a:r>
            <a:r>
              <a:rPr lang="ru-RU" sz="2600" dirty="0"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edaralary</a:t>
            </a:r>
            <a:r>
              <a:rPr lang="ru-RU" sz="2600" dirty="0"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, </a:t>
            </a:r>
            <a:r>
              <a:rPr lang="ru-RU" sz="2600" dirty="0" err="1"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ýagny</a:t>
            </a:r>
            <a:r>
              <a:rPr lang="ru-RU" sz="2600" dirty="0"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Tebigaty</a:t>
            </a:r>
            <a:r>
              <a:rPr lang="ru-RU" sz="2600" dirty="0"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goramak</a:t>
            </a:r>
            <a:r>
              <a:rPr lang="ru-RU" sz="2600" dirty="0"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ministrligi</a:t>
            </a:r>
            <a:r>
              <a:rPr lang="ru-RU" sz="2600" dirty="0"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we</a:t>
            </a:r>
            <a:r>
              <a:rPr lang="ru-RU" sz="2600" dirty="0"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beýleki</a:t>
            </a:r>
            <a:r>
              <a:rPr lang="ru-RU" sz="2600" dirty="0"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degişli</a:t>
            </a:r>
            <a:r>
              <a:rPr lang="ru-RU" sz="2600" dirty="0"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ministrlikler</a:t>
            </a:r>
            <a:r>
              <a:rPr lang="ru-RU" sz="2600" dirty="0"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, </a:t>
            </a:r>
            <a:r>
              <a:rPr lang="ru-RU" sz="2600" dirty="0" err="1"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döwlet</a:t>
            </a:r>
            <a:r>
              <a:rPr lang="ru-RU" sz="2600" dirty="0"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dolandyryş</a:t>
            </a:r>
            <a:r>
              <a:rPr lang="ru-RU" sz="2600" dirty="0"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edaralary</a:t>
            </a:r>
            <a:r>
              <a:rPr lang="ru-RU" sz="2600" dirty="0"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tarapyndan</a:t>
            </a:r>
            <a:r>
              <a:rPr lang="ru-RU" sz="2600" dirty="0"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amala</a:t>
            </a:r>
            <a:r>
              <a:rPr lang="ru-RU" sz="2600" dirty="0"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aşyrylýar</a:t>
            </a:r>
            <a:r>
              <a:rPr lang="ru-RU" sz="2600" dirty="0"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.</a:t>
            </a:r>
            <a:endParaRPr lang="ru-RU" sz="2600" dirty="0" smtClean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en-US" sz="26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Monitoringiň</a:t>
            </a:r>
            <a:r>
              <a:rPr lang="en-US" sz="26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görnüşleri</a:t>
            </a:r>
            <a:r>
              <a:rPr lang="en-US" sz="26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Bu </a:t>
            </a:r>
            <a:r>
              <a:rPr lang="en-US" sz="26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mesele</a:t>
            </a:r>
            <a:r>
              <a:rPr lang="en-US" sz="26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barada</a:t>
            </a:r>
            <a:r>
              <a:rPr lang="en-US" sz="26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Türkmenistanda</a:t>
            </a:r>
            <a:r>
              <a:rPr lang="en-US" sz="26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kabul</a:t>
            </a:r>
            <a:r>
              <a:rPr lang="en-US" sz="26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edilen</a:t>
            </a:r>
            <a:r>
              <a:rPr lang="en-US" sz="26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kadalar</a:t>
            </a:r>
            <a:r>
              <a:rPr lang="en-US" sz="26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6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normatiwler</a:t>
            </a:r>
            <a:r>
              <a:rPr lang="en-US" sz="26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600" dirty="0" smtClean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de-DE" sz="2600" dirty="0" err="1"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Gözegçilik</a:t>
            </a:r>
            <a:r>
              <a:rPr lang="de-DE" sz="2600" dirty="0"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de-DE" sz="2600" dirty="0" err="1"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edilýän</a:t>
            </a:r>
            <a:r>
              <a:rPr lang="de-DE" sz="2600" dirty="0"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de-DE" sz="2600" dirty="0" err="1"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çägiň</a:t>
            </a:r>
            <a:r>
              <a:rPr lang="de-DE" sz="2600" dirty="0"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de-DE" sz="2600" dirty="0" err="1"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meýdanyna</a:t>
            </a:r>
            <a:r>
              <a:rPr lang="de-DE" sz="2600" dirty="0"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de-DE" sz="2600" dirty="0" err="1"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baglylykda</a:t>
            </a:r>
            <a:r>
              <a:rPr lang="de-DE" sz="2600" dirty="0"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de-DE" sz="2600" dirty="0" err="1"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gözegçiligiň</a:t>
            </a:r>
            <a:r>
              <a:rPr lang="de-DE" sz="2600" dirty="0"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3 </a:t>
            </a:r>
            <a:r>
              <a:rPr lang="de-DE" sz="2600" dirty="0" err="1"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derejesi</a:t>
            </a:r>
            <a:r>
              <a:rPr lang="de-DE" sz="2600" dirty="0"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: </a:t>
            </a:r>
            <a:r>
              <a:rPr lang="de-DE" sz="2600" b="1" i="1" dirty="0"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global, </a:t>
            </a:r>
            <a:r>
              <a:rPr lang="de-DE" sz="2600" b="1" i="1" dirty="0" err="1"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sebitleýin</a:t>
            </a:r>
            <a:r>
              <a:rPr lang="de-DE" sz="2600" b="1" i="1" dirty="0"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de-DE" sz="2600" b="1" i="1" dirty="0" err="1"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we</a:t>
            </a:r>
            <a:r>
              <a:rPr lang="de-DE" sz="2600" b="1" i="1" dirty="0"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de-DE" sz="2600" b="1" i="1" dirty="0" err="1"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ýerli</a:t>
            </a:r>
            <a:r>
              <a:rPr lang="de-DE" sz="2600" b="1" i="1" dirty="0"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(lokal)</a:t>
            </a:r>
            <a:r>
              <a:rPr lang="de-DE" sz="2600" dirty="0"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de-DE" sz="2600" dirty="0" err="1"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tapawutlandyrylýar</a:t>
            </a:r>
            <a:r>
              <a:rPr lang="de-DE" sz="2600" dirty="0"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. </a:t>
            </a:r>
            <a:endParaRPr lang="ru-RU" sz="2600" dirty="0" smtClean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de-DE" sz="2600" b="1" i="1" dirty="0"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Global </a:t>
            </a:r>
            <a:r>
              <a:rPr lang="de-DE" sz="2600" b="1" i="1" dirty="0" err="1"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monitoringiň</a:t>
            </a:r>
            <a:r>
              <a:rPr lang="de-DE" sz="2600" dirty="0"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de-DE" sz="2600" dirty="0" err="1"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esasy</a:t>
            </a:r>
            <a:r>
              <a:rPr lang="de-DE" sz="2600" dirty="0"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de-DE" sz="2600" dirty="0" err="1"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meselesi</a:t>
            </a:r>
            <a:r>
              <a:rPr lang="de-DE" sz="2600" dirty="0"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de-DE" sz="2600" dirty="0" err="1"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bütin</a:t>
            </a:r>
            <a:r>
              <a:rPr lang="de-DE" sz="2600" dirty="0"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de-DE" sz="2600" dirty="0" err="1"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dünýädaki</a:t>
            </a:r>
            <a:r>
              <a:rPr lang="de-DE" sz="2600" dirty="0"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de-DE" sz="2600" dirty="0" err="1"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bolup</a:t>
            </a:r>
            <a:r>
              <a:rPr lang="de-DE" sz="2600" dirty="0"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de-DE" sz="2600" dirty="0" err="1"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geçýän</a:t>
            </a:r>
            <a:r>
              <a:rPr lang="de-DE" sz="2600" dirty="0"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de-DE" sz="2600" dirty="0" err="1"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hadysalara</a:t>
            </a:r>
            <a:r>
              <a:rPr lang="de-DE" sz="2600" dirty="0"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de-DE" sz="2600" dirty="0" err="1"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gözegçilik</a:t>
            </a:r>
            <a:r>
              <a:rPr lang="de-DE" sz="2600" dirty="0"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de-DE" sz="2600" dirty="0" err="1"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etmek</a:t>
            </a:r>
            <a:r>
              <a:rPr lang="de-DE" sz="2600" dirty="0"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(</a:t>
            </a:r>
            <a:r>
              <a:rPr lang="de-DE" sz="2600" dirty="0" err="1"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adamyň</a:t>
            </a:r>
            <a:r>
              <a:rPr lang="de-DE" sz="2600" dirty="0"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de-DE" sz="2600" dirty="0" err="1"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biosfera</a:t>
            </a:r>
            <a:r>
              <a:rPr lang="de-DE" sz="2600" dirty="0"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de-DE" sz="2600" dirty="0" err="1"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edýän</a:t>
            </a:r>
            <a:r>
              <a:rPr lang="de-DE" sz="2600" dirty="0"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de-DE" sz="2600" dirty="0" err="1"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täsirini</a:t>
            </a:r>
            <a:r>
              <a:rPr lang="de-DE" sz="2600" dirty="0"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de-DE" sz="2600" dirty="0" err="1"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hasaba</a:t>
            </a:r>
            <a:r>
              <a:rPr lang="de-DE" sz="2600" dirty="0"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de-DE" sz="2600" dirty="0" err="1"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alanymyzda</a:t>
            </a:r>
            <a:r>
              <a:rPr lang="de-DE" sz="2600" dirty="0"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).</a:t>
            </a:r>
            <a:endParaRPr lang="ru-RU" sz="2600" dirty="0" smtClean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de-DE" sz="2600" b="1" i="1" dirty="0" err="1"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Sebitleýin</a:t>
            </a:r>
            <a:r>
              <a:rPr lang="de-DE" sz="2600" b="1" i="1" dirty="0"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de-DE" sz="2600" b="1" i="1" dirty="0" err="1"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gözegçilik</a:t>
            </a:r>
            <a:r>
              <a:rPr lang="de-DE" sz="2600" b="1" dirty="0"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de-DE" sz="2600" dirty="0" err="1"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haýsy</a:t>
            </a:r>
            <a:r>
              <a:rPr lang="de-DE" sz="2600" dirty="0"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hem </a:t>
            </a:r>
            <a:r>
              <a:rPr lang="de-DE" sz="2600" dirty="0" err="1"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bolsa</a:t>
            </a:r>
            <a:r>
              <a:rPr lang="de-DE" sz="2600" dirty="0"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de-DE" sz="2600" dirty="0" err="1"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bir</a:t>
            </a:r>
            <a:r>
              <a:rPr lang="de-DE" sz="2600" dirty="0"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de-DE" sz="2600" dirty="0" err="1"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sebitiň</a:t>
            </a:r>
            <a:r>
              <a:rPr lang="de-DE" sz="2600" dirty="0"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de-DE" sz="2600" dirty="0" err="1"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çägindäki</a:t>
            </a:r>
            <a:r>
              <a:rPr lang="de-DE" sz="2600" dirty="0"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de-DE" sz="2600" dirty="0" err="1"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hadysalara</a:t>
            </a:r>
            <a:r>
              <a:rPr lang="de-DE" sz="2600" dirty="0"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de-DE" sz="2600" dirty="0" err="1"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amala</a:t>
            </a:r>
            <a:r>
              <a:rPr lang="de-DE" sz="2600" dirty="0"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de-DE" sz="2600" dirty="0" err="1"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aşyrmak</a:t>
            </a:r>
            <a:r>
              <a:rPr lang="de-DE" sz="2600" dirty="0"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.</a:t>
            </a:r>
            <a:endParaRPr lang="ru-RU" sz="26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9862835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32509" y="308077"/>
            <a:ext cx="11443855" cy="56138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en-US" sz="2400" b="1" i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Ŷerli</a:t>
            </a:r>
            <a:r>
              <a:rPr lang="en-US" sz="2400" b="1" i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(</a:t>
            </a:r>
            <a:r>
              <a:rPr lang="en-US" sz="2400" b="1" i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lokal</a:t>
            </a:r>
            <a:r>
              <a:rPr lang="en-US" sz="2400" b="1" i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) monitoring</a:t>
            </a:r>
            <a:r>
              <a:rPr lang="en-US" sz="2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uly</a:t>
            </a:r>
            <a:r>
              <a:rPr lang="en-US" sz="2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bolmadyk</a:t>
            </a:r>
            <a:r>
              <a:rPr lang="en-US" sz="2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çäkde</a:t>
            </a:r>
            <a:r>
              <a:rPr lang="en-US" sz="2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tebigy</a:t>
            </a:r>
            <a:r>
              <a:rPr lang="en-US" sz="2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hadysalara</a:t>
            </a:r>
            <a:r>
              <a:rPr lang="en-US" sz="2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we </a:t>
            </a:r>
            <a:r>
              <a:rPr lang="en-US" sz="24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antropogen</a:t>
            </a:r>
            <a:r>
              <a:rPr lang="en-US" sz="2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täsirlere</a:t>
            </a:r>
            <a:r>
              <a:rPr lang="en-US" sz="2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gözegçiligi</a:t>
            </a:r>
            <a:r>
              <a:rPr lang="en-US" sz="2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amala</a:t>
            </a:r>
            <a:r>
              <a:rPr lang="en-US" sz="2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aşyrmak.Gözegçiligiň</a:t>
            </a:r>
            <a:r>
              <a:rPr lang="en-US" sz="24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obýektine</a:t>
            </a:r>
            <a:r>
              <a:rPr lang="en-US" sz="2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görä</a:t>
            </a:r>
            <a:r>
              <a:rPr lang="en-US" sz="2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, </a:t>
            </a:r>
            <a:r>
              <a:rPr lang="en-US" sz="2400" b="1" i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bazalaýyn</a:t>
            </a:r>
            <a:r>
              <a:rPr lang="en-US" sz="2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(</a:t>
            </a:r>
            <a:r>
              <a:rPr lang="en-US" sz="24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fondlaýyn</a:t>
            </a:r>
            <a:r>
              <a:rPr lang="en-US" sz="2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) we </a:t>
            </a:r>
            <a:r>
              <a:rPr lang="en-US" sz="2400" b="1" i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impaktlaýyn</a:t>
            </a:r>
            <a:r>
              <a:rPr lang="en-US" sz="2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gözegçilik</a:t>
            </a:r>
            <a:r>
              <a:rPr lang="en-US" sz="2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tapawutlandyrylýar</a:t>
            </a:r>
            <a:r>
              <a:rPr lang="en-US" sz="2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. </a:t>
            </a:r>
            <a:r>
              <a:rPr lang="en-US" sz="24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Bazalaýyn</a:t>
            </a:r>
            <a:r>
              <a:rPr lang="en-US" sz="2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monitoringiň</a:t>
            </a:r>
            <a:r>
              <a:rPr lang="en-US" sz="2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maksady</a:t>
            </a:r>
            <a:r>
              <a:rPr lang="en-US" sz="2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antropogen</a:t>
            </a:r>
            <a:r>
              <a:rPr lang="en-US" sz="2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täsirlere</a:t>
            </a:r>
            <a:r>
              <a:rPr lang="en-US" sz="2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duçar</a:t>
            </a:r>
            <a:r>
              <a:rPr lang="en-US" sz="2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bolmadyk</a:t>
            </a:r>
            <a:r>
              <a:rPr lang="en-US" sz="2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tebigy</a:t>
            </a:r>
            <a:r>
              <a:rPr lang="en-US" sz="2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gurşawdaky</a:t>
            </a:r>
            <a:r>
              <a:rPr lang="en-US" sz="2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umumy</a:t>
            </a:r>
            <a:r>
              <a:rPr lang="en-US" sz="2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biosfera</a:t>
            </a:r>
            <a:r>
              <a:rPr lang="en-US" sz="2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hadysalaryna</a:t>
            </a:r>
            <a:r>
              <a:rPr lang="en-US" sz="2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gözegçilik</a:t>
            </a:r>
            <a:r>
              <a:rPr lang="en-US" sz="2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etmekdir</a:t>
            </a:r>
            <a:r>
              <a:rPr lang="en-US" sz="2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. </a:t>
            </a:r>
            <a:r>
              <a:rPr lang="en-US" sz="24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Bütin</a:t>
            </a:r>
            <a:r>
              <a:rPr lang="en-US" sz="2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älem</a:t>
            </a:r>
            <a:r>
              <a:rPr lang="en-US" sz="2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derejesinde</a:t>
            </a:r>
            <a:r>
              <a:rPr lang="en-US" sz="2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bazalaýyn</a:t>
            </a:r>
            <a:r>
              <a:rPr lang="en-US" sz="2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monitoring </a:t>
            </a:r>
            <a:r>
              <a:rPr lang="en-US" sz="24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biosfera</a:t>
            </a:r>
            <a:r>
              <a:rPr lang="en-US" sz="2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goraghanalarynyň</a:t>
            </a:r>
            <a:r>
              <a:rPr lang="en-US" sz="2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çäklerinde</a:t>
            </a:r>
            <a:r>
              <a:rPr lang="en-US" sz="2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geçirilýär</a:t>
            </a:r>
            <a:r>
              <a:rPr lang="en-US" sz="2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. </a:t>
            </a:r>
            <a:r>
              <a:rPr lang="en-US" sz="24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Impakt</a:t>
            </a:r>
            <a:r>
              <a:rPr lang="en-US" sz="2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monitoringi</a:t>
            </a:r>
            <a:r>
              <a:rPr lang="en-US" sz="2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– </a:t>
            </a:r>
            <a:r>
              <a:rPr lang="en-US" sz="24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bu</a:t>
            </a:r>
            <a:r>
              <a:rPr lang="en-US" sz="2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aýratyn</a:t>
            </a:r>
            <a:r>
              <a:rPr lang="en-US" sz="2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howply</a:t>
            </a:r>
            <a:r>
              <a:rPr lang="en-US" sz="2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ýerlerde</a:t>
            </a:r>
            <a:r>
              <a:rPr lang="en-US" sz="2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 </a:t>
            </a:r>
            <a:r>
              <a:rPr lang="en-US" sz="24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sebitleýin</a:t>
            </a:r>
            <a:r>
              <a:rPr lang="en-US" sz="2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(regional) we </a:t>
            </a:r>
            <a:r>
              <a:rPr lang="en-US" sz="24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ýerli</a:t>
            </a:r>
            <a:r>
              <a:rPr lang="en-US" sz="2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(</a:t>
            </a:r>
            <a:r>
              <a:rPr lang="en-US" sz="24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lokal</a:t>
            </a:r>
            <a:r>
              <a:rPr lang="en-US" sz="2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) </a:t>
            </a:r>
            <a:r>
              <a:rPr lang="en-US" sz="24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antropogen</a:t>
            </a:r>
            <a:r>
              <a:rPr lang="en-US" sz="2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täsirleriň</a:t>
            </a:r>
            <a:r>
              <a:rPr lang="en-US" sz="2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gözegçiligidir</a:t>
            </a:r>
            <a:r>
              <a:rPr lang="en-US" sz="24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.</a:t>
            </a:r>
            <a:r>
              <a:rPr lang="ru-RU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alibri" panose="020F0502020204030204" pitchFamily="34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Monitoringiñ</a:t>
            </a:r>
            <a:r>
              <a:rPr lang="en-US" sz="24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geçirilişiniñ</a:t>
            </a:r>
            <a:r>
              <a:rPr lang="en-US" sz="2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guramaçylygy</a:t>
            </a:r>
            <a:r>
              <a:rPr lang="en-US" sz="2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tarapdan</a:t>
            </a:r>
            <a:r>
              <a:rPr lang="en-US" sz="2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bolsa</a:t>
            </a:r>
            <a:r>
              <a:rPr lang="en-US" sz="2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, </a:t>
            </a:r>
            <a:r>
              <a:rPr lang="en-US" sz="24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döwlet</a:t>
            </a:r>
            <a:r>
              <a:rPr lang="en-US" sz="2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, </a:t>
            </a:r>
            <a:r>
              <a:rPr lang="en-US" sz="24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önümçilik</a:t>
            </a:r>
            <a:r>
              <a:rPr lang="en-US" sz="2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, </a:t>
            </a:r>
            <a:r>
              <a:rPr lang="en-US" sz="24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jemgyýetçilik</a:t>
            </a:r>
            <a:r>
              <a:rPr lang="en-US" sz="2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monitoringleri</a:t>
            </a:r>
            <a:r>
              <a:rPr lang="en-US" sz="2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tapawutlandyrylýar</a:t>
            </a:r>
            <a:r>
              <a:rPr lang="en-US" sz="2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. </a:t>
            </a:r>
            <a:r>
              <a:rPr lang="en-US" sz="24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Beýle</a:t>
            </a:r>
            <a:r>
              <a:rPr lang="en-US" sz="2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diýildigi</a:t>
            </a:r>
            <a:r>
              <a:rPr lang="en-US" sz="2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, monitoring </a:t>
            </a:r>
            <a:r>
              <a:rPr lang="en-US" sz="24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gurnaýjylar</a:t>
            </a:r>
            <a:r>
              <a:rPr lang="en-US" sz="2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döwlet</a:t>
            </a:r>
            <a:r>
              <a:rPr lang="en-US" sz="2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ýa</a:t>
            </a:r>
            <a:r>
              <a:rPr lang="en-US" sz="2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-da </a:t>
            </a:r>
            <a:r>
              <a:rPr lang="en-US" sz="24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jemgyýet</a:t>
            </a:r>
            <a:r>
              <a:rPr lang="en-US" sz="2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tarapyndan</a:t>
            </a:r>
            <a:r>
              <a:rPr lang="en-US" sz="2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amala</a:t>
            </a:r>
            <a:r>
              <a:rPr lang="en-US" sz="2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aşyrylyp</a:t>
            </a:r>
            <a:r>
              <a:rPr lang="en-US" sz="2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biliner</a:t>
            </a:r>
            <a:r>
              <a:rPr lang="en-US" sz="24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.</a:t>
            </a:r>
            <a:r>
              <a:rPr lang="ru-RU" sz="24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Gözegçiligi</a:t>
            </a:r>
            <a:r>
              <a:rPr lang="en-US" sz="24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geçirmegiň</a:t>
            </a:r>
            <a:r>
              <a:rPr lang="en-US" sz="2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2 </a:t>
            </a:r>
            <a:r>
              <a:rPr lang="en-US" sz="24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usuly</a:t>
            </a:r>
            <a:r>
              <a:rPr lang="en-US" sz="2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tapawutlandyrylýar</a:t>
            </a:r>
            <a:r>
              <a:rPr lang="en-US" sz="2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: </a:t>
            </a:r>
            <a:r>
              <a:rPr lang="en-US" sz="2400" b="1" i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daş</a:t>
            </a:r>
            <a:r>
              <a:rPr lang="en-US" sz="2400" b="1" i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aralykdan</a:t>
            </a:r>
            <a:r>
              <a:rPr lang="en-US" sz="2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(</a:t>
            </a:r>
            <a:r>
              <a:rPr lang="en-US" sz="24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distansion</a:t>
            </a:r>
            <a:r>
              <a:rPr lang="en-US" sz="2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) we </a:t>
            </a:r>
            <a:r>
              <a:rPr lang="en-US" sz="2400" b="1" i="1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ýerüsti</a:t>
            </a:r>
            <a:r>
              <a:rPr lang="en-US" sz="2400" b="1" i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.</a:t>
            </a:r>
            <a:r>
              <a:rPr lang="ru-RU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alibri" panose="020F0502020204030204" pitchFamily="34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Daş</a:t>
            </a:r>
            <a:r>
              <a:rPr lang="en-US" sz="24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aralykdan</a:t>
            </a:r>
            <a:r>
              <a:rPr lang="en-US" sz="2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(</a:t>
            </a:r>
            <a:r>
              <a:rPr lang="en-US" sz="24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distansion</a:t>
            </a:r>
            <a:r>
              <a:rPr lang="en-US" sz="2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) </a:t>
            </a:r>
            <a:r>
              <a:rPr lang="en-US" sz="24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gözegçilik</a:t>
            </a:r>
            <a:r>
              <a:rPr lang="en-US" sz="2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- </a:t>
            </a:r>
            <a:r>
              <a:rPr lang="en-US" sz="24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bu</a:t>
            </a:r>
            <a:r>
              <a:rPr lang="en-US" sz="2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gözegçiligiň</a:t>
            </a:r>
            <a:r>
              <a:rPr lang="en-US" sz="2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awiasion</a:t>
            </a:r>
            <a:r>
              <a:rPr lang="en-US" sz="2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we </a:t>
            </a:r>
            <a:r>
              <a:rPr lang="en-US" sz="24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kosmiki</a:t>
            </a:r>
            <a:r>
              <a:rPr lang="en-US" sz="2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usullarynyň</a:t>
            </a:r>
            <a:r>
              <a:rPr lang="en-US" sz="2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toplumy</a:t>
            </a:r>
            <a:r>
              <a:rPr lang="en-US" sz="2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.</a:t>
            </a:r>
            <a:endParaRPr lang="ru-RU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8432703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15635" y="197346"/>
            <a:ext cx="11346873" cy="60117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en-US" sz="2400" b="1" dirty="0" err="1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Ŷerüsti</a:t>
            </a:r>
            <a:r>
              <a:rPr lang="en-US" sz="24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monitoring </a:t>
            </a:r>
            <a:r>
              <a:rPr lang="en-US" sz="2400" b="1" dirty="0" err="1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tebigy</a:t>
            </a:r>
            <a:r>
              <a:rPr lang="en-US" sz="24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gurşawyň</a:t>
            </a:r>
            <a:r>
              <a:rPr lang="en-US" sz="24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antropogen</a:t>
            </a:r>
            <a:r>
              <a:rPr lang="en-US" sz="24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täsirleri</a:t>
            </a:r>
            <a:r>
              <a:rPr lang="en-US" sz="24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ýaýraýan</a:t>
            </a:r>
            <a:r>
              <a:rPr lang="en-US" sz="24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düzüm</a:t>
            </a:r>
            <a:r>
              <a:rPr lang="en-US" sz="24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bölekleriniň</a:t>
            </a:r>
            <a:r>
              <a:rPr lang="en-US" sz="24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(</a:t>
            </a:r>
            <a:r>
              <a:rPr lang="en-US" sz="2400" b="1" dirty="0" err="1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atmosfera</a:t>
            </a:r>
            <a:r>
              <a:rPr lang="en-US" sz="24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howasy</a:t>
            </a:r>
            <a:r>
              <a:rPr lang="en-US" sz="24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, </a:t>
            </a:r>
            <a:r>
              <a:rPr lang="en-US" sz="2400" b="1" dirty="0" err="1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ýer</a:t>
            </a:r>
            <a:r>
              <a:rPr lang="en-US" sz="24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jümmüşi</a:t>
            </a:r>
            <a:r>
              <a:rPr lang="en-US" sz="24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, </a:t>
            </a:r>
            <a:r>
              <a:rPr lang="en-US" sz="2400" b="1" dirty="0" err="1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toprak</a:t>
            </a:r>
            <a:r>
              <a:rPr lang="en-US" sz="24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, </a:t>
            </a:r>
            <a:r>
              <a:rPr lang="en-US" sz="2400" b="1" dirty="0" err="1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ýerüsti</a:t>
            </a:r>
            <a:r>
              <a:rPr lang="en-US" sz="24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we </a:t>
            </a:r>
            <a:r>
              <a:rPr lang="en-US" sz="2400" b="1" dirty="0" err="1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ýerasty</a:t>
            </a:r>
            <a:r>
              <a:rPr lang="en-US" sz="24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suwlar</a:t>
            </a:r>
            <a:r>
              <a:rPr lang="en-US" sz="24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, </a:t>
            </a:r>
            <a:r>
              <a:rPr lang="en-US" sz="2400" b="1" dirty="0" err="1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ösümlik</a:t>
            </a:r>
            <a:r>
              <a:rPr lang="en-US" sz="24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we </a:t>
            </a:r>
            <a:r>
              <a:rPr lang="en-US" sz="2400" b="1" dirty="0" err="1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haýwanat</a:t>
            </a:r>
            <a:r>
              <a:rPr lang="en-US" sz="24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dünýäsi</a:t>
            </a:r>
            <a:r>
              <a:rPr lang="en-US" sz="24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we </a:t>
            </a:r>
            <a:r>
              <a:rPr lang="en-US" sz="2400" b="1" dirty="0" err="1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beýl</a:t>
            </a:r>
            <a:r>
              <a:rPr lang="en-US" sz="24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.) </a:t>
            </a:r>
            <a:r>
              <a:rPr lang="en-US" sz="2400" b="1" dirty="0" err="1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fiziki-himiki</a:t>
            </a:r>
            <a:r>
              <a:rPr lang="en-US" sz="24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we </a:t>
            </a:r>
            <a:r>
              <a:rPr lang="en-US" sz="2400" b="1" dirty="0" err="1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biologiki</a:t>
            </a:r>
            <a:r>
              <a:rPr lang="en-US" sz="24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barlag</a:t>
            </a:r>
            <a:r>
              <a:rPr lang="en-US" sz="24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usullary</a:t>
            </a:r>
            <a:r>
              <a:rPr lang="en-US" sz="24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bilen</a:t>
            </a:r>
            <a:r>
              <a:rPr lang="en-US" sz="24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amala</a:t>
            </a:r>
            <a:r>
              <a:rPr lang="en-US" sz="24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aşyrylýar.Türkmenistanda</a:t>
            </a:r>
            <a:r>
              <a:rPr lang="en-US" sz="2400" b="1" dirty="0" smtClean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ekologik</a:t>
            </a:r>
            <a:r>
              <a:rPr lang="en-US" sz="24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gözegçiligiň</a:t>
            </a:r>
            <a:r>
              <a:rPr lang="en-US" sz="24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şu</a:t>
            </a:r>
            <a:r>
              <a:rPr lang="en-US" sz="24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aşakdaky</a:t>
            </a:r>
            <a:r>
              <a:rPr lang="en-US" sz="24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görnüşleri</a:t>
            </a:r>
            <a:r>
              <a:rPr lang="en-US" sz="24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tapawutlandyrylýar</a:t>
            </a:r>
            <a:r>
              <a:rPr lang="en-US" sz="24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: </a:t>
            </a:r>
            <a:r>
              <a:rPr lang="en-US" sz="2400" b="1" dirty="0" err="1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Döwlet</a:t>
            </a:r>
            <a:r>
              <a:rPr lang="en-US" sz="24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ekologik</a:t>
            </a:r>
            <a:r>
              <a:rPr lang="en-US" sz="24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gözegçligi</a:t>
            </a:r>
            <a:r>
              <a:rPr lang="en-US" sz="24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, </a:t>
            </a:r>
            <a:r>
              <a:rPr lang="en-US" sz="2400" b="1" dirty="0" err="1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pudagara</a:t>
            </a:r>
            <a:r>
              <a:rPr lang="en-US" sz="24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we </a:t>
            </a:r>
            <a:r>
              <a:rPr lang="en-US" sz="2400" b="1" dirty="0" err="1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pudaklaýyn</a:t>
            </a:r>
            <a:r>
              <a:rPr lang="en-US" sz="24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ekologik</a:t>
            </a:r>
            <a:r>
              <a:rPr lang="en-US" sz="24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gözegçiligi</a:t>
            </a:r>
            <a:r>
              <a:rPr lang="en-US" sz="24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, </a:t>
            </a:r>
            <a:r>
              <a:rPr lang="en-US" sz="2400" b="1" dirty="0" err="1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önümçilik</a:t>
            </a:r>
            <a:r>
              <a:rPr lang="en-US" sz="24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, </a:t>
            </a:r>
            <a:r>
              <a:rPr lang="en-US" sz="2400" b="1" dirty="0" err="1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jemgyýetçilik</a:t>
            </a:r>
            <a:r>
              <a:rPr lang="en-US" sz="24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we </a:t>
            </a:r>
            <a:r>
              <a:rPr lang="en-US" sz="2400" b="1" dirty="0" err="1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sanitariýa</a:t>
            </a:r>
            <a:r>
              <a:rPr lang="en-US" sz="24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ekologik</a:t>
            </a:r>
            <a:r>
              <a:rPr lang="en-US" sz="24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gözegçiligi.Ekologiýa</a:t>
            </a:r>
            <a:r>
              <a:rPr lang="en-US" sz="2400" b="1" dirty="0" smtClean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babatdaky</a:t>
            </a:r>
            <a:r>
              <a:rPr lang="en-US" sz="24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gözegçiligiň</a:t>
            </a:r>
            <a:r>
              <a:rPr lang="en-US" sz="24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esasy</a:t>
            </a:r>
            <a:r>
              <a:rPr lang="en-US" sz="24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görnüşleriniň</a:t>
            </a:r>
            <a:r>
              <a:rPr lang="en-US" sz="24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biri</a:t>
            </a:r>
            <a:r>
              <a:rPr lang="en-US" sz="24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döwlet</a:t>
            </a:r>
            <a:r>
              <a:rPr lang="en-US" sz="24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ekologik</a:t>
            </a:r>
            <a:r>
              <a:rPr lang="en-US" sz="24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gözegçiligidir</a:t>
            </a:r>
            <a:r>
              <a:rPr lang="en-US" sz="24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. Bu </a:t>
            </a:r>
            <a:r>
              <a:rPr lang="en-US" sz="2400" b="1" dirty="0" err="1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gözegçilik</a:t>
            </a:r>
            <a:r>
              <a:rPr lang="en-US" sz="24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umumy</a:t>
            </a:r>
            <a:r>
              <a:rPr lang="en-US" sz="24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ygtyýarly</a:t>
            </a:r>
            <a:r>
              <a:rPr lang="en-US" sz="24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ýerine</a:t>
            </a:r>
            <a:r>
              <a:rPr lang="en-US" sz="24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ýetiriji</a:t>
            </a:r>
            <a:r>
              <a:rPr lang="en-US" sz="24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häkimiýet</a:t>
            </a:r>
            <a:r>
              <a:rPr lang="en-US" sz="24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edaralary</a:t>
            </a:r>
            <a:r>
              <a:rPr lang="en-US" sz="24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(</a:t>
            </a:r>
            <a:r>
              <a:rPr lang="en-US" sz="2400" b="1" dirty="0" err="1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Türkmenistanyň</a:t>
            </a:r>
            <a:r>
              <a:rPr lang="en-US" sz="24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Prezidenti</a:t>
            </a:r>
            <a:r>
              <a:rPr lang="en-US" sz="24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we </a:t>
            </a:r>
            <a:r>
              <a:rPr lang="en-US" sz="2400" b="1" dirty="0" err="1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Ministrler</a:t>
            </a:r>
            <a:r>
              <a:rPr lang="en-US" sz="24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Kabineti</a:t>
            </a:r>
            <a:r>
              <a:rPr lang="en-US" sz="24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, </a:t>
            </a:r>
            <a:r>
              <a:rPr lang="en-US" sz="2400" b="1" dirty="0" err="1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häkimler</a:t>
            </a:r>
            <a:r>
              <a:rPr lang="en-US" sz="24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we </a:t>
            </a:r>
            <a:r>
              <a:rPr lang="en-US" sz="2400" b="1" dirty="0" err="1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arçynlar</a:t>
            </a:r>
            <a:r>
              <a:rPr lang="en-US" sz="24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) hem-de </a:t>
            </a:r>
            <a:r>
              <a:rPr lang="en-US" sz="2400" b="1" dirty="0" err="1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ýörite</a:t>
            </a:r>
            <a:r>
              <a:rPr lang="en-US" sz="24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ygtyýarly</a:t>
            </a:r>
            <a:r>
              <a:rPr lang="en-US" sz="24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edara</a:t>
            </a:r>
            <a:r>
              <a:rPr lang="en-US" sz="24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bolan</a:t>
            </a:r>
            <a:r>
              <a:rPr lang="en-US" sz="24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Tebigaty</a:t>
            </a:r>
            <a:r>
              <a:rPr lang="en-US" sz="24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goramak</a:t>
            </a:r>
            <a:r>
              <a:rPr lang="en-US" sz="24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ministrligi</a:t>
            </a:r>
            <a:r>
              <a:rPr lang="en-US" sz="24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tarapyndan</a:t>
            </a:r>
            <a:r>
              <a:rPr lang="en-US" sz="24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amala</a:t>
            </a:r>
            <a:r>
              <a:rPr lang="en-US" sz="24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aşyrylýar</a:t>
            </a:r>
            <a:r>
              <a:rPr lang="en-US" sz="24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. </a:t>
            </a:r>
            <a:r>
              <a:rPr lang="en-US" sz="2400" b="1" dirty="0" err="1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Şunda</a:t>
            </a:r>
            <a:r>
              <a:rPr lang="en-US" sz="24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ýerine</a:t>
            </a:r>
            <a:r>
              <a:rPr lang="en-US" sz="24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ýetiriji</a:t>
            </a:r>
            <a:r>
              <a:rPr lang="en-US" sz="24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häkimiýet</a:t>
            </a:r>
            <a:r>
              <a:rPr lang="en-US" sz="24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edaralary</a:t>
            </a:r>
            <a:r>
              <a:rPr lang="en-US" sz="24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 </a:t>
            </a:r>
            <a:r>
              <a:rPr lang="en-US" sz="2400" b="1" dirty="0" err="1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öz</a:t>
            </a:r>
            <a:r>
              <a:rPr lang="en-US" sz="24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ygtyýarlygynyň</a:t>
            </a:r>
            <a:r>
              <a:rPr lang="en-US" sz="24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çäginde</a:t>
            </a:r>
            <a:r>
              <a:rPr lang="en-US" sz="24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bellenen</a:t>
            </a:r>
            <a:r>
              <a:rPr lang="en-US" sz="24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tertipde</a:t>
            </a:r>
            <a:r>
              <a:rPr lang="en-US" sz="24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ekologik</a:t>
            </a:r>
            <a:r>
              <a:rPr lang="en-US" sz="24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talaplara</a:t>
            </a:r>
            <a:r>
              <a:rPr lang="en-US" sz="24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garşy</a:t>
            </a:r>
            <a:r>
              <a:rPr lang="en-US" sz="24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gelýän</a:t>
            </a:r>
            <a:r>
              <a:rPr lang="en-US" sz="24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namalary</a:t>
            </a:r>
            <a:r>
              <a:rPr lang="en-US" sz="24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ýatyryp</a:t>
            </a:r>
            <a:r>
              <a:rPr lang="en-US" sz="24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hem </a:t>
            </a:r>
            <a:r>
              <a:rPr lang="en-US" sz="2400" b="1" dirty="0" err="1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bilýärler</a:t>
            </a:r>
            <a:r>
              <a:rPr lang="en-US" sz="24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. </a:t>
            </a:r>
            <a:r>
              <a:rPr lang="en-US" sz="2400" b="1" dirty="0" err="1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Kanunlaryň</a:t>
            </a:r>
            <a:r>
              <a:rPr lang="en-US" sz="24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(</a:t>
            </a:r>
            <a:r>
              <a:rPr lang="en-US" sz="2400" b="1" dirty="0" err="1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şol</a:t>
            </a:r>
            <a:r>
              <a:rPr lang="en-US" sz="24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sanda</a:t>
            </a:r>
            <a:r>
              <a:rPr lang="en-US" sz="24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ekologiýa</a:t>
            </a:r>
            <a:r>
              <a:rPr lang="en-US" sz="24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baradaky</a:t>
            </a:r>
            <a:r>
              <a:rPr lang="en-US" sz="24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kanunlaryň</a:t>
            </a:r>
            <a:r>
              <a:rPr lang="en-US" sz="24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) </a:t>
            </a:r>
            <a:r>
              <a:rPr lang="en-US" sz="2400" b="1" dirty="0" err="1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ýerine</a:t>
            </a:r>
            <a:r>
              <a:rPr lang="en-US" sz="24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ýetirilişine</a:t>
            </a:r>
            <a:r>
              <a:rPr lang="en-US" sz="24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döwlet</a:t>
            </a:r>
            <a:r>
              <a:rPr lang="en-US" sz="24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gözegçiligini</a:t>
            </a:r>
            <a:r>
              <a:rPr lang="en-US" sz="24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Mejlis</a:t>
            </a:r>
            <a:r>
              <a:rPr lang="en-US" sz="24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hem </a:t>
            </a:r>
            <a:r>
              <a:rPr lang="en-US" sz="2400" b="1" dirty="0" err="1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amala</a:t>
            </a:r>
            <a:r>
              <a:rPr lang="en-US" sz="24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aşyrýar</a:t>
            </a:r>
            <a:r>
              <a:rPr lang="en-US" sz="24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(</a:t>
            </a:r>
            <a:r>
              <a:rPr lang="en-US" sz="2400" b="1" dirty="0" err="1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Ministrler</a:t>
            </a:r>
            <a:r>
              <a:rPr lang="en-US" sz="24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Kabinetiniň</a:t>
            </a:r>
            <a:r>
              <a:rPr lang="en-US" sz="24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üsti</a:t>
            </a:r>
            <a:r>
              <a:rPr lang="en-US" sz="24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bilen</a:t>
            </a:r>
            <a:r>
              <a:rPr lang="en-US" sz="24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).</a:t>
            </a:r>
            <a:endParaRPr lang="ru-RU" b="1" dirty="0">
              <a:ln w="12700">
                <a:solidFill>
                  <a:schemeClr val="accent3">
                    <a:lumMod val="50000"/>
                  </a:schemeClr>
                </a:solidFill>
                <a:prstDash val="solid"/>
              </a:ln>
              <a:pattFill prst="narHorz">
                <a:fgClr>
                  <a:schemeClr val="accent3"/>
                </a:fgClr>
                <a:bgClr>
                  <a:schemeClr val="accent3">
                    <a:lumMod val="40000"/>
                    <a:lumOff val="60000"/>
                  </a:schemeClr>
                </a:bgClr>
              </a:pattFill>
              <a:effectLst>
                <a:innerShdw blurRad="177800">
                  <a:schemeClr val="accent3">
                    <a:lumMod val="50000"/>
                  </a:schemeClr>
                </a:innerShdw>
              </a:effectLst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373406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57199" y="252871"/>
            <a:ext cx="11402291" cy="5765040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en-US" sz="23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Pudagara</a:t>
            </a:r>
            <a:r>
              <a:rPr lang="en-US" sz="23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en-US" sz="23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ekologik</a:t>
            </a:r>
            <a:r>
              <a:rPr lang="en-US" sz="23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en-US" sz="23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gözegçiligi</a:t>
            </a:r>
            <a:r>
              <a:rPr lang="en-US" sz="23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en-US" sz="23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tutuşlygyna</a:t>
            </a:r>
            <a:r>
              <a:rPr lang="en-US" sz="23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en-US" sz="23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tebigy</a:t>
            </a:r>
            <a:r>
              <a:rPr lang="en-US" sz="23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en-US" sz="23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gurşaw</a:t>
            </a:r>
            <a:r>
              <a:rPr lang="en-US" sz="23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en-US" sz="23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babatda</a:t>
            </a:r>
            <a:r>
              <a:rPr lang="en-US" sz="23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 </a:t>
            </a:r>
            <a:r>
              <a:rPr lang="en-US" sz="23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däl</a:t>
            </a:r>
            <a:r>
              <a:rPr lang="en-US" sz="23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-de </a:t>
            </a:r>
            <a:r>
              <a:rPr lang="en-US" sz="23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tebigy</a:t>
            </a:r>
            <a:r>
              <a:rPr lang="en-US" sz="23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en-US" sz="23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baýlyklaryň</a:t>
            </a:r>
            <a:r>
              <a:rPr lang="en-US" sz="23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en-US" sz="23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aýry-aýry</a:t>
            </a:r>
            <a:r>
              <a:rPr lang="en-US" sz="23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en-US" sz="23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görnüşleri</a:t>
            </a:r>
            <a:r>
              <a:rPr lang="en-US" sz="23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en-US" sz="23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babatda</a:t>
            </a:r>
            <a:r>
              <a:rPr lang="en-US" sz="23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en-US" sz="23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degişli</a:t>
            </a:r>
            <a:r>
              <a:rPr lang="en-US" sz="23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en-US" sz="23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ministrlikler</a:t>
            </a:r>
            <a:r>
              <a:rPr lang="en-US" sz="23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we </a:t>
            </a:r>
            <a:r>
              <a:rPr lang="en-US" sz="23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beýleki</a:t>
            </a:r>
            <a:r>
              <a:rPr lang="en-US" sz="23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en-US" sz="23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döwlet</a:t>
            </a:r>
            <a:r>
              <a:rPr lang="en-US" sz="23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en-US" sz="23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dolandyryş</a:t>
            </a:r>
            <a:r>
              <a:rPr lang="en-US" sz="23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en-US" sz="23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edaralary</a:t>
            </a:r>
            <a:r>
              <a:rPr lang="en-US" sz="23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en-US" sz="23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tarapyndan</a:t>
            </a:r>
            <a:r>
              <a:rPr lang="en-US" sz="23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en-US" sz="23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amala</a:t>
            </a:r>
            <a:r>
              <a:rPr lang="en-US" sz="23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en-US" sz="23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aşyrylýar</a:t>
            </a:r>
            <a:r>
              <a:rPr lang="en-US" sz="23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. </a:t>
            </a:r>
            <a:r>
              <a:rPr lang="en-US" sz="23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Ŷer</a:t>
            </a:r>
            <a:r>
              <a:rPr lang="en-US" sz="23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en-US" sz="23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baýlyklary</a:t>
            </a:r>
            <a:r>
              <a:rPr lang="en-US" sz="23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en-US" sz="23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barada</a:t>
            </a:r>
            <a:r>
              <a:rPr lang="en-US" sz="23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en-US" sz="23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şular</a:t>
            </a:r>
            <a:r>
              <a:rPr lang="en-US" sz="23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en-US" sz="23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ýaly</a:t>
            </a:r>
            <a:r>
              <a:rPr lang="en-US" sz="23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en-US" sz="23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gözegçiligi</a:t>
            </a:r>
            <a:r>
              <a:rPr lang="en-US" sz="23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en-US" sz="23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edýän</a:t>
            </a:r>
            <a:r>
              <a:rPr lang="en-US" sz="23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en-US" sz="23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edara</a:t>
            </a:r>
            <a:r>
              <a:rPr lang="en-US" sz="23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en-US" sz="23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Türkemnistanyň</a:t>
            </a:r>
            <a:r>
              <a:rPr lang="en-US" sz="23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en-US" sz="23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Prezidentiniň</a:t>
            </a:r>
            <a:r>
              <a:rPr lang="en-US" sz="23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2000-nji </a:t>
            </a:r>
            <a:r>
              <a:rPr lang="en-US" sz="23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ýylyň</a:t>
            </a:r>
            <a:r>
              <a:rPr lang="en-US" sz="23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8-nji </a:t>
            </a:r>
            <a:r>
              <a:rPr lang="en-US" sz="23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sentýabryndaky</a:t>
            </a:r>
            <a:r>
              <a:rPr lang="en-US" sz="23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en-US" sz="23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Karary</a:t>
            </a:r>
            <a:r>
              <a:rPr lang="en-US" sz="23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en-US" sz="23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bilen</a:t>
            </a:r>
            <a:r>
              <a:rPr lang="en-US" sz="23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en-US" sz="23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tassyklanan</a:t>
            </a:r>
            <a:r>
              <a:rPr lang="en-US" sz="23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en-US" sz="23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Düzgünnama</a:t>
            </a:r>
            <a:r>
              <a:rPr lang="en-US" sz="23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en-US" sz="23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laýyklykda</a:t>
            </a:r>
            <a:r>
              <a:rPr lang="en-US" sz="23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Oba </a:t>
            </a:r>
            <a:r>
              <a:rPr lang="en-US" sz="23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hojalyk</a:t>
            </a:r>
            <a:r>
              <a:rPr lang="en-US" sz="23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en-US" sz="23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ministrliginiň</a:t>
            </a:r>
            <a:r>
              <a:rPr lang="en-US" sz="23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en-US" sz="23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ýanyndaky</a:t>
            </a:r>
            <a:r>
              <a:rPr lang="en-US" sz="23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en-US" sz="23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Ŷer</a:t>
            </a:r>
            <a:r>
              <a:rPr lang="en-US" sz="23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en-US" sz="23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serişdeleri</a:t>
            </a:r>
            <a:r>
              <a:rPr lang="en-US" sz="23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en-US" sz="2300" b="1" dirty="0" err="1" smtClean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gullugydyr.Ŷer</a:t>
            </a:r>
            <a:r>
              <a:rPr lang="en-US" sz="2300" b="1" dirty="0" smtClean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en-US" sz="23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jümmüşi</a:t>
            </a:r>
            <a:r>
              <a:rPr lang="en-US" sz="23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en-US" sz="23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babatda</a:t>
            </a:r>
            <a:r>
              <a:rPr lang="en-US" sz="23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en-US" sz="23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käbir</a:t>
            </a:r>
            <a:r>
              <a:rPr lang="en-US" sz="23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en-US" sz="23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gözegçilik</a:t>
            </a:r>
            <a:r>
              <a:rPr lang="en-US" sz="23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en-US" sz="23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wezipelerini</a:t>
            </a:r>
            <a:r>
              <a:rPr lang="en-US" sz="23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en-US" sz="23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amala</a:t>
            </a:r>
            <a:r>
              <a:rPr lang="en-US" sz="23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en-US" sz="23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aşyrmak</a:t>
            </a:r>
            <a:r>
              <a:rPr lang="en-US" sz="23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“</a:t>
            </a:r>
            <a:r>
              <a:rPr lang="en-US" sz="23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Türkmengeologiýa</a:t>
            </a:r>
            <a:r>
              <a:rPr lang="en-US" sz="23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” </a:t>
            </a:r>
            <a:r>
              <a:rPr lang="en-US" sz="23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döwlet</a:t>
            </a:r>
            <a:r>
              <a:rPr lang="en-US" sz="23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en-US" sz="23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korporasiýasynyň</a:t>
            </a:r>
            <a:r>
              <a:rPr lang="en-US" sz="23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en-US" sz="23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üstüne</a:t>
            </a:r>
            <a:r>
              <a:rPr lang="en-US" sz="23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en-US" sz="2300" b="1" dirty="0" err="1" smtClean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ýüklenýär.Suw</a:t>
            </a:r>
            <a:r>
              <a:rPr lang="en-US" sz="2300" b="1" dirty="0" smtClean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en-US" sz="23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baýlyklaryndan</a:t>
            </a:r>
            <a:r>
              <a:rPr lang="en-US" sz="23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en-US" sz="23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rejeli</a:t>
            </a:r>
            <a:r>
              <a:rPr lang="en-US" sz="23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en-US" sz="23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peýdalanmak</a:t>
            </a:r>
            <a:r>
              <a:rPr lang="en-US" sz="23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en-US" sz="23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babatda</a:t>
            </a:r>
            <a:r>
              <a:rPr lang="en-US" sz="23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en-US" sz="23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gözegçilik</a:t>
            </a:r>
            <a:r>
              <a:rPr lang="en-US" sz="23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en-US" sz="23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etmek</a:t>
            </a:r>
            <a:r>
              <a:rPr lang="en-US" sz="23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en-US" sz="23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Suw</a:t>
            </a:r>
            <a:r>
              <a:rPr lang="en-US" sz="23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en-US" sz="23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hojalyk</a:t>
            </a:r>
            <a:r>
              <a:rPr lang="en-US" sz="23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en-US" sz="23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ministrliginiň</a:t>
            </a:r>
            <a:r>
              <a:rPr lang="en-US" sz="23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en-US" sz="23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üstüne</a:t>
            </a:r>
            <a:r>
              <a:rPr lang="en-US" sz="23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en-US" sz="2300" b="1" dirty="0" err="1" smtClean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ýüklenýär.Balyk</a:t>
            </a:r>
            <a:r>
              <a:rPr lang="en-US" sz="2300" b="1" dirty="0" smtClean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en-US" sz="23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ätiýaçlyklaryny</a:t>
            </a:r>
            <a:r>
              <a:rPr lang="en-US" sz="23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we </a:t>
            </a:r>
            <a:r>
              <a:rPr lang="en-US" sz="23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suw</a:t>
            </a:r>
            <a:r>
              <a:rPr lang="en-US" sz="23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en-US" sz="23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haýwanlaryny</a:t>
            </a:r>
            <a:r>
              <a:rPr lang="en-US" sz="23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en-US" sz="23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goramak</a:t>
            </a:r>
            <a:r>
              <a:rPr lang="en-US" sz="23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en-US" sz="23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babatda</a:t>
            </a:r>
            <a:r>
              <a:rPr lang="en-US" sz="23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en-US" sz="23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gözegçiligi</a:t>
            </a:r>
            <a:r>
              <a:rPr lang="en-US" sz="23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en-US" sz="23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amala</a:t>
            </a:r>
            <a:r>
              <a:rPr lang="en-US" sz="23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en-US" sz="23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aşyrýan</a:t>
            </a:r>
            <a:r>
              <a:rPr lang="en-US" sz="23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en-US" sz="23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edara</a:t>
            </a:r>
            <a:r>
              <a:rPr lang="en-US" sz="23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en-US" sz="23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Balyk</a:t>
            </a:r>
            <a:r>
              <a:rPr lang="en-US" sz="23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en-US" sz="23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hojalyk</a:t>
            </a:r>
            <a:r>
              <a:rPr lang="en-US" sz="23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en-US" sz="23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döwlet</a:t>
            </a:r>
            <a:r>
              <a:rPr lang="en-US" sz="23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en-US" sz="23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komitetiniň</a:t>
            </a:r>
            <a:r>
              <a:rPr lang="en-US" sz="23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en-US" sz="23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Döwlet</a:t>
            </a:r>
            <a:r>
              <a:rPr lang="en-US" sz="23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en-US" sz="23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balyk</a:t>
            </a:r>
            <a:r>
              <a:rPr lang="en-US" sz="23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en-US" sz="23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gorag</a:t>
            </a:r>
            <a:r>
              <a:rPr lang="en-US" sz="23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en-US" sz="2300" b="1" dirty="0" err="1" smtClean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müdirligidir.Pudaklaýyn</a:t>
            </a:r>
            <a:r>
              <a:rPr lang="en-US" sz="2300" b="1" dirty="0" smtClean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en-US" sz="23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ekologik</a:t>
            </a:r>
            <a:r>
              <a:rPr lang="en-US" sz="23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en-US" sz="23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gözegçiligi</a:t>
            </a:r>
            <a:r>
              <a:rPr lang="en-US" sz="23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en-US" sz="23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ministrlikler</a:t>
            </a:r>
            <a:r>
              <a:rPr lang="en-US" sz="23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we </a:t>
            </a:r>
            <a:r>
              <a:rPr lang="en-US" sz="23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beýleki</a:t>
            </a:r>
            <a:r>
              <a:rPr lang="en-US" sz="23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en-US" sz="23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döwlet</a:t>
            </a:r>
            <a:r>
              <a:rPr lang="en-US" sz="23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en-US" sz="23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dolandyryş</a:t>
            </a:r>
            <a:r>
              <a:rPr lang="en-US" sz="23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en-US" sz="23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edaralary</a:t>
            </a:r>
            <a:r>
              <a:rPr lang="en-US" sz="23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en-US" sz="23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tarapyndan</a:t>
            </a:r>
            <a:r>
              <a:rPr lang="en-US" sz="23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en-US" sz="23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amala</a:t>
            </a:r>
            <a:r>
              <a:rPr lang="en-US" sz="23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en-US" sz="23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aşyrylýar</a:t>
            </a:r>
            <a:r>
              <a:rPr lang="en-US" sz="23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hem-de </a:t>
            </a:r>
            <a:r>
              <a:rPr lang="en-US" sz="23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olaryň</a:t>
            </a:r>
            <a:r>
              <a:rPr lang="en-US" sz="23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en-US" sz="23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tabynlygyndaky</a:t>
            </a:r>
            <a:r>
              <a:rPr lang="en-US" sz="23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en-US" sz="23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kärhanalarda</a:t>
            </a:r>
            <a:r>
              <a:rPr lang="en-US" sz="23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, </a:t>
            </a:r>
            <a:r>
              <a:rPr lang="en-US" sz="23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guramalarda</a:t>
            </a:r>
            <a:r>
              <a:rPr lang="en-US" sz="23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we </a:t>
            </a:r>
            <a:r>
              <a:rPr lang="en-US" sz="23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edaralarda</a:t>
            </a:r>
            <a:r>
              <a:rPr lang="en-US" sz="23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en-US" sz="23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tebigatdan</a:t>
            </a:r>
            <a:r>
              <a:rPr lang="en-US" sz="23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en-US" sz="23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peýdalanmak</a:t>
            </a:r>
            <a:r>
              <a:rPr lang="en-US" sz="23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we </a:t>
            </a:r>
            <a:r>
              <a:rPr lang="en-US" sz="23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tebigy</a:t>
            </a:r>
            <a:r>
              <a:rPr lang="en-US" sz="23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en-US" sz="23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gurşawy</a:t>
            </a:r>
            <a:r>
              <a:rPr lang="en-US" sz="23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en-US" sz="23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goramak</a:t>
            </a:r>
            <a:r>
              <a:rPr lang="en-US" sz="23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en-US" sz="23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baradaky</a:t>
            </a:r>
            <a:r>
              <a:rPr lang="en-US" sz="23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en-US" sz="23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çäreleriň</a:t>
            </a:r>
            <a:r>
              <a:rPr lang="en-US" sz="23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, </a:t>
            </a:r>
            <a:r>
              <a:rPr lang="en-US" sz="23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kadalaryň</a:t>
            </a:r>
            <a:r>
              <a:rPr lang="en-US" sz="23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en-US" sz="23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ýerine</a:t>
            </a:r>
            <a:r>
              <a:rPr lang="en-US" sz="23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en-US" sz="23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ýetirilmegini</a:t>
            </a:r>
            <a:r>
              <a:rPr lang="en-US" sz="23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en-US" sz="23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üpjün</a:t>
            </a:r>
            <a:r>
              <a:rPr lang="en-US" sz="23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en-US" sz="23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etmäge</a:t>
            </a:r>
            <a:r>
              <a:rPr lang="en-US" sz="23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en-US" sz="2300" b="1" dirty="0" err="1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gönükdirilýär</a:t>
            </a:r>
            <a:r>
              <a:rPr lang="en-US" sz="2300" b="1" dirty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.</a:t>
            </a:r>
            <a:endParaRPr lang="ru-RU" sz="2300" b="1" dirty="0">
              <a:ln/>
              <a:solidFill>
                <a:schemeClr val="accent3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0417119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29490" y="522452"/>
            <a:ext cx="11139055" cy="50475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en-US" sz="2800" b="1" dirty="0" err="1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Önümçilik</a:t>
            </a:r>
            <a:r>
              <a:rPr lang="en-US" sz="28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ekologik</a:t>
            </a:r>
            <a:r>
              <a:rPr lang="en-US" sz="28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gözegçiligi</a:t>
            </a:r>
            <a:r>
              <a:rPr lang="en-US" sz="28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gös-göni</a:t>
            </a:r>
            <a:r>
              <a:rPr lang="en-US" sz="28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kärhanalaryň</a:t>
            </a:r>
            <a:r>
              <a:rPr lang="en-US" sz="28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, </a:t>
            </a:r>
            <a:r>
              <a:rPr lang="en-US" sz="2800" b="1" dirty="0" err="1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guramalaryň</a:t>
            </a:r>
            <a:r>
              <a:rPr lang="en-US" sz="28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we </a:t>
            </a:r>
            <a:r>
              <a:rPr lang="en-US" sz="2800" b="1" dirty="0" err="1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edaralaryň</a:t>
            </a:r>
            <a:r>
              <a:rPr lang="en-US" sz="28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özleri</a:t>
            </a:r>
            <a:r>
              <a:rPr lang="en-US" sz="28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tarapyndan</a:t>
            </a:r>
            <a:r>
              <a:rPr lang="en-US" sz="28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guralýar</a:t>
            </a:r>
            <a:r>
              <a:rPr lang="en-US" sz="28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. </a:t>
            </a:r>
            <a:r>
              <a:rPr lang="en-US" sz="2800" b="1" dirty="0" err="1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Jemgyýetçilik</a:t>
            </a:r>
            <a:r>
              <a:rPr lang="en-US" sz="28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ekologik</a:t>
            </a:r>
            <a:r>
              <a:rPr lang="en-US" sz="28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gözegçiligi</a:t>
            </a:r>
            <a:r>
              <a:rPr lang="en-US" sz="28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bolsa</a:t>
            </a:r>
            <a:r>
              <a:rPr lang="en-US" sz="28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ýerli</a:t>
            </a:r>
            <a:r>
              <a:rPr lang="en-US" sz="28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öz-özüni</a:t>
            </a:r>
            <a:r>
              <a:rPr lang="en-US" sz="28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dolandyryş</a:t>
            </a:r>
            <a:r>
              <a:rPr lang="en-US" sz="28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edaralary</a:t>
            </a:r>
            <a:r>
              <a:rPr lang="en-US" sz="28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, </a:t>
            </a:r>
            <a:r>
              <a:rPr lang="en-US" sz="2800" b="1" dirty="0" err="1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Tebigaty</a:t>
            </a:r>
            <a:r>
              <a:rPr lang="en-US" sz="28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goramak</a:t>
            </a:r>
            <a:r>
              <a:rPr lang="en-US" sz="28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jemgyýeti</a:t>
            </a:r>
            <a:r>
              <a:rPr lang="en-US" sz="28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we </a:t>
            </a:r>
            <a:r>
              <a:rPr lang="en-US" sz="2800" b="1" dirty="0" err="1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beýleki</a:t>
            </a:r>
            <a:r>
              <a:rPr lang="en-US" sz="28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jemgyýetçilik</a:t>
            </a:r>
            <a:r>
              <a:rPr lang="en-US" sz="28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guramalary</a:t>
            </a:r>
            <a:r>
              <a:rPr lang="en-US" sz="28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hem-de </a:t>
            </a:r>
            <a:r>
              <a:rPr lang="en-US" sz="2800" b="1" dirty="0" err="1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ilat</a:t>
            </a:r>
            <a:r>
              <a:rPr lang="en-US" sz="28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tarapyndan</a:t>
            </a:r>
            <a:r>
              <a:rPr lang="en-US" sz="28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amala</a:t>
            </a:r>
            <a:r>
              <a:rPr lang="en-US" sz="28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aşyrylýar</a:t>
            </a:r>
            <a:r>
              <a:rPr lang="en-US" sz="28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. </a:t>
            </a:r>
            <a:r>
              <a:rPr lang="en-US" sz="2800" b="1" dirty="0" err="1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Şunda</a:t>
            </a:r>
            <a:r>
              <a:rPr lang="en-US" sz="28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esasy</a:t>
            </a:r>
            <a:r>
              <a:rPr lang="en-US" sz="28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maksat</a:t>
            </a:r>
            <a:r>
              <a:rPr lang="en-US" sz="28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tebigy</a:t>
            </a:r>
            <a:r>
              <a:rPr lang="en-US" sz="28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gurşawy</a:t>
            </a:r>
            <a:r>
              <a:rPr lang="en-US" sz="28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goramak</a:t>
            </a:r>
            <a:r>
              <a:rPr lang="en-US" sz="28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we </a:t>
            </a:r>
            <a:r>
              <a:rPr lang="en-US" sz="2800" b="1" dirty="0" err="1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tebigatdan</a:t>
            </a:r>
            <a:r>
              <a:rPr lang="en-US" sz="28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peýdalanmak</a:t>
            </a:r>
            <a:r>
              <a:rPr lang="en-US" sz="28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baradaky</a:t>
            </a:r>
            <a:r>
              <a:rPr lang="en-US" sz="28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çäreleri</a:t>
            </a:r>
            <a:r>
              <a:rPr lang="en-US" sz="28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durmuşa</a:t>
            </a:r>
            <a:r>
              <a:rPr lang="en-US" sz="28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geçirmekde</a:t>
            </a:r>
            <a:r>
              <a:rPr lang="en-US" sz="28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degişli</a:t>
            </a:r>
            <a:r>
              <a:rPr lang="en-US" sz="28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döwlet</a:t>
            </a:r>
            <a:r>
              <a:rPr lang="en-US" sz="28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edaralaryna</a:t>
            </a:r>
            <a:r>
              <a:rPr lang="en-US" sz="28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ýardam</a:t>
            </a:r>
            <a:r>
              <a:rPr lang="en-US" sz="28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etmekdir</a:t>
            </a:r>
            <a:r>
              <a:rPr lang="en-US" sz="28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.</a:t>
            </a:r>
            <a:endParaRPr lang="ru-RU" sz="2000" b="1" dirty="0" smtClean="0">
              <a:ln w="6600">
                <a:solidFill>
                  <a:schemeClr val="accent2"/>
                </a:solidFill>
                <a:prstDash val="solid"/>
              </a:ln>
              <a:solidFill>
                <a:srgbClr val="FFFFFF"/>
              </a:solidFill>
              <a:effectLst>
                <a:outerShdw dist="38100" dir="2700000" algn="tl" rotWithShape="0">
                  <a:schemeClr val="accent2"/>
                </a:outerShdw>
              </a:effectLst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en-US" sz="2800" b="1" dirty="0" err="1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Sanitariýa</a:t>
            </a:r>
            <a:r>
              <a:rPr lang="en-US" sz="28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ekologik</a:t>
            </a:r>
            <a:r>
              <a:rPr lang="en-US" sz="28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gözegçiligi</a:t>
            </a:r>
            <a:r>
              <a:rPr lang="en-US" sz="28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Saglygy</a:t>
            </a:r>
            <a:r>
              <a:rPr lang="en-US" sz="28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goraýyş</a:t>
            </a:r>
            <a:r>
              <a:rPr lang="en-US" sz="28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we </a:t>
            </a:r>
            <a:r>
              <a:rPr lang="en-US" sz="2800" b="1" dirty="0" err="1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derman</a:t>
            </a:r>
            <a:r>
              <a:rPr lang="en-US" sz="28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senagaty</a:t>
            </a:r>
            <a:r>
              <a:rPr lang="en-US" sz="28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ministrliginiň</a:t>
            </a:r>
            <a:r>
              <a:rPr lang="en-US" sz="28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Döwlet</a:t>
            </a:r>
            <a:r>
              <a:rPr lang="en-US" sz="28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sanitariýa-epidemiologiýa</a:t>
            </a:r>
            <a:r>
              <a:rPr lang="en-US" sz="28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gullugynyň</a:t>
            </a:r>
            <a:r>
              <a:rPr lang="en-US" sz="28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üstüne</a:t>
            </a:r>
            <a:r>
              <a:rPr lang="en-US" sz="28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ýüklenýär</a:t>
            </a:r>
            <a:r>
              <a:rPr lang="en-US" sz="28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Times New Roman" panose="02020603050405020304" pitchFamily="18" charset="0"/>
                <a:ea typeface="MyriadPro-Bold"/>
                <a:cs typeface="Times New Roman" panose="02020603050405020304" pitchFamily="18" charset="0"/>
              </a:rPr>
              <a:t>.</a:t>
            </a:r>
            <a:endParaRPr lang="ru-RU" sz="2000" b="1" dirty="0">
              <a:ln w="6600">
                <a:solidFill>
                  <a:schemeClr val="accent2"/>
                </a:solidFill>
                <a:prstDash val="solid"/>
              </a:ln>
              <a:solidFill>
                <a:srgbClr val="FFFFFF"/>
              </a:solidFill>
              <a:effectLst>
                <a:outerShdw dist="38100" dir="2700000" algn="tl" rotWithShape="0">
                  <a:schemeClr val="accent2"/>
                </a:outerShdw>
              </a:effectLst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1327617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56325389"/>
              </p:ext>
            </p:extLst>
          </p:nvPr>
        </p:nvGraphicFramePr>
        <p:xfrm>
          <a:off x="449926" y="892897"/>
          <a:ext cx="11187893" cy="499528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584027">
                  <a:extLst>
                    <a:ext uri="{9D8B030D-6E8A-4147-A177-3AD203B41FA5}">
                      <a16:colId xmlns:a16="http://schemas.microsoft.com/office/drawing/2014/main" val="3321419751"/>
                    </a:ext>
                  </a:extLst>
                </a:gridCol>
                <a:gridCol w="2801933">
                  <a:extLst>
                    <a:ext uri="{9D8B030D-6E8A-4147-A177-3AD203B41FA5}">
                      <a16:colId xmlns:a16="http://schemas.microsoft.com/office/drawing/2014/main" val="3192725860"/>
                    </a:ext>
                  </a:extLst>
                </a:gridCol>
                <a:gridCol w="2801933">
                  <a:extLst>
                    <a:ext uri="{9D8B030D-6E8A-4147-A177-3AD203B41FA5}">
                      <a16:colId xmlns:a16="http://schemas.microsoft.com/office/drawing/2014/main" val="3807253155"/>
                    </a:ext>
                  </a:extLst>
                </a:gridCol>
              </a:tblGrid>
              <a:tr h="666617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2400" dirty="0" err="1">
                          <a:effectLst/>
                        </a:rPr>
                        <a:t>Madda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2400">
                          <a:effectLst/>
                        </a:rPr>
                        <a:t>Atmosfera howasynda REAT mg/ m</a:t>
                      </a:r>
                      <a:r>
                        <a:rPr lang="de-DE" sz="2400" baseline="30000">
                          <a:effectLst/>
                        </a:rPr>
                        <a:t>3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90636854"/>
                  </a:ext>
                </a:extLst>
              </a:tr>
              <a:tr h="55233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2400">
                          <a:effectLst/>
                        </a:rPr>
                        <a:t>REAT</a:t>
                      </a:r>
                      <a:r>
                        <a:rPr lang="de-DE" sz="2400" baseline="30000">
                          <a:effectLst/>
                        </a:rPr>
                        <a:t>kθp.</a:t>
                      </a:r>
                      <a:r>
                        <a:rPr lang="de-DE" sz="2400">
                          <a:effectLst/>
                        </a:rPr>
                        <a:t> </a:t>
                      </a:r>
                      <a:r>
                        <a:rPr lang="de-DE" sz="2400" baseline="30000">
                          <a:effectLst/>
                        </a:rPr>
                        <a:t>gez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2400">
                          <a:effectLst/>
                        </a:rPr>
                        <a:t>REAT</a:t>
                      </a:r>
                      <a:r>
                        <a:rPr lang="de-DE" sz="2400" baseline="30000">
                          <a:effectLst/>
                        </a:rPr>
                        <a:t>ort.gije-günd.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332937800"/>
                  </a:ext>
                </a:extLst>
              </a:tr>
              <a:tr h="377632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2400" dirty="0" err="1">
                          <a:effectLst/>
                        </a:rPr>
                        <a:t>Gurşun</a:t>
                      </a:r>
                      <a:r>
                        <a:rPr lang="de-DE" sz="2400" dirty="0">
                          <a:effectLst/>
                        </a:rPr>
                        <a:t> </a:t>
                      </a:r>
                      <a:r>
                        <a:rPr lang="de-DE" sz="2400" dirty="0" err="1">
                          <a:effectLst/>
                        </a:rPr>
                        <a:t>we</a:t>
                      </a:r>
                      <a:r>
                        <a:rPr lang="de-DE" sz="2400" dirty="0">
                          <a:effectLst/>
                        </a:rPr>
                        <a:t> </a:t>
                      </a:r>
                      <a:r>
                        <a:rPr lang="de-DE" sz="2400" dirty="0" err="1">
                          <a:effectLst/>
                        </a:rPr>
                        <a:t>onuň</a:t>
                      </a:r>
                      <a:r>
                        <a:rPr lang="de-DE" sz="2400" dirty="0">
                          <a:effectLst/>
                        </a:rPr>
                        <a:t> </a:t>
                      </a:r>
                      <a:r>
                        <a:rPr lang="de-DE" sz="2400" dirty="0" err="1">
                          <a:effectLst/>
                        </a:rPr>
                        <a:t>organiki</a:t>
                      </a:r>
                      <a:r>
                        <a:rPr lang="de-DE" sz="2400" dirty="0">
                          <a:effectLst/>
                        </a:rPr>
                        <a:t> </a:t>
                      </a:r>
                      <a:r>
                        <a:rPr lang="de-DE" sz="2400" dirty="0" err="1">
                          <a:effectLst/>
                        </a:rPr>
                        <a:t>däl</a:t>
                      </a:r>
                      <a:r>
                        <a:rPr lang="de-DE" sz="2400" dirty="0">
                          <a:effectLst/>
                        </a:rPr>
                        <a:t> </a:t>
                      </a:r>
                      <a:r>
                        <a:rPr lang="de-DE" sz="2400" dirty="0" err="1">
                          <a:effectLst/>
                        </a:rPr>
                        <a:t>birleşmeleri</a:t>
                      </a:r>
                      <a:r>
                        <a:rPr lang="de-DE" sz="2400" dirty="0">
                          <a:effectLst/>
                        </a:rPr>
                        <a:t> (</a:t>
                      </a:r>
                      <a:r>
                        <a:rPr lang="de-DE" sz="2400" dirty="0" err="1">
                          <a:effectLst/>
                        </a:rPr>
                        <a:t>Pb</a:t>
                      </a:r>
                      <a:r>
                        <a:rPr lang="de-DE" sz="2400" dirty="0">
                          <a:effectLst/>
                        </a:rPr>
                        <a:t>)</a:t>
                      </a:r>
                      <a:endParaRPr lang="ru-RU" sz="1800" dirty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2400" dirty="0" err="1">
                          <a:effectLst/>
                        </a:rPr>
                        <a:t>Ftorly</a:t>
                      </a:r>
                      <a:r>
                        <a:rPr lang="de-DE" sz="2400" dirty="0">
                          <a:effectLst/>
                        </a:rPr>
                        <a:t> </a:t>
                      </a:r>
                      <a:r>
                        <a:rPr lang="de-DE" sz="2400" dirty="0" err="1">
                          <a:effectLst/>
                        </a:rPr>
                        <a:t>wodorod</a:t>
                      </a:r>
                      <a:r>
                        <a:rPr lang="de-DE" sz="2400" dirty="0">
                          <a:effectLst/>
                        </a:rPr>
                        <a:t> (HF)</a:t>
                      </a:r>
                      <a:endParaRPr lang="ru-RU" sz="1800" dirty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2400" dirty="0" err="1">
                          <a:effectLst/>
                        </a:rPr>
                        <a:t>Azodyň</a:t>
                      </a:r>
                      <a:r>
                        <a:rPr lang="de-DE" sz="2400" dirty="0">
                          <a:effectLst/>
                        </a:rPr>
                        <a:t> </a:t>
                      </a:r>
                      <a:r>
                        <a:rPr lang="de-DE" sz="2400" dirty="0" err="1">
                          <a:effectLst/>
                        </a:rPr>
                        <a:t>dioksidi</a:t>
                      </a:r>
                      <a:r>
                        <a:rPr lang="de-DE" sz="2400" dirty="0">
                          <a:effectLst/>
                        </a:rPr>
                        <a:t> (NO</a:t>
                      </a:r>
                      <a:r>
                        <a:rPr lang="de-DE" sz="2400" baseline="-25000" dirty="0">
                          <a:effectLst/>
                        </a:rPr>
                        <a:t>2</a:t>
                      </a:r>
                      <a:r>
                        <a:rPr lang="de-DE" sz="2400" dirty="0">
                          <a:effectLst/>
                        </a:rPr>
                        <a:t>)</a:t>
                      </a:r>
                      <a:endParaRPr lang="ru-RU" sz="1800" dirty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2400" dirty="0" err="1">
                          <a:effectLst/>
                        </a:rPr>
                        <a:t>Kükürt</a:t>
                      </a:r>
                      <a:r>
                        <a:rPr lang="de-DE" sz="2400" dirty="0">
                          <a:effectLst/>
                        </a:rPr>
                        <a:t> </a:t>
                      </a:r>
                      <a:r>
                        <a:rPr lang="de-DE" sz="2400" dirty="0" err="1">
                          <a:effectLst/>
                        </a:rPr>
                        <a:t>kislotasy</a:t>
                      </a:r>
                      <a:r>
                        <a:rPr lang="de-DE" sz="2400" dirty="0">
                          <a:effectLst/>
                        </a:rPr>
                        <a:t> (H</a:t>
                      </a:r>
                      <a:r>
                        <a:rPr lang="de-DE" sz="2400" baseline="-25000" dirty="0">
                          <a:effectLst/>
                        </a:rPr>
                        <a:t>2</a:t>
                      </a:r>
                      <a:r>
                        <a:rPr lang="de-DE" sz="2400" dirty="0">
                          <a:effectLst/>
                        </a:rPr>
                        <a:t>SO</a:t>
                      </a:r>
                      <a:r>
                        <a:rPr lang="de-DE" sz="2400" baseline="-25000" dirty="0">
                          <a:effectLst/>
                        </a:rPr>
                        <a:t>4</a:t>
                      </a:r>
                      <a:r>
                        <a:rPr lang="de-DE" sz="2400" dirty="0">
                          <a:effectLst/>
                        </a:rPr>
                        <a:t>)</a:t>
                      </a:r>
                      <a:endParaRPr lang="ru-RU" sz="1800" dirty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2400" dirty="0">
                          <a:effectLst/>
                        </a:rPr>
                        <a:t>Benzol (C</a:t>
                      </a:r>
                      <a:r>
                        <a:rPr lang="de-DE" sz="2400" baseline="-25000" dirty="0">
                          <a:effectLst/>
                        </a:rPr>
                        <a:t>6</a:t>
                      </a:r>
                      <a:r>
                        <a:rPr lang="de-DE" sz="2400" dirty="0">
                          <a:effectLst/>
                        </a:rPr>
                        <a:t>H</a:t>
                      </a:r>
                      <a:r>
                        <a:rPr lang="de-DE" sz="2400" baseline="-25000" dirty="0">
                          <a:effectLst/>
                        </a:rPr>
                        <a:t>6</a:t>
                      </a:r>
                      <a:r>
                        <a:rPr lang="de-DE" sz="2400" dirty="0">
                          <a:effectLst/>
                        </a:rPr>
                        <a:t>)</a:t>
                      </a:r>
                      <a:endParaRPr lang="ru-RU" sz="1800" dirty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2400" dirty="0" err="1">
                          <a:effectLst/>
                        </a:rPr>
                        <a:t>Uglerodyň</a:t>
                      </a:r>
                      <a:r>
                        <a:rPr lang="de-DE" sz="2400" dirty="0">
                          <a:effectLst/>
                        </a:rPr>
                        <a:t> </a:t>
                      </a:r>
                      <a:r>
                        <a:rPr lang="de-DE" sz="2400" dirty="0" err="1">
                          <a:effectLst/>
                        </a:rPr>
                        <a:t>oksidi</a:t>
                      </a:r>
                      <a:r>
                        <a:rPr lang="de-DE" sz="2400" dirty="0">
                          <a:effectLst/>
                        </a:rPr>
                        <a:t> (CO)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2400" dirty="0">
                          <a:effectLst/>
                        </a:rPr>
                        <a:t> </a:t>
                      </a:r>
                      <a:endParaRPr lang="ru-RU" sz="1800" dirty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2400" dirty="0">
                          <a:effectLst/>
                        </a:rPr>
                        <a:t>0,001</a:t>
                      </a:r>
                      <a:endParaRPr lang="ru-RU" sz="1800" dirty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2400" dirty="0">
                          <a:effectLst/>
                        </a:rPr>
                        <a:t>0,02</a:t>
                      </a:r>
                      <a:endParaRPr lang="ru-RU" sz="1800" dirty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2400" dirty="0">
                          <a:effectLst/>
                        </a:rPr>
                        <a:t> 0,085</a:t>
                      </a:r>
                      <a:endParaRPr lang="ru-RU" sz="1800" dirty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2400" dirty="0">
                          <a:effectLst/>
                        </a:rPr>
                        <a:t>            0,3</a:t>
                      </a:r>
                      <a:endParaRPr lang="ru-RU" sz="1800" dirty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2400" dirty="0">
                          <a:effectLst/>
                        </a:rPr>
                        <a:t>            0,3</a:t>
                      </a:r>
                      <a:endParaRPr lang="ru-RU" sz="1800" dirty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2400" dirty="0">
                          <a:effectLst/>
                        </a:rPr>
                        <a:t>            5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2400" dirty="0">
                          <a:effectLst/>
                        </a:rPr>
                        <a:t> </a:t>
                      </a:r>
                      <a:endParaRPr lang="ru-RU" sz="1800" dirty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2400" dirty="0">
                          <a:effectLst/>
                        </a:rPr>
                        <a:t>0,0003</a:t>
                      </a:r>
                      <a:endParaRPr lang="ru-RU" sz="1800" dirty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2400" dirty="0">
                          <a:effectLst/>
                        </a:rPr>
                        <a:t>          0,005</a:t>
                      </a:r>
                      <a:endParaRPr lang="ru-RU" sz="1800" dirty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2400" dirty="0">
                          <a:effectLst/>
                        </a:rPr>
                        <a:t>          0,04</a:t>
                      </a:r>
                      <a:endParaRPr lang="ru-RU" sz="1800" dirty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2400" dirty="0">
                          <a:effectLst/>
                        </a:rPr>
                        <a:t>          0,1</a:t>
                      </a:r>
                      <a:endParaRPr lang="ru-RU" sz="1800" dirty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2400" dirty="0">
                          <a:effectLst/>
                        </a:rPr>
                        <a:t>          0,1</a:t>
                      </a:r>
                      <a:endParaRPr lang="ru-RU" sz="1800" dirty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2400" dirty="0">
                          <a:effectLst/>
                        </a:rPr>
                        <a:t>          3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015661098"/>
                  </a:ext>
                </a:extLst>
              </a:tr>
            </a:tbl>
          </a:graphicData>
        </a:graphic>
      </p:graphicFrame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2528743" y="0"/>
            <a:ext cx="7525458" cy="11079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altLang="ru-RU" sz="2400" b="1" i="0" u="none" strike="noStrike" normalizeH="0" baseline="0" dirty="0" err="1" smtClean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 charset="-128"/>
                <a:cs typeface="Times New Roman" panose="02020603050405020304" pitchFamily="18" charset="0"/>
              </a:rPr>
              <a:t>Türkmenistanda</a:t>
            </a:r>
            <a:r>
              <a:rPr kumimoji="0" lang="de-DE" altLang="ru-RU" sz="2400" b="1" i="0" u="none" strike="noStrike" normalizeH="0" baseline="0" dirty="0" smtClean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 charset="-128"/>
                <a:cs typeface="Times New Roman" panose="02020603050405020304" pitchFamily="18" charset="0"/>
              </a:rPr>
              <a:t> </a:t>
            </a:r>
            <a:r>
              <a:rPr kumimoji="0" lang="de-DE" altLang="ru-RU" sz="2400" b="1" i="0" u="none" strike="noStrike" normalizeH="0" baseline="0" dirty="0" err="1" smtClean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 charset="-128"/>
                <a:cs typeface="Times New Roman" panose="02020603050405020304" pitchFamily="18" charset="0"/>
              </a:rPr>
              <a:t>kabul</a:t>
            </a:r>
            <a:r>
              <a:rPr kumimoji="0" lang="de-DE" altLang="ru-RU" sz="2400" b="1" i="0" u="none" strike="noStrike" normalizeH="0" baseline="0" dirty="0" smtClean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 charset="-128"/>
                <a:cs typeface="Times New Roman" panose="02020603050405020304" pitchFamily="18" charset="0"/>
              </a:rPr>
              <a:t> </a:t>
            </a:r>
            <a:r>
              <a:rPr kumimoji="0" lang="de-DE" altLang="ru-RU" sz="2400" b="1" i="0" u="none" strike="noStrike" normalizeH="0" baseline="0" dirty="0" err="1" smtClean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 charset="-128"/>
                <a:cs typeface="Times New Roman" panose="02020603050405020304" pitchFamily="18" charset="0"/>
              </a:rPr>
              <a:t>edilen</a:t>
            </a:r>
            <a:r>
              <a:rPr kumimoji="0" lang="de-DE" altLang="ru-RU" sz="2400" b="1" i="0" u="none" strike="noStrike" normalizeH="0" baseline="0" dirty="0" smtClean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 charset="-128"/>
                <a:cs typeface="Times New Roman" panose="02020603050405020304" pitchFamily="18" charset="0"/>
              </a:rPr>
              <a:t> </a:t>
            </a:r>
            <a:r>
              <a:rPr kumimoji="0" lang="de-DE" altLang="ru-RU" sz="2400" b="1" i="0" u="none" strike="noStrike" normalizeH="0" baseline="0" dirty="0" err="1" smtClean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 charset="-128"/>
                <a:cs typeface="Times New Roman" panose="02020603050405020304" pitchFamily="18" charset="0"/>
              </a:rPr>
              <a:t>kadalar</a:t>
            </a:r>
            <a:r>
              <a:rPr kumimoji="0" lang="de-DE" altLang="ru-RU" sz="2400" b="1" i="0" u="none" strike="noStrike" normalizeH="0" baseline="0" dirty="0" smtClean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 charset="-128"/>
                <a:cs typeface="Times New Roman" panose="02020603050405020304" pitchFamily="18" charset="0"/>
              </a:rPr>
              <a:t> (</a:t>
            </a:r>
            <a:r>
              <a:rPr kumimoji="0" lang="de-DE" altLang="ru-RU" sz="2400" b="1" i="0" u="none" strike="noStrike" normalizeH="0" baseline="0" dirty="0" err="1" smtClean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 charset="-128"/>
                <a:cs typeface="Times New Roman" panose="02020603050405020304" pitchFamily="18" charset="0"/>
              </a:rPr>
              <a:t>normatiwler</a:t>
            </a:r>
            <a:r>
              <a:rPr kumimoji="0" lang="de-DE" altLang="ru-RU" sz="2400" b="1" i="0" u="none" strike="noStrike" normalizeH="0" baseline="0" dirty="0" smtClean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 charset="-128"/>
                <a:cs typeface="Times New Roman" panose="02020603050405020304" pitchFamily="18" charset="0"/>
              </a:rPr>
              <a:t>)</a:t>
            </a:r>
            <a:endParaRPr kumimoji="0" lang="ru-RU" altLang="ru-RU" b="1" i="0" u="none" strike="noStrike" normalizeH="0" baseline="0" dirty="0" smtClean="0">
              <a:ln/>
              <a:solidFill>
                <a:schemeClr val="accent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ru-RU" sz="2400" b="1" i="1" u="none" strike="noStrike" normalizeH="0" baseline="0" dirty="0" err="1" smtClean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 charset="-128"/>
                <a:cs typeface="Times New Roman" panose="02020603050405020304" pitchFamily="18" charset="0"/>
              </a:rPr>
              <a:t>Käbir</a:t>
            </a:r>
            <a:r>
              <a:rPr kumimoji="0" lang="en-US" altLang="ru-RU" sz="2400" b="1" i="1" u="none" strike="noStrike" normalizeH="0" baseline="0" dirty="0" smtClean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 charset="-128"/>
                <a:cs typeface="Times New Roman" panose="02020603050405020304" pitchFamily="18" charset="0"/>
              </a:rPr>
              <a:t> </a:t>
            </a:r>
            <a:r>
              <a:rPr kumimoji="0" lang="en-US" altLang="ru-RU" sz="2400" b="1" i="1" u="none" strike="noStrike" normalizeH="0" baseline="0" dirty="0" err="1" smtClean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 charset="-128"/>
                <a:cs typeface="Times New Roman" panose="02020603050405020304" pitchFamily="18" charset="0"/>
              </a:rPr>
              <a:t>zyýanly</a:t>
            </a:r>
            <a:r>
              <a:rPr kumimoji="0" lang="en-US" altLang="ru-RU" sz="2400" b="1" i="1" u="none" strike="noStrike" normalizeH="0" baseline="0" dirty="0" smtClean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 charset="-128"/>
                <a:cs typeface="Times New Roman" panose="02020603050405020304" pitchFamily="18" charset="0"/>
              </a:rPr>
              <a:t> </a:t>
            </a:r>
            <a:r>
              <a:rPr kumimoji="0" lang="en-US" altLang="ru-RU" sz="2400" b="1" i="1" u="none" strike="noStrike" normalizeH="0" baseline="0" dirty="0" err="1" smtClean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 charset="-128"/>
                <a:cs typeface="Times New Roman" panose="02020603050405020304" pitchFamily="18" charset="0"/>
              </a:rPr>
              <a:t>maddalaryň</a:t>
            </a:r>
            <a:r>
              <a:rPr kumimoji="0" lang="en-US" altLang="ru-RU" sz="2400" b="1" i="1" u="none" strike="noStrike" normalizeH="0" baseline="0" dirty="0" smtClean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 charset="-128"/>
                <a:cs typeface="Times New Roman" panose="02020603050405020304" pitchFamily="18" charset="0"/>
              </a:rPr>
              <a:t> </a:t>
            </a:r>
            <a:r>
              <a:rPr kumimoji="0" lang="en-US" altLang="ru-RU" sz="2400" b="1" i="1" u="none" strike="noStrike" normalizeH="0" baseline="0" dirty="0" err="1" smtClean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 charset="-128"/>
                <a:cs typeface="Times New Roman" panose="02020603050405020304" pitchFamily="18" charset="0"/>
              </a:rPr>
              <a:t>atmosferadaky</a:t>
            </a:r>
            <a:r>
              <a:rPr kumimoji="0" lang="en-US" altLang="ru-RU" sz="2400" b="1" i="1" u="none" strike="noStrike" normalizeH="0" baseline="0" dirty="0" smtClean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 charset="-128"/>
                <a:cs typeface="Times New Roman" panose="02020603050405020304" pitchFamily="18" charset="0"/>
              </a:rPr>
              <a:t> REAT </a:t>
            </a:r>
            <a:r>
              <a:rPr kumimoji="0" lang="en-US" altLang="ru-RU" sz="2400" b="1" i="1" u="none" strike="noStrike" normalizeH="0" baseline="0" dirty="0" err="1" smtClean="0">
                <a:ln/>
                <a:solidFill>
                  <a:schemeClr val="accent3"/>
                </a:solidFill>
                <a:latin typeface="Times New Roman" panose="02020603050405020304" pitchFamily="18" charset="0"/>
                <a:ea typeface="MyriadPro-Bold" charset="-128"/>
                <a:cs typeface="Times New Roman" panose="02020603050405020304" pitchFamily="18" charset="0"/>
              </a:rPr>
              <a:t>mukdary</a:t>
            </a:r>
            <a:endParaRPr kumimoji="0" lang="ru-RU" altLang="ru-RU" b="1" i="0" u="none" strike="noStrike" normalizeH="0" baseline="0" dirty="0" smtClean="0">
              <a:ln/>
              <a:solidFill>
                <a:schemeClr val="accent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1" i="0" u="none" strike="noStrike" normalizeH="0" baseline="0" dirty="0" smtClean="0">
              <a:ln/>
              <a:solidFill>
                <a:schemeClr val="accent3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8663649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70337836"/>
              </p:ext>
            </p:extLst>
          </p:nvPr>
        </p:nvGraphicFramePr>
        <p:xfrm>
          <a:off x="448761" y="1253300"/>
          <a:ext cx="11196543" cy="505051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573609">
                  <a:extLst>
                    <a:ext uri="{9D8B030D-6E8A-4147-A177-3AD203B41FA5}">
                      <a16:colId xmlns:a16="http://schemas.microsoft.com/office/drawing/2014/main" val="1143266374"/>
                    </a:ext>
                  </a:extLst>
                </a:gridCol>
                <a:gridCol w="2391682">
                  <a:extLst>
                    <a:ext uri="{9D8B030D-6E8A-4147-A177-3AD203B41FA5}">
                      <a16:colId xmlns:a16="http://schemas.microsoft.com/office/drawing/2014/main" val="3077580088"/>
                    </a:ext>
                  </a:extLst>
                </a:gridCol>
                <a:gridCol w="2221709">
                  <a:extLst>
                    <a:ext uri="{9D8B030D-6E8A-4147-A177-3AD203B41FA5}">
                      <a16:colId xmlns:a16="http://schemas.microsoft.com/office/drawing/2014/main" val="2338508164"/>
                    </a:ext>
                  </a:extLst>
                </a:gridCol>
                <a:gridCol w="2009543">
                  <a:extLst>
                    <a:ext uri="{9D8B030D-6E8A-4147-A177-3AD203B41FA5}">
                      <a16:colId xmlns:a16="http://schemas.microsoft.com/office/drawing/2014/main" val="1514457726"/>
                    </a:ext>
                  </a:extLst>
                </a:gridCol>
              </a:tblGrid>
              <a:tr h="533060">
                <a:tc rowSpan="2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2400">
                          <a:effectLst/>
                        </a:rPr>
                        <a:t>Maddalar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gridSpan="3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400">
                          <a:effectLst/>
                        </a:rPr>
                        <a:t>Bir gezeklik aňryçäk REAT, mg/ m</a:t>
                      </a:r>
                      <a:r>
                        <a:rPr lang="de-DE" sz="1400" baseline="30000">
                          <a:effectLst/>
                        </a:rPr>
                        <a:t>3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97451220"/>
                  </a:ext>
                </a:extLst>
              </a:tr>
              <a:tr h="98728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2400">
                          <a:effectLst/>
                        </a:rPr>
                        <a:t>Ösümlik-lerde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2400">
                          <a:effectLst/>
                        </a:rPr>
                        <a:t>Agaçlaşan dag jynslar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2400">
                          <a:effectLst/>
                        </a:rPr>
                        <a:t>Adam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709826603"/>
                  </a:ext>
                </a:extLst>
              </a:tr>
              <a:tr h="353017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2400">
                          <a:effectLst/>
                        </a:rPr>
                        <a:t>Ammiak (NH</a:t>
                      </a:r>
                      <a:r>
                        <a:rPr lang="de-DE" sz="2400" baseline="-25000">
                          <a:effectLst/>
                        </a:rPr>
                        <a:t>3</a:t>
                      </a:r>
                      <a:r>
                        <a:rPr lang="de-DE" sz="2400">
                          <a:effectLst/>
                        </a:rPr>
                        <a:t>)</a:t>
                      </a:r>
                      <a:endParaRPr lang="ru-RU" sz="1800"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2400">
                          <a:effectLst/>
                        </a:rPr>
                        <a:t>Azodyň dioksidi (NO</a:t>
                      </a:r>
                      <a:r>
                        <a:rPr lang="de-DE" sz="2400" baseline="-25000">
                          <a:effectLst/>
                        </a:rPr>
                        <a:t>2</a:t>
                      </a:r>
                      <a:r>
                        <a:rPr lang="de-DE" sz="2400">
                          <a:effectLst/>
                        </a:rPr>
                        <a:t>)</a:t>
                      </a:r>
                      <a:endParaRPr lang="ru-RU" sz="1800"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2400">
                          <a:effectLst/>
                        </a:rPr>
                        <a:t>Kükürdiň dioksidi (SO</a:t>
                      </a:r>
                      <a:r>
                        <a:rPr lang="de-DE" sz="2400" baseline="-25000">
                          <a:effectLst/>
                        </a:rPr>
                        <a:t>2</a:t>
                      </a:r>
                      <a:r>
                        <a:rPr lang="de-DE" sz="2400">
                          <a:effectLst/>
                        </a:rPr>
                        <a:t>)</a:t>
                      </a:r>
                      <a:endParaRPr lang="ru-RU" sz="1800"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2400">
                          <a:effectLst/>
                        </a:rPr>
                        <a:t>Benzol (C</a:t>
                      </a:r>
                      <a:r>
                        <a:rPr lang="de-DE" sz="2400" baseline="-25000">
                          <a:effectLst/>
                        </a:rPr>
                        <a:t>6</a:t>
                      </a:r>
                      <a:r>
                        <a:rPr lang="de-DE" sz="2400">
                          <a:effectLst/>
                        </a:rPr>
                        <a:t>H</a:t>
                      </a:r>
                      <a:r>
                        <a:rPr lang="de-DE" sz="2400" baseline="-25000">
                          <a:effectLst/>
                        </a:rPr>
                        <a:t>6</a:t>
                      </a:r>
                      <a:r>
                        <a:rPr lang="de-DE" sz="2400">
                          <a:effectLst/>
                        </a:rPr>
                        <a:t>)</a:t>
                      </a:r>
                      <a:endParaRPr lang="ru-RU" sz="1800"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2400">
                          <a:effectLst/>
                        </a:rPr>
                        <a:t>Kükürtwodorod (H</a:t>
                      </a:r>
                      <a:r>
                        <a:rPr lang="de-DE" sz="2400" baseline="-25000">
                          <a:effectLst/>
                        </a:rPr>
                        <a:t>2</a:t>
                      </a:r>
                      <a:r>
                        <a:rPr lang="de-DE" sz="2400">
                          <a:effectLst/>
                        </a:rPr>
                        <a:t>S)</a:t>
                      </a:r>
                      <a:endParaRPr lang="ru-RU" sz="1800"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2400">
                          <a:effectLst/>
                        </a:rPr>
                        <a:t>Hlor (Cl</a:t>
                      </a:r>
                      <a:r>
                        <a:rPr lang="de-DE" sz="2400" baseline="-25000">
                          <a:effectLst/>
                        </a:rPr>
                        <a:t>2</a:t>
                      </a:r>
                      <a:r>
                        <a:rPr lang="de-DE" sz="2400">
                          <a:effectLst/>
                        </a:rPr>
                        <a:t>)</a:t>
                      </a:r>
                      <a:endParaRPr lang="ru-RU" sz="1800"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2400">
                          <a:effectLst/>
                        </a:rPr>
                        <a:t>Metanol (CH</a:t>
                      </a:r>
                      <a:r>
                        <a:rPr lang="de-DE" sz="2400" baseline="-25000">
                          <a:effectLst/>
                        </a:rPr>
                        <a:t>3</a:t>
                      </a:r>
                      <a:r>
                        <a:rPr lang="de-DE" sz="2400">
                          <a:effectLst/>
                        </a:rPr>
                        <a:t>OH)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2159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2400" dirty="0">
                          <a:effectLst/>
                        </a:rPr>
                        <a:t>0,05</a:t>
                      </a:r>
                      <a:endParaRPr lang="ru-RU" sz="1800" dirty="0">
                        <a:effectLst/>
                      </a:endParaRPr>
                    </a:p>
                    <a:p>
                      <a:pPr indent="2159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2400" dirty="0">
                          <a:effectLst/>
                        </a:rPr>
                        <a:t>0,02</a:t>
                      </a:r>
                      <a:endParaRPr lang="ru-RU" sz="1800" dirty="0">
                        <a:effectLst/>
                      </a:endParaRPr>
                    </a:p>
                    <a:p>
                      <a:pPr indent="2159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2400" dirty="0">
                          <a:effectLst/>
                        </a:rPr>
                        <a:t>0,02</a:t>
                      </a:r>
                      <a:endParaRPr lang="ru-RU" sz="1800" dirty="0">
                        <a:effectLst/>
                      </a:endParaRPr>
                    </a:p>
                    <a:p>
                      <a:pPr indent="2159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2400" dirty="0">
                          <a:effectLst/>
                        </a:rPr>
                        <a:t>0,1</a:t>
                      </a:r>
                      <a:endParaRPr lang="ru-RU" sz="1800" dirty="0">
                        <a:effectLst/>
                      </a:endParaRPr>
                    </a:p>
                    <a:p>
                      <a:pPr indent="2159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2400" dirty="0">
                          <a:effectLst/>
                        </a:rPr>
                        <a:t>0,02</a:t>
                      </a:r>
                      <a:endParaRPr lang="ru-RU" sz="1800" dirty="0">
                        <a:effectLst/>
                      </a:endParaRPr>
                    </a:p>
                    <a:p>
                      <a:pPr indent="2159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2400" dirty="0">
                          <a:effectLst/>
                        </a:rPr>
                        <a:t>0,25</a:t>
                      </a:r>
                      <a:endParaRPr lang="ru-RU" sz="1800" dirty="0">
                        <a:effectLst/>
                      </a:endParaRPr>
                    </a:p>
                    <a:p>
                      <a:pPr indent="2159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2400" dirty="0">
                          <a:effectLst/>
                        </a:rPr>
                        <a:t>0,2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2159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2400" dirty="0">
                          <a:effectLst/>
                        </a:rPr>
                        <a:t>0,1</a:t>
                      </a:r>
                      <a:endParaRPr lang="ru-RU" sz="1800" dirty="0">
                        <a:effectLst/>
                      </a:endParaRPr>
                    </a:p>
                    <a:p>
                      <a:pPr indent="2159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2400" dirty="0">
                          <a:effectLst/>
                        </a:rPr>
                        <a:t>0,04</a:t>
                      </a:r>
                      <a:endParaRPr lang="ru-RU" sz="1800" dirty="0">
                        <a:effectLst/>
                      </a:endParaRPr>
                    </a:p>
                    <a:p>
                      <a:pPr indent="2159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2400" dirty="0">
                          <a:effectLst/>
                        </a:rPr>
                        <a:t>0,03</a:t>
                      </a:r>
                      <a:endParaRPr lang="ru-RU" sz="1800" dirty="0">
                        <a:effectLst/>
                      </a:endParaRPr>
                    </a:p>
                    <a:p>
                      <a:pPr indent="2159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2400" dirty="0">
                          <a:effectLst/>
                        </a:rPr>
                        <a:t>0,1</a:t>
                      </a:r>
                      <a:endParaRPr lang="ru-RU" sz="1800" dirty="0">
                        <a:effectLst/>
                      </a:endParaRPr>
                    </a:p>
                    <a:p>
                      <a:pPr indent="2159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2400" dirty="0">
                          <a:effectLst/>
                        </a:rPr>
                        <a:t>0,008</a:t>
                      </a:r>
                      <a:endParaRPr lang="ru-RU" sz="1800" dirty="0">
                        <a:effectLst/>
                      </a:endParaRPr>
                    </a:p>
                    <a:p>
                      <a:pPr indent="2159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2400" dirty="0">
                          <a:effectLst/>
                        </a:rPr>
                        <a:t>0,025</a:t>
                      </a:r>
                      <a:endParaRPr lang="ru-RU" sz="1800" dirty="0">
                        <a:effectLst/>
                      </a:endParaRPr>
                    </a:p>
                    <a:p>
                      <a:pPr indent="2159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2400" dirty="0">
                          <a:effectLst/>
                        </a:rPr>
                        <a:t>0,1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2159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2400" dirty="0">
                          <a:effectLst/>
                        </a:rPr>
                        <a:t>0,2</a:t>
                      </a:r>
                      <a:endParaRPr lang="ru-RU" sz="1800" dirty="0">
                        <a:effectLst/>
                      </a:endParaRPr>
                    </a:p>
                    <a:p>
                      <a:pPr indent="2159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2400" dirty="0">
                          <a:effectLst/>
                        </a:rPr>
                        <a:t>0,085</a:t>
                      </a:r>
                      <a:endParaRPr lang="ru-RU" sz="1800" dirty="0">
                        <a:effectLst/>
                      </a:endParaRPr>
                    </a:p>
                    <a:p>
                      <a:pPr indent="2159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2400" dirty="0">
                          <a:effectLst/>
                        </a:rPr>
                        <a:t>0,5</a:t>
                      </a:r>
                      <a:endParaRPr lang="ru-RU" sz="1800" dirty="0">
                        <a:effectLst/>
                      </a:endParaRPr>
                    </a:p>
                    <a:p>
                      <a:pPr indent="2159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2400" dirty="0">
                          <a:effectLst/>
                        </a:rPr>
                        <a:t>1,5</a:t>
                      </a:r>
                      <a:endParaRPr lang="ru-RU" sz="1800" dirty="0">
                        <a:effectLst/>
                      </a:endParaRPr>
                    </a:p>
                    <a:p>
                      <a:pPr indent="2159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2400" dirty="0">
                          <a:effectLst/>
                        </a:rPr>
                        <a:t>0,008</a:t>
                      </a:r>
                      <a:endParaRPr lang="ru-RU" sz="1800" dirty="0">
                        <a:effectLst/>
                      </a:endParaRPr>
                    </a:p>
                    <a:p>
                      <a:pPr indent="2159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2400" dirty="0">
                          <a:effectLst/>
                        </a:rPr>
                        <a:t>0,1</a:t>
                      </a:r>
                      <a:endParaRPr lang="ru-RU" sz="1800" dirty="0">
                        <a:effectLst/>
                      </a:endParaRPr>
                    </a:p>
                    <a:p>
                      <a:pPr indent="2159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2400" dirty="0">
                          <a:effectLst/>
                        </a:rPr>
                        <a:t>1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015628060"/>
                  </a:ext>
                </a:extLst>
              </a:tr>
            </a:tbl>
          </a:graphicData>
        </a:graphic>
      </p:graphicFrame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1047980" y="228276"/>
            <a:ext cx="10597325" cy="12311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222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altLang="ru-RU" sz="2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MyriadPro-Bold" charset="-128"/>
                <a:cs typeface="Times New Roman" panose="02020603050405020304" pitchFamily="18" charset="0"/>
              </a:rPr>
              <a:t>Atmosferadaky</a:t>
            </a:r>
            <a:r>
              <a:rPr kumimoji="0" lang="de-DE" alt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MyriadPro-Bold" charset="-128"/>
                <a:cs typeface="Times New Roman" panose="02020603050405020304" pitchFamily="18" charset="0"/>
              </a:rPr>
              <a:t> </a:t>
            </a:r>
            <a:r>
              <a:rPr kumimoji="0" lang="de-DE" altLang="ru-RU" sz="2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MyriadPro-Bold" charset="-128"/>
                <a:cs typeface="Times New Roman" panose="02020603050405020304" pitchFamily="18" charset="0"/>
              </a:rPr>
              <a:t>zyýanly</a:t>
            </a:r>
            <a:r>
              <a:rPr kumimoji="0" lang="de-DE" alt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MyriadPro-Bold" charset="-128"/>
                <a:cs typeface="Times New Roman" panose="02020603050405020304" pitchFamily="18" charset="0"/>
              </a:rPr>
              <a:t> </a:t>
            </a:r>
            <a:r>
              <a:rPr kumimoji="0" lang="de-DE" altLang="ru-RU" sz="2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MyriadPro-Bold" charset="-128"/>
                <a:cs typeface="Times New Roman" panose="02020603050405020304" pitchFamily="18" charset="0"/>
              </a:rPr>
              <a:t>maddalaryň</a:t>
            </a:r>
            <a:r>
              <a:rPr kumimoji="0" lang="de-DE" alt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MyriadPro-Bold" charset="-128"/>
                <a:cs typeface="Times New Roman" panose="02020603050405020304" pitchFamily="18" charset="0"/>
              </a:rPr>
              <a:t> REAT-</a:t>
            </a:r>
            <a:r>
              <a:rPr kumimoji="0" lang="de-DE" altLang="ru-RU" sz="2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MyriadPro-Bold" charset="-128"/>
                <a:cs typeface="Times New Roman" panose="02020603050405020304" pitchFamily="18" charset="0"/>
              </a:rPr>
              <a:t>larynyň</a:t>
            </a:r>
            <a:r>
              <a:rPr kumimoji="0" lang="de-DE" alt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MyriadPro-Bold" charset="-128"/>
                <a:cs typeface="Times New Roman" panose="02020603050405020304" pitchFamily="18" charset="0"/>
              </a:rPr>
              <a:t> </a:t>
            </a:r>
            <a:r>
              <a:rPr kumimoji="0" lang="de-DE" altLang="ru-RU" sz="2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MyriadPro-Bold" charset="-128"/>
                <a:cs typeface="Times New Roman" panose="02020603050405020304" pitchFamily="18" charset="0"/>
              </a:rPr>
              <a:t>dürli</a:t>
            </a:r>
            <a:r>
              <a:rPr kumimoji="0" lang="de-DE" alt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MyriadPro-Bold" charset="-128"/>
                <a:cs typeface="Times New Roman" panose="02020603050405020304" pitchFamily="18" charset="0"/>
              </a:rPr>
              <a:t> </a:t>
            </a:r>
            <a:r>
              <a:rPr kumimoji="0" lang="de-DE" altLang="ru-RU" sz="2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MyriadPro-Bold" charset="-128"/>
                <a:cs typeface="Times New Roman" panose="02020603050405020304" pitchFamily="18" charset="0"/>
              </a:rPr>
              <a:t>organizmler</a:t>
            </a:r>
            <a:r>
              <a:rPr kumimoji="0" lang="de-DE" alt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MyriadPro-Bold" charset="-128"/>
                <a:cs typeface="Times New Roman" panose="02020603050405020304" pitchFamily="18" charset="0"/>
              </a:rPr>
              <a:t> </a:t>
            </a:r>
            <a:endParaRPr kumimoji="0" lang="ru-RU" altLang="ru-RU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ea typeface="MyriadPro-Bold" charset="-128"/>
              <a:cs typeface="Times New Roman" panose="02020603050405020304" pitchFamily="18" charset="0"/>
            </a:endParaRPr>
          </a:p>
          <a:p>
            <a:pPr marL="0" marR="0" lvl="0" indent="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altLang="ru-RU" sz="2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MyriadPro-Bold" charset="-128"/>
                <a:cs typeface="Times New Roman" panose="02020603050405020304" pitchFamily="18" charset="0"/>
              </a:rPr>
              <a:t>üçin</a:t>
            </a:r>
            <a:r>
              <a:rPr kumimoji="0" lang="de-DE" alt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MyriadPro-Bold" charset="-128"/>
                <a:cs typeface="Times New Roman" panose="02020603050405020304" pitchFamily="18" charset="0"/>
              </a:rPr>
              <a:t> </a:t>
            </a:r>
            <a:r>
              <a:rPr kumimoji="0" lang="de-DE" altLang="ru-RU" sz="2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MyriadPro-Bold" charset="-128"/>
                <a:cs typeface="Times New Roman" panose="02020603050405020304" pitchFamily="18" charset="0"/>
              </a:rPr>
              <a:t>kadalary</a:t>
            </a:r>
            <a:r>
              <a:rPr kumimoji="0" lang="de-DE" alt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MyriadPro-Bold" charset="-128"/>
                <a:cs typeface="Times New Roman" panose="02020603050405020304" pitchFamily="18" charset="0"/>
              </a:rPr>
              <a:t> (</a:t>
            </a:r>
            <a:r>
              <a:rPr kumimoji="0" lang="de-DE" altLang="ru-RU" sz="2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MyriadPro-Bold" charset="-128"/>
                <a:cs typeface="Times New Roman" panose="02020603050405020304" pitchFamily="18" charset="0"/>
              </a:rPr>
              <a:t>normatiwleri</a:t>
            </a:r>
            <a:r>
              <a:rPr kumimoji="0" lang="de-DE" alt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MyriadPro-Bold" charset="-128"/>
                <a:cs typeface="Times New Roman" panose="02020603050405020304" pitchFamily="18" charset="0"/>
              </a:rPr>
              <a:t>)                                                   </a:t>
            </a:r>
            <a:endParaRPr kumimoji="0" lang="ru-RU" alt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7361930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</p:sld>
</file>

<file path=ppt/theme/theme1.xml><?xml version="1.0" encoding="utf-8"?>
<a:theme xmlns:a="http://schemas.openxmlformats.org/drawingml/2006/main" name="Ретро">
  <a:themeElements>
    <a:clrScheme name="Ретро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Ретро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Ретро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22</TotalTime>
  <Words>1667</Words>
  <Application>Microsoft Office PowerPoint</Application>
  <PresentationFormat>Широкоэкранный</PresentationFormat>
  <Paragraphs>108</Paragraphs>
  <Slides>17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23" baseType="lpstr">
      <vt:lpstr>Arial</vt:lpstr>
      <vt:lpstr>Calibri</vt:lpstr>
      <vt:lpstr>Calibri Light</vt:lpstr>
      <vt:lpstr>MyriadPro-Bold</vt:lpstr>
      <vt:lpstr>Times New Roman</vt:lpstr>
      <vt:lpstr>Ретро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User</cp:lastModifiedBy>
  <cp:revision>4</cp:revision>
  <dcterms:created xsi:type="dcterms:W3CDTF">2019-11-04T18:51:04Z</dcterms:created>
  <dcterms:modified xsi:type="dcterms:W3CDTF">2019-11-05T18:23:17Z</dcterms:modified>
</cp:coreProperties>
</file>