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8.wmf"/><Relationship Id="rId7" Type="http://schemas.openxmlformats.org/officeDocument/2006/relationships/image" Target="../media/image22.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9734B3D-9587-41C5-9E4B-2DDB2F1C5561}" type="datetimeFigureOut">
              <a:rPr lang="ru-RU" smtClean="0"/>
              <a:t>21.04.2020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518F1F-A170-464D-B010-FBEA5DE5D777}" type="slidenum">
              <a:rPr lang="ru-RU" smtClean="0"/>
              <a:t>‹#›</a:t>
            </a:fld>
            <a:endParaRPr lang="ru-RU"/>
          </a:p>
        </p:txBody>
      </p:sp>
    </p:spTree>
    <p:extLst>
      <p:ext uri="{BB962C8B-B14F-4D97-AF65-F5344CB8AC3E}">
        <p14:creationId xmlns:p14="http://schemas.microsoft.com/office/powerpoint/2010/main" val="3463036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9734B3D-9587-41C5-9E4B-2DDB2F1C5561}" type="datetimeFigureOut">
              <a:rPr lang="ru-RU" smtClean="0"/>
              <a:t>21.04.2020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518F1F-A170-464D-B010-FBEA5DE5D777}" type="slidenum">
              <a:rPr lang="ru-RU" smtClean="0"/>
              <a:t>‹#›</a:t>
            </a:fld>
            <a:endParaRPr lang="ru-RU"/>
          </a:p>
        </p:txBody>
      </p:sp>
    </p:spTree>
    <p:extLst>
      <p:ext uri="{BB962C8B-B14F-4D97-AF65-F5344CB8AC3E}">
        <p14:creationId xmlns:p14="http://schemas.microsoft.com/office/powerpoint/2010/main" val="2696783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9734B3D-9587-41C5-9E4B-2DDB2F1C5561}" type="datetimeFigureOut">
              <a:rPr lang="ru-RU" smtClean="0"/>
              <a:t>21.04.2020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518F1F-A170-464D-B010-FBEA5DE5D777}" type="slidenum">
              <a:rPr lang="ru-RU" smtClean="0"/>
              <a:t>‹#›</a:t>
            </a:fld>
            <a:endParaRPr lang="ru-RU"/>
          </a:p>
        </p:txBody>
      </p:sp>
    </p:spTree>
    <p:extLst>
      <p:ext uri="{BB962C8B-B14F-4D97-AF65-F5344CB8AC3E}">
        <p14:creationId xmlns:p14="http://schemas.microsoft.com/office/powerpoint/2010/main" val="243007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9734B3D-9587-41C5-9E4B-2DDB2F1C5561}" type="datetimeFigureOut">
              <a:rPr lang="ru-RU" smtClean="0"/>
              <a:t>21.04.2020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518F1F-A170-464D-B010-FBEA5DE5D777}" type="slidenum">
              <a:rPr lang="ru-RU" smtClean="0"/>
              <a:t>‹#›</a:t>
            </a:fld>
            <a:endParaRPr lang="ru-RU"/>
          </a:p>
        </p:txBody>
      </p:sp>
    </p:spTree>
    <p:extLst>
      <p:ext uri="{BB962C8B-B14F-4D97-AF65-F5344CB8AC3E}">
        <p14:creationId xmlns:p14="http://schemas.microsoft.com/office/powerpoint/2010/main" val="1442025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9734B3D-9587-41C5-9E4B-2DDB2F1C5561}" type="datetimeFigureOut">
              <a:rPr lang="ru-RU" smtClean="0"/>
              <a:t>21.04.2020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1518F1F-A170-464D-B010-FBEA5DE5D777}" type="slidenum">
              <a:rPr lang="ru-RU" smtClean="0"/>
              <a:t>‹#›</a:t>
            </a:fld>
            <a:endParaRPr lang="ru-RU"/>
          </a:p>
        </p:txBody>
      </p:sp>
    </p:spTree>
    <p:extLst>
      <p:ext uri="{BB962C8B-B14F-4D97-AF65-F5344CB8AC3E}">
        <p14:creationId xmlns:p14="http://schemas.microsoft.com/office/powerpoint/2010/main" val="196858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9734B3D-9587-41C5-9E4B-2DDB2F1C5561}" type="datetimeFigureOut">
              <a:rPr lang="ru-RU" smtClean="0"/>
              <a:t>21.04.2020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1518F1F-A170-464D-B010-FBEA5DE5D777}" type="slidenum">
              <a:rPr lang="ru-RU" smtClean="0"/>
              <a:t>‹#›</a:t>
            </a:fld>
            <a:endParaRPr lang="ru-RU"/>
          </a:p>
        </p:txBody>
      </p:sp>
    </p:spTree>
    <p:extLst>
      <p:ext uri="{BB962C8B-B14F-4D97-AF65-F5344CB8AC3E}">
        <p14:creationId xmlns:p14="http://schemas.microsoft.com/office/powerpoint/2010/main" val="54097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9734B3D-9587-41C5-9E4B-2DDB2F1C5561}" type="datetimeFigureOut">
              <a:rPr lang="ru-RU" smtClean="0"/>
              <a:t>21.04.2020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1518F1F-A170-464D-B010-FBEA5DE5D777}" type="slidenum">
              <a:rPr lang="ru-RU" smtClean="0"/>
              <a:t>‹#›</a:t>
            </a:fld>
            <a:endParaRPr lang="ru-RU"/>
          </a:p>
        </p:txBody>
      </p:sp>
    </p:spTree>
    <p:extLst>
      <p:ext uri="{BB962C8B-B14F-4D97-AF65-F5344CB8AC3E}">
        <p14:creationId xmlns:p14="http://schemas.microsoft.com/office/powerpoint/2010/main" val="2725879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9734B3D-9587-41C5-9E4B-2DDB2F1C5561}" type="datetimeFigureOut">
              <a:rPr lang="ru-RU" smtClean="0"/>
              <a:t>21.04.2020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1518F1F-A170-464D-B010-FBEA5DE5D777}" type="slidenum">
              <a:rPr lang="ru-RU" smtClean="0"/>
              <a:t>‹#›</a:t>
            </a:fld>
            <a:endParaRPr lang="ru-RU"/>
          </a:p>
        </p:txBody>
      </p:sp>
    </p:spTree>
    <p:extLst>
      <p:ext uri="{BB962C8B-B14F-4D97-AF65-F5344CB8AC3E}">
        <p14:creationId xmlns:p14="http://schemas.microsoft.com/office/powerpoint/2010/main" val="2487466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9734B3D-9587-41C5-9E4B-2DDB2F1C5561}" type="datetimeFigureOut">
              <a:rPr lang="ru-RU" smtClean="0"/>
              <a:t>21.04.2020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1518F1F-A170-464D-B010-FBEA5DE5D777}" type="slidenum">
              <a:rPr lang="ru-RU" smtClean="0"/>
              <a:t>‹#›</a:t>
            </a:fld>
            <a:endParaRPr lang="ru-RU"/>
          </a:p>
        </p:txBody>
      </p:sp>
    </p:spTree>
    <p:extLst>
      <p:ext uri="{BB962C8B-B14F-4D97-AF65-F5344CB8AC3E}">
        <p14:creationId xmlns:p14="http://schemas.microsoft.com/office/powerpoint/2010/main" val="156081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9734B3D-9587-41C5-9E4B-2DDB2F1C5561}" type="datetimeFigureOut">
              <a:rPr lang="ru-RU" smtClean="0"/>
              <a:t>21.04.2020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1518F1F-A170-464D-B010-FBEA5DE5D777}" type="slidenum">
              <a:rPr lang="ru-RU" smtClean="0"/>
              <a:t>‹#›</a:t>
            </a:fld>
            <a:endParaRPr lang="ru-RU"/>
          </a:p>
        </p:txBody>
      </p:sp>
    </p:spTree>
    <p:extLst>
      <p:ext uri="{BB962C8B-B14F-4D97-AF65-F5344CB8AC3E}">
        <p14:creationId xmlns:p14="http://schemas.microsoft.com/office/powerpoint/2010/main" val="4273392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9734B3D-9587-41C5-9E4B-2DDB2F1C5561}" type="datetimeFigureOut">
              <a:rPr lang="ru-RU" smtClean="0"/>
              <a:t>21.04.2020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1518F1F-A170-464D-B010-FBEA5DE5D777}" type="slidenum">
              <a:rPr lang="ru-RU" smtClean="0"/>
              <a:t>‹#›</a:t>
            </a:fld>
            <a:endParaRPr lang="ru-RU"/>
          </a:p>
        </p:txBody>
      </p:sp>
    </p:spTree>
    <p:extLst>
      <p:ext uri="{BB962C8B-B14F-4D97-AF65-F5344CB8AC3E}">
        <p14:creationId xmlns:p14="http://schemas.microsoft.com/office/powerpoint/2010/main" val="278924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734B3D-9587-41C5-9E4B-2DDB2F1C5561}" type="datetimeFigureOut">
              <a:rPr lang="ru-RU" smtClean="0"/>
              <a:t>21.04.2020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518F1F-A170-464D-B010-FBEA5DE5D777}" type="slidenum">
              <a:rPr lang="ru-RU" smtClean="0"/>
              <a:t>‹#›</a:t>
            </a:fld>
            <a:endParaRPr lang="ru-RU"/>
          </a:p>
        </p:txBody>
      </p:sp>
    </p:spTree>
    <p:extLst>
      <p:ext uri="{BB962C8B-B14F-4D97-AF65-F5344CB8AC3E}">
        <p14:creationId xmlns:p14="http://schemas.microsoft.com/office/powerpoint/2010/main" val="23254869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6.wmf"/><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image" Target="../media/image8.wmf"/><Relationship Id="rId7" Type="http://schemas.openxmlformats.org/officeDocument/2006/relationships/image" Target="../media/image12.wmf"/><Relationship Id="rId2" Type="http://schemas.openxmlformats.org/officeDocument/2006/relationships/image" Target="../media/image7.wmf"/><Relationship Id="rId1" Type="http://schemas.openxmlformats.org/officeDocument/2006/relationships/slideLayout" Target="../slideLayouts/slideLayout2.xml"/><Relationship Id="rId6" Type="http://schemas.openxmlformats.org/officeDocument/2006/relationships/image" Target="../media/image11.wmf"/><Relationship Id="rId5" Type="http://schemas.openxmlformats.org/officeDocument/2006/relationships/image" Target="../media/image10.wmf"/><Relationship Id="rId10" Type="http://schemas.openxmlformats.org/officeDocument/2006/relationships/image" Target="../media/image15.wmf"/><Relationship Id="rId4" Type="http://schemas.openxmlformats.org/officeDocument/2006/relationships/image" Target="../media/image9.wmf"/><Relationship Id="rId9" Type="http://schemas.openxmlformats.org/officeDocument/2006/relationships/image" Target="../media/image14.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8.wmf"/><Relationship Id="rId13" Type="http://schemas.openxmlformats.org/officeDocument/2006/relationships/oleObject" Target="../embeddings/oleObject10.bin"/><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20.wmf"/><Relationship Id="rId2" Type="http://schemas.openxmlformats.org/officeDocument/2006/relationships/slideLayout" Target="../slideLayouts/slideLayout2.xml"/><Relationship Id="rId16" Type="http://schemas.openxmlformats.org/officeDocument/2006/relationships/image" Target="../media/image22.wmf"/><Relationship Id="rId1" Type="http://schemas.openxmlformats.org/officeDocument/2006/relationships/vmlDrawing" Target="../drawings/vmlDrawing4.vml"/><Relationship Id="rId6" Type="http://schemas.openxmlformats.org/officeDocument/2006/relationships/image" Target="../media/image17.wmf"/><Relationship Id="rId11" Type="http://schemas.openxmlformats.org/officeDocument/2006/relationships/oleObject" Target="../embeddings/oleObject9.bin"/><Relationship Id="rId5" Type="http://schemas.openxmlformats.org/officeDocument/2006/relationships/oleObject" Target="../embeddings/oleObject6.bin"/><Relationship Id="rId15" Type="http://schemas.openxmlformats.org/officeDocument/2006/relationships/oleObject" Target="../embeddings/oleObject11.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8.bin"/><Relationship Id="rId14" Type="http://schemas.openxmlformats.org/officeDocument/2006/relationships/image" Target="../media/image2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54629" y="193449"/>
            <a:ext cx="9144000" cy="1156380"/>
          </a:xfrm>
        </p:spPr>
        <p:txBody>
          <a:bodyPr/>
          <a:lstStyle/>
          <a:p>
            <a:r>
              <a:rPr lang="hr-HR" b="1" dirty="0">
                <a:solidFill>
                  <a:srgbClr val="FF0000"/>
                </a:solidFill>
              </a:rPr>
              <a:t>Hemişelik toguň </a:t>
            </a:r>
            <a:r>
              <a:rPr lang="hr-HR" b="1" dirty="0" smtClean="0">
                <a:solidFill>
                  <a:srgbClr val="FF0000"/>
                </a:solidFill>
              </a:rPr>
              <a:t>dwigatelleri</a:t>
            </a:r>
            <a:r>
              <a:rPr lang="en-US" b="1" dirty="0" smtClean="0">
                <a:solidFill>
                  <a:srgbClr val="FF0000"/>
                </a:solidFill>
              </a:rPr>
              <a:t>.</a:t>
            </a:r>
            <a:endParaRPr lang="ru-RU" dirty="0">
              <a:solidFill>
                <a:srgbClr val="FF0000"/>
              </a:solidFill>
            </a:endParaRPr>
          </a:p>
        </p:txBody>
      </p:sp>
      <p:sp>
        <p:nvSpPr>
          <p:cNvPr id="3" name="Подзаголовок 2"/>
          <p:cNvSpPr>
            <a:spLocks noGrp="1"/>
          </p:cNvSpPr>
          <p:nvPr>
            <p:ph type="subTitle" idx="1"/>
          </p:nvPr>
        </p:nvSpPr>
        <p:spPr>
          <a:xfrm>
            <a:off x="609600" y="1640115"/>
            <a:ext cx="11234057" cy="2035629"/>
          </a:xfrm>
        </p:spPr>
        <p:txBody>
          <a:bodyPr>
            <a:normAutofit/>
          </a:bodyPr>
          <a:lstStyle/>
          <a:p>
            <a:r>
              <a:rPr lang="tk-TM" sz="3600" b="1" dirty="0" smtClean="0"/>
              <a:t>Meyilnama</a:t>
            </a:r>
            <a:endParaRPr lang="en-US" sz="3600" b="1" dirty="0" smtClean="0"/>
          </a:p>
          <a:p>
            <a:pPr marL="514350" indent="-514350">
              <a:buAutoNum type="arabicPeriod"/>
            </a:pPr>
            <a:r>
              <a:rPr lang="hr-HR" sz="3200" b="1" dirty="0" smtClean="0"/>
              <a:t>Hemişelik </a:t>
            </a:r>
            <a:r>
              <a:rPr lang="hr-HR" sz="3200" b="1" dirty="0"/>
              <a:t>toguň dwigateliniň </a:t>
            </a:r>
            <a:r>
              <a:rPr lang="hr-HR" sz="3200" b="1" dirty="0" smtClean="0"/>
              <a:t>deňlemeleri</a:t>
            </a:r>
            <a:r>
              <a:rPr lang="en-US" sz="3200" b="1" dirty="0" smtClean="0"/>
              <a:t>.</a:t>
            </a:r>
          </a:p>
          <a:p>
            <a:pPr marL="514350" indent="-514350">
              <a:buAutoNum type="arabicPeriod"/>
            </a:pPr>
            <a:r>
              <a:rPr lang="tk-TM" sz="3200" b="1" dirty="0" smtClean="0"/>
              <a:t>Hemişelik toguň</a:t>
            </a:r>
            <a:r>
              <a:rPr lang="en-US" sz="3200" b="1" dirty="0" smtClean="0"/>
              <a:t> </a:t>
            </a:r>
            <a:r>
              <a:rPr lang="tk-TM" sz="3200" b="1" dirty="0" smtClean="0"/>
              <a:t>dwigateliniň häsiýetnamalary</a:t>
            </a:r>
          </a:p>
          <a:p>
            <a:endParaRPr lang="ru-RU" sz="3600" b="1" dirty="0"/>
          </a:p>
        </p:txBody>
      </p:sp>
      <p:pic>
        <p:nvPicPr>
          <p:cNvPr id="4" name="Рисунок 3"/>
          <p:cNvPicPr>
            <a:picLocks noChangeAspect="1"/>
          </p:cNvPicPr>
          <p:nvPr/>
        </p:nvPicPr>
        <p:blipFill>
          <a:blip r:embed="rId2"/>
          <a:stretch>
            <a:fillRect/>
          </a:stretch>
        </p:blipFill>
        <p:spPr>
          <a:xfrm>
            <a:off x="3389086" y="3396343"/>
            <a:ext cx="5457544" cy="3490685"/>
          </a:xfrm>
          <a:prstGeom prst="rect">
            <a:avLst/>
          </a:prstGeom>
        </p:spPr>
      </p:pic>
    </p:spTree>
    <p:extLst>
      <p:ext uri="{BB962C8B-B14F-4D97-AF65-F5344CB8AC3E}">
        <p14:creationId xmlns:p14="http://schemas.microsoft.com/office/powerpoint/2010/main" val="39549132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endParaRPr lang="tk-TM" sz="4000" dirty="0" smtClean="0">
              <a:solidFill>
                <a:schemeClr val="accent2">
                  <a:lumMod val="75000"/>
                </a:schemeClr>
              </a:solidFill>
            </a:endParaRPr>
          </a:p>
          <a:p>
            <a:r>
              <a:rPr lang="tk-TM" sz="4000" dirty="0" smtClean="0">
                <a:solidFill>
                  <a:schemeClr val="accent2">
                    <a:lumMod val="75000"/>
                  </a:schemeClr>
                </a:solidFill>
              </a:rPr>
              <a:t>Üýtgeýän toguň dwigatelleri bilen deňeşdirilende hemişelik toguň dwigatelleriniň aýlaw ýygylyklaryny giň çäkde erkin sazlamak mümkinçiliginiň barlygy sebäpli, olar senagatda we transportda köpçülikleýin ulanylyşa eýedirler. Hemişelik toguň dwigatelleri hem edil hemişelik toguň generatorlary ýaly oýandyrylyş usuly boýunça </a:t>
            </a:r>
            <a:r>
              <a:rPr lang="tk-TM" sz="4000" dirty="0" smtClean="0"/>
              <a:t>baglanşyksyz, parallel, yzygider we garyşyk </a:t>
            </a:r>
            <a:r>
              <a:rPr lang="tk-TM" sz="4000" dirty="0" smtClean="0">
                <a:solidFill>
                  <a:schemeClr val="accent2">
                    <a:lumMod val="75000"/>
                  </a:schemeClr>
                </a:solidFill>
              </a:rPr>
              <a:t>görnüşlere bölünýärler. Önümçilikde oýandyrylyş usullaryna seretmezden hemişelik toguň dwigatelleriniň ähli görnüşleri hem ulanylýar.</a:t>
            </a:r>
            <a:endParaRPr lang="tk-TM" sz="4000" dirty="0">
              <a:solidFill>
                <a:schemeClr val="accent2">
                  <a:lumMod val="75000"/>
                </a:schemeClr>
              </a:solidFill>
            </a:endParaRPr>
          </a:p>
        </p:txBody>
      </p:sp>
    </p:spTree>
    <p:extLst>
      <p:ext uri="{BB962C8B-B14F-4D97-AF65-F5344CB8AC3E}">
        <p14:creationId xmlns:p14="http://schemas.microsoft.com/office/powerpoint/2010/main" val="25533998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lnSpcReduction="10000"/>
          </a:bodyPr>
          <a:lstStyle/>
          <a:p>
            <a:r>
              <a:rPr lang="tk-TM" sz="4000" dirty="0" smtClean="0">
                <a:solidFill>
                  <a:schemeClr val="accent2">
                    <a:lumMod val="75000"/>
                  </a:schemeClr>
                </a:solidFill>
              </a:rPr>
              <a:t>Baglanşyksyz we yzygider oýandyrylýan dwigatellerde ýakoryň togy dwigateliň çeşmeden alýan toguna deňdir. Parallel we garyşyk oýandyrylýan dwigatellerde ýakoryň togy çeşmeden alynýan tokdan oýandyryjy sistemanyň togunyň aýrylmagyna deňdir. Oýandyryjy sistemada esasy magnit meýdanyny döretmek üçin sarp edilýän kuwwat dwigateliň nominal kuwwatynyň </a:t>
            </a:r>
            <a:r>
              <a:rPr lang="tk-TM" sz="4000" dirty="0" smtClean="0"/>
              <a:t>1÷5 %</a:t>
            </a:r>
            <a:r>
              <a:rPr lang="tk-TM" sz="4000" dirty="0" smtClean="0">
                <a:solidFill>
                  <a:schemeClr val="accent2">
                    <a:lumMod val="75000"/>
                  </a:schemeClr>
                </a:solidFill>
              </a:rPr>
              <a:t>-ne deňdir.</a:t>
            </a:r>
          </a:p>
          <a:p>
            <a:r>
              <a:rPr lang="tk-TM" sz="4000" dirty="0" smtClean="0"/>
              <a:t>Hemişelik toguň dwigateliniň deňlemeleri.</a:t>
            </a:r>
          </a:p>
          <a:p>
            <a:r>
              <a:rPr lang="tk-TM" sz="4000" dirty="0" smtClean="0">
                <a:solidFill>
                  <a:srgbClr val="FF0000"/>
                </a:solidFill>
              </a:rPr>
              <a:t>1)	Naprýaženiýeleriň deňlemesi.</a:t>
            </a:r>
          </a:p>
          <a:p>
            <a:r>
              <a:rPr lang="tk-TM" sz="4000" dirty="0" smtClean="0">
                <a:solidFill>
                  <a:schemeClr val="accent2">
                    <a:lumMod val="75000"/>
                  </a:schemeClr>
                </a:solidFill>
              </a:rPr>
              <a:t>Dwigatele goýlan naprýaženiýe ýakorda indusirlenýän </a:t>
            </a:r>
            <a:r>
              <a:rPr lang="tk-TM" sz="4000" dirty="0" smtClean="0"/>
              <a:t>E </a:t>
            </a:r>
            <a:r>
              <a:rPr lang="tk-TM" sz="4000" dirty="0" smtClean="0">
                <a:solidFill>
                  <a:schemeClr val="accent2">
                    <a:lumMod val="75000"/>
                  </a:schemeClr>
                </a:solidFill>
              </a:rPr>
              <a:t>elektrik hereketlendiriji güýji we ýakoryň zynjyryndaky naprýaženiýäniň peselmesini deňagramlaşdyrýar.</a:t>
            </a:r>
          </a:p>
          <a:p>
            <a:endParaRPr lang="tk-TM" sz="4000" dirty="0"/>
          </a:p>
        </p:txBody>
      </p:sp>
    </p:spTree>
    <p:extLst>
      <p:ext uri="{BB962C8B-B14F-4D97-AF65-F5344CB8AC3E}">
        <p14:creationId xmlns:p14="http://schemas.microsoft.com/office/powerpoint/2010/main" val="424823310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lstStyle/>
          <a:p>
            <a:pPr marL="0" indent="0">
              <a:buNone/>
            </a:pPr>
            <a:endParaRPr lang="en-US" dirty="0">
              <a:solidFill>
                <a:schemeClr val="accent2">
                  <a:lumMod val="75000"/>
                </a:schemeClr>
              </a:solidFill>
            </a:endParaRPr>
          </a:p>
          <a:p>
            <a:pPr marL="0" indent="0">
              <a:buNone/>
            </a:pPr>
            <a:endParaRPr lang="en-US" dirty="0" smtClean="0">
              <a:solidFill>
                <a:schemeClr val="accent2">
                  <a:lumMod val="75000"/>
                </a:schemeClr>
              </a:solidFill>
            </a:endParaRPr>
          </a:p>
          <a:p>
            <a:pPr marL="0" indent="0">
              <a:buNone/>
            </a:pPr>
            <a:r>
              <a:rPr lang="tk-TM" sz="4000" dirty="0" smtClean="0">
                <a:solidFill>
                  <a:schemeClr val="accent2">
                    <a:lumMod val="75000"/>
                  </a:schemeClr>
                </a:solidFill>
              </a:rPr>
              <a:t>bu aňlatmada </a:t>
            </a:r>
            <a:r>
              <a:rPr lang="tk-TM" sz="4000" dirty="0" smtClean="0"/>
              <a:t>I</a:t>
            </a:r>
            <a:r>
              <a:rPr lang="tk-TM" sz="2000" dirty="0" smtClean="0"/>
              <a:t>ýa</a:t>
            </a:r>
            <a:r>
              <a:rPr lang="tk-TM" sz="4000" dirty="0" smtClean="0"/>
              <a:t>∑r</a:t>
            </a:r>
            <a:r>
              <a:rPr lang="tk-TM" sz="2000" dirty="0" smtClean="0"/>
              <a:t>ýa</a:t>
            </a:r>
            <a:r>
              <a:rPr lang="tk-TM" sz="4000" dirty="0" smtClean="0">
                <a:solidFill>
                  <a:schemeClr val="accent2">
                    <a:lumMod val="75000"/>
                  </a:schemeClr>
                </a:solidFill>
              </a:rPr>
              <a:t>-ýakor zynjyryndaky naprýaženiýe peselmesi, </a:t>
            </a:r>
            <a:r>
              <a:rPr lang="el-GR" sz="4000" dirty="0" smtClean="0"/>
              <a:t>Δ</a:t>
            </a:r>
            <a:r>
              <a:rPr lang="tk-TM" sz="4000" dirty="0" smtClean="0"/>
              <a:t>U</a:t>
            </a:r>
            <a:r>
              <a:rPr lang="tk-TM" sz="2000" dirty="0" smtClean="0"/>
              <a:t>ş</a:t>
            </a:r>
            <a:r>
              <a:rPr lang="tk-TM" sz="4000" dirty="0" smtClean="0">
                <a:solidFill>
                  <a:schemeClr val="accent2">
                    <a:lumMod val="75000"/>
                  </a:schemeClr>
                </a:solidFill>
              </a:rPr>
              <a:t>-şotgalar bilen kollektor plastinkalaryň arasyndaky kontaktda ýüze çykýan naprýaženiýe </a:t>
            </a:r>
            <a:r>
              <a:rPr lang="tk-TM" sz="4000" dirty="0" smtClean="0">
                <a:solidFill>
                  <a:schemeClr val="accent2">
                    <a:lumMod val="75000"/>
                  </a:schemeClr>
                </a:solidFill>
              </a:rPr>
              <a:t>peselmesi, </a:t>
            </a:r>
            <a:r>
              <a:rPr lang="tk-TM" sz="4000" dirty="0" smtClean="0"/>
              <a:t>∑r</a:t>
            </a:r>
            <a:r>
              <a:rPr lang="tk-TM" sz="2000" dirty="0" smtClean="0"/>
              <a:t>ýa</a:t>
            </a:r>
            <a:r>
              <a:rPr lang="tk-TM" sz="4000" dirty="0" smtClean="0"/>
              <a:t>= r</a:t>
            </a:r>
            <a:r>
              <a:rPr lang="tk-TM" sz="2000" dirty="0" smtClean="0"/>
              <a:t>ýa</a:t>
            </a:r>
            <a:r>
              <a:rPr lang="tk-TM" sz="4000" dirty="0" smtClean="0"/>
              <a:t>+ r</a:t>
            </a:r>
            <a:r>
              <a:rPr lang="tk-TM" sz="2000" dirty="0" smtClean="0"/>
              <a:t>goş</a:t>
            </a:r>
            <a:r>
              <a:rPr lang="tk-TM" sz="4000" dirty="0" smtClean="0"/>
              <a:t>+ r</a:t>
            </a:r>
            <a:r>
              <a:rPr lang="tk-TM" sz="2000" dirty="0" smtClean="0"/>
              <a:t>yzg</a:t>
            </a:r>
            <a:r>
              <a:rPr lang="tk-TM" sz="4000" dirty="0" smtClean="0"/>
              <a:t>+ r</a:t>
            </a:r>
            <a:r>
              <a:rPr lang="tk-TM" sz="2000" dirty="0" smtClean="0"/>
              <a:t>k</a:t>
            </a:r>
            <a:r>
              <a:rPr lang="tk-TM" sz="4000" dirty="0" smtClean="0">
                <a:solidFill>
                  <a:schemeClr val="accent2">
                    <a:lumMod val="75000"/>
                  </a:schemeClr>
                </a:solidFill>
              </a:rPr>
              <a:t>-ýakor </a:t>
            </a:r>
            <a:r>
              <a:rPr lang="tk-TM" sz="4000" dirty="0" smtClean="0">
                <a:solidFill>
                  <a:schemeClr val="accent2">
                    <a:lumMod val="75000"/>
                  </a:schemeClr>
                </a:solidFill>
              </a:rPr>
              <a:t>zynjyrynyň umumy garşylygy bolup, bu ýerde</a:t>
            </a:r>
            <a:r>
              <a:rPr lang="en-US" sz="4000" dirty="0" smtClean="0">
                <a:solidFill>
                  <a:schemeClr val="accent2">
                    <a:lumMod val="75000"/>
                  </a:schemeClr>
                </a:solidFill>
              </a:rPr>
              <a:t> </a:t>
            </a:r>
            <a:r>
              <a:rPr lang="tk-TM" sz="4000" dirty="0" smtClean="0"/>
              <a:t>r</a:t>
            </a:r>
            <a:r>
              <a:rPr lang="tk-TM" sz="2000" dirty="0" smtClean="0"/>
              <a:t>ýa</a:t>
            </a:r>
            <a:r>
              <a:rPr lang="tk-TM" sz="4000" dirty="0" smtClean="0"/>
              <a:t>, r</a:t>
            </a:r>
            <a:r>
              <a:rPr lang="tk-TM" sz="2000" dirty="0" smtClean="0"/>
              <a:t>goş</a:t>
            </a:r>
            <a:r>
              <a:rPr lang="tk-TM" sz="4000" dirty="0" smtClean="0"/>
              <a:t>, r</a:t>
            </a:r>
            <a:r>
              <a:rPr lang="tk-TM" sz="2000" dirty="0" smtClean="0"/>
              <a:t>yzg</a:t>
            </a:r>
            <a:r>
              <a:rPr lang="tk-TM" sz="4000" dirty="0" smtClean="0"/>
              <a:t>, r</a:t>
            </a:r>
            <a:r>
              <a:rPr lang="tk-TM" sz="2000" dirty="0" smtClean="0"/>
              <a:t>k</a:t>
            </a:r>
            <a:r>
              <a:rPr lang="tk-TM" sz="4000" dirty="0" smtClean="0">
                <a:solidFill>
                  <a:schemeClr val="accent2">
                    <a:lumMod val="75000"/>
                  </a:schemeClr>
                </a:solidFill>
              </a:rPr>
              <a:t>-degişlilikde ýakoryň</a:t>
            </a:r>
            <a:r>
              <a:rPr lang="tk-TM" sz="4000" dirty="0" smtClean="0">
                <a:solidFill>
                  <a:schemeClr val="accent2">
                    <a:lumMod val="75000"/>
                  </a:schemeClr>
                </a:solidFill>
              </a:rPr>
              <a:t>, goşmaça polýuslaryň, yzygider we kompensasion sarymlaryň garşylyklary. Käbir hasaplamalar üçin </a:t>
            </a:r>
            <a:r>
              <a:rPr lang="tk-TM" sz="4000" dirty="0" smtClean="0"/>
              <a:t>(2.159) </a:t>
            </a:r>
            <a:r>
              <a:rPr lang="tk-TM" sz="4000" dirty="0" smtClean="0">
                <a:solidFill>
                  <a:schemeClr val="accent2">
                    <a:lumMod val="75000"/>
                  </a:schemeClr>
                </a:solidFill>
              </a:rPr>
              <a:t>aňlatmany aşakdaky görnüşde hem ýazylýar.</a:t>
            </a:r>
            <a:endParaRPr lang="tk-TM" sz="4000" dirty="0">
              <a:solidFill>
                <a:schemeClr val="accent2">
                  <a:lumMod val="75000"/>
                </a:schemeClr>
              </a:solidFill>
            </a:endParaRP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1417986449"/>
              </p:ext>
            </p:extLst>
          </p:nvPr>
        </p:nvGraphicFramePr>
        <p:xfrm>
          <a:off x="3178627" y="101600"/>
          <a:ext cx="4966918" cy="866323"/>
        </p:xfrm>
        <a:graphic>
          <a:graphicData uri="http://schemas.openxmlformats.org/presentationml/2006/ole">
            <mc:AlternateContent xmlns:mc="http://schemas.openxmlformats.org/markup-compatibility/2006">
              <mc:Choice xmlns:v="urn:schemas-microsoft-com:vml" Requires="v">
                <p:oleObj spid="_x0000_s1130" name="Equation" r:id="rId3" imgW="1459866" imgH="253890" progId="Equation.DSMT4">
                  <p:embed/>
                </p:oleObj>
              </mc:Choice>
              <mc:Fallback>
                <p:oleObj name="Equation" r:id="rId3" imgW="1459866" imgH="25389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8627" y="101600"/>
                        <a:ext cx="4966918" cy="866323"/>
                      </a:xfrm>
                      <a:prstGeom prst="rect">
                        <a:avLst/>
                      </a:prstGeom>
                      <a:noFill/>
                    </p:spPr>
                  </p:pic>
                </p:oleObj>
              </mc:Fallback>
            </mc:AlternateContent>
          </a:graphicData>
        </a:graphic>
      </p:graphicFrame>
      <p:sp>
        <p:nvSpPr>
          <p:cNvPr id="6" name="Rectangle 9"/>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7" name="Объект 6"/>
          <p:cNvGraphicFramePr>
            <a:graphicFrameLocks noChangeAspect="1"/>
          </p:cNvGraphicFramePr>
          <p:nvPr>
            <p:extLst>
              <p:ext uri="{D42A27DB-BD31-4B8C-83A1-F6EECF244321}">
                <p14:modId xmlns:p14="http://schemas.microsoft.com/office/powerpoint/2010/main" val="1605113178"/>
              </p:ext>
            </p:extLst>
          </p:nvPr>
        </p:nvGraphicFramePr>
        <p:xfrm>
          <a:off x="3788228" y="5733142"/>
          <a:ext cx="3190830" cy="856797"/>
        </p:xfrm>
        <a:graphic>
          <a:graphicData uri="http://schemas.openxmlformats.org/presentationml/2006/ole">
            <mc:AlternateContent xmlns:mc="http://schemas.openxmlformats.org/markup-compatibility/2006">
              <mc:Choice xmlns:v="urn:schemas-microsoft-com:vml" Requires="v">
                <p:oleObj spid="_x0000_s1131" name="Equation" r:id="rId5" imgW="914400" imgH="241300" progId="Equation.DSMT4">
                  <p:embed/>
                </p:oleObj>
              </mc:Choice>
              <mc:Fallback>
                <p:oleObj name="Equation" r:id="rId5" imgW="914400" imgH="24130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88228" y="5733142"/>
                        <a:ext cx="3190830" cy="856797"/>
                      </a:xfrm>
                      <a:prstGeom prst="rect">
                        <a:avLst/>
                      </a:prstGeom>
                      <a:noFill/>
                    </p:spPr>
                  </p:pic>
                </p:oleObj>
              </mc:Fallback>
            </mc:AlternateContent>
          </a:graphicData>
        </a:graphic>
      </p:graphicFrame>
    </p:spTree>
    <p:extLst>
      <p:ext uri="{BB962C8B-B14F-4D97-AF65-F5344CB8AC3E}">
        <p14:creationId xmlns:p14="http://schemas.microsoft.com/office/powerpoint/2010/main" val="16699040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4000" dirty="0" smtClean="0">
                <a:solidFill>
                  <a:schemeClr val="accent2">
                    <a:lumMod val="75000"/>
                  </a:schemeClr>
                </a:solidFill>
              </a:rPr>
              <a:t>Ýakoryň zynjyryndaky naprýaženiýe peselmesi </a:t>
            </a:r>
            <a:r>
              <a:rPr lang="tk-TM" sz="4000" dirty="0" smtClean="0"/>
              <a:t>(R</a:t>
            </a:r>
            <a:r>
              <a:rPr lang="tk-TM" sz="2000" dirty="0" smtClean="0"/>
              <a:t>ýa</a:t>
            </a:r>
            <a:r>
              <a:rPr lang="tk-TM" sz="4000" dirty="0" smtClean="0"/>
              <a:t>I</a:t>
            </a:r>
            <a:r>
              <a:rPr lang="tk-TM" sz="2000" dirty="0" smtClean="0"/>
              <a:t>ýa</a:t>
            </a:r>
            <a:r>
              <a:rPr lang="tk-TM" sz="4000" dirty="0" smtClean="0"/>
              <a:t>) </a:t>
            </a:r>
            <a:r>
              <a:rPr lang="tk-TM" sz="4000" dirty="0" smtClean="0">
                <a:solidFill>
                  <a:schemeClr val="accent2">
                    <a:lumMod val="75000"/>
                  </a:schemeClr>
                </a:solidFill>
              </a:rPr>
              <a:t>öz ululygy boýunça dwigateliň nominal naprýaženiýesiniň </a:t>
            </a:r>
            <a:r>
              <a:rPr lang="tk-TM" sz="4000" dirty="0" smtClean="0"/>
              <a:t>2÷5 %</a:t>
            </a:r>
            <a:r>
              <a:rPr lang="tk-TM" sz="4000" dirty="0" smtClean="0">
                <a:solidFill>
                  <a:schemeClr val="accent2">
                    <a:lumMod val="75000"/>
                  </a:schemeClr>
                </a:solidFill>
              </a:rPr>
              <a:t>-ni düzýär. Hemişelik toguň maşyny dwigatel hökmünde ulanylanda </a:t>
            </a:r>
            <a:r>
              <a:rPr lang="tk-TM" sz="4000" dirty="0" smtClean="0"/>
              <a:t>U&gt;E</a:t>
            </a:r>
            <a:r>
              <a:rPr lang="tk-TM" sz="4000" dirty="0" smtClean="0">
                <a:solidFill>
                  <a:schemeClr val="accent2">
                    <a:lumMod val="75000"/>
                  </a:schemeClr>
                </a:solidFill>
              </a:rPr>
              <a:t> şert ýerine ýetirilýär. Şol sebäpli ýakoryň togunyň ugry dwigatele goýlan naprýaženiýäniň ugry bilen gabat gelýär. </a:t>
            </a:r>
            <a:endParaRPr lang="en-US" sz="4000" dirty="0" smtClean="0">
              <a:solidFill>
                <a:schemeClr val="accent2">
                  <a:lumMod val="75000"/>
                </a:schemeClr>
              </a:solidFill>
            </a:endParaRPr>
          </a:p>
          <a:p>
            <a:r>
              <a:rPr lang="en-US" sz="4000" dirty="0">
                <a:solidFill>
                  <a:schemeClr val="accent2">
                    <a:lumMod val="75000"/>
                  </a:schemeClr>
                </a:solidFill>
              </a:rPr>
              <a:t>   </a:t>
            </a:r>
            <a:endParaRPr lang="en-US" sz="4000" dirty="0" smtClean="0">
              <a:solidFill>
                <a:schemeClr val="accent2">
                  <a:lumMod val="75000"/>
                </a:schemeClr>
              </a:solidFill>
            </a:endParaRPr>
          </a:p>
          <a:p>
            <a:pPr marL="0" indent="0">
              <a:buNone/>
            </a:pPr>
            <a:r>
              <a:rPr lang="en-US" sz="4000" dirty="0" smtClean="0">
                <a:solidFill>
                  <a:schemeClr val="accent2">
                    <a:lumMod val="75000"/>
                  </a:schemeClr>
                </a:solidFill>
              </a:rPr>
              <a:t>                                                           </a:t>
            </a:r>
            <a:r>
              <a:rPr lang="en-US" sz="4000" dirty="0" smtClean="0"/>
              <a:t>(</a:t>
            </a:r>
            <a:r>
              <a:rPr lang="en-US" sz="4000" dirty="0"/>
              <a:t>2.161</a:t>
            </a:r>
            <a:r>
              <a:rPr lang="en-US" sz="4000" dirty="0" smtClean="0"/>
              <a:t>)</a:t>
            </a:r>
          </a:p>
          <a:p>
            <a:pPr marL="0" indent="0">
              <a:buNone/>
            </a:pPr>
            <a:r>
              <a:rPr lang="tk-TM" sz="4000" dirty="0" smtClean="0">
                <a:solidFill>
                  <a:srgbClr val="FF0000"/>
                </a:solidFill>
              </a:rPr>
              <a:t>Kuwwatlaryň </a:t>
            </a:r>
            <a:r>
              <a:rPr lang="tk-TM" sz="4000" dirty="0">
                <a:solidFill>
                  <a:srgbClr val="FF0000"/>
                </a:solidFill>
              </a:rPr>
              <a:t>deňlemesi.</a:t>
            </a:r>
          </a:p>
          <a:p>
            <a:pPr marL="0" indent="0">
              <a:buNone/>
            </a:pPr>
            <a:r>
              <a:rPr lang="tk-TM" sz="4000" dirty="0"/>
              <a:t>(2.161) </a:t>
            </a:r>
            <a:r>
              <a:rPr lang="tk-TM" sz="4000" dirty="0">
                <a:solidFill>
                  <a:schemeClr val="accent2">
                    <a:lumMod val="75000"/>
                  </a:schemeClr>
                </a:solidFill>
              </a:rPr>
              <a:t>aňlatmanyň sag we çep taraplaryny ýakoryň </a:t>
            </a:r>
            <a:r>
              <a:rPr lang="tk-TM" sz="4000" dirty="0"/>
              <a:t>I</a:t>
            </a:r>
            <a:r>
              <a:rPr lang="tk-TM" sz="2000" dirty="0"/>
              <a:t>ýa</a:t>
            </a:r>
            <a:r>
              <a:rPr lang="tk-TM" sz="4000" dirty="0">
                <a:solidFill>
                  <a:schemeClr val="accent2">
                    <a:lumMod val="75000"/>
                  </a:schemeClr>
                </a:solidFill>
              </a:rPr>
              <a:t> toguna köpeldip kuwwatlaryň deňligi alynýar. </a:t>
            </a:r>
          </a:p>
          <a:p>
            <a:pPr marL="0" indent="0">
              <a:buNone/>
            </a:pPr>
            <a:endParaRPr lang="tk-TM" sz="4000" dirty="0"/>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1669330079"/>
              </p:ext>
            </p:extLst>
          </p:nvPr>
        </p:nvGraphicFramePr>
        <p:xfrm>
          <a:off x="4049485" y="3607789"/>
          <a:ext cx="2409372" cy="1368962"/>
        </p:xfrm>
        <a:graphic>
          <a:graphicData uri="http://schemas.openxmlformats.org/presentationml/2006/ole">
            <mc:AlternateContent xmlns:mc="http://schemas.openxmlformats.org/markup-compatibility/2006">
              <mc:Choice xmlns:v="urn:schemas-microsoft-com:vml" Requires="v">
                <p:oleObj spid="_x0000_s2096" name="Equation" r:id="rId3" imgW="748975" imgH="444307" progId="Equation.DSMT4">
                  <p:embed/>
                </p:oleObj>
              </mc:Choice>
              <mc:Fallback>
                <p:oleObj name="Equation" r:id="rId3" imgW="748975" imgH="444307"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49485" y="3607789"/>
                        <a:ext cx="2409372" cy="1368962"/>
                      </a:xfrm>
                      <a:prstGeom prst="rect">
                        <a:avLst/>
                      </a:prstGeom>
                      <a:noFill/>
                    </p:spPr>
                  </p:pic>
                </p:oleObj>
              </mc:Fallback>
            </mc:AlternateContent>
          </a:graphicData>
        </a:graphic>
      </p:graphicFrame>
    </p:spTree>
    <p:extLst>
      <p:ext uri="{BB962C8B-B14F-4D97-AF65-F5344CB8AC3E}">
        <p14:creationId xmlns:p14="http://schemas.microsoft.com/office/powerpoint/2010/main" val="1778925678"/>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endParaRPr lang="en-US" sz="4000" dirty="0" smtClean="0"/>
          </a:p>
          <a:p>
            <a:endParaRPr lang="en-US" sz="4000" dirty="0"/>
          </a:p>
          <a:p>
            <a:r>
              <a:rPr lang="tk-TM" sz="4000" dirty="0" smtClean="0">
                <a:solidFill>
                  <a:schemeClr val="accent2">
                    <a:lumMod val="75000"/>
                  </a:schemeClr>
                </a:solidFill>
              </a:rPr>
              <a:t>bu ýerde </a:t>
            </a:r>
            <a:r>
              <a:rPr lang="tk-TM" sz="4000" dirty="0" smtClean="0"/>
              <a:t>UI</a:t>
            </a:r>
            <a:r>
              <a:rPr lang="tk-TM" sz="2000" dirty="0" smtClean="0"/>
              <a:t>ya</a:t>
            </a:r>
            <a:r>
              <a:rPr lang="tk-TM" sz="4000" dirty="0" smtClean="0">
                <a:solidFill>
                  <a:schemeClr val="accent2">
                    <a:lumMod val="75000"/>
                  </a:schemeClr>
                </a:solidFill>
              </a:rPr>
              <a:t>-setden dwigateliň ýakoryna berilýän kuwwat bolup, onuň bir bölegi  ýakoryň zynjyrynda ýüze çykýan</a:t>
            </a:r>
            <a:r>
              <a:rPr lang="en-US" sz="4000" dirty="0" smtClean="0">
                <a:solidFill>
                  <a:schemeClr val="accent2">
                    <a:lumMod val="75000"/>
                  </a:schemeClr>
                </a:solidFill>
              </a:rPr>
              <a:t> </a:t>
            </a:r>
            <a:r>
              <a:rPr lang="en-US" sz="4000" dirty="0" smtClean="0"/>
              <a:t>I²</a:t>
            </a:r>
            <a:r>
              <a:rPr lang="en-US" sz="2000" dirty="0" smtClean="0"/>
              <a:t>ya</a:t>
            </a:r>
            <a:r>
              <a:rPr lang="en-US" sz="4000" dirty="0"/>
              <a:t>∑</a:t>
            </a:r>
            <a:r>
              <a:rPr lang="en-US" sz="2000" dirty="0" smtClean="0"/>
              <a:t>rýa</a:t>
            </a:r>
            <a:r>
              <a:rPr lang="en-US" sz="4000" dirty="0" smtClean="0"/>
              <a:t>=</a:t>
            </a:r>
            <a:r>
              <a:rPr lang="tk-TM" sz="4000" dirty="0" smtClean="0"/>
              <a:t>P</a:t>
            </a:r>
            <a:r>
              <a:rPr lang="tk-TM" sz="2400" dirty="0" smtClean="0"/>
              <a:t>el</a:t>
            </a:r>
            <a:r>
              <a:rPr lang="tk-TM" sz="4000" dirty="0" smtClean="0"/>
              <a:t>.</a:t>
            </a:r>
            <a:r>
              <a:rPr lang="tk-TM" sz="2400" dirty="0" smtClean="0"/>
              <a:t>ýa</a:t>
            </a:r>
            <a:r>
              <a:rPr lang="tk-TM" sz="4000" dirty="0" smtClean="0">
                <a:solidFill>
                  <a:schemeClr val="accent2">
                    <a:lumMod val="75000"/>
                  </a:schemeClr>
                </a:solidFill>
              </a:rPr>
              <a:t> elektrik ýitgilerine we çotganyň kontaktlaryndaky </a:t>
            </a:r>
            <a:r>
              <a:rPr lang="el-GR" sz="4000" dirty="0" smtClean="0"/>
              <a:t>Δ</a:t>
            </a:r>
            <a:r>
              <a:rPr lang="tk-TM" sz="4000" dirty="0" smtClean="0"/>
              <a:t>U</a:t>
            </a:r>
            <a:r>
              <a:rPr lang="tk-TM" sz="2400" dirty="0" smtClean="0"/>
              <a:t>s</a:t>
            </a:r>
            <a:r>
              <a:rPr lang="tk-TM" sz="4000" dirty="0" smtClean="0"/>
              <a:t>I</a:t>
            </a:r>
            <a:r>
              <a:rPr lang="tk-TM" sz="2000" dirty="0" smtClean="0"/>
              <a:t>ya</a:t>
            </a:r>
            <a:r>
              <a:rPr lang="tk-TM" sz="4000" dirty="0" smtClean="0"/>
              <a:t>=P</a:t>
            </a:r>
            <a:r>
              <a:rPr lang="tk-TM" sz="2000" dirty="0" smtClean="0"/>
              <a:t>el.ýa</a:t>
            </a:r>
            <a:r>
              <a:rPr lang="tk-TM" sz="4000" dirty="0" smtClean="0"/>
              <a:t> </a:t>
            </a:r>
            <a:r>
              <a:rPr lang="tk-TM" sz="4000" dirty="0" smtClean="0">
                <a:solidFill>
                  <a:schemeClr val="accent2">
                    <a:lumMod val="75000"/>
                  </a:schemeClr>
                </a:solidFill>
              </a:rPr>
              <a:t>energiýanyň </a:t>
            </a:r>
            <a:r>
              <a:rPr lang="tk-TM" sz="4000" dirty="0" smtClean="0">
                <a:solidFill>
                  <a:schemeClr val="accent2">
                    <a:lumMod val="75000"/>
                  </a:schemeClr>
                </a:solidFill>
              </a:rPr>
              <a:t>ýitgilerine sarp bolýar.</a:t>
            </a:r>
            <a:endParaRPr lang="en-US" sz="4000" dirty="0" smtClean="0">
              <a:solidFill>
                <a:schemeClr val="accent2">
                  <a:lumMod val="75000"/>
                </a:schemeClr>
              </a:solidFill>
            </a:endParaRPr>
          </a:p>
          <a:p>
            <a:r>
              <a:rPr lang="tk-TM" sz="4000" dirty="0">
                <a:solidFill>
                  <a:schemeClr val="accent2">
                    <a:lumMod val="75000"/>
                  </a:schemeClr>
                </a:solidFill>
              </a:rPr>
              <a:t>Bu kuwwata dwigateliň peýdaly  ýa-da onuň okundaky kuwwaty diýilýär. </a:t>
            </a: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 name="Объект 4"/>
          <p:cNvGraphicFramePr>
            <a:graphicFrameLocks noChangeAspect="1"/>
          </p:cNvGraphicFramePr>
          <p:nvPr>
            <p:extLst>
              <p:ext uri="{D42A27DB-BD31-4B8C-83A1-F6EECF244321}">
                <p14:modId xmlns:p14="http://schemas.microsoft.com/office/powerpoint/2010/main" val="81049255"/>
              </p:ext>
            </p:extLst>
          </p:nvPr>
        </p:nvGraphicFramePr>
        <p:xfrm>
          <a:off x="2975428" y="286399"/>
          <a:ext cx="6255658" cy="990857"/>
        </p:xfrm>
        <a:graphic>
          <a:graphicData uri="http://schemas.openxmlformats.org/presentationml/2006/ole">
            <mc:AlternateContent xmlns:mc="http://schemas.openxmlformats.org/markup-compatibility/2006">
              <mc:Choice xmlns:v="urn:schemas-microsoft-com:vml" Requires="v">
                <p:oleObj spid="_x0000_s3118" name="Equation" r:id="rId3" imgW="1943100" imgH="254000" progId="Equation.DSMT4">
                  <p:embed/>
                </p:oleObj>
              </mc:Choice>
              <mc:Fallback>
                <p:oleObj name="Equation" r:id="rId3" imgW="1943100" imgH="2540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5428" y="286399"/>
                        <a:ext cx="6255658" cy="990857"/>
                      </a:xfrm>
                      <a:prstGeom prst="rect">
                        <a:avLst/>
                      </a:prstGeom>
                      <a:noFill/>
                    </p:spPr>
                  </p:pic>
                </p:oleObj>
              </mc:Fallback>
            </mc:AlternateContent>
          </a:graphicData>
        </a:graphic>
      </p:graphicFrame>
      <p:pic>
        <p:nvPicPr>
          <p:cNvPr id="3076"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92978" y="5617029"/>
            <a:ext cx="6829679" cy="9325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75928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9029" y="14514"/>
            <a:ext cx="12221029" cy="6988629"/>
          </a:xfrm>
        </p:spPr>
        <p:txBody>
          <a:bodyPr>
            <a:normAutofit/>
          </a:bodyPr>
          <a:lstStyle/>
          <a:p>
            <a:r>
              <a:rPr lang="tk-TM" sz="4000" dirty="0" smtClean="0">
                <a:solidFill>
                  <a:schemeClr val="accent2">
                    <a:lumMod val="75000"/>
                  </a:schemeClr>
                </a:solidFill>
              </a:rPr>
              <a:t>Dwigateliň kuwwatlarynyň deňlemesiniň esasynda gurlan energetiki diagramma </a:t>
            </a:r>
            <a:r>
              <a:rPr lang="tk-TM" sz="4000" dirty="0" smtClean="0"/>
              <a:t>2.144-nji</a:t>
            </a:r>
            <a:r>
              <a:rPr lang="tk-TM" sz="4000" dirty="0" smtClean="0">
                <a:solidFill>
                  <a:schemeClr val="accent2">
                    <a:lumMod val="75000"/>
                  </a:schemeClr>
                </a:solidFill>
              </a:rPr>
              <a:t> suratda görkezilendir.</a:t>
            </a:r>
            <a:endParaRPr lang="en-US" sz="4000" dirty="0" smtClean="0">
              <a:solidFill>
                <a:schemeClr val="accent2">
                  <a:lumMod val="75000"/>
                </a:schemeClr>
              </a:solidFill>
            </a:endParaRPr>
          </a:p>
          <a:p>
            <a:endParaRPr lang="en-US" sz="4000" dirty="0">
              <a:solidFill>
                <a:schemeClr val="accent2">
                  <a:lumMod val="75000"/>
                </a:schemeClr>
              </a:solidFill>
            </a:endParaRPr>
          </a:p>
          <a:p>
            <a:endParaRPr lang="en-US" sz="4000" dirty="0" smtClean="0">
              <a:solidFill>
                <a:schemeClr val="accent2">
                  <a:lumMod val="75000"/>
                </a:schemeClr>
              </a:solidFill>
            </a:endParaRPr>
          </a:p>
          <a:p>
            <a:endParaRPr lang="en-US" sz="4000" dirty="0">
              <a:solidFill>
                <a:schemeClr val="accent2">
                  <a:lumMod val="75000"/>
                </a:schemeClr>
              </a:solidFill>
            </a:endParaRPr>
          </a:p>
          <a:p>
            <a:endParaRPr lang="en-US" sz="4000" dirty="0" smtClean="0">
              <a:solidFill>
                <a:schemeClr val="accent2">
                  <a:lumMod val="75000"/>
                </a:schemeClr>
              </a:solidFill>
            </a:endParaRPr>
          </a:p>
          <a:p>
            <a:endParaRPr lang="en-US" sz="4000" dirty="0" smtClean="0">
              <a:solidFill>
                <a:schemeClr val="accent2">
                  <a:lumMod val="75000"/>
                </a:schemeClr>
              </a:solidFill>
            </a:endParaRPr>
          </a:p>
          <a:p>
            <a:r>
              <a:rPr lang="en-US" sz="4000" dirty="0"/>
              <a:t>2.144-nji </a:t>
            </a:r>
            <a:r>
              <a:rPr lang="tk-TM" sz="4000" dirty="0" smtClean="0"/>
              <a:t>surat.  Hemişelik toguň dwigateliniň energetiki diagrammasy.</a:t>
            </a:r>
          </a:p>
          <a:p>
            <a:endParaRPr lang="en-US" sz="4000" dirty="0" smtClean="0">
              <a:solidFill>
                <a:schemeClr val="accent2">
                  <a:lumMod val="75000"/>
                </a:schemeClr>
              </a:solidFill>
            </a:endParaRPr>
          </a:p>
          <a:p>
            <a:endParaRPr lang="en-US" sz="4000" dirty="0">
              <a:solidFill>
                <a:schemeClr val="accent2">
                  <a:lumMod val="75000"/>
                </a:schemeClr>
              </a:solidFill>
            </a:endParaRPr>
          </a:p>
          <a:p>
            <a:endParaRPr lang="en-US" sz="4000" dirty="0" smtClean="0">
              <a:solidFill>
                <a:schemeClr val="accent2">
                  <a:lumMod val="75000"/>
                </a:schemeClr>
              </a:solidFill>
            </a:endParaRPr>
          </a:p>
          <a:p>
            <a:endParaRPr lang="tk-TM" sz="4000" dirty="0">
              <a:solidFill>
                <a:schemeClr val="accent2">
                  <a:lumMod val="75000"/>
                </a:schemeClr>
              </a:solidFill>
            </a:endParaRPr>
          </a:p>
        </p:txBody>
      </p:sp>
      <p:grpSp>
        <p:nvGrpSpPr>
          <p:cNvPr id="4" name="Group 2"/>
          <p:cNvGrpSpPr>
            <a:grpSpLocks noChangeAspect="1"/>
          </p:cNvGrpSpPr>
          <p:nvPr/>
        </p:nvGrpSpPr>
        <p:grpSpPr bwMode="auto">
          <a:xfrm>
            <a:off x="1945366" y="1378858"/>
            <a:ext cx="7929651" cy="3294742"/>
            <a:chOff x="1796" y="5152"/>
            <a:chExt cx="7110" cy="2370"/>
          </a:xfrm>
        </p:grpSpPr>
        <p:grpSp>
          <p:nvGrpSpPr>
            <p:cNvPr id="5" name="Group 3"/>
            <p:cNvGrpSpPr>
              <a:grpSpLocks noChangeAspect="1"/>
            </p:cNvGrpSpPr>
            <p:nvPr/>
          </p:nvGrpSpPr>
          <p:grpSpPr bwMode="auto">
            <a:xfrm>
              <a:off x="1796" y="5152"/>
              <a:ext cx="7110" cy="2370"/>
              <a:chOff x="1796" y="5152"/>
              <a:chExt cx="7110" cy="2370"/>
            </a:xfrm>
          </p:grpSpPr>
          <p:pic>
            <p:nvPicPr>
              <p:cNvPr id="4100"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09" y="5530"/>
                <a:ext cx="360" cy="360"/>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p:cNvGrpSpPr>
                <a:grpSpLocks noChangeAspect="1"/>
              </p:cNvGrpSpPr>
              <p:nvPr/>
            </p:nvGrpSpPr>
            <p:grpSpPr bwMode="auto">
              <a:xfrm>
                <a:off x="1796" y="5152"/>
                <a:ext cx="7110" cy="2370"/>
                <a:chOff x="1796" y="5152"/>
                <a:chExt cx="7110" cy="2370"/>
              </a:xfrm>
            </p:grpSpPr>
            <p:grpSp>
              <p:nvGrpSpPr>
                <p:cNvPr id="7" name="Group 6"/>
                <p:cNvGrpSpPr>
                  <a:grpSpLocks noChangeAspect="1"/>
                </p:cNvGrpSpPr>
                <p:nvPr/>
              </p:nvGrpSpPr>
              <p:grpSpPr bwMode="auto">
                <a:xfrm>
                  <a:off x="1796" y="5152"/>
                  <a:ext cx="7110" cy="2060"/>
                  <a:chOff x="2646" y="8519"/>
                  <a:chExt cx="7110" cy="2060"/>
                </a:xfrm>
              </p:grpSpPr>
              <p:sp>
                <p:nvSpPr>
                  <p:cNvPr id="9" name="Line 7"/>
                  <p:cNvSpPr>
                    <a:spLocks noChangeAspect="1" noChangeShapeType="1"/>
                  </p:cNvSpPr>
                  <p:nvPr/>
                </p:nvSpPr>
                <p:spPr bwMode="auto">
                  <a:xfrm>
                    <a:off x="3250" y="8521"/>
                    <a:ext cx="5771"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nvGrpSpPr>
                  <p:cNvPr id="10" name="Group 8"/>
                  <p:cNvGrpSpPr>
                    <a:grpSpLocks noChangeAspect="1"/>
                  </p:cNvGrpSpPr>
                  <p:nvPr/>
                </p:nvGrpSpPr>
                <p:grpSpPr bwMode="auto">
                  <a:xfrm>
                    <a:off x="4220" y="9984"/>
                    <a:ext cx="743" cy="595"/>
                    <a:chOff x="4626" y="8790"/>
                    <a:chExt cx="1230" cy="1395"/>
                  </a:xfrm>
                </p:grpSpPr>
                <p:sp>
                  <p:nvSpPr>
                    <p:cNvPr id="56" name="Line 9"/>
                    <p:cNvSpPr>
                      <a:spLocks noChangeAspect="1" noChangeShapeType="1"/>
                    </p:cNvSpPr>
                    <p:nvPr/>
                  </p:nvSpPr>
                  <p:spPr bwMode="auto">
                    <a:xfrm>
                      <a:off x="4760" y="9255"/>
                      <a:ext cx="1" cy="56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7" name="Line 10"/>
                    <p:cNvSpPr>
                      <a:spLocks noChangeAspect="1" noChangeShapeType="1"/>
                    </p:cNvSpPr>
                    <p:nvPr/>
                  </p:nvSpPr>
                  <p:spPr bwMode="auto">
                    <a:xfrm>
                      <a:off x="5120" y="8970"/>
                      <a:ext cx="1" cy="85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8" name="Line 11"/>
                    <p:cNvSpPr>
                      <a:spLocks noChangeAspect="1" noChangeShapeType="1"/>
                    </p:cNvSpPr>
                    <p:nvPr/>
                  </p:nvSpPr>
                  <p:spPr bwMode="auto">
                    <a:xfrm>
                      <a:off x="4761" y="9825"/>
                      <a:ext cx="36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9" name="Line 12"/>
                    <p:cNvSpPr>
                      <a:spLocks noChangeAspect="1" noChangeShapeType="1"/>
                    </p:cNvSpPr>
                    <p:nvPr/>
                  </p:nvSpPr>
                  <p:spPr bwMode="auto">
                    <a:xfrm>
                      <a:off x="4941" y="9825"/>
                      <a:ext cx="1"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0" name="Line 13"/>
                    <p:cNvSpPr>
                      <a:spLocks noChangeAspect="1" noChangeShapeType="1"/>
                    </p:cNvSpPr>
                    <p:nvPr/>
                  </p:nvSpPr>
                  <p:spPr bwMode="auto">
                    <a:xfrm flipH="1" flipV="1">
                      <a:off x="4941" y="8790"/>
                      <a:ext cx="18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1" name="Line 14"/>
                    <p:cNvSpPr>
                      <a:spLocks noChangeAspect="1" noChangeShapeType="1"/>
                    </p:cNvSpPr>
                    <p:nvPr/>
                  </p:nvSpPr>
                  <p:spPr bwMode="auto">
                    <a:xfrm>
                      <a:off x="4956" y="8790"/>
                      <a:ext cx="90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2" name="Arc 15"/>
                    <p:cNvSpPr>
                      <a:spLocks noChangeAspect="1"/>
                    </p:cNvSpPr>
                    <p:nvPr/>
                  </p:nvSpPr>
                  <p:spPr bwMode="auto">
                    <a:xfrm>
                      <a:off x="4626" y="9120"/>
                      <a:ext cx="142" cy="14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11" name="Group 16"/>
                  <p:cNvGrpSpPr>
                    <a:grpSpLocks noChangeAspect="1"/>
                  </p:cNvGrpSpPr>
                  <p:nvPr/>
                </p:nvGrpSpPr>
                <p:grpSpPr bwMode="auto">
                  <a:xfrm>
                    <a:off x="5614" y="9702"/>
                    <a:ext cx="743" cy="595"/>
                    <a:chOff x="4626" y="8790"/>
                    <a:chExt cx="1230" cy="1395"/>
                  </a:xfrm>
                </p:grpSpPr>
                <p:sp>
                  <p:nvSpPr>
                    <p:cNvPr id="49" name="Line 17"/>
                    <p:cNvSpPr>
                      <a:spLocks noChangeAspect="1" noChangeShapeType="1"/>
                    </p:cNvSpPr>
                    <p:nvPr/>
                  </p:nvSpPr>
                  <p:spPr bwMode="auto">
                    <a:xfrm>
                      <a:off x="4760" y="9255"/>
                      <a:ext cx="1" cy="56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0" name="Line 18"/>
                    <p:cNvSpPr>
                      <a:spLocks noChangeAspect="1" noChangeShapeType="1"/>
                    </p:cNvSpPr>
                    <p:nvPr/>
                  </p:nvSpPr>
                  <p:spPr bwMode="auto">
                    <a:xfrm>
                      <a:off x="5120" y="8970"/>
                      <a:ext cx="1" cy="85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1" name="Line 19"/>
                    <p:cNvSpPr>
                      <a:spLocks noChangeAspect="1" noChangeShapeType="1"/>
                    </p:cNvSpPr>
                    <p:nvPr/>
                  </p:nvSpPr>
                  <p:spPr bwMode="auto">
                    <a:xfrm>
                      <a:off x="4761" y="9825"/>
                      <a:ext cx="36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2" name="Line 20"/>
                    <p:cNvSpPr>
                      <a:spLocks noChangeAspect="1" noChangeShapeType="1"/>
                    </p:cNvSpPr>
                    <p:nvPr/>
                  </p:nvSpPr>
                  <p:spPr bwMode="auto">
                    <a:xfrm>
                      <a:off x="4941" y="9825"/>
                      <a:ext cx="1"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3" name="Line 21"/>
                    <p:cNvSpPr>
                      <a:spLocks noChangeAspect="1" noChangeShapeType="1"/>
                    </p:cNvSpPr>
                    <p:nvPr/>
                  </p:nvSpPr>
                  <p:spPr bwMode="auto">
                    <a:xfrm flipH="1" flipV="1">
                      <a:off x="4941" y="8790"/>
                      <a:ext cx="18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4" name="Line 22"/>
                    <p:cNvSpPr>
                      <a:spLocks noChangeAspect="1" noChangeShapeType="1"/>
                    </p:cNvSpPr>
                    <p:nvPr/>
                  </p:nvSpPr>
                  <p:spPr bwMode="auto">
                    <a:xfrm>
                      <a:off x="4956" y="8790"/>
                      <a:ext cx="90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5" name="Arc 23"/>
                    <p:cNvSpPr>
                      <a:spLocks noChangeAspect="1"/>
                    </p:cNvSpPr>
                    <p:nvPr/>
                  </p:nvSpPr>
                  <p:spPr bwMode="auto">
                    <a:xfrm>
                      <a:off x="4626" y="9120"/>
                      <a:ext cx="142" cy="14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12" name="Group 24"/>
                  <p:cNvGrpSpPr>
                    <a:grpSpLocks noChangeAspect="1"/>
                  </p:cNvGrpSpPr>
                  <p:nvPr/>
                </p:nvGrpSpPr>
                <p:grpSpPr bwMode="auto">
                  <a:xfrm>
                    <a:off x="7083" y="9407"/>
                    <a:ext cx="743" cy="595"/>
                    <a:chOff x="4626" y="8790"/>
                    <a:chExt cx="1230" cy="1395"/>
                  </a:xfrm>
                </p:grpSpPr>
                <p:sp>
                  <p:nvSpPr>
                    <p:cNvPr id="42" name="Line 25"/>
                    <p:cNvSpPr>
                      <a:spLocks noChangeAspect="1" noChangeShapeType="1"/>
                    </p:cNvSpPr>
                    <p:nvPr/>
                  </p:nvSpPr>
                  <p:spPr bwMode="auto">
                    <a:xfrm>
                      <a:off x="4760" y="9255"/>
                      <a:ext cx="1" cy="56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3" name="Line 26"/>
                    <p:cNvSpPr>
                      <a:spLocks noChangeAspect="1" noChangeShapeType="1"/>
                    </p:cNvSpPr>
                    <p:nvPr/>
                  </p:nvSpPr>
                  <p:spPr bwMode="auto">
                    <a:xfrm>
                      <a:off x="5120" y="8970"/>
                      <a:ext cx="1" cy="85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4" name="Line 27"/>
                    <p:cNvSpPr>
                      <a:spLocks noChangeAspect="1" noChangeShapeType="1"/>
                    </p:cNvSpPr>
                    <p:nvPr/>
                  </p:nvSpPr>
                  <p:spPr bwMode="auto">
                    <a:xfrm>
                      <a:off x="4761" y="9825"/>
                      <a:ext cx="36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5" name="Line 28"/>
                    <p:cNvSpPr>
                      <a:spLocks noChangeAspect="1" noChangeShapeType="1"/>
                    </p:cNvSpPr>
                    <p:nvPr/>
                  </p:nvSpPr>
                  <p:spPr bwMode="auto">
                    <a:xfrm>
                      <a:off x="4941" y="9825"/>
                      <a:ext cx="1"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6" name="Line 29"/>
                    <p:cNvSpPr>
                      <a:spLocks noChangeAspect="1" noChangeShapeType="1"/>
                    </p:cNvSpPr>
                    <p:nvPr/>
                  </p:nvSpPr>
                  <p:spPr bwMode="auto">
                    <a:xfrm flipH="1" flipV="1">
                      <a:off x="4941" y="8790"/>
                      <a:ext cx="18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7" name="Line 30"/>
                    <p:cNvSpPr>
                      <a:spLocks noChangeAspect="1" noChangeShapeType="1"/>
                    </p:cNvSpPr>
                    <p:nvPr/>
                  </p:nvSpPr>
                  <p:spPr bwMode="auto">
                    <a:xfrm>
                      <a:off x="4956" y="8790"/>
                      <a:ext cx="90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8" name="Arc 31"/>
                    <p:cNvSpPr>
                      <a:spLocks noChangeAspect="1"/>
                    </p:cNvSpPr>
                    <p:nvPr/>
                  </p:nvSpPr>
                  <p:spPr bwMode="auto">
                    <a:xfrm>
                      <a:off x="4626" y="9120"/>
                      <a:ext cx="142" cy="14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13" name="Group 32"/>
                  <p:cNvGrpSpPr>
                    <a:grpSpLocks noChangeAspect="1"/>
                  </p:cNvGrpSpPr>
                  <p:nvPr/>
                </p:nvGrpSpPr>
                <p:grpSpPr bwMode="auto">
                  <a:xfrm>
                    <a:off x="7832" y="9248"/>
                    <a:ext cx="300" cy="635"/>
                    <a:chOff x="7742" y="9616"/>
                    <a:chExt cx="447" cy="797"/>
                  </a:xfrm>
                </p:grpSpPr>
                <p:sp>
                  <p:nvSpPr>
                    <p:cNvPr id="36" name="Line 33"/>
                    <p:cNvSpPr>
                      <a:spLocks noChangeAspect="1" noChangeShapeType="1"/>
                    </p:cNvSpPr>
                    <p:nvPr/>
                  </p:nvSpPr>
                  <p:spPr bwMode="auto">
                    <a:xfrm>
                      <a:off x="7863" y="9882"/>
                      <a:ext cx="1" cy="32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7" name="Line 34"/>
                    <p:cNvSpPr>
                      <a:spLocks noChangeAspect="1" noChangeShapeType="1"/>
                    </p:cNvSpPr>
                    <p:nvPr/>
                  </p:nvSpPr>
                  <p:spPr bwMode="auto">
                    <a:xfrm>
                      <a:off x="8188" y="9716"/>
                      <a:ext cx="1" cy="48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8" name="Line 35"/>
                    <p:cNvSpPr>
                      <a:spLocks noChangeAspect="1" noChangeShapeType="1"/>
                    </p:cNvSpPr>
                    <p:nvPr/>
                  </p:nvSpPr>
                  <p:spPr bwMode="auto">
                    <a:xfrm>
                      <a:off x="7864" y="10207"/>
                      <a:ext cx="325"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9" name="Line 36"/>
                    <p:cNvSpPr>
                      <a:spLocks noChangeAspect="1" noChangeShapeType="1"/>
                    </p:cNvSpPr>
                    <p:nvPr/>
                  </p:nvSpPr>
                  <p:spPr bwMode="auto">
                    <a:xfrm>
                      <a:off x="8027" y="10207"/>
                      <a:ext cx="0" cy="20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0" name="Line 37"/>
                    <p:cNvSpPr>
                      <a:spLocks noChangeAspect="1" noChangeShapeType="1"/>
                    </p:cNvSpPr>
                    <p:nvPr/>
                  </p:nvSpPr>
                  <p:spPr bwMode="auto">
                    <a:xfrm flipH="1" flipV="1">
                      <a:off x="8027" y="9616"/>
                      <a:ext cx="162" cy="10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1" name="Arc 38"/>
                    <p:cNvSpPr>
                      <a:spLocks noChangeAspect="1"/>
                    </p:cNvSpPr>
                    <p:nvPr/>
                  </p:nvSpPr>
                  <p:spPr bwMode="auto">
                    <a:xfrm>
                      <a:off x="7742" y="9804"/>
                      <a:ext cx="129" cy="81"/>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14" name="Line 39"/>
                  <p:cNvSpPr>
                    <a:spLocks noChangeAspect="1" noChangeShapeType="1"/>
                  </p:cNvSpPr>
                  <p:nvPr/>
                </p:nvSpPr>
                <p:spPr bwMode="auto">
                  <a:xfrm flipH="1">
                    <a:off x="3246" y="10124"/>
                    <a:ext cx="974"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 name="Line 40"/>
                  <p:cNvSpPr>
                    <a:spLocks noChangeAspect="1" noChangeShapeType="1"/>
                  </p:cNvSpPr>
                  <p:nvPr/>
                </p:nvSpPr>
                <p:spPr bwMode="auto">
                  <a:xfrm flipH="1">
                    <a:off x="8040" y="9247"/>
                    <a:ext cx="974"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6" name="Line 41"/>
                  <p:cNvSpPr>
                    <a:spLocks noChangeAspect="1" noChangeShapeType="1"/>
                  </p:cNvSpPr>
                  <p:nvPr/>
                </p:nvSpPr>
                <p:spPr bwMode="auto">
                  <a:xfrm>
                    <a:off x="3680" y="8519"/>
                    <a:ext cx="1" cy="1604"/>
                  </a:xfrm>
                  <a:prstGeom prst="line">
                    <a:avLst/>
                  </a:prstGeom>
                  <a:noFill/>
                  <a:ln w="635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7" name="Line 42"/>
                  <p:cNvSpPr>
                    <a:spLocks noChangeAspect="1" noChangeShapeType="1"/>
                  </p:cNvSpPr>
                  <p:nvPr/>
                </p:nvSpPr>
                <p:spPr bwMode="auto">
                  <a:xfrm>
                    <a:off x="8730" y="8519"/>
                    <a:ext cx="1" cy="731"/>
                  </a:xfrm>
                  <a:prstGeom prst="line">
                    <a:avLst/>
                  </a:prstGeom>
                  <a:noFill/>
                  <a:ln w="6350">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nvGrpSpPr>
                  <p:cNvPr id="18" name="Group 43"/>
                  <p:cNvGrpSpPr>
                    <a:grpSpLocks noChangeAspect="1"/>
                  </p:cNvGrpSpPr>
                  <p:nvPr/>
                </p:nvGrpSpPr>
                <p:grpSpPr bwMode="auto">
                  <a:xfrm>
                    <a:off x="4911" y="9841"/>
                    <a:ext cx="743" cy="595"/>
                    <a:chOff x="4626" y="8790"/>
                    <a:chExt cx="1230" cy="1395"/>
                  </a:xfrm>
                </p:grpSpPr>
                <p:sp>
                  <p:nvSpPr>
                    <p:cNvPr id="29" name="Line 44"/>
                    <p:cNvSpPr>
                      <a:spLocks noChangeAspect="1" noChangeShapeType="1"/>
                    </p:cNvSpPr>
                    <p:nvPr/>
                  </p:nvSpPr>
                  <p:spPr bwMode="auto">
                    <a:xfrm>
                      <a:off x="4760" y="9255"/>
                      <a:ext cx="1" cy="56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0" name="Line 45"/>
                    <p:cNvSpPr>
                      <a:spLocks noChangeAspect="1" noChangeShapeType="1"/>
                    </p:cNvSpPr>
                    <p:nvPr/>
                  </p:nvSpPr>
                  <p:spPr bwMode="auto">
                    <a:xfrm>
                      <a:off x="5120" y="8970"/>
                      <a:ext cx="1" cy="85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1" name="Line 46"/>
                    <p:cNvSpPr>
                      <a:spLocks noChangeAspect="1" noChangeShapeType="1"/>
                    </p:cNvSpPr>
                    <p:nvPr/>
                  </p:nvSpPr>
                  <p:spPr bwMode="auto">
                    <a:xfrm>
                      <a:off x="4761" y="9825"/>
                      <a:ext cx="36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2" name="Line 47"/>
                    <p:cNvSpPr>
                      <a:spLocks noChangeAspect="1" noChangeShapeType="1"/>
                    </p:cNvSpPr>
                    <p:nvPr/>
                  </p:nvSpPr>
                  <p:spPr bwMode="auto">
                    <a:xfrm>
                      <a:off x="4941" y="9825"/>
                      <a:ext cx="1"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3" name="Line 48"/>
                    <p:cNvSpPr>
                      <a:spLocks noChangeAspect="1" noChangeShapeType="1"/>
                    </p:cNvSpPr>
                    <p:nvPr/>
                  </p:nvSpPr>
                  <p:spPr bwMode="auto">
                    <a:xfrm flipH="1" flipV="1">
                      <a:off x="4941" y="8790"/>
                      <a:ext cx="18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4" name="Line 49"/>
                    <p:cNvSpPr>
                      <a:spLocks noChangeAspect="1" noChangeShapeType="1"/>
                    </p:cNvSpPr>
                    <p:nvPr/>
                  </p:nvSpPr>
                  <p:spPr bwMode="auto">
                    <a:xfrm>
                      <a:off x="4956" y="8790"/>
                      <a:ext cx="90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5" name="Arc 50"/>
                    <p:cNvSpPr>
                      <a:spLocks noChangeAspect="1"/>
                    </p:cNvSpPr>
                    <p:nvPr/>
                  </p:nvSpPr>
                  <p:spPr bwMode="auto">
                    <a:xfrm>
                      <a:off x="4626" y="9120"/>
                      <a:ext cx="142" cy="14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grpSp>
                <p:nvGrpSpPr>
                  <p:cNvPr id="19" name="Group 51"/>
                  <p:cNvGrpSpPr>
                    <a:grpSpLocks noChangeAspect="1"/>
                  </p:cNvGrpSpPr>
                  <p:nvPr/>
                </p:nvGrpSpPr>
                <p:grpSpPr bwMode="auto">
                  <a:xfrm>
                    <a:off x="6351" y="9556"/>
                    <a:ext cx="743" cy="595"/>
                    <a:chOff x="4626" y="8790"/>
                    <a:chExt cx="1230" cy="1395"/>
                  </a:xfrm>
                </p:grpSpPr>
                <p:sp>
                  <p:nvSpPr>
                    <p:cNvPr id="22" name="Line 52"/>
                    <p:cNvSpPr>
                      <a:spLocks noChangeAspect="1" noChangeShapeType="1"/>
                    </p:cNvSpPr>
                    <p:nvPr/>
                  </p:nvSpPr>
                  <p:spPr bwMode="auto">
                    <a:xfrm>
                      <a:off x="4760" y="9255"/>
                      <a:ext cx="1" cy="56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3" name="Line 53"/>
                    <p:cNvSpPr>
                      <a:spLocks noChangeAspect="1" noChangeShapeType="1"/>
                    </p:cNvSpPr>
                    <p:nvPr/>
                  </p:nvSpPr>
                  <p:spPr bwMode="auto">
                    <a:xfrm>
                      <a:off x="5120" y="8970"/>
                      <a:ext cx="1" cy="85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4" name="Line 54"/>
                    <p:cNvSpPr>
                      <a:spLocks noChangeAspect="1" noChangeShapeType="1"/>
                    </p:cNvSpPr>
                    <p:nvPr/>
                  </p:nvSpPr>
                  <p:spPr bwMode="auto">
                    <a:xfrm>
                      <a:off x="4761" y="9825"/>
                      <a:ext cx="36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5" name="Line 55"/>
                    <p:cNvSpPr>
                      <a:spLocks noChangeAspect="1" noChangeShapeType="1"/>
                    </p:cNvSpPr>
                    <p:nvPr/>
                  </p:nvSpPr>
                  <p:spPr bwMode="auto">
                    <a:xfrm>
                      <a:off x="4941" y="9825"/>
                      <a:ext cx="1" cy="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6" name="Line 56"/>
                    <p:cNvSpPr>
                      <a:spLocks noChangeAspect="1" noChangeShapeType="1"/>
                    </p:cNvSpPr>
                    <p:nvPr/>
                  </p:nvSpPr>
                  <p:spPr bwMode="auto">
                    <a:xfrm flipH="1" flipV="1">
                      <a:off x="4941" y="8790"/>
                      <a:ext cx="18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7" name="Line 57"/>
                    <p:cNvSpPr>
                      <a:spLocks noChangeAspect="1" noChangeShapeType="1"/>
                    </p:cNvSpPr>
                    <p:nvPr/>
                  </p:nvSpPr>
                  <p:spPr bwMode="auto">
                    <a:xfrm>
                      <a:off x="4956" y="8790"/>
                      <a:ext cx="90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8" name="Arc 58"/>
                    <p:cNvSpPr>
                      <a:spLocks noChangeAspect="1"/>
                    </p:cNvSpPr>
                    <p:nvPr/>
                  </p:nvSpPr>
                  <p:spPr bwMode="auto">
                    <a:xfrm>
                      <a:off x="4626" y="9120"/>
                      <a:ext cx="142" cy="14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20" name="Line 59"/>
                  <p:cNvSpPr>
                    <a:spLocks noChangeAspect="1" noChangeShapeType="1"/>
                  </p:cNvSpPr>
                  <p:nvPr/>
                </p:nvSpPr>
                <p:spPr bwMode="auto">
                  <a:xfrm>
                    <a:off x="2646" y="9166"/>
                    <a:ext cx="9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 name="Line 60"/>
                  <p:cNvSpPr>
                    <a:spLocks noChangeAspect="1" noChangeShapeType="1"/>
                  </p:cNvSpPr>
                  <p:nvPr/>
                </p:nvSpPr>
                <p:spPr bwMode="auto">
                  <a:xfrm>
                    <a:off x="8856" y="8904"/>
                    <a:ext cx="9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
              <p:nvSpPr>
                <p:cNvPr id="8" name="Line 61"/>
                <p:cNvSpPr>
                  <a:spLocks noChangeAspect="1" noChangeShapeType="1"/>
                </p:cNvSpPr>
                <p:nvPr/>
              </p:nvSpPr>
              <p:spPr bwMode="auto">
                <a:xfrm>
                  <a:off x="5273" y="5203"/>
                  <a:ext cx="0" cy="108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4158"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51" y="7142"/>
                  <a:ext cx="340" cy="380"/>
                </a:xfrm>
                <a:prstGeom prst="rect">
                  <a:avLst/>
                </a:prstGeom>
                <a:noFill/>
                <a:extLst>
                  <a:ext uri="{909E8E84-426E-40DD-AFC4-6F175D3DCCD1}">
                    <a14:hiddenFill xmlns:a14="http://schemas.microsoft.com/office/drawing/2010/main">
                      <a:solidFill>
                        <a:srgbClr val="FFFFFF"/>
                      </a:solidFill>
                    </a14:hiddenFill>
                  </a:ext>
                </a:extLst>
              </p:spPr>
            </p:pic>
            <p:pic>
              <p:nvPicPr>
                <p:cNvPr id="4159" name="Picture 6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57" y="6942"/>
                  <a:ext cx="360" cy="360"/>
                </a:xfrm>
                <a:prstGeom prst="rect">
                  <a:avLst/>
                </a:prstGeom>
                <a:noFill/>
                <a:extLst>
                  <a:ext uri="{909E8E84-426E-40DD-AFC4-6F175D3DCCD1}">
                    <a14:hiddenFill xmlns:a14="http://schemas.microsoft.com/office/drawing/2010/main">
                      <a:solidFill>
                        <a:srgbClr val="FFFFFF"/>
                      </a:solidFill>
                    </a14:hiddenFill>
                  </a:ext>
                </a:extLst>
              </p:spPr>
            </p:pic>
            <p:pic>
              <p:nvPicPr>
                <p:cNvPr id="4160" name="Picture 6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937" y="6830"/>
                  <a:ext cx="460" cy="380"/>
                </a:xfrm>
                <a:prstGeom prst="rect">
                  <a:avLst/>
                </a:prstGeom>
                <a:noFill/>
                <a:extLst>
                  <a:ext uri="{909E8E84-426E-40DD-AFC4-6F175D3DCCD1}">
                    <a14:hiddenFill xmlns:a14="http://schemas.microsoft.com/office/drawing/2010/main">
                      <a:solidFill>
                        <a:srgbClr val="FFFFFF"/>
                      </a:solidFill>
                    </a14:hiddenFill>
                  </a:ext>
                </a:extLst>
              </p:spPr>
            </p:pic>
            <p:pic>
              <p:nvPicPr>
                <p:cNvPr id="4161" name="Picture 6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681" y="6708"/>
                  <a:ext cx="340" cy="340"/>
                </a:xfrm>
                <a:prstGeom prst="rect">
                  <a:avLst/>
                </a:prstGeom>
                <a:noFill/>
                <a:extLst>
                  <a:ext uri="{909E8E84-426E-40DD-AFC4-6F175D3DCCD1}">
                    <a14:hiddenFill xmlns:a14="http://schemas.microsoft.com/office/drawing/2010/main">
                      <a:solidFill>
                        <a:srgbClr val="FFFFFF"/>
                      </a:solidFill>
                    </a14:hiddenFill>
                  </a:ext>
                </a:extLst>
              </p:spPr>
            </p:pic>
          </p:grpSp>
          <p:pic>
            <p:nvPicPr>
              <p:cNvPr id="4162" name="Picture 6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417" y="6528"/>
                <a:ext cx="460" cy="380"/>
              </a:xfrm>
              <a:prstGeom prst="rect">
                <a:avLst/>
              </a:prstGeom>
              <a:noFill/>
              <a:extLst>
                <a:ext uri="{909E8E84-426E-40DD-AFC4-6F175D3DCCD1}">
                  <a14:hiddenFill xmlns:a14="http://schemas.microsoft.com/office/drawing/2010/main">
                    <a:solidFill>
                      <a:srgbClr val="FFFFFF"/>
                    </a:solidFill>
                  </a14:hiddenFill>
                </a:ext>
              </a:extLst>
            </p:spPr>
          </p:pic>
          <p:pic>
            <p:nvPicPr>
              <p:cNvPr id="4163" name="Picture 67"/>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51" y="6418"/>
                <a:ext cx="420" cy="380"/>
              </a:xfrm>
              <a:prstGeom prst="rect">
                <a:avLst/>
              </a:prstGeom>
              <a:noFill/>
              <a:extLst>
                <a:ext uri="{909E8E84-426E-40DD-AFC4-6F175D3DCCD1}">
                  <a14:hiddenFill xmlns:a14="http://schemas.microsoft.com/office/drawing/2010/main">
                    <a:solidFill>
                      <a:srgbClr val="FFFFFF"/>
                    </a:solidFill>
                  </a14:hiddenFill>
                </a:ext>
              </a:extLst>
            </p:spPr>
          </p:pic>
        </p:grpSp>
        <p:pic>
          <p:nvPicPr>
            <p:cNvPr id="4164" name="Picture 6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055" y="5464"/>
              <a:ext cx="240" cy="340"/>
            </a:xfrm>
            <a:prstGeom prst="rect">
              <a:avLst/>
            </a:prstGeom>
            <a:noFill/>
            <a:extLst>
              <a:ext uri="{909E8E84-426E-40DD-AFC4-6F175D3DCCD1}">
                <a14:hiddenFill xmlns:a14="http://schemas.microsoft.com/office/drawing/2010/main">
                  <a:solidFill>
                    <a:srgbClr val="FFFFFF"/>
                  </a:solidFill>
                </a14:hiddenFill>
              </a:ext>
            </a:extLst>
          </p:spPr>
        </p:pic>
        <p:pic>
          <p:nvPicPr>
            <p:cNvPr id="4165" name="Picture 69"/>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287" y="5186"/>
              <a:ext cx="279" cy="34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53545719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1"/>
            <a:ext cx="12192000" cy="566056"/>
          </a:xfrm>
        </p:spPr>
        <p:txBody>
          <a:bodyPr>
            <a:noAutofit/>
          </a:bodyPr>
          <a:lstStyle/>
          <a:p>
            <a:r>
              <a:rPr lang="hr-HR" sz="2800" b="1" i="1" dirty="0">
                <a:solidFill>
                  <a:srgbClr val="FF0000"/>
                </a:solidFill>
                <a:latin typeface="Arial" panose="020B0604020202020204" pitchFamily="34" charset="0"/>
                <a:cs typeface="Arial" panose="020B0604020202020204" pitchFamily="34" charset="0"/>
              </a:rPr>
              <a:t>Baglanşyksyz we parallel oýandyrylýan </a:t>
            </a:r>
            <a:r>
              <a:rPr lang="hr-HR" sz="2800" b="1" i="1" dirty="0" smtClean="0">
                <a:solidFill>
                  <a:srgbClr val="FF0000"/>
                </a:solidFill>
                <a:latin typeface="Arial" panose="020B0604020202020204" pitchFamily="34" charset="0"/>
                <a:cs typeface="Arial" panose="020B0604020202020204" pitchFamily="34" charset="0"/>
              </a:rPr>
              <a:t>dwigatelleriň häsiýetnamalary</a:t>
            </a:r>
            <a:endParaRPr lang="ru-RU" sz="2800" dirty="0">
              <a:solidFill>
                <a:srgbClr val="FF000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 y="551543"/>
            <a:ext cx="12192001" cy="6291943"/>
          </a:xfrm>
        </p:spPr>
        <p:txBody>
          <a:bodyPr>
            <a:noAutofit/>
          </a:bodyPr>
          <a:lstStyle/>
          <a:p>
            <a:r>
              <a:rPr lang="tk-TM" sz="3600" dirty="0" smtClean="0">
                <a:solidFill>
                  <a:schemeClr val="accent5"/>
                </a:solidFill>
              </a:rPr>
              <a:t>Dwigatelleriň iş häsiýetlerini görkezýän esasy häsiýetnamalaryna tizlik, </a:t>
            </a:r>
            <a:r>
              <a:rPr lang="tk-TM" sz="3600" dirty="0" smtClean="0"/>
              <a:t>moment we mehaniki </a:t>
            </a:r>
            <a:r>
              <a:rPr lang="tk-TM" sz="3600" dirty="0" smtClean="0">
                <a:solidFill>
                  <a:schemeClr val="accent5"/>
                </a:solidFill>
              </a:rPr>
              <a:t>häsiýetnamalar degişlidir.</a:t>
            </a:r>
          </a:p>
          <a:p>
            <a:r>
              <a:rPr lang="tk-TM" sz="3600" dirty="0" smtClean="0">
                <a:solidFill>
                  <a:schemeClr val="accent5"/>
                </a:solidFill>
              </a:rPr>
              <a:t>a) </a:t>
            </a:r>
            <a:r>
              <a:rPr lang="tk-TM" sz="3600" dirty="0" smtClean="0"/>
              <a:t>Tizlik häsiýetnamasy. </a:t>
            </a:r>
            <a:r>
              <a:rPr lang="tk-TM" sz="3600" dirty="0" smtClean="0">
                <a:solidFill>
                  <a:schemeClr val="accent5"/>
                </a:solidFill>
              </a:rPr>
              <a:t>Dwigateliň burç tizliginiň ýakoryň toguna bolan </a:t>
            </a:r>
            <a:r>
              <a:rPr lang="el-GR" sz="3600" dirty="0" smtClean="0"/>
              <a:t>ω=</a:t>
            </a:r>
            <a:r>
              <a:rPr lang="tk-TM" sz="3600" dirty="0" smtClean="0"/>
              <a:t>f(I</a:t>
            </a:r>
            <a:r>
              <a:rPr lang="tk-TM" sz="2400" dirty="0" smtClean="0"/>
              <a:t>ýa</a:t>
            </a:r>
            <a:r>
              <a:rPr lang="tk-TM" sz="3600" dirty="0" smtClean="0"/>
              <a:t>) </a:t>
            </a:r>
            <a:r>
              <a:rPr lang="tk-TM" sz="3600" dirty="0" smtClean="0">
                <a:solidFill>
                  <a:schemeClr val="accent5"/>
                </a:solidFill>
              </a:rPr>
              <a:t>baglanyşygyna dwigateliň tizlik häsiýetnamasy diýilýär. </a:t>
            </a:r>
          </a:p>
          <a:p>
            <a:r>
              <a:rPr lang="en-US" sz="3600" dirty="0" smtClean="0">
                <a:solidFill>
                  <a:schemeClr val="accent5"/>
                </a:solidFill>
              </a:rPr>
              <a:t>b</a:t>
            </a:r>
            <a:r>
              <a:rPr lang="en-US" sz="3600" dirty="0">
                <a:solidFill>
                  <a:schemeClr val="accent5"/>
                </a:solidFill>
              </a:rPr>
              <a:t>) </a:t>
            </a:r>
            <a:r>
              <a:rPr lang="en-US" sz="3600" dirty="0"/>
              <a:t>Moment </a:t>
            </a:r>
            <a:r>
              <a:rPr lang="tk-TM" sz="3600" dirty="0" smtClean="0"/>
              <a:t>häsiýetnamasy. </a:t>
            </a:r>
            <a:r>
              <a:rPr lang="tk-TM" sz="3600" dirty="0" smtClean="0">
                <a:solidFill>
                  <a:schemeClr val="accent5"/>
                </a:solidFill>
              </a:rPr>
              <a:t>Dwigateliň elektromagnit momentiniň ýakoryň toguna bolan </a:t>
            </a:r>
            <a:r>
              <a:rPr lang="tk-TM" sz="3600" dirty="0" smtClean="0"/>
              <a:t>M</a:t>
            </a:r>
            <a:r>
              <a:rPr lang="tk-TM" sz="2400" dirty="0" smtClean="0"/>
              <a:t>em</a:t>
            </a:r>
            <a:r>
              <a:rPr lang="tk-TM" sz="3600" dirty="0" smtClean="0"/>
              <a:t>=f(I</a:t>
            </a:r>
            <a:r>
              <a:rPr lang="tk-TM" sz="2400" dirty="0" smtClean="0"/>
              <a:t>ýa</a:t>
            </a:r>
            <a:r>
              <a:rPr lang="tk-TM" sz="3600" dirty="0" smtClean="0"/>
              <a:t>) </a:t>
            </a:r>
            <a:r>
              <a:rPr lang="tk-TM" sz="3600" dirty="0" smtClean="0">
                <a:solidFill>
                  <a:schemeClr val="accent5"/>
                </a:solidFill>
              </a:rPr>
              <a:t>baglanyşygyna moment häsiýetnamasy diýilýär </a:t>
            </a:r>
            <a:r>
              <a:rPr lang="tk-TM" sz="3600" dirty="0" smtClean="0"/>
              <a:t>(I</a:t>
            </a:r>
            <a:r>
              <a:rPr lang="tk-TM" sz="2400" dirty="0" smtClean="0"/>
              <a:t>oý</a:t>
            </a:r>
            <a:r>
              <a:rPr lang="tk-TM" sz="3600" dirty="0" smtClean="0"/>
              <a:t>=const).  </a:t>
            </a:r>
          </a:p>
          <a:p>
            <a:r>
              <a:rPr lang="tk-TM" sz="3600" dirty="0" smtClean="0">
                <a:solidFill>
                  <a:schemeClr val="accent5"/>
                </a:solidFill>
              </a:rPr>
              <a:t>ç) </a:t>
            </a:r>
            <a:r>
              <a:rPr lang="tk-TM" sz="3600" dirty="0" smtClean="0"/>
              <a:t>Mehaniki häsiýetnamasy. </a:t>
            </a:r>
            <a:r>
              <a:rPr lang="tk-TM" sz="3600" dirty="0" smtClean="0">
                <a:solidFill>
                  <a:schemeClr val="accent5"/>
                </a:solidFill>
              </a:rPr>
              <a:t>Ýakoryň burç tizliginiň elektromagnit momente bolan</a:t>
            </a:r>
            <a:r>
              <a:rPr lang="en-US" sz="3600" dirty="0" smtClean="0">
                <a:solidFill>
                  <a:schemeClr val="accent5"/>
                </a:solidFill>
              </a:rPr>
              <a:t> </a:t>
            </a:r>
            <a:r>
              <a:rPr lang="el-GR" sz="3600" dirty="0"/>
              <a:t>ω=</a:t>
            </a:r>
            <a:r>
              <a:rPr lang="en-US" sz="3600" dirty="0" smtClean="0"/>
              <a:t>f(M</a:t>
            </a:r>
            <a:r>
              <a:rPr lang="en-US" dirty="0" smtClean="0"/>
              <a:t>em</a:t>
            </a:r>
            <a:r>
              <a:rPr lang="tk-TM" sz="3600" dirty="0" smtClean="0"/>
              <a:t>) </a:t>
            </a:r>
            <a:r>
              <a:rPr lang="tk-TM" sz="3600" dirty="0" smtClean="0">
                <a:solidFill>
                  <a:schemeClr val="accent5"/>
                </a:solidFill>
              </a:rPr>
              <a:t>baglanyşygyna dwigateliň mehaniki häsiýetnamasy diýilýär. </a:t>
            </a:r>
          </a:p>
          <a:p>
            <a:endParaRPr lang="ru-RU" sz="3600" dirty="0">
              <a:solidFill>
                <a:schemeClr val="accent5"/>
              </a:solidFill>
            </a:endParaRPr>
          </a:p>
        </p:txBody>
      </p:sp>
    </p:spTree>
    <p:extLst>
      <p:ext uri="{BB962C8B-B14F-4D97-AF65-F5344CB8AC3E}">
        <p14:creationId xmlns:p14="http://schemas.microsoft.com/office/powerpoint/2010/main" val="38221007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574971"/>
          </a:xfrm>
        </p:spPr>
        <p:txBody>
          <a:bodyPr/>
          <a:lstStyle/>
          <a:p>
            <a:endParaRPr lang="tk-TM" dirty="0" smtClean="0"/>
          </a:p>
          <a:p>
            <a:endParaRPr lang="tk-TM" dirty="0"/>
          </a:p>
          <a:p>
            <a:endParaRPr lang="tk-TM" dirty="0" smtClean="0"/>
          </a:p>
          <a:p>
            <a:endParaRPr lang="tk-TM" dirty="0"/>
          </a:p>
          <a:p>
            <a:endParaRPr lang="tk-TM" dirty="0" smtClean="0"/>
          </a:p>
          <a:p>
            <a:endParaRPr lang="tk-TM" dirty="0"/>
          </a:p>
          <a:p>
            <a:endParaRPr lang="tk-TM" dirty="0" smtClean="0"/>
          </a:p>
          <a:p>
            <a:endParaRPr lang="tk-TM" dirty="0"/>
          </a:p>
          <a:p>
            <a:endParaRPr lang="ru-RU" dirty="0"/>
          </a:p>
        </p:txBody>
      </p:sp>
      <p:grpSp>
        <p:nvGrpSpPr>
          <p:cNvPr id="4" name="Group 2"/>
          <p:cNvGrpSpPr>
            <a:grpSpLocks/>
          </p:cNvGrpSpPr>
          <p:nvPr/>
        </p:nvGrpSpPr>
        <p:grpSpPr bwMode="auto">
          <a:xfrm>
            <a:off x="2481943" y="391886"/>
            <a:ext cx="5515429" cy="4209143"/>
            <a:chOff x="4325" y="3985"/>
            <a:chExt cx="3874" cy="2595"/>
          </a:xfrm>
        </p:grpSpPr>
        <p:grpSp>
          <p:nvGrpSpPr>
            <p:cNvPr id="5" name="Group 3"/>
            <p:cNvGrpSpPr>
              <a:grpSpLocks/>
            </p:cNvGrpSpPr>
            <p:nvPr/>
          </p:nvGrpSpPr>
          <p:grpSpPr bwMode="auto">
            <a:xfrm>
              <a:off x="4658" y="3985"/>
              <a:ext cx="3175" cy="2205"/>
              <a:chOff x="5111" y="2716"/>
              <a:chExt cx="3175" cy="2205"/>
            </a:xfrm>
          </p:grpSpPr>
          <p:sp>
            <p:nvSpPr>
              <p:cNvPr id="13" name="Line 4"/>
              <p:cNvSpPr>
                <a:spLocks noChangeShapeType="1"/>
              </p:cNvSpPr>
              <p:nvPr/>
            </p:nvSpPr>
            <p:spPr bwMode="auto">
              <a:xfrm>
                <a:off x="5111" y="4909"/>
                <a:ext cx="3175" cy="1"/>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ln w="0"/>
                  <a:effectLst>
                    <a:outerShdw blurRad="38100" dist="19050" dir="2700000" algn="tl" rotWithShape="0">
                      <a:schemeClr val="dk1">
                        <a:alpha val="40000"/>
                      </a:schemeClr>
                    </a:outerShdw>
                  </a:effectLst>
                </a:endParaRPr>
              </a:p>
            </p:txBody>
          </p:sp>
          <p:sp>
            <p:nvSpPr>
              <p:cNvPr id="14" name="Line 5"/>
              <p:cNvSpPr>
                <a:spLocks noChangeShapeType="1"/>
              </p:cNvSpPr>
              <p:nvPr/>
            </p:nvSpPr>
            <p:spPr bwMode="auto">
              <a:xfrm flipV="1">
                <a:off x="5111" y="2716"/>
                <a:ext cx="0" cy="2205"/>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ln w="0"/>
                  <a:effectLst>
                    <a:outerShdw blurRad="38100" dist="19050" dir="2700000" algn="tl" rotWithShape="0">
                      <a:schemeClr val="dk1">
                        <a:alpha val="40000"/>
                      </a:schemeClr>
                    </a:outerShdw>
                  </a:effectLst>
                </a:endParaRPr>
              </a:p>
            </p:txBody>
          </p:sp>
          <p:sp>
            <p:nvSpPr>
              <p:cNvPr id="15" name="Line 6"/>
              <p:cNvSpPr>
                <a:spLocks noChangeShapeType="1"/>
              </p:cNvSpPr>
              <p:nvPr/>
            </p:nvSpPr>
            <p:spPr bwMode="auto">
              <a:xfrm>
                <a:off x="5111" y="3256"/>
                <a:ext cx="2340" cy="36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ln w="0"/>
                  <a:effectLst>
                    <a:outerShdw blurRad="38100" dist="19050" dir="2700000" algn="tl" rotWithShape="0">
                      <a:schemeClr val="dk1">
                        <a:alpha val="40000"/>
                      </a:schemeClr>
                    </a:outerShdw>
                  </a:effectLst>
                </a:endParaRPr>
              </a:p>
            </p:txBody>
          </p:sp>
          <p:sp>
            <p:nvSpPr>
              <p:cNvPr id="16" name="Line 7"/>
              <p:cNvSpPr>
                <a:spLocks noChangeShapeType="1"/>
              </p:cNvSpPr>
              <p:nvPr/>
            </p:nvSpPr>
            <p:spPr bwMode="auto">
              <a:xfrm flipV="1">
                <a:off x="5111" y="3076"/>
                <a:ext cx="2340" cy="180"/>
              </a:xfrm>
              <a:prstGeom prst="line">
                <a:avLst/>
              </a:prstGeom>
              <a:noFill/>
              <a:ln w="38100">
                <a:solidFill>
                  <a:srgbClr val="FF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ln w="0"/>
                  <a:effectLst>
                    <a:outerShdw blurRad="38100" dist="19050" dir="2700000" algn="tl" rotWithShape="0">
                      <a:schemeClr val="dk1">
                        <a:alpha val="40000"/>
                      </a:schemeClr>
                    </a:outerShdw>
                  </a:effectLst>
                </a:endParaRPr>
              </a:p>
            </p:txBody>
          </p:sp>
          <p:sp>
            <p:nvSpPr>
              <p:cNvPr id="17" name="Line 8"/>
              <p:cNvSpPr>
                <a:spLocks noChangeShapeType="1"/>
              </p:cNvSpPr>
              <p:nvPr/>
            </p:nvSpPr>
            <p:spPr bwMode="auto">
              <a:xfrm>
                <a:off x="5111" y="3368"/>
                <a:ext cx="482" cy="1"/>
              </a:xfrm>
              <a:prstGeom prst="line">
                <a:avLst/>
              </a:prstGeom>
              <a:noFill/>
              <a:ln w="38100">
                <a:solidFill>
                  <a:srgbClr val="FF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ln w="0"/>
                  <a:effectLst>
                    <a:outerShdw blurRad="38100" dist="19050" dir="2700000" algn="tl" rotWithShape="0">
                      <a:schemeClr val="dk1">
                        <a:alpha val="40000"/>
                      </a:schemeClr>
                    </a:outerShdw>
                  </a:effectLst>
                </a:endParaRPr>
              </a:p>
            </p:txBody>
          </p:sp>
          <p:sp>
            <p:nvSpPr>
              <p:cNvPr id="18" name="Line 9"/>
              <p:cNvSpPr>
                <a:spLocks noChangeShapeType="1"/>
              </p:cNvSpPr>
              <p:nvPr/>
            </p:nvSpPr>
            <p:spPr bwMode="auto">
              <a:xfrm>
                <a:off x="5583" y="3391"/>
                <a:ext cx="1" cy="1508"/>
              </a:xfrm>
              <a:prstGeom prst="line">
                <a:avLst/>
              </a:prstGeom>
              <a:noFill/>
              <a:ln w="38100">
                <a:solidFill>
                  <a:srgbClr val="FF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ln w="0"/>
                  <a:effectLst>
                    <a:outerShdw blurRad="38100" dist="19050" dir="2700000" algn="tl" rotWithShape="0">
                      <a:schemeClr val="dk1">
                        <a:alpha val="40000"/>
                      </a:schemeClr>
                    </a:outerShdw>
                  </a:effectLst>
                </a:endParaRPr>
              </a:p>
            </p:txBody>
          </p:sp>
          <p:sp>
            <p:nvSpPr>
              <p:cNvPr id="19" name="Line 10"/>
              <p:cNvSpPr>
                <a:spLocks noChangeShapeType="1"/>
              </p:cNvSpPr>
              <p:nvPr/>
            </p:nvSpPr>
            <p:spPr bwMode="auto">
              <a:xfrm>
                <a:off x="7271" y="3598"/>
                <a:ext cx="0" cy="1315"/>
              </a:xfrm>
              <a:prstGeom prst="line">
                <a:avLst/>
              </a:prstGeom>
              <a:noFill/>
              <a:ln w="38100">
                <a:solidFill>
                  <a:srgbClr val="FF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ln w="0"/>
                  <a:effectLst>
                    <a:outerShdw blurRad="38100" dist="19050" dir="2700000" algn="tl" rotWithShape="0">
                      <a:schemeClr val="dk1">
                        <a:alpha val="40000"/>
                      </a:schemeClr>
                    </a:outerShdw>
                  </a:effectLst>
                </a:endParaRPr>
              </a:p>
            </p:txBody>
          </p:sp>
        </p:grpSp>
        <p:graphicFrame>
          <p:nvGraphicFramePr>
            <p:cNvPr id="6" name="Объект 5"/>
            <p:cNvGraphicFramePr>
              <a:graphicFrameLocks noChangeAspect="1"/>
            </p:cNvGraphicFramePr>
            <p:nvPr/>
          </p:nvGraphicFramePr>
          <p:xfrm>
            <a:off x="7859" y="5923"/>
            <a:ext cx="340" cy="393"/>
          </p:xfrm>
          <a:graphic>
            <a:graphicData uri="http://schemas.openxmlformats.org/presentationml/2006/ole">
              <mc:AlternateContent xmlns:mc="http://schemas.openxmlformats.org/markup-compatibility/2006">
                <mc:Choice xmlns:v="urn:schemas-microsoft-com:vml" Requires="v">
                  <p:oleObj spid="_x0000_s4338" name="Equation" r:id="rId3" imgW="203040" imgH="241200" progId="Equation.DSMT4">
                    <p:embed/>
                  </p:oleObj>
                </mc:Choice>
                <mc:Fallback>
                  <p:oleObj name="Equation" r:id="rId3" imgW="203040" imgH="24120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59" y="5923"/>
                          <a:ext cx="340" cy="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nvGraphicFramePr>
          <p:xfrm>
            <a:off x="6662" y="6208"/>
            <a:ext cx="829" cy="372"/>
          </p:xfrm>
          <a:graphic>
            <a:graphicData uri="http://schemas.openxmlformats.org/presentationml/2006/ole">
              <mc:AlternateContent xmlns:mc="http://schemas.openxmlformats.org/markup-compatibility/2006">
                <mc:Choice xmlns:v="urn:schemas-microsoft-com:vml" Requires="v">
                  <p:oleObj spid="_x0000_s4339" name="Equation" r:id="rId5" imgW="495000" imgH="228600" progId="Equation.DSMT4">
                    <p:embed/>
                  </p:oleObj>
                </mc:Choice>
                <mc:Fallback>
                  <p:oleObj name="Equation" r:id="rId5" imgW="495000" imgH="228600" progId="Equation.DSMT4">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62" y="6208"/>
                          <a:ext cx="829" cy="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nvGraphicFramePr>
          <p:xfrm>
            <a:off x="4942" y="6208"/>
            <a:ext cx="808" cy="372"/>
          </p:xfrm>
          <a:graphic>
            <a:graphicData uri="http://schemas.openxmlformats.org/presentationml/2006/ole">
              <mc:AlternateContent xmlns:mc="http://schemas.openxmlformats.org/markup-compatibility/2006">
                <mc:Choice xmlns:v="urn:schemas-microsoft-com:vml" Requires="v">
                  <p:oleObj spid="_x0000_s4340" name="Equation" r:id="rId7" imgW="482400" imgH="228600" progId="Equation.DSMT4">
                    <p:embed/>
                  </p:oleObj>
                </mc:Choice>
                <mc:Fallback>
                  <p:oleObj name="Equation" r:id="rId7" imgW="482400" imgH="228600" progId="Equation.DSMT4">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42" y="6208"/>
                          <a:ext cx="808" cy="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nvGraphicFramePr>
          <p:xfrm>
            <a:off x="7004" y="4172"/>
            <a:ext cx="213" cy="269"/>
          </p:xfrm>
          <a:graphic>
            <a:graphicData uri="http://schemas.openxmlformats.org/presentationml/2006/ole">
              <mc:AlternateContent xmlns:mc="http://schemas.openxmlformats.org/markup-compatibility/2006">
                <mc:Choice xmlns:v="urn:schemas-microsoft-com:vml" Requires="v">
                  <p:oleObj spid="_x0000_s4341" name="Equation" r:id="rId9" imgW="126720" imgH="164880" progId="Equation.DSMT4">
                    <p:embed/>
                  </p:oleObj>
                </mc:Choice>
                <mc:Fallback>
                  <p:oleObj name="Equation" r:id="rId9" imgW="126720" imgH="164880" progId="Equation.DSMT4">
                    <p:embed/>
                    <p:pic>
                      <p:nvPicPr>
                        <p:cNvPr id="0" name="Object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04" y="4172"/>
                          <a:ext cx="213"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nvGraphicFramePr>
          <p:xfrm>
            <a:off x="7004" y="4742"/>
            <a:ext cx="148" cy="269"/>
          </p:xfrm>
          <a:graphic>
            <a:graphicData uri="http://schemas.openxmlformats.org/presentationml/2006/ole">
              <mc:AlternateContent xmlns:mc="http://schemas.openxmlformats.org/markup-compatibility/2006">
                <mc:Choice xmlns:v="urn:schemas-microsoft-com:vml" Requires="v">
                  <p:oleObj spid="_x0000_s4342" name="Equation" r:id="rId11" imgW="88560" imgH="164880" progId="Equation.DSMT4">
                    <p:embed/>
                  </p:oleObj>
                </mc:Choice>
                <mc:Fallback>
                  <p:oleObj name="Equation" r:id="rId11" imgW="88560" imgH="164880" progId="Equation.DSMT4">
                    <p:embed/>
                    <p:pic>
                      <p:nvPicPr>
                        <p:cNvPr id="0" name="Object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004" y="4742"/>
                          <a:ext cx="148"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Объект 10"/>
            <p:cNvGraphicFramePr>
              <a:graphicFrameLocks noChangeAspect="1"/>
            </p:cNvGraphicFramePr>
            <p:nvPr/>
          </p:nvGraphicFramePr>
          <p:xfrm>
            <a:off x="4325" y="4327"/>
            <a:ext cx="320" cy="373"/>
          </p:xfrm>
          <a:graphic>
            <a:graphicData uri="http://schemas.openxmlformats.org/presentationml/2006/ole">
              <mc:AlternateContent xmlns:mc="http://schemas.openxmlformats.org/markup-compatibility/2006">
                <mc:Choice xmlns:v="urn:schemas-microsoft-com:vml" Requires="v">
                  <p:oleObj spid="_x0000_s4343" name="Equation" r:id="rId13" imgW="190440" imgH="228600" progId="Equation.DSMT4">
                    <p:embed/>
                  </p:oleObj>
                </mc:Choice>
                <mc:Fallback>
                  <p:oleObj name="Equation" r:id="rId13" imgW="190440" imgH="228600" progId="Equation.DSMT4">
                    <p:embed/>
                    <p:pic>
                      <p:nvPicPr>
                        <p:cNvPr id="0" name="Object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25" y="4327"/>
                          <a:ext cx="320" cy="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Объект 11"/>
            <p:cNvGraphicFramePr>
              <a:graphicFrameLocks noChangeAspect="1"/>
            </p:cNvGraphicFramePr>
            <p:nvPr/>
          </p:nvGraphicFramePr>
          <p:xfrm>
            <a:off x="4325" y="3985"/>
            <a:ext cx="256" cy="228"/>
          </p:xfrm>
          <a:graphic>
            <a:graphicData uri="http://schemas.openxmlformats.org/presentationml/2006/ole">
              <mc:AlternateContent xmlns:mc="http://schemas.openxmlformats.org/markup-compatibility/2006">
                <mc:Choice xmlns:v="urn:schemas-microsoft-com:vml" Requires="v">
                  <p:oleObj spid="_x0000_s4344" name="Equation" r:id="rId15" imgW="152280" imgH="139680" progId="Equation.DSMT4">
                    <p:embed/>
                  </p:oleObj>
                </mc:Choice>
                <mc:Fallback>
                  <p:oleObj name="Equation" r:id="rId15" imgW="152280" imgH="139680" progId="Equation.DSMT4">
                    <p:embed/>
                    <p:pic>
                      <p:nvPicPr>
                        <p:cNvPr id="0" name="Object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25" y="3985"/>
                          <a:ext cx="256" cy="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20" name="Прямоугольник 19"/>
          <p:cNvSpPr/>
          <p:nvPr/>
        </p:nvSpPr>
        <p:spPr>
          <a:xfrm>
            <a:off x="0" y="4775200"/>
            <a:ext cx="12191999" cy="1077218"/>
          </a:xfrm>
          <a:prstGeom prst="rect">
            <a:avLst/>
          </a:prstGeom>
        </p:spPr>
        <p:txBody>
          <a:bodyPr wrap="square">
            <a:spAutoFit/>
          </a:bodyPr>
          <a:lstStyle/>
          <a:p>
            <a:pPr algn="ctr">
              <a:spcAft>
                <a:spcPts val="0"/>
              </a:spcAft>
            </a:pPr>
            <a:r>
              <a:rPr lang="hr-HR" sz="3200" dirty="0">
                <a:solidFill>
                  <a:srgbClr val="0070C0"/>
                </a:solidFill>
                <a:latin typeface="Times New Roman" panose="02020603050405020304" pitchFamily="18" charset="0"/>
                <a:ea typeface="Times New Roman" panose="02020603050405020304" pitchFamily="18" charset="0"/>
              </a:rPr>
              <a:t>2.146-njy surat. Baglanşyksyz oýandyrylýan dwigateliň tizlik häsiýetnamasy.</a:t>
            </a:r>
            <a:endParaRPr lang="ru-RU" sz="3200" dirty="0">
              <a:solidFill>
                <a:srgbClr val="0070C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4750369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TotalTime>
  <Words>413</Words>
  <Application>Microsoft Office PowerPoint</Application>
  <PresentationFormat>Широкоэкранный</PresentationFormat>
  <Paragraphs>44</Paragraphs>
  <Slides>9</Slides>
  <Notes>0</Notes>
  <HiddenSlides>0</HiddenSlides>
  <MMClips>0</MMClips>
  <ScaleCrop>false</ScaleCrop>
  <HeadingPairs>
    <vt:vector size="8" baseType="variant">
      <vt:variant>
        <vt:lpstr>Использованные шрифты</vt:lpstr>
      </vt:variant>
      <vt:variant>
        <vt:i4>4</vt:i4>
      </vt:variant>
      <vt:variant>
        <vt:lpstr>Тема</vt:lpstr>
      </vt:variant>
      <vt:variant>
        <vt:i4>1</vt:i4>
      </vt:variant>
      <vt:variant>
        <vt:lpstr>Внедренные серверы OLE</vt:lpstr>
      </vt:variant>
      <vt:variant>
        <vt:i4>1</vt:i4>
      </vt:variant>
      <vt:variant>
        <vt:lpstr>Заголовки слайдов</vt:lpstr>
      </vt:variant>
      <vt:variant>
        <vt:i4>9</vt:i4>
      </vt:variant>
    </vt:vector>
  </HeadingPairs>
  <TitlesOfParts>
    <vt:vector size="15" baseType="lpstr">
      <vt:lpstr>Arial</vt:lpstr>
      <vt:lpstr>Calibri</vt:lpstr>
      <vt:lpstr>Calibri Light</vt:lpstr>
      <vt:lpstr>Times New Roman</vt:lpstr>
      <vt:lpstr>Тема Office</vt:lpstr>
      <vt:lpstr>Equation</vt:lpstr>
      <vt:lpstr>Hemişelik toguň dwigatelleri.</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Baglanşyksyz we parallel oýandyrylýan dwigatelleriň häsiýetnamalary</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Hemişelik toguň dwigatelleri</dc:title>
  <dc:creator>Lenovo</dc:creator>
  <cp:lastModifiedBy>Lenovo</cp:lastModifiedBy>
  <cp:revision>47</cp:revision>
  <dcterms:created xsi:type="dcterms:W3CDTF">2019-10-30T04:38:42Z</dcterms:created>
  <dcterms:modified xsi:type="dcterms:W3CDTF">2020-04-21T05:26:18Z</dcterms:modified>
</cp:coreProperties>
</file>