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95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28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448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7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54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04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3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95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236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79CCF10-FE0C-431C-B264-66A5C8AFFF53}" type="datetimeFigureOut">
              <a:rPr lang="ru-RU" smtClean="0"/>
              <a:t>05.11.2019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67F90AD-BB54-46E8-877F-35EB54C6DD2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338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71" y="232228"/>
            <a:ext cx="12017829" cy="618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tr-T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-nji tema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 gurşawyň ýagdaýynyň </a:t>
            </a:r>
            <a:r>
              <a:rPr lang="pl-PL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derňewi</a:t>
            </a:r>
            <a:r>
              <a:rPr lang="ru-RU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gözegçiligi (monitoring)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 sagatlyk)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 okuwyň meýilnamasy</a:t>
            </a:r>
            <a:r>
              <a:rPr lang="pl-PL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Monitoringiň görnüşleri. 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normatiwler</a:t>
            </a:r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Ekologiki seljerme, ekologiki standartlaşdyrma we pasportlaşdyrma</a:t>
            </a:r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Ekologiki töwekgelçilik we ekologiki howpsuzlyk barada düşünje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336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340" y="329287"/>
            <a:ext cx="11315700" cy="55430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Ekologiki seljerme, ekologiki standartlaşdyrma we pasportlaşdyrma</a:t>
            </a:r>
            <a:endParaRPr lang="ru-RU" sz="2000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taslamalarynyň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maksatnamalaryň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önümleriň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çig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malyň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gaýry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maddalaryň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kadalaryň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howpsuzlyk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goraýyş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talaplaryna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laýyk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gelýändiginiň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barlagyna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seljermesi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ekspertiza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diýilýär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baglanyşykly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meseleler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„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hakyndaky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“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(1991-nji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12-nji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noýabry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), „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hakyndaky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“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(1995-nji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15-nji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iýuny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seljermäni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geçirmegiň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tertibi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hakyndaky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düzgünnama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Türkmenistanýn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Prezidentiniň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1996-njy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13-nji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noýabryndaky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Karary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tassyklandy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kadalaşdyrylýar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24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329" y="305734"/>
            <a:ext cx="11269980" cy="551163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seljermäniň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wezipeleri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geçirilýän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desganyň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zadyň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töweregindäki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ýagdaýyna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ilatyň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ýaşaýyş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şertlerine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saglygyna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ýetirip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biljek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ýaramaz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täsiriniň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öňüni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almak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öňüne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tutulýan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hem-de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häzirki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wagtda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-da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geljekde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töwerekdäki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ýagdaýyna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ilatyň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ýaşaýyş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şertlerine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saglygyna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gös-göni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-da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keseden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edip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biljek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başga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ekologiýa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taýdan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howpsuzlyk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derejesini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kesgitlemek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meýilnamalaşdyrylýan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taslanylýan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başga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goraýyş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kanunçylygynyň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talaplaryna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laýyk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gelşine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baha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bermek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öňüne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tutulýan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çäreleriň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ýeterlikdigini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esaslydygyny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kesgitlemek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211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709" y="254526"/>
            <a:ext cx="11132820" cy="600715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aşakdakylar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boýunça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geçirilýär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öndüriji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güýçleri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ykdysady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pudaklaryny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ýerleşdirmek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maksatnamalaryň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ugurlaryň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ülňüleriň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ösdürmek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taslamanyň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ýanynda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taýýarlanylan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hem-de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düzgünleşdirýän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usul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öwrediş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salyş-tehniki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täze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tehnikany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biotehnologik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işläp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taýýarlamalary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materiallary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maddalary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öndürmek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tehnologiýasyny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döretmek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ýerlerde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ýagdaý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;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işleýän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desgalary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seljermäni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geçirmegiň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möhletleri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çylşyrymly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taýdan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howply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seljerilýan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zatlar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boýunça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3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çenli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seljerilýän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zatlar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boýunça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çenli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65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217758"/>
            <a:ext cx="11208328" cy="60385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seljermäniň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netijenamasynyň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berlen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gününden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başlap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3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dowamynda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güýji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bardyr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standart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ülňi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)-(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iňl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.“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standard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“ 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norma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nusga</a:t>
            </a:r>
            <a:r>
              <a:rPr lang="de-DE" sz="28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Bu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aýratyn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talaplar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kesgitlenýän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normatiw-tehniki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dokument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standart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desgalaryň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ýuridiki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ähmiýetli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mukdar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hil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görkezijisidir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hukukda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bu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termin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hapalaýjy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maddalaryň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gurşawdaky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suw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toprak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rugsat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edilýän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aňryçäk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toplanmasyny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(REAT)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daşky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fiziki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täsirleriň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rugsat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edilýän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aňryçäk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derejesini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(READ) aňladýar.1945-nji ýylda 25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standartlaşdyrma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halkara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guramany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esaslandyrdylar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(ISO-International Standards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Organiyation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).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Häzirki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wagtda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bu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100-den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gowrak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gatnaşýar</a:t>
            </a:r>
            <a:r>
              <a:rPr lang="de-DE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endParaRPr lang="ru-RU" sz="20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82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599" y="121199"/>
            <a:ext cx="11139055" cy="646330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4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4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pasport</a:t>
            </a:r>
            <a:r>
              <a:rPr lang="de-DE" sz="24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–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daşky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arassaçylygy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üpjün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ediler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ýaly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aýry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senagat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kärhanalaryň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hapalaýjy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maddalaryň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howply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galyndylaryň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ş.m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ulanylyşy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hem-de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olaryň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daşky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täsiri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düzgünleşdirilen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maglumatlary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jemleýän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Senagat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kärhanasynyň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pasporty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normatiw-tehniki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resminama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bolup,kärhananyň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resurslary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ikilenji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ulanyşy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onuň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önümçiliginiň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daşky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täsiri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maglumatlary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özünde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jemleýär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Kärhananyň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pasporty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bölümlerden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durýar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Titul</a:t>
            </a:r>
            <a:r>
              <a:rPr lang="de-DE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sahypasy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umumy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maglumatlar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onuň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rekwizitleri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ýerleşýän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etrabynyň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gysgaça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tebigy-klimatik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häsiýetnamasy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Önümçiligiň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tehnologiýasynyň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gysgaça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beýany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maddy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akymlaryň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(material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potoklaryň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balans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çyzgysy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Ŷer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peýdalanylyşy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Çig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malyň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ulanylýan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materiallaryň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energiýa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çeşmeleriniň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häsiýetnamasy</a:t>
            </a:r>
            <a:endParaRPr lang="ru-RU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89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8" y="321826"/>
            <a:ext cx="11319164" cy="56138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Atmosfera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zyňylýan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zyňyndylaryň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häsiýetnamasy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Suwy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ulanylyşynyň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häsiýetnamasy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zyňyndylaryň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häsiýetnamasy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Bozulan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ýerleriň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rekultiwasiýasy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ulagy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800100" algn="l"/>
              </a:tabLst>
            </a:pP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Kärhananyň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ekologo-ykdysady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işleri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maglumat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Ekologiki töwekgelçilik we ekologiki howpsuzlyk barada düşünje</a:t>
            </a:r>
            <a:endParaRPr lang="ru-RU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24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töwekgellik</a:t>
            </a:r>
            <a:r>
              <a:rPr lang="ru-RU" sz="24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–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ykdysady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netijäni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gazanmak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üçin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zyýan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ýetirmegiň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ähtimallygyna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ýol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bermeklik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Adaty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töwekgellik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tebigatyň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ösüş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kanunlaryna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ýetirmäge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olary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dogry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ulanmaga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esaslanýar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Ol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zyýan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ýetirýän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ykdysady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netijäniň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gazanylmagyna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ýol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berilmegi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şol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zyýanyň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düzedip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bolmajak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netijelere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getirmezligi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ýitirilen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dikeltmek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mümkinçiliginiň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barlygy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şertlendirilýär</a:t>
            </a:r>
            <a:r>
              <a:rPr lang="ru-RU" sz="24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03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7" y="134419"/>
            <a:ext cx="11305309" cy="57195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32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howpsuzlyk</a:t>
            </a:r>
            <a:r>
              <a:rPr lang="ru-RU" sz="32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–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Adamyň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ýaşaýşy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möhüm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bähbitleriň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ilkinji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nobatda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arassa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sagdyn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ýaşaýyş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amatly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bolan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hukugynyň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goraglylyk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ýagdaýy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Türkmenistanyň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Konstitusiýasynda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hakyndaky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kanunynda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Sanitariýa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kodeksinde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öňünde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tutulyşy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ýaly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ýurtda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howpsuzlygy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üpjün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etmeklik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wezipesi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hasaplanýar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Şunda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adamyň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ýaşaýşyny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saglygyny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onuň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gurşawyň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amatsyz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täsirinden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goramakdan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ybarat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4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922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054" y="252447"/>
            <a:ext cx="11263746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„</a:t>
            </a:r>
            <a:r>
              <a:rPr lang="de-DE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de-DE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ekspertizasy</a:t>
            </a:r>
            <a:r>
              <a:rPr lang="de-DE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i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hakynda</a:t>
            </a:r>
            <a:r>
              <a:rPr lang="de-DE" sz="2800" b="1" i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“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1995-nji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15-nji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iýunynda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kabul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edildi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ekspertizasy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ýörite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organy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topary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işiniň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bir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görnüşidir</a:t>
            </a:r>
            <a:r>
              <a:rPr lang="de-DE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r>
              <a:rPr lang="ru-RU" sz="2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 pitchFamily="34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</a:t>
            </a:r>
            <a:r>
              <a:rPr lang="de-DE" sz="28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ekspertlenýän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obýektleriň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kärhanalaryň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taslamalaryna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maksatnamalaryna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analiz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edýän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baha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berýän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ylmy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sosial-ekologiki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barlaga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esaslanýar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olaryň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ilatyň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elologiki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howpsuzlygynyň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talaplaryna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töweregi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gurşap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alan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sredanyň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normalaryna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düzgünlerine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aýawly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peýdalanmaklyga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gabat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gelmegini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üpjün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etmäge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gönükdirilendir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ekspertizasy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töwerekdäki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sredany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özgertmek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baglanyşykly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inwestisiýa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iş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prosesinde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8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hökmandyr</a:t>
            </a:r>
            <a:r>
              <a:rPr lang="de-DE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49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963" y="114003"/>
            <a:ext cx="11790218" cy="618938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2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wezipeleri</a:t>
            </a:r>
            <a:endParaRPr lang="ru-RU" sz="2000" b="1" dirty="0" smtClean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Tebigatdan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peýdalanmak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töwerekdäki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gurşawy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goramak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barada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amala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aşyrylýan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gözegçilige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ekologik</a:t>
            </a:r>
            <a:r>
              <a:rPr lang="ru-RU" sz="2800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gözegçiligi</a:t>
            </a:r>
            <a:r>
              <a:rPr lang="ru-RU" sz="2800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(</a:t>
            </a:r>
            <a:r>
              <a:rPr lang="ru-RU" sz="2800" i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monitoring</a:t>
            </a:r>
            <a:r>
              <a:rPr lang="ru-RU" sz="2800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)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diýilýär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.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Başgaça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aýdylanda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daşky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gurşawyň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ýagdaýyna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bolup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geçýän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hadysalaryň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üýtgemegine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esasan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hem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adamyň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işiniň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täsiri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bilen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bolýan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özgermelere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uzak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wagtlaýyn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gözegçilik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etmek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baha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bermek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ol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üýtgemeleri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çaklamak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dolandyrmak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ulgamy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.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Ekologik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gözegçiligi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şu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aşakdaky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ugurlar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boýunça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alnyp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barylýar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: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gurşawyň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umumy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ýagdaýy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hem-de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aýry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baýlyklaryň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ýagny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ýeriň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(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topragyň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),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ýer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jümmüşiniň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suwlaryň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tokaýlaryň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ösümlik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haýwanat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dünýäsiniň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atmosfera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howasynyň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aýratyn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goralýan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meýdanlaryň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zatlaryň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(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obýektleriň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)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ýagdaýy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hojalyk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desgalarynyň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ýerleşdirilişi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taslanyşy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gurluşy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ulanmaga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ber</a:t>
            </a:r>
            <a:r>
              <a:rPr lang="sq-AL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l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işi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ulanylyş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,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tebigatdan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peýdalanmak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we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tebigy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gurşawy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goramak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baradaky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çäreleriň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durmuşa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geçirilişi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;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ekologiýa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kanunçylygynyň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berjaý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 </a:t>
            </a:r>
            <a:r>
              <a:rPr lang="ru-RU" sz="2800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edilişi</a:t>
            </a:r>
            <a:r>
              <a:rPr lang="ru-RU" sz="2800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</a:rPr>
              <a:t>.</a:t>
            </a:r>
            <a:endParaRPr lang="ru-RU" sz="2800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70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162551"/>
            <a:ext cx="11374582" cy="6044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Türkmenistanyň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kanunçylygyna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laýyklykda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umumy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ýerine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ýetiriji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häkimiýet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ýagny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Türkmenistanyň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Prezidenti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Ministrler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Kabineti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häkimler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arçynlar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hem-de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ýörite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dolandyryş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ýagny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ministrligi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degişli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ministrlikler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dolandyryş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</a:t>
            </a:r>
            <a:r>
              <a:rPr lang="ru-RU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Monitoringiň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normatiwler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edilýän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çägiň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meýdanyna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baglylykda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gözegçiligiň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3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derejesi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global, </a:t>
            </a: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sebitleýin</a:t>
            </a: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</a:t>
            </a: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ýerli</a:t>
            </a: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(lokal)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tapawutlandyrylýar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endParaRPr lang="ru-RU" sz="2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Global </a:t>
            </a: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monitoringiň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meselesi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bütin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dünýädaki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bolup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geçýän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hadysalara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etmek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adamyň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biosfera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edýän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täsirini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hasaba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alanymyzda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).</a:t>
            </a:r>
            <a:endParaRPr lang="ru-RU" sz="26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Sebitleýin</a:t>
            </a:r>
            <a:r>
              <a:rPr lang="de-DE" sz="2600" b="1" i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b="1" i="1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de-DE" sz="2600" b="1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haýsy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bolsa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bir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sebitiň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çägindäki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hadysalara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de-DE" sz="2600" dirty="0" err="1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aşyrmak</a:t>
            </a:r>
            <a:r>
              <a:rPr lang="de-DE" sz="2600" dirty="0"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628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509" y="308077"/>
            <a:ext cx="11443855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Ŷerli</a:t>
            </a:r>
            <a:r>
              <a:rPr lang="en-US" sz="2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lokal</a:t>
            </a:r>
            <a:r>
              <a:rPr lang="en-US" sz="2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monitoring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uly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bolmadyk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çäkde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hadysalara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antropogen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täsirlere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aşyrmak.Gözegçiligiň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obýektine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görä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bazalaýyn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fondlaýyn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we </a:t>
            </a: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impaktlaýyn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tapawutlandyrylýar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Bazalaýyn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monitoringiň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maksady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antropogen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täsirlere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duçar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bolmadyk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gurşawdaky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umumy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biosfera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hadysalaryna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etmekdir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Bütin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älem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derejesinde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bazalaýyn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monitoring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biosfera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goraghanalarynyň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çäklerinde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geçirilýär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Impakt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monitoringi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–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bu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aýratyn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howply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ýerlerde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sebitleýin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(regional) we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lokal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antropogen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täsirleriň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gözegçiligidir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Monitoringiñ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geçirilişiniñ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guramaçylygy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bolsa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önümçilik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jemgyýetçilik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monitoringleri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tapawutlandyrylýar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diýildigi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monitoring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gurnaýjylar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-da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aşyrylyp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biliner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geçirmegiň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usuly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tapawutlandyrylýar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</a:t>
            </a:r>
            <a:r>
              <a:rPr lang="en-US" sz="2400" b="1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aralykdan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distansion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we </a:t>
            </a:r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ýerüsti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Daş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aralykdan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distansion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bu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awiasion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kosmiki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usullarynyň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toplumy</a:t>
            </a:r>
            <a:r>
              <a:rPr 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27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35" y="197346"/>
            <a:ext cx="11346873" cy="6011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Ŷerüsti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monitoring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antropogen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täsirleri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ýaýraýan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düzüm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bölekleriniň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atmosfera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howasy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jümmüşi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toprak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ýerüsti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ýerasty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suwlar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ösümlik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haýwanat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dünýäsi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.)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fiziki-himiki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biologiki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barlag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usullary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aşyrylýar.Türkmenistanda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aşakdaky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görnüşleri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tapawutlandyrylýar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gözegçligi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pudagara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pudaklaýyn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önümçilik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jemgyýetçilik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sanitariýa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gözegçiligi.Ekologiýa</a:t>
            </a:r>
            <a:r>
              <a:rPr lang="en-US" sz="2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babatdaky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görnüşleriniň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biri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gözegçiligidir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Bu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umumy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ýerine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ýetiriji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häkimiýet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Türkmenistanyň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Prezidenti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Ministrler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Kabineti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häkimler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arçynlar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hem-de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ýörite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bolan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ministrligi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Şunda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ýerine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ýetiriji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häkimiýet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öz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ygtyýarlygynyň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çäginde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bellenen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tertipde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talaplara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garşy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gelýän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namalary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ýatyryp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bilýärler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Kanunlaryň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şol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sanda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ekologiýa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kanunlaryň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ýerine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ýetirilişine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gözegçiligini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Mejlis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aşyrýar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Ministrler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Kabinetiniň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üsti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en-US" sz="2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).</a:t>
            </a:r>
            <a:endParaRPr lang="ru-RU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734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252871"/>
            <a:ext cx="11402291" cy="576504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Pudagara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tutuşlygyna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däl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-de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aýry-aýry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görnüşleri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degişli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ministrlikler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dolandyryş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Ŷer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şular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ýaly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edýän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Türkemnistanyň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Prezidentiniň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2000-nji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ýylyň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8-nji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sentýabryndaky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Karary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bilen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tassyklanan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Düzgünnama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laýyklykda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Oba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ministrliginiň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ýanyndaky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Ŷer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serişdeleri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gullugydyr.Ŷer</a:t>
            </a:r>
            <a:r>
              <a:rPr lang="en-US" sz="23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jümmüşi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käbir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wezipelerini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aşyrmak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“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Türkmengeologiýa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”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korporasiýasynyň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üstüne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ýüklenýär.Suw</a:t>
            </a:r>
            <a:r>
              <a:rPr lang="en-US" sz="23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baýlyklaryndan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rejeli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peýdalanmak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etmek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Suw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ministrliginiň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üstüne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ýüklenýär.Balyk</a:t>
            </a:r>
            <a:r>
              <a:rPr lang="en-US" sz="23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ätiýaçlyklaryny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suw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haýwanlaryny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babatda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aşyrýan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Balyk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hojalyk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komitetiniň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balyk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gorag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müdirligidir.Pudaklaýyn</a:t>
            </a:r>
            <a:r>
              <a:rPr lang="en-US" sz="23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ministrlikler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dolandyryş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hem-de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olaryň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tabynlygyndaky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kärhanalarda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guramalarda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edaralarda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tebigatdan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peýdalanmak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çäreleriň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kadalaryň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ýerine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ýetirilmegini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üpjün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etmäge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3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gönükdirilýär</a:t>
            </a:r>
            <a:r>
              <a:rPr lang="en-US" sz="23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300" b="1" dirty="0">
              <a:ln/>
              <a:solidFill>
                <a:schemeClr val="accent3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17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9490" y="522452"/>
            <a:ext cx="1113905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Önümçilik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gös-göni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kärhanalaryň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özleri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guralýar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Jemgyýetçilik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bolsa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ýerli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öz-özüni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dolandyryş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beýleki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jemgyýetçilik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guramalary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hem-de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ilat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tarapyndan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amala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aşyrylýar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Şunda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esasy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maksat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gurşawy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goramak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tebigatdan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peýdalanmak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baradaky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çäreleri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durmuşa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geçirmekde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degişli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edaralaryna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ýardam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etmekdir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Sanitariýa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ekologik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gözegçiligi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Saglygy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goraýyş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we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derman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senagaty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ministrliginiň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Döwlet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sanitariýa-epidemiologiýa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gullugynyň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üstüne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ýüklenýär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MyriadPro-Bold"/>
                <a:cs typeface="Times New Roman" panose="02020603050405020304" pitchFamily="18" charset="0"/>
              </a:rPr>
              <a:t>.</a:t>
            </a:r>
            <a:endParaRPr lang="ru-RU" sz="2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276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325389"/>
              </p:ext>
            </p:extLst>
          </p:nvPr>
        </p:nvGraphicFramePr>
        <p:xfrm>
          <a:off x="449926" y="892897"/>
          <a:ext cx="11187893" cy="4995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84027">
                  <a:extLst>
                    <a:ext uri="{9D8B030D-6E8A-4147-A177-3AD203B41FA5}">
                      <a16:colId xmlns:a16="http://schemas.microsoft.com/office/drawing/2014/main" val="3321419751"/>
                    </a:ext>
                  </a:extLst>
                </a:gridCol>
                <a:gridCol w="2801933">
                  <a:extLst>
                    <a:ext uri="{9D8B030D-6E8A-4147-A177-3AD203B41FA5}">
                      <a16:colId xmlns:a16="http://schemas.microsoft.com/office/drawing/2014/main" val="3192725860"/>
                    </a:ext>
                  </a:extLst>
                </a:gridCol>
                <a:gridCol w="2801933">
                  <a:extLst>
                    <a:ext uri="{9D8B030D-6E8A-4147-A177-3AD203B41FA5}">
                      <a16:colId xmlns:a16="http://schemas.microsoft.com/office/drawing/2014/main" val="3807253155"/>
                    </a:ext>
                  </a:extLst>
                </a:gridCol>
              </a:tblGrid>
              <a:tr h="66661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Madda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Atmosfera howasynda REAT mg/ m</a:t>
                      </a:r>
                      <a:r>
                        <a:rPr lang="de-DE" sz="2400" baseline="30000">
                          <a:effectLst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636854"/>
                  </a:ext>
                </a:extLst>
              </a:tr>
              <a:tr h="5523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REAT</a:t>
                      </a:r>
                      <a:r>
                        <a:rPr lang="de-DE" sz="2400" baseline="30000">
                          <a:effectLst/>
                        </a:rPr>
                        <a:t>kθp.</a:t>
                      </a:r>
                      <a:r>
                        <a:rPr lang="de-DE" sz="2400">
                          <a:effectLst/>
                        </a:rPr>
                        <a:t> </a:t>
                      </a:r>
                      <a:r>
                        <a:rPr lang="de-DE" sz="2400" baseline="30000">
                          <a:effectLst/>
                        </a:rPr>
                        <a:t>gez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REAT</a:t>
                      </a:r>
                      <a:r>
                        <a:rPr lang="de-DE" sz="2400" baseline="30000">
                          <a:effectLst/>
                        </a:rPr>
                        <a:t>ort.gije-günd.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2937800"/>
                  </a:ext>
                </a:extLst>
              </a:tr>
              <a:tr h="37763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Gurşun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we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onuň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organiki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däl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birleşmeleri</a:t>
                      </a:r>
                      <a:r>
                        <a:rPr lang="de-DE" sz="2400" dirty="0">
                          <a:effectLst/>
                        </a:rPr>
                        <a:t> (</a:t>
                      </a:r>
                      <a:r>
                        <a:rPr lang="de-DE" sz="2400" dirty="0" err="1">
                          <a:effectLst/>
                        </a:rPr>
                        <a:t>Pb</a:t>
                      </a:r>
                      <a:r>
                        <a:rPr lang="de-DE" sz="24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Ftorly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wodorod</a:t>
                      </a:r>
                      <a:r>
                        <a:rPr lang="de-DE" sz="2400" dirty="0">
                          <a:effectLst/>
                        </a:rPr>
                        <a:t> (HF)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Azodyň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dioksidi</a:t>
                      </a:r>
                      <a:r>
                        <a:rPr lang="de-DE" sz="2400" dirty="0">
                          <a:effectLst/>
                        </a:rPr>
                        <a:t> (NO</a:t>
                      </a:r>
                      <a:r>
                        <a:rPr lang="de-DE" sz="2400" baseline="-25000" dirty="0">
                          <a:effectLst/>
                        </a:rPr>
                        <a:t>2</a:t>
                      </a:r>
                      <a:r>
                        <a:rPr lang="de-DE" sz="24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Kükürt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kislotasy</a:t>
                      </a:r>
                      <a:r>
                        <a:rPr lang="de-DE" sz="2400" dirty="0">
                          <a:effectLst/>
                        </a:rPr>
                        <a:t> (H</a:t>
                      </a:r>
                      <a:r>
                        <a:rPr lang="de-DE" sz="2400" baseline="-25000" dirty="0">
                          <a:effectLst/>
                        </a:rPr>
                        <a:t>2</a:t>
                      </a:r>
                      <a:r>
                        <a:rPr lang="de-DE" sz="2400" dirty="0">
                          <a:effectLst/>
                        </a:rPr>
                        <a:t>SO</a:t>
                      </a:r>
                      <a:r>
                        <a:rPr lang="de-DE" sz="2400" baseline="-25000" dirty="0">
                          <a:effectLst/>
                        </a:rPr>
                        <a:t>4</a:t>
                      </a:r>
                      <a:r>
                        <a:rPr lang="de-DE" sz="24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Benzol (C</a:t>
                      </a:r>
                      <a:r>
                        <a:rPr lang="de-DE" sz="2400" baseline="-25000" dirty="0">
                          <a:effectLst/>
                        </a:rPr>
                        <a:t>6</a:t>
                      </a:r>
                      <a:r>
                        <a:rPr lang="de-DE" sz="2400" dirty="0">
                          <a:effectLst/>
                        </a:rPr>
                        <a:t>H</a:t>
                      </a:r>
                      <a:r>
                        <a:rPr lang="de-DE" sz="2400" baseline="-25000" dirty="0">
                          <a:effectLst/>
                        </a:rPr>
                        <a:t>6</a:t>
                      </a:r>
                      <a:r>
                        <a:rPr lang="de-DE" sz="2400" dirty="0">
                          <a:effectLst/>
                        </a:rPr>
                        <a:t>)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 err="1">
                          <a:effectLst/>
                        </a:rPr>
                        <a:t>Uglerodyň</a:t>
                      </a:r>
                      <a:r>
                        <a:rPr lang="de-DE" sz="2400" dirty="0">
                          <a:effectLst/>
                        </a:rPr>
                        <a:t> </a:t>
                      </a:r>
                      <a:r>
                        <a:rPr lang="de-DE" sz="2400" dirty="0" err="1">
                          <a:effectLst/>
                        </a:rPr>
                        <a:t>oksidi</a:t>
                      </a:r>
                      <a:r>
                        <a:rPr lang="de-DE" sz="2400" dirty="0">
                          <a:effectLst/>
                        </a:rPr>
                        <a:t> (CO)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0,001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0,02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0,085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  0,3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  0,3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  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0,0003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0,005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0,04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0,1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0,1</a:t>
                      </a: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          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5661098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28743" y="0"/>
            <a:ext cx="752545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ru-RU" sz="2400" b="1" i="0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Türkmenistanda</a:t>
            </a:r>
            <a:r>
              <a:rPr kumimoji="0" lang="de-DE" altLang="ru-RU" sz="24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400" b="1" i="0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kabul</a:t>
            </a:r>
            <a:r>
              <a:rPr kumimoji="0" lang="de-DE" altLang="ru-RU" sz="24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400" b="1" i="0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edilen</a:t>
            </a:r>
            <a:r>
              <a:rPr kumimoji="0" lang="de-DE" altLang="ru-RU" sz="24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400" b="1" i="0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kadalar</a:t>
            </a:r>
            <a:r>
              <a:rPr kumimoji="0" lang="de-DE" altLang="ru-RU" sz="24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(</a:t>
            </a:r>
            <a:r>
              <a:rPr kumimoji="0" lang="de-DE" altLang="ru-RU" sz="2400" b="1" i="0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normatiwler</a:t>
            </a:r>
            <a:r>
              <a:rPr kumimoji="0" lang="de-DE" altLang="ru-RU" sz="2400" b="1" i="0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)</a:t>
            </a:r>
            <a:endParaRPr kumimoji="0" lang="ru-RU" altLang="ru-RU" b="1" i="0" u="none" strike="noStrike" normalizeH="0" baseline="0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1" i="1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Käbir</a:t>
            </a:r>
            <a:r>
              <a:rPr kumimoji="0" lang="en-US" altLang="ru-RU" sz="2400" b="1" i="1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1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zyýanly</a:t>
            </a:r>
            <a:r>
              <a:rPr kumimoji="0" lang="en-US" altLang="ru-RU" sz="2400" b="1" i="1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1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maddalaryň</a:t>
            </a:r>
            <a:r>
              <a:rPr kumimoji="0" lang="en-US" altLang="ru-RU" sz="2400" b="1" i="1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1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atmosferadaky</a:t>
            </a:r>
            <a:r>
              <a:rPr kumimoji="0" lang="en-US" altLang="ru-RU" sz="2400" b="1" i="1" u="none" strike="noStrike" normalizeH="0" baseline="0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 REAT </a:t>
            </a:r>
            <a:r>
              <a:rPr kumimoji="0" lang="en-US" altLang="ru-RU" sz="2400" b="1" i="1" u="none" strike="noStrike" normalizeH="0" baseline="0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ea typeface="MyriadPro-Bold" charset="-128"/>
                <a:cs typeface="Times New Roman" panose="02020603050405020304" pitchFamily="18" charset="0"/>
              </a:rPr>
              <a:t>mukdary</a:t>
            </a:r>
            <a:endParaRPr kumimoji="0" lang="ru-RU" altLang="ru-RU" b="1" i="0" u="none" strike="noStrike" normalizeH="0" baseline="0" dirty="0" smtClean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1" i="0" u="none" strike="noStrike" normalizeH="0" baseline="0" dirty="0" smtClean="0">
              <a:ln/>
              <a:solidFill>
                <a:schemeClr val="accent3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636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0337836"/>
              </p:ext>
            </p:extLst>
          </p:nvPr>
        </p:nvGraphicFramePr>
        <p:xfrm>
          <a:off x="448761" y="1253300"/>
          <a:ext cx="11196543" cy="5050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3609">
                  <a:extLst>
                    <a:ext uri="{9D8B030D-6E8A-4147-A177-3AD203B41FA5}">
                      <a16:colId xmlns:a16="http://schemas.microsoft.com/office/drawing/2014/main" val="1143266374"/>
                    </a:ext>
                  </a:extLst>
                </a:gridCol>
                <a:gridCol w="2391682">
                  <a:extLst>
                    <a:ext uri="{9D8B030D-6E8A-4147-A177-3AD203B41FA5}">
                      <a16:colId xmlns:a16="http://schemas.microsoft.com/office/drawing/2014/main" val="3077580088"/>
                    </a:ext>
                  </a:extLst>
                </a:gridCol>
                <a:gridCol w="2221709">
                  <a:extLst>
                    <a:ext uri="{9D8B030D-6E8A-4147-A177-3AD203B41FA5}">
                      <a16:colId xmlns:a16="http://schemas.microsoft.com/office/drawing/2014/main" val="2338508164"/>
                    </a:ext>
                  </a:extLst>
                </a:gridCol>
                <a:gridCol w="2009543">
                  <a:extLst>
                    <a:ext uri="{9D8B030D-6E8A-4147-A177-3AD203B41FA5}">
                      <a16:colId xmlns:a16="http://schemas.microsoft.com/office/drawing/2014/main" val="1514457726"/>
                    </a:ext>
                  </a:extLst>
                </a:gridCol>
              </a:tblGrid>
              <a:tr h="53306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Maddalar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Bir gezeklik aňryçäk REAT, mg/ m</a:t>
                      </a:r>
                      <a:r>
                        <a:rPr lang="de-DE" sz="1400" baseline="30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7451220"/>
                  </a:ext>
                </a:extLst>
              </a:tr>
              <a:tr h="9872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Ösümlik-lerde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Agaçlaşan dag jynslar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Adam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9826603"/>
                  </a:ext>
                </a:extLst>
              </a:tr>
              <a:tr h="35301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Ammiak (NH</a:t>
                      </a:r>
                      <a:r>
                        <a:rPr lang="de-DE" sz="2400" baseline="-25000">
                          <a:effectLst/>
                        </a:rPr>
                        <a:t>3</a:t>
                      </a:r>
                      <a:r>
                        <a:rPr lang="de-DE" sz="2400">
                          <a:effectLst/>
                        </a:rPr>
                        <a:t>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Azodyň dioksidi (NO</a:t>
                      </a:r>
                      <a:r>
                        <a:rPr lang="de-DE" sz="2400" baseline="-25000">
                          <a:effectLst/>
                        </a:rPr>
                        <a:t>2</a:t>
                      </a:r>
                      <a:r>
                        <a:rPr lang="de-DE" sz="2400">
                          <a:effectLst/>
                        </a:rPr>
                        <a:t>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Kükürdiň dioksidi (SO</a:t>
                      </a:r>
                      <a:r>
                        <a:rPr lang="de-DE" sz="2400" baseline="-25000">
                          <a:effectLst/>
                        </a:rPr>
                        <a:t>2</a:t>
                      </a:r>
                      <a:r>
                        <a:rPr lang="de-DE" sz="2400">
                          <a:effectLst/>
                        </a:rPr>
                        <a:t>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Benzol (C</a:t>
                      </a:r>
                      <a:r>
                        <a:rPr lang="de-DE" sz="2400" baseline="-25000">
                          <a:effectLst/>
                        </a:rPr>
                        <a:t>6</a:t>
                      </a:r>
                      <a:r>
                        <a:rPr lang="de-DE" sz="2400">
                          <a:effectLst/>
                        </a:rPr>
                        <a:t>H</a:t>
                      </a:r>
                      <a:r>
                        <a:rPr lang="de-DE" sz="2400" baseline="-25000">
                          <a:effectLst/>
                        </a:rPr>
                        <a:t>6</a:t>
                      </a:r>
                      <a:r>
                        <a:rPr lang="de-DE" sz="2400">
                          <a:effectLst/>
                        </a:rPr>
                        <a:t>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Kükürtwodorod (H</a:t>
                      </a:r>
                      <a:r>
                        <a:rPr lang="de-DE" sz="2400" baseline="-25000">
                          <a:effectLst/>
                        </a:rPr>
                        <a:t>2</a:t>
                      </a:r>
                      <a:r>
                        <a:rPr lang="de-DE" sz="2400">
                          <a:effectLst/>
                        </a:rPr>
                        <a:t>S)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Hlor (Cl</a:t>
                      </a:r>
                      <a:r>
                        <a:rPr lang="de-DE" sz="2400" baseline="-25000">
                          <a:effectLst/>
                        </a:rPr>
                        <a:t>2</a:t>
                      </a:r>
                      <a:r>
                        <a:rPr lang="de-DE" sz="2400">
                          <a:effectLst/>
                        </a:rPr>
                        <a:t>)</a:t>
                      </a:r>
                      <a:endParaRPr lang="ru-RU" sz="18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>
                          <a:effectLst/>
                        </a:rPr>
                        <a:t>Metanol (CH</a:t>
                      </a:r>
                      <a:r>
                        <a:rPr lang="de-DE" sz="2400" baseline="-25000">
                          <a:effectLst/>
                        </a:rPr>
                        <a:t>3</a:t>
                      </a:r>
                      <a:r>
                        <a:rPr lang="de-DE" sz="2400">
                          <a:effectLst/>
                        </a:rPr>
                        <a:t>OH)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0,02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0,02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0,02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0,25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0,04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0,03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0,008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0,025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0,2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0,085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1,5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0,008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0,1</a:t>
                      </a:r>
                      <a:endParaRPr lang="ru-RU" sz="1800" dirty="0">
                        <a:effectLst/>
                      </a:endParaRPr>
                    </a:p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400" dirty="0">
                          <a:effectLst/>
                        </a:rPr>
                        <a:t>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562806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47980" y="228276"/>
            <a:ext cx="10597325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Atmosferadaky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zyýanly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maddalaryň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REAT-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larynyň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dürli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organizmler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MyriadPro-Bold" charset="-128"/>
              <a:cs typeface="Times New Roman" panose="02020603050405020304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üçin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kadalary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 (</a:t>
            </a:r>
            <a:r>
              <a:rPr kumimoji="0" lang="de-DE" alt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normatiwleri</a:t>
            </a:r>
            <a:r>
              <a:rPr kumimoji="0" lang="de-DE" alt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yriadPro-Bold" charset="-128"/>
                <a:cs typeface="Times New Roman" panose="02020603050405020304" pitchFamily="18" charset="0"/>
              </a:rPr>
              <a:t>)                                                  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19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</TotalTime>
  <Words>1667</Words>
  <Application>Microsoft Office PowerPoint</Application>
  <PresentationFormat>Широкоэкранный</PresentationFormat>
  <Paragraphs>108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MyriadPro-Bold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2019-11-04T18:51:04Z</dcterms:created>
  <dcterms:modified xsi:type="dcterms:W3CDTF">2019-11-05T18:23:17Z</dcterms:modified>
</cp:coreProperties>
</file>