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81DEE07-EE60-4022-927E-A0025F0D7B2E}" type="datetimeFigureOut">
              <a:rPr lang="ru-RU" smtClean="0"/>
              <a:t>31.01.2020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0B2D7-42E2-45D7-9ACA-5161D0FD0B3F}" type="slidenum">
              <a:rPr lang="ru-RU" smtClean="0"/>
              <a:t>‹#›</a:t>
            </a:fld>
            <a:endParaRPr lang="ru-RU"/>
          </a:p>
        </p:txBody>
      </p:sp>
    </p:spTree>
    <p:extLst>
      <p:ext uri="{BB962C8B-B14F-4D97-AF65-F5344CB8AC3E}">
        <p14:creationId xmlns:p14="http://schemas.microsoft.com/office/powerpoint/2010/main" val="13622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1DEE07-EE60-4022-927E-A0025F0D7B2E}" type="datetimeFigureOut">
              <a:rPr lang="ru-RU" smtClean="0"/>
              <a:t>31.01.2020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0B2D7-42E2-45D7-9ACA-5161D0FD0B3F}" type="slidenum">
              <a:rPr lang="ru-RU" smtClean="0"/>
              <a:t>‹#›</a:t>
            </a:fld>
            <a:endParaRPr lang="ru-RU"/>
          </a:p>
        </p:txBody>
      </p:sp>
    </p:spTree>
    <p:extLst>
      <p:ext uri="{BB962C8B-B14F-4D97-AF65-F5344CB8AC3E}">
        <p14:creationId xmlns:p14="http://schemas.microsoft.com/office/powerpoint/2010/main" val="239295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1DEE07-EE60-4022-927E-A0025F0D7B2E}" type="datetimeFigureOut">
              <a:rPr lang="ru-RU" smtClean="0"/>
              <a:t>31.01.2020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0B2D7-42E2-45D7-9ACA-5161D0FD0B3F}" type="slidenum">
              <a:rPr lang="ru-RU" smtClean="0"/>
              <a:t>‹#›</a:t>
            </a:fld>
            <a:endParaRPr lang="ru-RU"/>
          </a:p>
        </p:txBody>
      </p:sp>
    </p:spTree>
    <p:extLst>
      <p:ext uri="{BB962C8B-B14F-4D97-AF65-F5344CB8AC3E}">
        <p14:creationId xmlns:p14="http://schemas.microsoft.com/office/powerpoint/2010/main" val="396394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1DEE07-EE60-4022-927E-A0025F0D7B2E}" type="datetimeFigureOut">
              <a:rPr lang="ru-RU" smtClean="0"/>
              <a:t>31.01.2020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0B2D7-42E2-45D7-9ACA-5161D0FD0B3F}" type="slidenum">
              <a:rPr lang="ru-RU" smtClean="0"/>
              <a:t>‹#›</a:t>
            </a:fld>
            <a:endParaRPr lang="ru-RU"/>
          </a:p>
        </p:txBody>
      </p:sp>
    </p:spTree>
    <p:extLst>
      <p:ext uri="{BB962C8B-B14F-4D97-AF65-F5344CB8AC3E}">
        <p14:creationId xmlns:p14="http://schemas.microsoft.com/office/powerpoint/2010/main" val="31962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81DEE07-EE60-4022-927E-A0025F0D7B2E}" type="datetimeFigureOut">
              <a:rPr lang="ru-RU" smtClean="0"/>
              <a:t>31.01.2020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0B2D7-42E2-45D7-9ACA-5161D0FD0B3F}" type="slidenum">
              <a:rPr lang="ru-RU" smtClean="0"/>
              <a:t>‹#›</a:t>
            </a:fld>
            <a:endParaRPr lang="ru-RU"/>
          </a:p>
        </p:txBody>
      </p:sp>
    </p:spTree>
    <p:extLst>
      <p:ext uri="{BB962C8B-B14F-4D97-AF65-F5344CB8AC3E}">
        <p14:creationId xmlns:p14="http://schemas.microsoft.com/office/powerpoint/2010/main" val="228191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81DEE07-EE60-4022-927E-A0025F0D7B2E}" type="datetimeFigureOut">
              <a:rPr lang="ru-RU" smtClean="0"/>
              <a:t>31.01.2020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10B2D7-42E2-45D7-9ACA-5161D0FD0B3F}" type="slidenum">
              <a:rPr lang="ru-RU" smtClean="0"/>
              <a:t>‹#›</a:t>
            </a:fld>
            <a:endParaRPr lang="ru-RU"/>
          </a:p>
        </p:txBody>
      </p:sp>
    </p:spTree>
    <p:extLst>
      <p:ext uri="{BB962C8B-B14F-4D97-AF65-F5344CB8AC3E}">
        <p14:creationId xmlns:p14="http://schemas.microsoft.com/office/powerpoint/2010/main" val="85675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81DEE07-EE60-4022-927E-A0025F0D7B2E}" type="datetimeFigureOut">
              <a:rPr lang="ru-RU" smtClean="0"/>
              <a:t>31.01.2020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10B2D7-42E2-45D7-9ACA-5161D0FD0B3F}" type="slidenum">
              <a:rPr lang="ru-RU" smtClean="0"/>
              <a:t>‹#›</a:t>
            </a:fld>
            <a:endParaRPr lang="ru-RU"/>
          </a:p>
        </p:txBody>
      </p:sp>
    </p:spTree>
    <p:extLst>
      <p:ext uri="{BB962C8B-B14F-4D97-AF65-F5344CB8AC3E}">
        <p14:creationId xmlns:p14="http://schemas.microsoft.com/office/powerpoint/2010/main" val="211967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1DEE07-EE60-4022-927E-A0025F0D7B2E}" type="datetimeFigureOut">
              <a:rPr lang="ru-RU" smtClean="0"/>
              <a:t>31.01.2020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10B2D7-42E2-45D7-9ACA-5161D0FD0B3F}" type="slidenum">
              <a:rPr lang="ru-RU" smtClean="0"/>
              <a:t>‹#›</a:t>
            </a:fld>
            <a:endParaRPr lang="ru-RU"/>
          </a:p>
        </p:txBody>
      </p:sp>
    </p:spTree>
    <p:extLst>
      <p:ext uri="{BB962C8B-B14F-4D97-AF65-F5344CB8AC3E}">
        <p14:creationId xmlns:p14="http://schemas.microsoft.com/office/powerpoint/2010/main" val="405466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1DEE07-EE60-4022-927E-A0025F0D7B2E}" type="datetimeFigureOut">
              <a:rPr lang="ru-RU" smtClean="0"/>
              <a:t>31.01.2020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10B2D7-42E2-45D7-9ACA-5161D0FD0B3F}" type="slidenum">
              <a:rPr lang="ru-RU" smtClean="0"/>
              <a:t>‹#›</a:t>
            </a:fld>
            <a:endParaRPr lang="ru-RU"/>
          </a:p>
        </p:txBody>
      </p:sp>
    </p:spTree>
    <p:extLst>
      <p:ext uri="{BB962C8B-B14F-4D97-AF65-F5344CB8AC3E}">
        <p14:creationId xmlns:p14="http://schemas.microsoft.com/office/powerpoint/2010/main" val="198395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81DEE07-EE60-4022-927E-A0025F0D7B2E}" type="datetimeFigureOut">
              <a:rPr lang="ru-RU" smtClean="0"/>
              <a:t>31.01.2020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10B2D7-42E2-45D7-9ACA-5161D0FD0B3F}" type="slidenum">
              <a:rPr lang="ru-RU" smtClean="0"/>
              <a:t>‹#›</a:t>
            </a:fld>
            <a:endParaRPr lang="ru-RU"/>
          </a:p>
        </p:txBody>
      </p:sp>
    </p:spTree>
    <p:extLst>
      <p:ext uri="{BB962C8B-B14F-4D97-AF65-F5344CB8AC3E}">
        <p14:creationId xmlns:p14="http://schemas.microsoft.com/office/powerpoint/2010/main" val="340174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81DEE07-EE60-4022-927E-A0025F0D7B2E}" type="datetimeFigureOut">
              <a:rPr lang="ru-RU" smtClean="0"/>
              <a:t>31.01.2020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10B2D7-42E2-45D7-9ACA-5161D0FD0B3F}" type="slidenum">
              <a:rPr lang="ru-RU" smtClean="0"/>
              <a:t>‹#›</a:t>
            </a:fld>
            <a:endParaRPr lang="ru-RU"/>
          </a:p>
        </p:txBody>
      </p:sp>
    </p:spTree>
    <p:extLst>
      <p:ext uri="{BB962C8B-B14F-4D97-AF65-F5344CB8AC3E}">
        <p14:creationId xmlns:p14="http://schemas.microsoft.com/office/powerpoint/2010/main" val="389169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DEE07-EE60-4022-927E-A0025F0D7B2E}" type="datetimeFigureOut">
              <a:rPr lang="ru-RU" smtClean="0"/>
              <a:t>31.01.2020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0B2D7-42E2-45D7-9ACA-5161D0FD0B3F}" type="slidenum">
              <a:rPr lang="ru-RU" smtClean="0"/>
              <a:t>‹#›</a:t>
            </a:fld>
            <a:endParaRPr lang="ru-RU"/>
          </a:p>
        </p:txBody>
      </p:sp>
    </p:spTree>
    <p:extLst>
      <p:ext uri="{BB962C8B-B14F-4D97-AF65-F5344CB8AC3E}">
        <p14:creationId xmlns:p14="http://schemas.microsoft.com/office/powerpoint/2010/main" val="1315576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0"/>
            <a:ext cx="9144000" cy="1886857"/>
          </a:xfrm>
        </p:spPr>
        <p:txBody>
          <a:bodyPr/>
          <a:lstStyle/>
          <a:p>
            <a:r>
              <a:rPr lang="hr-HR" b="1" dirty="0">
                <a:solidFill>
                  <a:schemeClr val="accent2">
                    <a:lumMod val="50000"/>
                  </a:schemeClr>
                </a:solidFill>
                <a:latin typeface="Arial Black" panose="020B0A04020102020204" pitchFamily="34" charset="0"/>
              </a:rPr>
              <a:t>Asinhron dwigateliň boş iş </a:t>
            </a:r>
            <a:r>
              <a:rPr lang="hr-HR" b="1" dirty="0" smtClean="0">
                <a:solidFill>
                  <a:schemeClr val="accent2">
                    <a:lumMod val="50000"/>
                  </a:schemeClr>
                </a:solidFill>
                <a:latin typeface="Arial Black" panose="020B0A04020102020204" pitchFamily="34" charset="0"/>
              </a:rPr>
              <a:t>düzgüni</a:t>
            </a:r>
            <a:r>
              <a:rPr lang="tk-TM" b="1" dirty="0" smtClean="0">
                <a:solidFill>
                  <a:schemeClr val="accent2">
                    <a:lumMod val="50000"/>
                  </a:schemeClr>
                </a:solidFill>
                <a:latin typeface="Arial Black" panose="020B0A04020102020204" pitchFamily="34" charset="0"/>
              </a:rPr>
              <a:t>.</a:t>
            </a:r>
            <a:endParaRPr lang="ru-RU" dirty="0">
              <a:solidFill>
                <a:schemeClr val="accent2">
                  <a:lumMod val="50000"/>
                </a:schemeClr>
              </a:solidFill>
              <a:latin typeface="Arial Black" panose="020B0A04020102020204" pitchFamily="34" charset="0"/>
            </a:endParaRPr>
          </a:p>
        </p:txBody>
      </p:sp>
      <p:sp>
        <p:nvSpPr>
          <p:cNvPr id="3" name="Подзаголовок 2"/>
          <p:cNvSpPr>
            <a:spLocks noGrp="1"/>
          </p:cNvSpPr>
          <p:nvPr>
            <p:ph type="subTitle" idx="1"/>
          </p:nvPr>
        </p:nvSpPr>
        <p:spPr>
          <a:xfrm>
            <a:off x="0" y="3602038"/>
            <a:ext cx="12192000" cy="3255962"/>
          </a:xfrm>
        </p:spPr>
        <p:txBody>
          <a:bodyPr>
            <a:normAutofit/>
          </a:bodyPr>
          <a:lstStyle/>
          <a:p>
            <a:endParaRPr lang="tk-TM" sz="4000" dirty="0" smtClean="0">
              <a:solidFill>
                <a:schemeClr val="accent2">
                  <a:lumMod val="75000"/>
                </a:schemeClr>
              </a:solidFill>
            </a:endParaRPr>
          </a:p>
          <a:p>
            <a:r>
              <a:rPr lang="en-US" sz="4000" dirty="0" smtClean="0">
                <a:solidFill>
                  <a:schemeClr val="accent2">
                    <a:lumMod val="75000"/>
                  </a:schemeClr>
                </a:solidFill>
              </a:rPr>
              <a:t>Me</a:t>
            </a:r>
            <a:r>
              <a:rPr lang="tk-TM" sz="4000" dirty="0" smtClean="0">
                <a:solidFill>
                  <a:schemeClr val="accent2">
                    <a:lumMod val="75000"/>
                  </a:schemeClr>
                </a:solidFill>
              </a:rPr>
              <a:t>ýilnama</a:t>
            </a:r>
          </a:p>
          <a:p>
            <a:pPr marL="742950" indent="-742950">
              <a:buAutoNum type="arabicPeriod"/>
            </a:pPr>
            <a:r>
              <a:rPr lang="tk-TM" sz="4000" dirty="0" smtClean="0">
                <a:solidFill>
                  <a:schemeClr val="accent2">
                    <a:lumMod val="75000"/>
                  </a:schemeClr>
                </a:solidFill>
              </a:rPr>
              <a:t>Statoryň we rotoryň aýratynlyklary.</a:t>
            </a:r>
          </a:p>
          <a:p>
            <a:r>
              <a:rPr lang="tk-TM" sz="4000" dirty="0" smtClean="0">
                <a:solidFill>
                  <a:schemeClr val="accent2">
                    <a:lumMod val="75000"/>
                  </a:schemeClr>
                </a:solidFill>
              </a:rPr>
              <a:t>2.Statoryň sarymynyň üstünden geçýän toguň ululugy</a:t>
            </a:r>
            <a:endParaRPr lang="ru-RU" sz="4000" dirty="0">
              <a:solidFill>
                <a:schemeClr val="accent2">
                  <a:lumMod val="75000"/>
                </a:schemeClr>
              </a:solidFill>
            </a:endParaRPr>
          </a:p>
        </p:txBody>
      </p:sp>
      <p:pic>
        <p:nvPicPr>
          <p:cNvPr id="4" name="Рисунок 3"/>
          <p:cNvPicPr>
            <a:picLocks noChangeAspect="1"/>
          </p:cNvPicPr>
          <p:nvPr/>
        </p:nvPicPr>
        <p:blipFill>
          <a:blip r:embed="rId2"/>
          <a:stretch>
            <a:fillRect/>
          </a:stretch>
        </p:blipFill>
        <p:spPr>
          <a:xfrm>
            <a:off x="6785428" y="1886857"/>
            <a:ext cx="5297715" cy="2604094"/>
          </a:xfrm>
          <a:prstGeom prst="rect">
            <a:avLst/>
          </a:prstGeom>
        </p:spPr>
      </p:pic>
      <p:pic>
        <p:nvPicPr>
          <p:cNvPr id="5" name="Рисунок 4"/>
          <p:cNvPicPr>
            <a:picLocks noChangeAspect="1"/>
          </p:cNvPicPr>
          <p:nvPr/>
        </p:nvPicPr>
        <p:blipFill>
          <a:blip r:embed="rId3"/>
          <a:stretch>
            <a:fillRect/>
          </a:stretch>
        </p:blipFill>
        <p:spPr>
          <a:xfrm>
            <a:off x="0" y="1669143"/>
            <a:ext cx="6328229" cy="2674583"/>
          </a:xfrm>
          <a:prstGeom prst="rect">
            <a:avLst/>
          </a:prstGeom>
        </p:spPr>
      </p:pic>
    </p:spTree>
    <p:extLst>
      <p:ext uri="{BB962C8B-B14F-4D97-AF65-F5344CB8AC3E}">
        <p14:creationId xmlns:p14="http://schemas.microsoft.com/office/powerpoint/2010/main" val="22610652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78971" y="122703"/>
            <a:ext cx="10740572" cy="6406794"/>
          </a:xfrm>
          <a:prstGeom prst="rect">
            <a:avLst/>
          </a:prstGeom>
        </p:spPr>
      </p:pic>
    </p:spTree>
    <p:extLst>
      <p:ext uri="{BB962C8B-B14F-4D97-AF65-F5344CB8AC3E}">
        <p14:creationId xmlns:p14="http://schemas.microsoft.com/office/powerpoint/2010/main" val="1616058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endParaRPr lang="tk-TM" sz="3600" dirty="0" smtClean="0">
              <a:solidFill>
                <a:srgbClr val="7030A0"/>
              </a:solidFill>
            </a:endParaRPr>
          </a:p>
          <a:p>
            <a:r>
              <a:rPr lang="tk-TM" sz="3600" dirty="0" smtClean="0">
                <a:solidFill>
                  <a:srgbClr val="7030A0"/>
                </a:solidFill>
              </a:rPr>
              <a:t>Asinhron dwigatel üçfazaly toguň çeşmesine birikdirilen wagtynda onuň statorynda  döreýän aýlanýan magnit meýdanynyň güýç çyzyklary statoryň sarymlaryny kesip geçyär we olarda elektrik hereketlendiriji güýçleri indusirleýär. Eger-de, rotoryň sarymlary ýapyk zynjyry emele getirmeýän bolsa, onda rotoryň sargylarynda oýandyrylan elektrik hereketlendiriji güýçler hiç hili tok döretmeýär we netijede dwigateliň aýlaýjy momenti nola deň bolýar. Bu ýagdaýda dwigateliň rotory hereketsiz galýar we onuň sarymynda indusirlenýän elektrik hereketlendiriji güýjüň ýygylygy aşakdaky görnüşde kesgitlenýär:</a:t>
            </a:r>
            <a:endParaRPr lang="tk-TM" sz="3600" dirty="0">
              <a:solidFill>
                <a:srgbClr val="7030A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7816" y="5419390"/>
            <a:ext cx="2349726" cy="143861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293772" y="5846307"/>
            <a:ext cx="1474342" cy="584775"/>
          </a:xfrm>
          <a:prstGeom prst="rect">
            <a:avLst/>
          </a:prstGeom>
        </p:spPr>
        <p:txBody>
          <a:bodyPr wrap="square">
            <a:spAutoFit/>
          </a:bodyPr>
          <a:lstStyle/>
          <a:p>
            <a:r>
              <a:rPr lang="hr-HR" sz="3200" dirty="0">
                <a:latin typeface="Times New Roman" panose="02020603050405020304" pitchFamily="18" charset="0"/>
                <a:ea typeface="Times New Roman" panose="02020603050405020304" pitchFamily="18" charset="0"/>
              </a:rPr>
              <a:t>(2.67)</a:t>
            </a:r>
            <a:endParaRPr lang="ru-RU" sz="3200" dirty="0"/>
          </a:p>
        </p:txBody>
      </p:sp>
    </p:spTree>
    <p:extLst>
      <p:ext uri="{BB962C8B-B14F-4D97-AF65-F5344CB8AC3E}">
        <p14:creationId xmlns:p14="http://schemas.microsoft.com/office/powerpoint/2010/main" val="13328092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hr-HR" sz="3600" dirty="0">
                <a:solidFill>
                  <a:srgbClr val="7030A0"/>
                </a:solidFill>
              </a:rPr>
              <a:t>(2.67) aňlatmany hasaba alyp, hereket etmeýän rotorda we statorda indusirlenýän elektrik hereketlendiriji güýçleriň öz ýygylyklary boýunça özara deňligine göz ýetirip bolar</a:t>
            </a:r>
            <a:r>
              <a:rPr lang="hr-HR" sz="3600" dirty="0" smtClean="0">
                <a:solidFill>
                  <a:srgbClr val="7030A0"/>
                </a:solidFill>
              </a:rPr>
              <a:t>:</a:t>
            </a:r>
            <a:endParaRPr lang="tk-TM" sz="3600" dirty="0" smtClean="0">
              <a:solidFill>
                <a:srgbClr val="7030A0"/>
              </a:solidFill>
            </a:endParaRPr>
          </a:p>
          <a:p>
            <a:r>
              <a:rPr lang="tk-TM" sz="3600" dirty="0" smtClean="0">
                <a:solidFill>
                  <a:srgbClr val="7030A0"/>
                </a:solidFill>
              </a:rPr>
              <a:t>                                                                    (2.68)                                                       </a:t>
            </a:r>
          </a:p>
          <a:p>
            <a:endParaRPr lang="tk-TM" sz="3600" dirty="0">
              <a:solidFill>
                <a:srgbClr val="7030A0"/>
              </a:solidFill>
            </a:endParaRPr>
          </a:p>
          <a:p>
            <a:pPr marL="0" indent="0">
              <a:buNone/>
            </a:pPr>
            <a:endParaRPr lang="tk-TM" sz="3600" dirty="0" smtClean="0">
              <a:solidFill>
                <a:srgbClr val="7030A0"/>
              </a:solidFill>
            </a:endParaRPr>
          </a:p>
          <a:p>
            <a:pPr marL="0" indent="0">
              <a:buNone/>
            </a:pPr>
            <a:r>
              <a:rPr lang="tk-TM" sz="3600" dirty="0" smtClean="0">
                <a:solidFill>
                  <a:srgbClr val="7030A0"/>
                </a:solidFill>
              </a:rPr>
              <a:t>Statoryň we hereket etmeýän rotoryň sarymlarynyň  bir sargysynda indusirlenýän elektrik hereketlendiriji güýjüň ululygy edil güýç transformatordaky ýaly kesgitlenýär:</a:t>
            </a:r>
          </a:p>
          <a:p>
            <a:pPr marL="0" indent="0">
              <a:buNone/>
            </a:pPr>
            <a:r>
              <a:rPr lang="tk-TM" sz="3600" dirty="0" smtClean="0">
                <a:solidFill>
                  <a:srgbClr val="7030A0"/>
                </a:solidFill>
              </a:rPr>
              <a:t>                                                                       (2.69)</a:t>
            </a:r>
            <a:endParaRPr lang="tk-TM" sz="3600" dirty="0">
              <a:solidFill>
                <a:srgbClr val="7030A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0807" y="1683657"/>
            <a:ext cx="2454782" cy="1115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9023" y="5189144"/>
            <a:ext cx="2605319" cy="71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290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en-US" sz="3600" dirty="0" err="1">
                <a:solidFill>
                  <a:schemeClr val="accent1">
                    <a:lumMod val="75000"/>
                  </a:schemeClr>
                </a:solidFill>
              </a:rPr>
              <a:t>bu</a:t>
            </a:r>
            <a:r>
              <a:rPr lang="en-US" sz="3600" dirty="0">
                <a:solidFill>
                  <a:schemeClr val="accent1">
                    <a:lumMod val="75000"/>
                  </a:schemeClr>
                </a:solidFill>
              </a:rPr>
              <a:t> </a:t>
            </a:r>
            <a:r>
              <a:rPr lang="en-US" sz="3600" dirty="0" err="1">
                <a:solidFill>
                  <a:schemeClr val="accent1">
                    <a:lumMod val="75000"/>
                  </a:schemeClr>
                </a:solidFill>
              </a:rPr>
              <a:t>ýerde</a:t>
            </a:r>
            <a:r>
              <a:rPr lang="en-US" sz="3600" dirty="0">
                <a:solidFill>
                  <a:schemeClr val="accent1">
                    <a:lumMod val="75000"/>
                  </a:schemeClr>
                </a:solidFill>
              </a:rPr>
              <a:t> </a:t>
            </a:r>
            <a:r>
              <a:rPr lang="ru-RU" sz="3600" dirty="0"/>
              <a:t>Ф</a:t>
            </a:r>
            <a:r>
              <a:rPr lang="en-US" sz="2000" dirty="0"/>
              <a:t>m</a:t>
            </a:r>
            <a:r>
              <a:rPr lang="en-US" sz="3600" dirty="0">
                <a:solidFill>
                  <a:schemeClr val="accent1">
                    <a:lumMod val="75000"/>
                  </a:schemeClr>
                </a:solidFill>
              </a:rPr>
              <a:t>-</a:t>
            </a:r>
            <a:r>
              <a:rPr lang="en-US" sz="3600" dirty="0" err="1">
                <a:solidFill>
                  <a:schemeClr val="accent1">
                    <a:lumMod val="75000"/>
                  </a:schemeClr>
                </a:solidFill>
              </a:rPr>
              <a:t>statoryň</a:t>
            </a:r>
            <a:r>
              <a:rPr lang="en-US" sz="3600" dirty="0">
                <a:solidFill>
                  <a:schemeClr val="accent1">
                    <a:lumMod val="75000"/>
                  </a:schemeClr>
                </a:solidFill>
              </a:rPr>
              <a:t> </a:t>
            </a:r>
            <a:r>
              <a:rPr lang="en-US" sz="3600" dirty="0" err="1">
                <a:solidFill>
                  <a:schemeClr val="accent1">
                    <a:lumMod val="75000"/>
                  </a:schemeClr>
                </a:solidFill>
              </a:rPr>
              <a:t>maksimal</a:t>
            </a:r>
            <a:r>
              <a:rPr lang="en-US" sz="3600" dirty="0">
                <a:solidFill>
                  <a:schemeClr val="accent1">
                    <a:lumMod val="75000"/>
                  </a:schemeClr>
                </a:solidFill>
              </a:rPr>
              <a:t> </a:t>
            </a:r>
            <a:r>
              <a:rPr lang="en-US" sz="3600" dirty="0" err="1">
                <a:solidFill>
                  <a:schemeClr val="accent1">
                    <a:lumMod val="75000"/>
                  </a:schemeClr>
                </a:solidFill>
              </a:rPr>
              <a:t>magnit</a:t>
            </a:r>
            <a:r>
              <a:rPr lang="en-US" sz="3600" dirty="0">
                <a:solidFill>
                  <a:schemeClr val="accent1">
                    <a:lumMod val="75000"/>
                  </a:schemeClr>
                </a:solidFill>
              </a:rPr>
              <a:t> </a:t>
            </a:r>
            <a:r>
              <a:rPr lang="en-US" sz="3600" dirty="0" err="1">
                <a:solidFill>
                  <a:schemeClr val="accent1">
                    <a:lumMod val="75000"/>
                  </a:schemeClr>
                </a:solidFill>
              </a:rPr>
              <a:t>akymy</a:t>
            </a:r>
            <a:r>
              <a:rPr lang="en-US" sz="3600" dirty="0">
                <a:solidFill>
                  <a:schemeClr val="accent1">
                    <a:lumMod val="75000"/>
                  </a:schemeClr>
                </a:solidFill>
              </a:rPr>
              <a:t>. </a:t>
            </a:r>
          </a:p>
          <a:p>
            <a:r>
              <a:rPr lang="en-US" sz="3600" dirty="0" err="1">
                <a:solidFill>
                  <a:schemeClr val="accent1">
                    <a:lumMod val="75000"/>
                  </a:schemeClr>
                </a:solidFill>
              </a:rPr>
              <a:t>Statoryň</a:t>
            </a:r>
            <a:r>
              <a:rPr lang="en-US" sz="3600" dirty="0">
                <a:solidFill>
                  <a:schemeClr val="accent1">
                    <a:lumMod val="75000"/>
                  </a:schemeClr>
                </a:solidFill>
              </a:rPr>
              <a:t> we </a:t>
            </a:r>
            <a:r>
              <a:rPr lang="en-US" sz="3600" dirty="0" err="1">
                <a:solidFill>
                  <a:schemeClr val="accent1">
                    <a:lumMod val="75000"/>
                  </a:schemeClr>
                </a:solidFill>
              </a:rPr>
              <a:t>hereket</a:t>
            </a:r>
            <a:r>
              <a:rPr lang="en-US" sz="3600" dirty="0">
                <a:solidFill>
                  <a:schemeClr val="accent1">
                    <a:lumMod val="75000"/>
                  </a:schemeClr>
                </a:solidFill>
              </a:rPr>
              <a:t> </a:t>
            </a:r>
            <a:r>
              <a:rPr lang="en-US" sz="3600" dirty="0" err="1">
                <a:solidFill>
                  <a:schemeClr val="accent1">
                    <a:lumMod val="75000"/>
                  </a:schemeClr>
                </a:solidFill>
              </a:rPr>
              <a:t>etmeýän</a:t>
            </a:r>
            <a:r>
              <a:rPr lang="en-US" sz="3600" dirty="0">
                <a:solidFill>
                  <a:schemeClr val="accent1">
                    <a:lumMod val="75000"/>
                  </a:schemeClr>
                </a:solidFill>
              </a:rPr>
              <a:t> </a:t>
            </a:r>
            <a:r>
              <a:rPr lang="en-US" sz="3600" dirty="0" err="1">
                <a:solidFill>
                  <a:schemeClr val="accent1">
                    <a:lumMod val="75000"/>
                  </a:schemeClr>
                </a:solidFill>
              </a:rPr>
              <a:t>rotoryň</a:t>
            </a:r>
            <a:r>
              <a:rPr lang="en-US" sz="3600" dirty="0">
                <a:solidFill>
                  <a:schemeClr val="accent1">
                    <a:lumMod val="75000"/>
                  </a:schemeClr>
                </a:solidFill>
              </a:rPr>
              <a:t> </a:t>
            </a:r>
            <a:r>
              <a:rPr lang="en-US" sz="3600" dirty="0" err="1">
                <a:solidFill>
                  <a:schemeClr val="accent1">
                    <a:lumMod val="75000"/>
                  </a:schemeClr>
                </a:solidFill>
              </a:rPr>
              <a:t>elektrik</a:t>
            </a:r>
            <a:r>
              <a:rPr lang="en-US" sz="3600" dirty="0">
                <a:solidFill>
                  <a:schemeClr val="accent1">
                    <a:lumMod val="75000"/>
                  </a:schemeClr>
                </a:solidFill>
              </a:rPr>
              <a:t> </a:t>
            </a:r>
            <a:r>
              <a:rPr lang="en-US" sz="3600" dirty="0" err="1">
                <a:solidFill>
                  <a:schemeClr val="accent1">
                    <a:lumMod val="75000"/>
                  </a:schemeClr>
                </a:solidFill>
              </a:rPr>
              <a:t>hereketlendiriji</a:t>
            </a:r>
            <a:r>
              <a:rPr lang="en-US" sz="3600" dirty="0">
                <a:solidFill>
                  <a:schemeClr val="accent1">
                    <a:lumMod val="75000"/>
                  </a:schemeClr>
                </a:solidFill>
              </a:rPr>
              <a:t> </a:t>
            </a:r>
            <a:r>
              <a:rPr lang="en-US" sz="3600" dirty="0" err="1">
                <a:solidFill>
                  <a:schemeClr val="accent1">
                    <a:lumMod val="75000"/>
                  </a:schemeClr>
                </a:solidFill>
              </a:rPr>
              <a:t>güýçleri</a:t>
            </a:r>
            <a:r>
              <a:rPr lang="en-US" sz="3600" dirty="0">
                <a:solidFill>
                  <a:schemeClr val="accent1">
                    <a:lumMod val="75000"/>
                  </a:schemeClr>
                </a:solidFill>
              </a:rPr>
              <a:t> </a:t>
            </a:r>
            <a:r>
              <a:rPr lang="en-US" sz="3600" dirty="0" err="1">
                <a:solidFill>
                  <a:schemeClr val="accent1">
                    <a:lumMod val="75000"/>
                  </a:schemeClr>
                </a:solidFill>
              </a:rPr>
              <a:t>degişlilikde</a:t>
            </a:r>
            <a:r>
              <a:rPr lang="en-US" sz="3600" dirty="0" smtClean="0">
                <a:solidFill>
                  <a:schemeClr val="accent1">
                    <a:lumMod val="75000"/>
                  </a:schemeClr>
                </a:solidFill>
              </a:rPr>
              <a:t>:</a:t>
            </a:r>
          </a:p>
          <a:p>
            <a:endParaRPr lang="en-US" sz="3600" dirty="0">
              <a:solidFill>
                <a:schemeClr val="accent1">
                  <a:lumMod val="75000"/>
                </a:schemeClr>
              </a:solidFill>
            </a:endParaRPr>
          </a:p>
          <a:p>
            <a:endParaRPr lang="en-US" sz="3600" dirty="0" smtClean="0">
              <a:solidFill>
                <a:schemeClr val="accent1">
                  <a:lumMod val="75000"/>
                </a:schemeClr>
              </a:solidFill>
            </a:endParaRPr>
          </a:p>
          <a:p>
            <a:r>
              <a:rPr lang="en-US" sz="3600" dirty="0">
                <a:solidFill>
                  <a:schemeClr val="accent1">
                    <a:lumMod val="75000"/>
                  </a:schemeClr>
                </a:solidFill>
              </a:rPr>
              <a:t>Bu </a:t>
            </a:r>
            <a:r>
              <a:rPr lang="en-US" sz="3600" dirty="0" err="1">
                <a:solidFill>
                  <a:schemeClr val="accent1">
                    <a:lumMod val="75000"/>
                  </a:schemeClr>
                </a:solidFill>
              </a:rPr>
              <a:t>ýerde</a:t>
            </a:r>
            <a:r>
              <a:rPr lang="en-US" sz="3600" dirty="0">
                <a:solidFill>
                  <a:schemeClr val="accent1">
                    <a:lumMod val="75000"/>
                  </a:schemeClr>
                </a:solidFill>
              </a:rPr>
              <a:t> </a:t>
            </a:r>
            <a:r>
              <a:rPr lang="en-US" sz="3600" dirty="0"/>
              <a:t>w</a:t>
            </a:r>
            <a:r>
              <a:rPr lang="en-US" sz="2000" dirty="0"/>
              <a:t>1</a:t>
            </a:r>
            <a:r>
              <a:rPr lang="en-US" sz="3600" dirty="0">
                <a:solidFill>
                  <a:schemeClr val="accent1">
                    <a:lumMod val="75000"/>
                  </a:schemeClr>
                </a:solidFill>
              </a:rPr>
              <a:t> we </a:t>
            </a:r>
            <a:r>
              <a:rPr lang="en-US" sz="3600" dirty="0"/>
              <a:t>w</a:t>
            </a:r>
            <a:r>
              <a:rPr lang="en-US" sz="2000" dirty="0"/>
              <a:t>2</a:t>
            </a:r>
            <a:r>
              <a:rPr lang="en-US" sz="3600" dirty="0">
                <a:solidFill>
                  <a:schemeClr val="accent1">
                    <a:lumMod val="75000"/>
                  </a:schemeClr>
                </a:solidFill>
              </a:rPr>
              <a:t>  </a:t>
            </a:r>
            <a:r>
              <a:rPr lang="en-US" sz="3600" dirty="0" err="1">
                <a:solidFill>
                  <a:schemeClr val="accent1">
                    <a:lumMod val="75000"/>
                  </a:schemeClr>
                </a:solidFill>
              </a:rPr>
              <a:t>statoryň</a:t>
            </a:r>
            <a:r>
              <a:rPr lang="en-US" sz="3600" dirty="0">
                <a:solidFill>
                  <a:schemeClr val="accent1">
                    <a:lumMod val="75000"/>
                  </a:schemeClr>
                </a:solidFill>
              </a:rPr>
              <a:t> we </a:t>
            </a:r>
            <a:r>
              <a:rPr lang="en-US" sz="3600" dirty="0" err="1">
                <a:solidFill>
                  <a:schemeClr val="accent1">
                    <a:lumMod val="75000"/>
                  </a:schemeClr>
                </a:solidFill>
              </a:rPr>
              <a:t>rotoryň</a:t>
            </a:r>
            <a:r>
              <a:rPr lang="en-US" sz="3600" dirty="0">
                <a:solidFill>
                  <a:schemeClr val="accent1">
                    <a:lumMod val="75000"/>
                  </a:schemeClr>
                </a:solidFill>
              </a:rPr>
              <a:t> </a:t>
            </a:r>
            <a:r>
              <a:rPr lang="en-US" sz="3600" dirty="0" err="1">
                <a:solidFill>
                  <a:schemeClr val="accent1">
                    <a:lumMod val="75000"/>
                  </a:schemeClr>
                </a:solidFill>
              </a:rPr>
              <a:t>sarymlarynyň</a:t>
            </a:r>
            <a:r>
              <a:rPr lang="en-US" sz="3600" dirty="0">
                <a:solidFill>
                  <a:schemeClr val="accent1">
                    <a:lumMod val="75000"/>
                  </a:schemeClr>
                </a:solidFill>
              </a:rPr>
              <a:t> </a:t>
            </a:r>
            <a:r>
              <a:rPr lang="en-US" sz="3600" dirty="0" err="1">
                <a:solidFill>
                  <a:schemeClr val="accent1">
                    <a:lumMod val="75000"/>
                  </a:schemeClr>
                </a:solidFill>
              </a:rPr>
              <a:t>sargy</a:t>
            </a:r>
            <a:r>
              <a:rPr lang="en-US" sz="3600" dirty="0">
                <a:solidFill>
                  <a:schemeClr val="accent1">
                    <a:lumMod val="75000"/>
                  </a:schemeClr>
                </a:solidFill>
              </a:rPr>
              <a:t> </a:t>
            </a:r>
            <a:r>
              <a:rPr lang="en-US" sz="3600" dirty="0" err="1">
                <a:solidFill>
                  <a:schemeClr val="accent1">
                    <a:lumMod val="75000"/>
                  </a:schemeClr>
                </a:solidFill>
              </a:rPr>
              <a:t>sanlarydyr</a:t>
            </a:r>
            <a:r>
              <a:rPr lang="en-US" sz="3600" dirty="0">
                <a:solidFill>
                  <a:schemeClr val="accent1">
                    <a:lumMod val="75000"/>
                  </a:schemeClr>
                </a:solidFill>
              </a:rPr>
              <a:t>.</a:t>
            </a:r>
          </a:p>
          <a:p>
            <a:r>
              <a:rPr lang="en-US" sz="3600" dirty="0">
                <a:solidFill>
                  <a:schemeClr val="accent1">
                    <a:lumMod val="75000"/>
                  </a:schemeClr>
                </a:solidFill>
              </a:rPr>
              <a:t>Eger-de, </a:t>
            </a:r>
            <a:r>
              <a:rPr lang="en-US" sz="3600" dirty="0" err="1">
                <a:solidFill>
                  <a:schemeClr val="accent1">
                    <a:lumMod val="75000"/>
                  </a:schemeClr>
                </a:solidFill>
              </a:rPr>
              <a:t>asinhron</a:t>
            </a:r>
            <a:r>
              <a:rPr lang="en-US" sz="3600" dirty="0">
                <a:solidFill>
                  <a:schemeClr val="accent1">
                    <a:lumMod val="75000"/>
                  </a:schemeClr>
                </a:solidFill>
              </a:rPr>
              <a:t> </a:t>
            </a:r>
            <a:r>
              <a:rPr lang="en-US" sz="3600" dirty="0" err="1">
                <a:solidFill>
                  <a:schemeClr val="accent1">
                    <a:lumMod val="75000"/>
                  </a:schemeClr>
                </a:solidFill>
              </a:rPr>
              <a:t>dwigateliň</a:t>
            </a:r>
            <a:r>
              <a:rPr lang="en-US" sz="3600" dirty="0">
                <a:solidFill>
                  <a:schemeClr val="accent1">
                    <a:lumMod val="75000"/>
                  </a:schemeClr>
                </a:solidFill>
              </a:rPr>
              <a:t> </a:t>
            </a:r>
            <a:r>
              <a:rPr lang="en-US" sz="3600" dirty="0" err="1">
                <a:solidFill>
                  <a:schemeClr val="accent1">
                    <a:lumMod val="75000"/>
                  </a:schemeClr>
                </a:solidFill>
              </a:rPr>
              <a:t>rotorynyň</a:t>
            </a:r>
            <a:r>
              <a:rPr lang="en-US" sz="3600" dirty="0">
                <a:solidFill>
                  <a:schemeClr val="accent1">
                    <a:lumMod val="75000"/>
                  </a:schemeClr>
                </a:solidFill>
              </a:rPr>
              <a:t> </a:t>
            </a:r>
            <a:r>
              <a:rPr lang="en-US" sz="3600" dirty="0" err="1">
                <a:solidFill>
                  <a:schemeClr val="accent1">
                    <a:lumMod val="75000"/>
                  </a:schemeClr>
                </a:solidFill>
              </a:rPr>
              <a:t>sarymlary</a:t>
            </a:r>
            <a:r>
              <a:rPr lang="en-US" sz="3600" dirty="0">
                <a:solidFill>
                  <a:schemeClr val="accent1">
                    <a:lumMod val="75000"/>
                  </a:schemeClr>
                </a:solidFill>
              </a:rPr>
              <a:t> </a:t>
            </a:r>
            <a:r>
              <a:rPr lang="en-US" sz="3600" dirty="0" err="1">
                <a:solidFill>
                  <a:schemeClr val="accent1">
                    <a:lumMod val="75000"/>
                  </a:schemeClr>
                </a:solidFill>
              </a:rPr>
              <a:t>ýapyk</a:t>
            </a:r>
            <a:r>
              <a:rPr lang="en-US" sz="3600" dirty="0">
                <a:solidFill>
                  <a:schemeClr val="accent1">
                    <a:lumMod val="75000"/>
                  </a:schemeClr>
                </a:solidFill>
              </a:rPr>
              <a:t> </a:t>
            </a:r>
            <a:r>
              <a:rPr lang="en-US" sz="3600" dirty="0" err="1">
                <a:solidFill>
                  <a:schemeClr val="accent1">
                    <a:lumMod val="75000"/>
                  </a:schemeClr>
                </a:solidFill>
              </a:rPr>
              <a:t>zynjyry</a:t>
            </a:r>
            <a:r>
              <a:rPr lang="en-US" sz="3600" dirty="0">
                <a:solidFill>
                  <a:schemeClr val="accent1">
                    <a:lumMod val="75000"/>
                  </a:schemeClr>
                </a:solidFill>
              </a:rPr>
              <a:t> </a:t>
            </a:r>
            <a:r>
              <a:rPr lang="en-US" sz="3600" dirty="0" err="1">
                <a:solidFill>
                  <a:schemeClr val="accent1">
                    <a:lumMod val="75000"/>
                  </a:schemeClr>
                </a:solidFill>
              </a:rPr>
              <a:t>emele</a:t>
            </a:r>
            <a:r>
              <a:rPr lang="en-US" sz="3600" dirty="0">
                <a:solidFill>
                  <a:schemeClr val="accent1">
                    <a:lumMod val="75000"/>
                  </a:schemeClr>
                </a:solidFill>
              </a:rPr>
              <a:t> </a:t>
            </a:r>
            <a:r>
              <a:rPr lang="en-US" sz="3600" dirty="0" err="1">
                <a:solidFill>
                  <a:schemeClr val="accent1">
                    <a:lumMod val="75000"/>
                  </a:schemeClr>
                </a:solidFill>
              </a:rPr>
              <a:t>getirýän</a:t>
            </a:r>
            <a:r>
              <a:rPr lang="en-US" sz="3600" dirty="0">
                <a:solidFill>
                  <a:schemeClr val="accent1">
                    <a:lumMod val="75000"/>
                  </a:schemeClr>
                </a:solidFill>
              </a:rPr>
              <a:t> </a:t>
            </a:r>
            <a:r>
              <a:rPr lang="en-US" sz="3600" dirty="0" err="1">
                <a:solidFill>
                  <a:schemeClr val="accent1">
                    <a:lumMod val="75000"/>
                  </a:schemeClr>
                </a:solidFill>
              </a:rPr>
              <a:t>bolsa</a:t>
            </a:r>
            <a:r>
              <a:rPr lang="en-US" sz="3600" dirty="0">
                <a:solidFill>
                  <a:schemeClr val="accent1">
                    <a:lumMod val="75000"/>
                  </a:schemeClr>
                </a:solidFill>
              </a:rPr>
              <a:t>, </a:t>
            </a:r>
            <a:r>
              <a:rPr lang="en-US" sz="3600" dirty="0" err="1">
                <a:solidFill>
                  <a:schemeClr val="accent1">
                    <a:lumMod val="75000"/>
                  </a:schemeClr>
                </a:solidFill>
              </a:rPr>
              <a:t>onda</a:t>
            </a:r>
            <a:r>
              <a:rPr lang="en-US" sz="3600" dirty="0">
                <a:solidFill>
                  <a:schemeClr val="accent1">
                    <a:lumMod val="75000"/>
                  </a:schemeClr>
                </a:solidFill>
              </a:rPr>
              <a:t> </a:t>
            </a:r>
            <a:r>
              <a:rPr lang="en-US" sz="3600" dirty="0" err="1">
                <a:solidFill>
                  <a:schemeClr val="accent1">
                    <a:lumMod val="75000"/>
                  </a:schemeClr>
                </a:solidFill>
              </a:rPr>
              <a:t>statoryň</a:t>
            </a:r>
            <a:r>
              <a:rPr lang="en-US" sz="3600" dirty="0">
                <a:solidFill>
                  <a:schemeClr val="accent1">
                    <a:lumMod val="75000"/>
                  </a:schemeClr>
                </a:solidFill>
              </a:rPr>
              <a:t> </a:t>
            </a:r>
            <a:r>
              <a:rPr lang="en-US" sz="3600" dirty="0" err="1">
                <a:solidFill>
                  <a:schemeClr val="accent1">
                    <a:lumMod val="75000"/>
                  </a:schemeClr>
                </a:solidFill>
              </a:rPr>
              <a:t>aýlanýan</a:t>
            </a:r>
            <a:r>
              <a:rPr lang="en-US" sz="3600" dirty="0">
                <a:solidFill>
                  <a:schemeClr val="accent1">
                    <a:lumMod val="75000"/>
                  </a:schemeClr>
                </a:solidFill>
              </a:rPr>
              <a:t> </a:t>
            </a:r>
            <a:r>
              <a:rPr lang="en-US" sz="3600" dirty="0" err="1">
                <a:solidFill>
                  <a:schemeClr val="accent1">
                    <a:lumMod val="75000"/>
                  </a:schemeClr>
                </a:solidFill>
              </a:rPr>
              <a:t>magnit</a:t>
            </a:r>
            <a:r>
              <a:rPr lang="en-US" sz="3600" dirty="0">
                <a:solidFill>
                  <a:schemeClr val="accent1">
                    <a:lumMod val="75000"/>
                  </a:schemeClr>
                </a:solidFill>
              </a:rPr>
              <a:t> </a:t>
            </a:r>
            <a:r>
              <a:rPr lang="en-US" sz="3600" dirty="0" err="1">
                <a:solidFill>
                  <a:schemeClr val="accent1">
                    <a:lumMod val="75000"/>
                  </a:schemeClr>
                </a:solidFill>
              </a:rPr>
              <a:t>meýdany</a:t>
            </a:r>
            <a:r>
              <a:rPr lang="en-US" sz="3600" dirty="0">
                <a:solidFill>
                  <a:schemeClr val="accent1">
                    <a:lumMod val="75000"/>
                  </a:schemeClr>
                </a:solidFill>
              </a:rPr>
              <a:t> </a:t>
            </a:r>
            <a:r>
              <a:rPr lang="en-US" sz="3600" dirty="0" err="1">
                <a:solidFill>
                  <a:schemeClr val="accent1">
                    <a:lumMod val="75000"/>
                  </a:schemeClr>
                </a:solidFill>
              </a:rPr>
              <a:t>tarapyndan</a:t>
            </a:r>
            <a:r>
              <a:rPr lang="en-US" sz="3600" dirty="0">
                <a:solidFill>
                  <a:schemeClr val="accent1">
                    <a:lumMod val="75000"/>
                  </a:schemeClr>
                </a:solidFill>
              </a:rPr>
              <a:t> </a:t>
            </a:r>
            <a:r>
              <a:rPr lang="en-US" sz="3600" dirty="0" err="1">
                <a:solidFill>
                  <a:schemeClr val="accent1">
                    <a:lumMod val="75000"/>
                  </a:schemeClr>
                </a:solidFill>
              </a:rPr>
              <a:t>oýandyrylýan</a:t>
            </a:r>
            <a:r>
              <a:rPr lang="en-US" sz="3600" dirty="0">
                <a:solidFill>
                  <a:schemeClr val="accent1">
                    <a:lumMod val="75000"/>
                  </a:schemeClr>
                </a:solidFill>
              </a:rPr>
              <a:t> </a:t>
            </a:r>
            <a:r>
              <a:rPr lang="en-US" sz="3600" dirty="0"/>
              <a:t>E</a:t>
            </a:r>
            <a:r>
              <a:rPr lang="en-US" sz="2000" dirty="0"/>
              <a:t>2</a:t>
            </a:r>
            <a:r>
              <a:rPr lang="en-US" sz="3600" dirty="0">
                <a:solidFill>
                  <a:schemeClr val="accent1">
                    <a:lumMod val="75000"/>
                  </a:schemeClr>
                </a:solidFill>
              </a:rPr>
              <a:t> </a:t>
            </a:r>
            <a:r>
              <a:rPr lang="en-US" sz="3600" dirty="0" err="1">
                <a:solidFill>
                  <a:schemeClr val="accent1">
                    <a:lumMod val="75000"/>
                  </a:schemeClr>
                </a:solidFill>
              </a:rPr>
              <a:t>elektrik</a:t>
            </a:r>
            <a:r>
              <a:rPr lang="en-US" sz="3600" dirty="0">
                <a:solidFill>
                  <a:schemeClr val="accent1">
                    <a:lumMod val="75000"/>
                  </a:schemeClr>
                </a:solidFill>
              </a:rPr>
              <a:t> </a:t>
            </a:r>
            <a:r>
              <a:rPr lang="en-US" sz="3600" dirty="0" err="1">
                <a:solidFill>
                  <a:schemeClr val="accent1">
                    <a:lumMod val="75000"/>
                  </a:schemeClr>
                </a:solidFill>
              </a:rPr>
              <a:t>hereketlendiriji</a:t>
            </a:r>
            <a:r>
              <a:rPr lang="en-US" sz="3600" dirty="0">
                <a:solidFill>
                  <a:schemeClr val="accent1">
                    <a:lumMod val="75000"/>
                  </a:schemeClr>
                </a:solidFill>
              </a:rPr>
              <a:t> </a:t>
            </a:r>
            <a:r>
              <a:rPr lang="en-US" sz="3600" dirty="0" err="1">
                <a:solidFill>
                  <a:schemeClr val="accent1">
                    <a:lumMod val="75000"/>
                  </a:schemeClr>
                </a:solidFill>
              </a:rPr>
              <a:t>güýji</a:t>
            </a:r>
            <a:r>
              <a:rPr lang="en-US" sz="3600" dirty="0">
                <a:solidFill>
                  <a:schemeClr val="accent1">
                    <a:lumMod val="75000"/>
                  </a:schemeClr>
                </a:solidFill>
              </a:rPr>
              <a:t> </a:t>
            </a:r>
            <a:r>
              <a:rPr lang="en-US" sz="3600" dirty="0" err="1">
                <a:solidFill>
                  <a:schemeClr val="accent1">
                    <a:lumMod val="75000"/>
                  </a:schemeClr>
                </a:solidFill>
              </a:rPr>
              <a:t>rotorda</a:t>
            </a:r>
            <a:r>
              <a:rPr lang="en-US" sz="3600" dirty="0">
                <a:solidFill>
                  <a:schemeClr val="accent1">
                    <a:lumMod val="75000"/>
                  </a:schemeClr>
                </a:solidFill>
              </a:rPr>
              <a:t> </a:t>
            </a:r>
            <a:r>
              <a:rPr lang="en-US" sz="3600" dirty="0"/>
              <a:t>I</a:t>
            </a:r>
            <a:r>
              <a:rPr lang="en-US" sz="2000" dirty="0"/>
              <a:t>2</a:t>
            </a:r>
            <a:r>
              <a:rPr lang="en-US" sz="3600" dirty="0">
                <a:solidFill>
                  <a:schemeClr val="accent1">
                    <a:lumMod val="75000"/>
                  </a:schemeClr>
                </a:solidFill>
              </a:rPr>
              <a:t> </a:t>
            </a:r>
            <a:r>
              <a:rPr lang="en-US" sz="3600" dirty="0" err="1">
                <a:solidFill>
                  <a:schemeClr val="accent1">
                    <a:lumMod val="75000"/>
                  </a:schemeClr>
                </a:solidFill>
              </a:rPr>
              <a:t>togy</a:t>
            </a:r>
            <a:r>
              <a:rPr lang="en-US" sz="3600" dirty="0">
                <a:solidFill>
                  <a:schemeClr val="accent1">
                    <a:lumMod val="75000"/>
                  </a:schemeClr>
                </a:solidFill>
              </a:rPr>
              <a:t> </a:t>
            </a:r>
            <a:r>
              <a:rPr lang="en-US" sz="3600" dirty="0" err="1">
                <a:solidFill>
                  <a:schemeClr val="accent1">
                    <a:lumMod val="75000"/>
                  </a:schemeClr>
                </a:solidFill>
              </a:rPr>
              <a:t>ýüze</a:t>
            </a:r>
            <a:r>
              <a:rPr lang="en-US" sz="3600" dirty="0">
                <a:solidFill>
                  <a:schemeClr val="accent1">
                    <a:lumMod val="75000"/>
                  </a:schemeClr>
                </a:solidFill>
              </a:rPr>
              <a:t> </a:t>
            </a:r>
            <a:r>
              <a:rPr lang="en-US" sz="3600" dirty="0" err="1">
                <a:solidFill>
                  <a:schemeClr val="accent1">
                    <a:lumMod val="75000"/>
                  </a:schemeClr>
                </a:solidFill>
              </a:rPr>
              <a:t>çykarýar</a:t>
            </a:r>
            <a:r>
              <a:rPr lang="en-US" sz="3600" dirty="0">
                <a:solidFill>
                  <a:schemeClr val="accent1">
                    <a:lumMod val="75000"/>
                  </a:schemeClr>
                </a:solidFill>
              </a:rPr>
              <a:t> we rotor belli </a:t>
            </a:r>
            <a:r>
              <a:rPr lang="en-US" sz="3600" dirty="0" err="1">
                <a:solidFill>
                  <a:schemeClr val="accent1">
                    <a:lumMod val="75000"/>
                  </a:schemeClr>
                </a:solidFill>
              </a:rPr>
              <a:t>bir</a:t>
            </a:r>
            <a:r>
              <a:rPr lang="en-US" sz="3600" dirty="0">
                <a:solidFill>
                  <a:schemeClr val="accent1">
                    <a:lumMod val="75000"/>
                  </a:schemeClr>
                </a:solidFill>
              </a:rPr>
              <a:t> </a:t>
            </a:r>
            <a:r>
              <a:rPr lang="en-US" sz="3600" dirty="0" err="1">
                <a:solidFill>
                  <a:schemeClr val="accent1">
                    <a:lumMod val="75000"/>
                  </a:schemeClr>
                </a:solidFill>
              </a:rPr>
              <a:t>ýygylyk</a:t>
            </a:r>
            <a:r>
              <a:rPr lang="en-US" sz="3600" dirty="0">
                <a:solidFill>
                  <a:schemeClr val="accent1">
                    <a:lumMod val="75000"/>
                  </a:schemeClr>
                </a:solidFill>
              </a:rPr>
              <a:t> </a:t>
            </a:r>
            <a:r>
              <a:rPr lang="en-US" sz="3600" dirty="0" err="1">
                <a:solidFill>
                  <a:schemeClr val="accent1">
                    <a:lumMod val="75000"/>
                  </a:schemeClr>
                </a:solidFill>
              </a:rPr>
              <a:t>bilen</a:t>
            </a:r>
            <a:r>
              <a:rPr lang="en-US" sz="3600" dirty="0">
                <a:solidFill>
                  <a:schemeClr val="accent1">
                    <a:lumMod val="75000"/>
                  </a:schemeClr>
                </a:solidFill>
              </a:rPr>
              <a:t> </a:t>
            </a:r>
            <a:r>
              <a:rPr lang="en-US" sz="3600" dirty="0" err="1">
                <a:solidFill>
                  <a:schemeClr val="accent1">
                    <a:lumMod val="75000"/>
                  </a:schemeClr>
                </a:solidFill>
              </a:rPr>
              <a:t>aýlanyp</a:t>
            </a:r>
            <a:r>
              <a:rPr lang="en-US" sz="3600" dirty="0">
                <a:solidFill>
                  <a:schemeClr val="accent1">
                    <a:lumMod val="75000"/>
                  </a:schemeClr>
                </a:solidFill>
              </a:rPr>
              <a:t> </a:t>
            </a:r>
            <a:r>
              <a:rPr lang="en-US" sz="3600" dirty="0" err="1">
                <a:solidFill>
                  <a:schemeClr val="accent1">
                    <a:lumMod val="75000"/>
                  </a:schemeClr>
                </a:solidFill>
              </a:rPr>
              <a:t>başlaýar</a:t>
            </a:r>
            <a:r>
              <a:rPr lang="en-US" sz="3600" dirty="0">
                <a:solidFill>
                  <a:schemeClr val="accent1">
                    <a:lumMod val="75000"/>
                  </a:schemeClr>
                </a:solidFill>
              </a:rPr>
              <a:t>.</a:t>
            </a:r>
          </a:p>
          <a:p>
            <a:endParaRPr lang="ru-RU" sz="3600" dirty="0">
              <a:solidFill>
                <a:schemeClr val="accent1">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0364" y="1625600"/>
            <a:ext cx="4276461" cy="1187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999317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3600" dirty="0" smtClean="0">
                <a:solidFill>
                  <a:srgbClr val="0070C0"/>
                </a:solidFill>
              </a:rPr>
              <a:t>Rotoryň okuna hiç hili işçi mehanizm birikdirilmedik wagtynda, statoryň sarymynyň üstünden geçýän </a:t>
            </a:r>
            <a:r>
              <a:rPr lang="tk-TM" sz="3600" dirty="0" smtClean="0"/>
              <a:t>I</a:t>
            </a:r>
            <a:r>
              <a:rPr lang="tk-TM" sz="2000" dirty="0" smtClean="0"/>
              <a:t>0</a:t>
            </a:r>
            <a:r>
              <a:rPr lang="tk-TM" sz="3600" dirty="0" smtClean="0"/>
              <a:t> </a:t>
            </a:r>
            <a:r>
              <a:rPr lang="tk-TM" sz="3600" dirty="0" smtClean="0">
                <a:solidFill>
                  <a:srgbClr val="0070C0"/>
                </a:solidFill>
              </a:rPr>
              <a:t>toguň ululygy dwigateliň kuwwatyna görä, onuň nominal togunyň </a:t>
            </a:r>
            <a:r>
              <a:rPr lang="tk-TM" sz="3600" dirty="0" smtClean="0"/>
              <a:t>20÷40 %</a:t>
            </a:r>
            <a:r>
              <a:rPr lang="tk-TM" sz="3600" dirty="0" smtClean="0">
                <a:solidFill>
                  <a:srgbClr val="0070C0"/>
                </a:solidFill>
              </a:rPr>
              <a:t>-ni düzýär, ýagny</a:t>
            </a:r>
            <a:r>
              <a:rPr lang="en-US" sz="3600" dirty="0" smtClean="0">
                <a:solidFill>
                  <a:srgbClr val="0070C0"/>
                </a:solidFill>
              </a:rPr>
              <a:t>:</a:t>
            </a:r>
          </a:p>
          <a:p>
            <a:endParaRPr lang="en-US" sz="3600" dirty="0">
              <a:solidFill>
                <a:srgbClr val="0070C0"/>
              </a:solidFill>
            </a:endParaRPr>
          </a:p>
          <a:p>
            <a:r>
              <a:rPr lang="en-US" sz="3600" dirty="0" err="1" smtClean="0">
                <a:solidFill>
                  <a:srgbClr val="0070C0"/>
                </a:solidFill>
              </a:rPr>
              <a:t>Asinhron</a:t>
            </a:r>
            <a:r>
              <a:rPr lang="en-US" sz="3600" dirty="0" smtClean="0">
                <a:solidFill>
                  <a:srgbClr val="0070C0"/>
                </a:solidFill>
              </a:rPr>
              <a:t> </a:t>
            </a:r>
            <a:r>
              <a:rPr lang="en-US" sz="3600" dirty="0" err="1">
                <a:solidFill>
                  <a:srgbClr val="0070C0"/>
                </a:solidFill>
              </a:rPr>
              <a:t>dwigatelde</a:t>
            </a:r>
            <a:r>
              <a:rPr lang="en-US" sz="3600" dirty="0">
                <a:solidFill>
                  <a:srgbClr val="0070C0"/>
                </a:solidFill>
              </a:rPr>
              <a:t> </a:t>
            </a:r>
            <a:r>
              <a:rPr lang="en-US" sz="3600" dirty="0"/>
              <a:t>I</a:t>
            </a:r>
            <a:r>
              <a:rPr lang="en-US" sz="2000" dirty="0"/>
              <a:t>0</a:t>
            </a:r>
            <a:r>
              <a:rPr lang="en-US" sz="3600" dirty="0"/>
              <a:t> </a:t>
            </a:r>
            <a:r>
              <a:rPr lang="en-US" sz="3600" dirty="0" err="1">
                <a:solidFill>
                  <a:srgbClr val="0070C0"/>
                </a:solidFill>
              </a:rPr>
              <a:t>boş</a:t>
            </a:r>
            <a:r>
              <a:rPr lang="en-US" sz="3600" dirty="0">
                <a:solidFill>
                  <a:srgbClr val="0070C0"/>
                </a:solidFill>
              </a:rPr>
              <a:t> </a:t>
            </a:r>
            <a:r>
              <a:rPr lang="en-US" sz="3600" dirty="0" err="1">
                <a:solidFill>
                  <a:srgbClr val="0070C0"/>
                </a:solidFill>
              </a:rPr>
              <a:t>iş</a:t>
            </a:r>
            <a:r>
              <a:rPr lang="en-US" sz="3600" dirty="0">
                <a:solidFill>
                  <a:srgbClr val="0070C0"/>
                </a:solidFill>
              </a:rPr>
              <a:t> </a:t>
            </a:r>
            <a:r>
              <a:rPr lang="en-US" sz="3600" dirty="0" err="1">
                <a:solidFill>
                  <a:srgbClr val="0070C0"/>
                </a:solidFill>
              </a:rPr>
              <a:t>toguň</a:t>
            </a:r>
            <a:r>
              <a:rPr lang="en-US" sz="3600" dirty="0">
                <a:solidFill>
                  <a:srgbClr val="0070C0"/>
                </a:solidFill>
              </a:rPr>
              <a:t>, </a:t>
            </a:r>
            <a:r>
              <a:rPr lang="en-US" sz="3600" dirty="0" err="1">
                <a:solidFill>
                  <a:srgbClr val="0070C0"/>
                </a:solidFill>
              </a:rPr>
              <a:t>transformatorlaryň</a:t>
            </a:r>
            <a:r>
              <a:rPr lang="en-US" sz="3600" dirty="0">
                <a:solidFill>
                  <a:srgbClr val="0070C0"/>
                </a:solidFill>
              </a:rPr>
              <a:t> </a:t>
            </a:r>
            <a:r>
              <a:rPr lang="en-US" sz="3600" dirty="0" err="1">
                <a:solidFill>
                  <a:srgbClr val="0070C0"/>
                </a:solidFill>
              </a:rPr>
              <a:t>boş</a:t>
            </a:r>
            <a:r>
              <a:rPr lang="en-US" sz="3600" dirty="0">
                <a:solidFill>
                  <a:srgbClr val="0070C0"/>
                </a:solidFill>
              </a:rPr>
              <a:t> </a:t>
            </a:r>
            <a:r>
              <a:rPr lang="en-US" sz="3600" dirty="0" err="1">
                <a:solidFill>
                  <a:srgbClr val="0070C0"/>
                </a:solidFill>
              </a:rPr>
              <a:t>iş</a:t>
            </a:r>
            <a:r>
              <a:rPr lang="en-US" sz="3600" dirty="0">
                <a:solidFill>
                  <a:srgbClr val="0070C0"/>
                </a:solidFill>
              </a:rPr>
              <a:t> </a:t>
            </a:r>
            <a:r>
              <a:rPr lang="en-US" sz="3600" dirty="0" err="1">
                <a:solidFill>
                  <a:srgbClr val="0070C0"/>
                </a:solidFill>
              </a:rPr>
              <a:t>togundan</a:t>
            </a:r>
            <a:r>
              <a:rPr lang="en-US" sz="3600" dirty="0">
                <a:solidFill>
                  <a:srgbClr val="0070C0"/>
                </a:solidFill>
              </a:rPr>
              <a:t>  </a:t>
            </a:r>
            <a:r>
              <a:rPr lang="en-US" sz="3600" dirty="0"/>
              <a:t>(I</a:t>
            </a:r>
            <a:r>
              <a:rPr lang="en-US" sz="2000" dirty="0"/>
              <a:t>0</a:t>
            </a:r>
            <a:r>
              <a:rPr lang="en-US" sz="3600" dirty="0"/>
              <a:t>=(0,02÷0,1)</a:t>
            </a:r>
            <a:r>
              <a:rPr lang="en-US" sz="3600" dirty="0" err="1"/>
              <a:t>I</a:t>
            </a:r>
            <a:r>
              <a:rPr lang="en-US" sz="2000" dirty="0" err="1"/>
              <a:t>nom</a:t>
            </a:r>
            <a:r>
              <a:rPr lang="en-US" sz="3600" dirty="0"/>
              <a:t>)</a:t>
            </a:r>
            <a:r>
              <a:rPr lang="en-US" sz="3600" dirty="0">
                <a:solidFill>
                  <a:srgbClr val="0070C0"/>
                </a:solidFill>
              </a:rPr>
              <a:t> </a:t>
            </a:r>
            <a:r>
              <a:rPr lang="en-US" sz="3600" dirty="0" err="1">
                <a:solidFill>
                  <a:srgbClr val="0070C0"/>
                </a:solidFill>
              </a:rPr>
              <a:t>uly</a:t>
            </a:r>
            <a:r>
              <a:rPr lang="en-US" sz="3600" dirty="0">
                <a:solidFill>
                  <a:srgbClr val="0070C0"/>
                </a:solidFill>
              </a:rPr>
              <a:t> </a:t>
            </a:r>
            <a:r>
              <a:rPr lang="en-US" sz="3600" dirty="0" err="1">
                <a:solidFill>
                  <a:srgbClr val="0070C0"/>
                </a:solidFill>
              </a:rPr>
              <a:t>bolmagy</a:t>
            </a:r>
            <a:r>
              <a:rPr lang="en-US" sz="3600" dirty="0">
                <a:solidFill>
                  <a:srgbClr val="0070C0"/>
                </a:solidFill>
              </a:rPr>
              <a:t>, stator </a:t>
            </a:r>
            <a:r>
              <a:rPr lang="en-US" sz="3600" dirty="0" err="1">
                <a:solidFill>
                  <a:srgbClr val="0070C0"/>
                </a:solidFill>
              </a:rPr>
              <a:t>bilen</a:t>
            </a:r>
            <a:r>
              <a:rPr lang="en-US" sz="3600" dirty="0">
                <a:solidFill>
                  <a:srgbClr val="0070C0"/>
                </a:solidFill>
              </a:rPr>
              <a:t> </a:t>
            </a:r>
            <a:r>
              <a:rPr lang="en-US" sz="3600" dirty="0" err="1">
                <a:solidFill>
                  <a:srgbClr val="0070C0"/>
                </a:solidFill>
              </a:rPr>
              <a:t>rotoryň</a:t>
            </a:r>
            <a:r>
              <a:rPr lang="en-US" sz="3600" dirty="0">
                <a:solidFill>
                  <a:srgbClr val="0070C0"/>
                </a:solidFill>
              </a:rPr>
              <a:t> </a:t>
            </a:r>
            <a:r>
              <a:rPr lang="en-US" sz="3600" dirty="0" err="1">
                <a:solidFill>
                  <a:srgbClr val="0070C0"/>
                </a:solidFill>
              </a:rPr>
              <a:t>arasyndaky</a:t>
            </a:r>
            <a:r>
              <a:rPr lang="en-US" sz="3600" dirty="0">
                <a:solidFill>
                  <a:srgbClr val="0070C0"/>
                </a:solidFill>
              </a:rPr>
              <a:t> </a:t>
            </a:r>
            <a:r>
              <a:rPr lang="en-US" sz="3600" dirty="0" err="1">
                <a:solidFill>
                  <a:srgbClr val="0070C0"/>
                </a:solidFill>
              </a:rPr>
              <a:t>howa</a:t>
            </a:r>
            <a:r>
              <a:rPr lang="en-US" sz="3600" dirty="0">
                <a:solidFill>
                  <a:srgbClr val="0070C0"/>
                </a:solidFill>
              </a:rPr>
              <a:t> </a:t>
            </a:r>
            <a:r>
              <a:rPr lang="en-US" sz="3600" dirty="0" err="1">
                <a:solidFill>
                  <a:srgbClr val="0070C0"/>
                </a:solidFill>
              </a:rPr>
              <a:t>boşlugynyň</a:t>
            </a:r>
            <a:r>
              <a:rPr lang="en-US" sz="3600" dirty="0">
                <a:solidFill>
                  <a:srgbClr val="0070C0"/>
                </a:solidFill>
              </a:rPr>
              <a:t> </a:t>
            </a:r>
            <a:r>
              <a:rPr lang="en-US" sz="3600" dirty="0" err="1">
                <a:solidFill>
                  <a:srgbClr val="0070C0"/>
                </a:solidFill>
              </a:rPr>
              <a:t>täsiri</a:t>
            </a:r>
            <a:r>
              <a:rPr lang="en-US" sz="3600" dirty="0">
                <a:solidFill>
                  <a:srgbClr val="0070C0"/>
                </a:solidFill>
              </a:rPr>
              <a:t> </a:t>
            </a:r>
            <a:r>
              <a:rPr lang="en-US" sz="3600" dirty="0" err="1">
                <a:solidFill>
                  <a:srgbClr val="0070C0"/>
                </a:solidFill>
              </a:rPr>
              <a:t>bilen</a:t>
            </a:r>
            <a:r>
              <a:rPr lang="en-US" sz="3600" dirty="0">
                <a:solidFill>
                  <a:srgbClr val="0070C0"/>
                </a:solidFill>
              </a:rPr>
              <a:t> </a:t>
            </a:r>
            <a:r>
              <a:rPr lang="en-US" sz="3600" dirty="0" err="1">
                <a:solidFill>
                  <a:srgbClr val="0070C0"/>
                </a:solidFill>
              </a:rPr>
              <a:t>düsündrilýär</a:t>
            </a:r>
            <a:r>
              <a:rPr lang="en-US" sz="3600" dirty="0">
                <a:solidFill>
                  <a:srgbClr val="0070C0"/>
                </a:solidFill>
              </a:rPr>
              <a:t>. </a:t>
            </a:r>
            <a:r>
              <a:rPr lang="en-US" sz="3600" dirty="0" err="1">
                <a:solidFill>
                  <a:srgbClr val="0070C0"/>
                </a:solidFill>
              </a:rPr>
              <a:t>Ýagny</a:t>
            </a:r>
            <a:r>
              <a:rPr lang="en-US" sz="3600" dirty="0">
                <a:solidFill>
                  <a:srgbClr val="0070C0"/>
                </a:solidFill>
              </a:rPr>
              <a:t>, </a:t>
            </a:r>
            <a:r>
              <a:rPr lang="en-US" sz="3600" dirty="0"/>
              <a:t>w</a:t>
            </a:r>
            <a:r>
              <a:rPr lang="en-US" sz="2000" dirty="0"/>
              <a:t>1</a:t>
            </a:r>
            <a:r>
              <a:rPr lang="en-US" sz="3600" dirty="0"/>
              <a:t>I</a:t>
            </a:r>
            <a:r>
              <a:rPr lang="en-US" sz="2000" dirty="0"/>
              <a:t>0</a:t>
            </a:r>
            <a:r>
              <a:rPr lang="en-US" sz="3600" dirty="0">
                <a:solidFill>
                  <a:srgbClr val="0070C0"/>
                </a:solidFill>
              </a:rPr>
              <a:t> </a:t>
            </a:r>
            <a:r>
              <a:rPr lang="en-US" sz="3600" dirty="0" err="1">
                <a:solidFill>
                  <a:srgbClr val="0070C0"/>
                </a:solidFill>
              </a:rPr>
              <a:t>magnitlendiriji</a:t>
            </a:r>
            <a:r>
              <a:rPr lang="en-US" sz="3600" dirty="0">
                <a:solidFill>
                  <a:srgbClr val="0070C0"/>
                </a:solidFill>
              </a:rPr>
              <a:t> </a:t>
            </a:r>
            <a:r>
              <a:rPr lang="en-US" sz="3600" dirty="0" err="1">
                <a:solidFill>
                  <a:srgbClr val="0070C0"/>
                </a:solidFill>
              </a:rPr>
              <a:t>güýç</a:t>
            </a:r>
            <a:r>
              <a:rPr lang="en-US" sz="3600" dirty="0">
                <a:solidFill>
                  <a:srgbClr val="0070C0"/>
                </a:solidFill>
              </a:rPr>
              <a:t> </a:t>
            </a:r>
            <a:r>
              <a:rPr lang="en-US" sz="3600" dirty="0" err="1">
                <a:solidFill>
                  <a:srgbClr val="0070C0"/>
                </a:solidFill>
              </a:rPr>
              <a:t>tarapyndan</a:t>
            </a:r>
            <a:r>
              <a:rPr lang="en-US" sz="3600" dirty="0">
                <a:solidFill>
                  <a:srgbClr val="0070C0"/>
                </a:solidFill>
              </a:rPr>
              <a:t> </a:t>
            </a:r>
            <a:r>
              <a:rPr lang="en-US" sz="3600" dirty="0" err="1">
                <a:solidFill>
                  <a:srgbClr val="0070C0"/>
                </a:solidFill>
              </a:rPr>
              <a:t>döredilýän</a:t>
            </a:r>
            <a:r>
              <a:rPr lang="en-US" sz="3600" dirty="0">
                <a:solidFill>
                  <a:srgbClr val="0070C0"/>
                </a:solidFill>
              </a:rPr>
              <a:t> </a:t>
            </a:r>
            <a:r>
              <a:rPr lang="ru-RU" sz="3600" dirty="0"/>
              <a:t>Ф </a:t>
            </a:r>
            <a:r>
              <a:rPr lang="en-US" sz="3600" dirty="0" err="1">
                <a:solidFill>
                  <a:srgbClr val="0070C0"/>
                </a:solidFill>
              </a:rPr>
              <a:t>magnit</a:t>
            </a:r>
            <a:r>
              <a:rPr lang="en-US" sz="3600" dirty="0">
                <a:solidFill>
                  <a:srgbClr val="0070C0"/>
                </a:solidFill>
              </a:rPr>
              <a:t> </a:t>
            </a:r>
            <a:r>
              <a:rPr lang="en-US" sz="3600" dirty="0" err="1">
                <a:solidFill>
                  <a:srgbClr val="0070C0"/>
                </a:solidFill>
              </a:rPr>
              <a:t>akymynyň</a:t>
            </a:r>
            <a:r>
              <a:rPr lang="en-US" sz="3600" dirty="0">
                <a:solidFill>
                  <a:srgbClr val="0070C0"/>
                </a:solidFill>
              </a:rPr>
              <a:t> </a:t>
            </a:r>
            <a:r>
              <a:rPr lang="en-US" sz="3600" dirty="0" err="1">
                <a:solidFill>
                  <a:srgbClr val="0070C0"/>
                </a:solidFill>
              </a:rPr>
              <a:t>ýoly</a:t>
            </a:r>
            <a:r>
              <a:rPr lang="en-US" sz="3600" dirty="0">
                <a:solidFill>
                  <a:srgbClr val="0070C0"/>
                </a:solidFill>
              </a:rPr>
              <a:t> </a:t>
            </a:r>
            <a:r>
              <a:rPr lang="en-US" sz="3600" dirty="0" err="1">
                <a:solidFill>
                  <a:srgbClr val="0070C0"/>
                </a:solidFill>
              </a:rPr>
              <a:t>näçe</a:t>
            </a:r>
            <a:r>
              <a:rPr lang="en-US" sz="3600" dirty="0">
                <a:solidFill>
                  <a:srgbClr val="0070C0"/>
                </a:solidFill>
              </a:rPr>
              <a:t> </a:t>
            </a:r>
            <a:r>
              <a:rPr lang="en-US" sz="3600" dirty="0" err="1">
                <a:solidFill>
                  <a:srgbClr val="0070C0"/>
                </a:solidFill>
              </a:rPr>
              <a:t>köp</a:t>
            </a:r>
            <a:r>
              <a:rPr lang="en-US" sz="3600" dirty="0">
                <a:solidFill>
                  <a:srgbClr val="0070C0"/>
                </a:solidFill>
              </a:rPr>
              <a:t> </a:t>
            </a:r>
            <a:r>
              <a:rPr lang="en-US" sz="3600" dirty="0" err="1">
                <a:solidFill>
                  <a:srgbClr val="0070C0"/>
                </a:solidFill>
              </a:rPr>
              <a:t>howa</a:t>
            </a:r>
            <a:r>
              <a:rPr lang="en-US" sz="3600" dirty="0">
                <a:solidFill>
                  <a:srgbClr val="0070C0"/>
                </a:solidFill>
              </a:rPr>
              <a:t> </a:t>
            </a:r>
            <a:r>
              <a:rPr lang="en-US" sz="3600" dirty="0" err="1">
                <a:solidFill>
                  <a:srgbClr val="0070C0"/>
                </a:solidFill>
              </a:rPr>
              <a:t>gatlagynyň</a:t>
            </a:r>
            <a:r>
              <a:rPr lang="en-US" sz="3600" dirty="0">
                <a:solidFill>
                  <a:srgbClr val="0070C0"/>
                </a:solidFill>
              </a:rPr>
              <a:t> </a:t>
            </a:r>
            <a:r>
              <a:rPr lang="en-US" sz="3600" dirty="0" err="1">
                <a:solidFill>
                  <a:srgbClr val="0070C0"/>
                </a:solidFill>
              </a:rPr>
              <a:t>üstünden</a:t>
            </a:r>
            <a:r>
              <a:rPr lang="en-US" sz="3600" dirty="0">
                <a:solidFill>
                  <a:srgbClr val="0070C0"/>
                </a:solidFill>
              </a:rPr>
              <a:t> </a:t>
            </a:r>
            <a:r>
              <a:rPr lang="en-US" sz="3600" dirty="0" err="1">
                <a:solidFill>
                  <a:srgbClr val="0070C0"/>
                </a:solidFill>
              </a:rPr>
              <a:t>geçdigiçe</a:t>
            </a:r>
            <a:r>
              <a:rPr lang="en-US" sz="3600" dirty="0">
                <a:solidFill>
                  <a:srgbClr val="0070C0"/>
                </a:solidFill>
              </a:rPr>
              <a:t>, </a:t>
            </a:r>
            <a:r>
              <a:rPr lang="en-US" sz="3600" dirty="0" err="1">
                <a:solidFill>
                  <a:srgbClr val="0070C0"/>
                </a:solidFill>
              </a:rPr>
              <a:t>şol</a:t>
            </a:r>
            <a:r>
              <a:rPr lang="en-US" sz="3600" dirty="0">
                <a:solidFill>
                  <a:srgbClr val="0070C0"/>
                </a:solidFill>
              </a:rPr>
              <a:t> </a:t>
            </a:r>
            <a:r>
              <a:rPr lang="en-US" sz="3600" dirty="0" err="1">
                <a:solidFill>
                  <a:srgbClr val="0070C0"/>
                </a:solidFill>
              </a:rPr>
              <a:t>bir</a:t>
            </a:r>
            <a:r>
              <a:rPr lang="en-US" sz="3600" dirty="0">
                <a:solidFill>
                  <a:srgbClr val="0070C0"/>
                </a:solidFill>
              </a:rPr>
              <a:t> </a:t>
            </a:r>
            <a:r>
              <a:rPr lang="en-US" sz="3600" dirty="0" err="1">
                <a:solidFill>
                  <a:srgbClr val="0070C0"/>
                </a:solidFill>
              </a:rPr>
              <a:t>ululykdaky</a:t>
            </a:r>
            <a:r>
              <a:rPr lang="en-US" sz="3600" dirty="0">
                <a:solidFill>
                  <a:srgbClr val="0070C0"/>
                </a:solidFill>
              </a:rPr>
              <a:t> </a:t>
            </a:r>
            <a:r>
              <a:rPr lang="en-US" sz="3600" dirty="0" err="1">
                <a:solidFill>
                  <a:srgbClr val="0070C0"/>
                </a:solidFill>
              </a:rPr>
              <a:t>magnit</a:t>
            </a:r>
            <a:r>
              <a:rPr lang="en-US" sz="3600" dirty="0">
                <a:solidFill>
                  <a:srgbClr val="0070C0"/>
                </a:solidFill>
              </a:rPr>
              <a:t> </a:t>
            </a:r>
            <a:r>
              <a:rPr lang="en-US" sz="3600" dirty="0" err="1">
                <a:solidFill>
                  <a:srgbClr val="0070C0"/>
                </a:solidFill>
              </a:rPr>
              <a:t>akymyny</a:t>
            </a:r>
            <a:r>
              <a:rPr lang="en-US" sz="3600" dirty="0">
                <a:solidFill>
                  <a:srgbClr val="0070C0"/>
                </a:solidFill>
              </a:rPr>
              <a:t> </a:t>
            </a:r>
            <a:r>
              <a:rPr lang="en-US" sz="3600" dirty="0" err="1">
                <a:solidFill>
                  <a:srgbClr val="0070C0"/>
                </a:solidFill>
              </a:rPr>
              <a:t>döretmek</a:t>
            </a:r>
            <a:r>
              <a:rPr lang="en-US" sz="3600" dirty="0">
                <a:solidFill>
                  <a:srgbClr val="0070C0"/>
                </a:solidFill>
              </a:rPr>
              <a:t> </a:t>
            </a:r>
            <a:r>
              <a:rPr lang="en-US" sz="3600" dirty="0" err="1">
                <a:solidFill>
                  <a:srgbClr val="0070C0"/>
                </a:solidFill>
              </a:rPr>
              <a:t>üçin</a:t>
            </a:r>
            <a:r>
              <a:rPr lang="en-US" sz="3600" dirty="0">
                <a:solidFill>
                  <a:srgbClr val="0070C0"/>
                </a:solidFill>
              </a:rPr>
              <a:t> </a:t>
            </a:r>
            <a:r>
              <a:rPr lang="en-US" sz="3600" dirty="0" err="1">
                <a:solidFill>
                  <a:srgbClr val="0070C0"/>
                </a:solidFill>
              </a:rPr>
              <a:t>şonça</a:t>
            </a:r>
            <a:r>
              <a:rPr lang="en-US" sz="3600" dirty="0">
                <a:solidFill>
                  <a:srgbClr val="0070C0"/>
                </a:solidFill>
              </a:rPr>
              <a:t>-da </a:t>
            </a:r>
            <a:r>
              <a:rPr lang="en-US" sz="3600" dirty="0" err="1">
                <a:solidFill>
                  <a:srgbClr val="0070C0"/>
                </a:solidFill>
              </a:rPr>
              <a:t>uly</a:t>
            </a:r>
            <a:r>
              <a:rPr lang="en-US" sz="3600" dirty="0">
                <a:solidFill>
                  <a:srgbClr val="0070C0"/>
                </a:solidFill>
              </a:rPr>
              <a:t>  </a:t>
            </a:r>
            <a:r>
              <a:rPr lang="en-US" sz="3600" dirty="0" err="1">
                <a:solidFill>
                  <a:srgbClr val="0070C0"/>
                </a:solidFill>
              </a:rPr>
              <a:t>tok</a:t>
            </a:r>
            <a:r>
              <a:rPr lang="en-US" sz="3600" dirty="0">
                <a:solidFill>
                  <a:srgbClr val="0070C0"/>
                </a:solidFill>
              </a:rPr>
              <a:t> </a:t>
            </a:r>
            <a:r>
              <a:rPr lang="en-US" sz="3600" dirty="0" err="1">
                <a:solidFill>
                  <a:srgbClr val="0070C0"/>
                </a:solidFill>
              </a:rPr>
              <a:t>gerek</a:t>
            </a:r>
            <a:r>
              <a:rPr lang="en-US" sz="3600" dirty="0">
                <a:solidFill>
                  <a:srgbClr val="0070C0"/>
                </a:solidFill>
              </a:rPr>
              <a:t> </a:t>
            </a:r>
            <a:r>
              <a:rPr lang="en-US" sz="3600" dirty="0" err="1">
                <a:solidFill>
                  <a:srgbClr val="0070C0"/>
                </a:solidFill>
              </a:rPr>
              <a:t>bolýar</a:t>
            </a:r>
            <a:r>
              <a:rPr lang="en-US" sz="3600" dirty="0">
                <a:solidFill>
                  <a:srgbClr val="0070C0"/>
                </a:solidFill>
              </a:rPr>
              <a:t>.</a:t>
            </a:r>
          </a:p>
          <a:p>
            <a:endParaRPr lang="ru-RU" sz="3600" dirty="0">
              <a:solidFill>
                <a:srgbClr val="0070C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9424" y="1698173"/>
            <a:ext cx="3848913" cy="889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633" y="5696873"/>
            <a:ext cx="2472482" cy="103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47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515600" cy="464459"/>
          </a:xfrm>
        </p:spPr>
        <p:txBody>
          <a:bodyPr>
            <a:normAutofit fontScale="90000"/>
          </a:bodyPr>
          <a:lstStyle/>
          <a:p>
            <a:r>
              <a:rPr lang="tk-TM" dirty="0" smtClean="0">
                <a:solidFill>
                  <a:schemeClr val="accent2">
                    <a:lumMod val="50000"/>
                  </a:schemeClr>
                </a:solidFill>
              </a:rPr>
              <a:t>Aýlaýjy moment</a:t>
            </a:r>
            <a:endParaRPr lang="tk-TM" dirty="0">
              <a:solidFill>
                <a:schemeClr val="accent2">
                  <a:lumMod val="50000"/>
                </a:schemeClr>
              </a:solidFill>
            </a:endParaRPr>
          </a:p>
        </p:txBody>
      </p:sp>
      <p:sp>
        <p:nvSpPr>
          <p:cNvPr id="3" name="Объект 2"/>
          <p:cNvSpPr>
            <a:spLocks noGrp="1"/>
          </p:cNvSpPr>
          <p:nvPr>
            <p:ph idx="1"/>
          </p:nvPr>
        </p:nvSpPr>
        <p:spPr>
          <a:xfrm>
            <a:off x="0" y="464458"/>
            <a:ext cx="12192000" cy="6393541"/>
          </a:xfrm>
        </p:spPr>
        <p:txBody>
          <a:bodyPr>
            <a:normAutofit/>
          </a:bodyPr>
          <a:lstStyle/>
          <a:p>
            <a:r>
              <a:rPr lang="en-US" sz="3600" dirty="0">
                <a:solidFill>
                  <a:schemeClr val="accent2">
                    <a:lumMod val="75000"/>
                  </a:schemeClr>
                </a:solidFill>
              </a:rPr>
              <a:t>Eger-de, </a:t>
            </a:r>
            <a:r>
              <a:rPr lang="en-US" sz="3600" dirty="0" err="1">
                <a:solidFill>
                  <a:schemeClr val="accent2">
                    <a:lumMod val="75000"/>
                  </a:schemeClr>
                </a:solidFill>
              </a:rPr>
              <a:t>asinhron</a:t>
            </a:r>
            <a:r>
              <a:rPr lang="en-US" sz="3600" dirty="0">
                <a:solidFill>
                  <a:schemeClr val="accent2">
                    <a:lumMod val="75000"/>
                  </a:schemeClr>
                </a:solidFill>
              </a:rPr>
              <a:t> </a:t>
            </a:r>
            <a:r>
              <a:rPr lang="en-US" sz="3600" dirty="0" err="1">
                <a:solidFill>
                  <a:schemeClr val="accent2">
                    <a:lumMod val="75000"/>
                  </a:schemeClr>
                </a:solidFill>
              </a:rPr>
              <a:t>dwigateliň</a:t>
            </a:r>
            <a:r>
              <a:rPr lang="en-US" sz="3600" dirty="0">
                <a:solidFill>
                  <a:schemeClr val="accent2">
                    <a:lumMod val="75000"/>
                  </a:schemeClr>
                </a:solidFill>
              </a:rPr>
              <a:t> </a:t>
            </a:r>
            <a:r>
              <a:rPr lang="en-US" sz="3600" dirty="0" err="1">
                <a:solidFill>
                  <a:schemeClr val="accent2">
                    <a:lumMod val="75000"/>
                  </a:schemeClr>
                </a:solidFill>
              </a:rPr>
              <a:t>işçi</a:t>
            </a:r>
            <a:r>
              <a:rPr lang="en-US" sz="3600" dirty="0">
                <a:solidFill>
                  <a:schemeClr val="accent2">
                    <a:lumMod val="75000"/>
                  </a:schemeClr>
                </a:solidFill>
              </a:rPr>
              <a:t> </a:t>
            </a:r>
            <a:r>
              <a:rPr lang="en-US" sz="3600" dirty="0" err="1">
                <a:solidFill>
                  <a:schemeClr val="accent2">
                    <a:lumMod val="75000"/>
                  </a:schemeClr>
                </a:solidFill>
              </a:rPr>
              <a:t>mehanizmi</a:t>
            </a:r>
            <a:r>
              <a:rPr lang="en-US" sz="3600" dirty="0">
                <a:solidFill>
                  <a:schemeClr val="accent2">
                    <a:lumMod val="75000"/>
                  </a:schemeClr>
                </a:solidFill>
              </a:rPr>
              <a:t> </a:t>
            </a:r>
            <a:r>
              <a:rPr lang="en-US" sz="3600" dirty="0" err="1">
                <a:solidFill>
                  <a:schemeClr val="accent2">
                    <a:lumMod val="75000"/>
                  </a:schemeClr>
                </a:solidFill>
              </a:rPr>
              <a:t>herekete</a:t>
            </a:r>
            <a:r>
              <a:rPr lang="en-US" sz="3600" dirty="0">
                <a:solidFill>
                  <a:schemeClr val="accent2">
                    <a:lumMod val="75000"/>
                  </a:schemeClr>
                </a:solidFill>
              </a:rPr>
              <a:t> </a:t>
            </a:r>
            <a:r>
              <a:rPr lang="en-US" sz="3600" dirty="0" err="1">
                <a:solidFill>
                  <a:schemeClr val="accent2">
                    <a:lumMod val="75000"/>
                  </a:schemeClr>
                </a:solidFill>
              </a:rPr>
              <a:t>getirmek</a:t>
            </a:r>
            <a:r>
              <a:rPr lang="en-US" sz="3600" dirty="0">
                <a:solidFill>
                  <a:schemeClr val="accent2">
                    <a:lumMod val="75000"/>
                  </a:schemeClr>
                </a:solidFill>
              </a:rPr>
              <a:t> </a:t>
            </a:r>
            <a:r>
              <a:rPr lang="en-US" sz="3600" dirty="0" err="1">
                <a:solidFill>
                  <a:schemeClr val="accent2">
                    <a:lumMod val="75000"/>
                  </a:schemeClr>
                </a:solidFill>
              </a:rPr>
              <a:t>üçin</a:t>
            </a:r>
            <a:r>
              <a:rPr lang="en-US" sz="3600" dirty="0">
                <a:solidFill>
                  <a:schemeClr val="accent2">
                    <a:lumMod val="75000"/>
                  </a:schemeClr>
                </a:solidFill>
              </a:rPr>
              <a:t> </a:t>
            </a:r>
            <a:r>
              <a:rPr lang="en-US" sz="3600" dirty="0" err="1">
                <a:solidFill>
                  <a:schemeClr val="accent2">
                    <a:lumMod val="75000"/>
                  </a:schemeClr>
                </a:solidFill>
              </a:rPr>
              <a:t>sarp</a:t>
            </a:r>
            <a:r>
              <a:rPr lang="en-US" sz="3600" dirty="0">
                <a:solidFill>
                  <a:schemeClr val="accent2">
                    <a:lumMod val="75000"/>
                  </a:schemeClr>
                </a:solidFill>
              </a:rPr>
              <a:t> </a:t>
            </a:r>
            <a:r>
              <a:rPr lang="en-US" sz="3600" dirty="0" err="1">
                <a:solidFill>
                  <a:schemeClr val="accent2">
                    <a:lumMod val="75000"/>
                  </a:schemeClr>
                </a:solidFill>
              </a:rPr>
              <a:t>edýän</a:t>
            </a:r>
            <a:r>
              <a:rPr lang="en-US" sz="3600" dirty="0">
                <a:solidFill>
                  <a:schemeClr val="accent2">
                    <a:lumMod val="75000"/>
                  </a:schemeClr>
                </a:solidFill>
              </a:rPr>
              <a:t>  </a:t>
            </a:r>
            <a:r>
              <a:rPr lang="en-US" sz="3600" dirty="0" err="1"/>
              <a:t>P</a:t>
            </a:r>
            <a:r>
              <a:rPr lang="en-US" sz="2000" dirty="0" err="1"/>
              <a:t>meh</a:t>
            </a:r>
            <a:r>
              <a:rPr lang="en-US" sz="3600" dirty="0">
                <a:solidFill>
                  <a:schemeClr val="accent2">
                    <a:lumMod val="75000"/>
                  </a:schemeClr>
                </a:solidFill>
              </a:rPr>
              <a:t> </a:t>
            </a:r>
            <a:r>
              <a:rPr lang="en-US" sz="3600" dirty="0" err="1">
                <a:solidFill>
                  <a:schemeClr val="accent2">
                    <a:lumMod val="75000"/>
                  </a:schemeClr>
                </a:solidFill>
              </a:rPr>
              <a:t>mehaniki</a:t>
            </a:r>
            <a:r>
              <a:rPr lang="en-US" sz="3600" dirty="0">
                <a:solidFill>
                  <a:schemeClr val="accent2">
                    <a:lumMod val="75000"/>
                  </a:schemeClr>
                </a:solidFill>
              </a:rPr>
              <a:t> </a:t>
            </a:r>
            <a:r>
              <a:rPr lang="en-US" sz="3600" dirty="0" err="1">
                <a:solidFill>
                  <a:schemeClr val="accent2">
                    <a:lumMod val="75000"/>
                  </a:schemeClr>
                </a:solidFill>
              </a:rPr>
              <a:t>kuwwatyny</a:t>
            </a:r>
            <a:r>
              <a:rPr lang="en-US" sz="3600" dirty="0">
                <a:solidFill>
                  <a:schemeClr val="accent2">
                    <a:lumMod val="75000"/>
                  </a:schemeClr>
                </a:solidFill>
              </a:rPr>
              <a:t> </a:t>
            </a:r>
            <a:r>
              <a:rPr lang="en-US" sz="3600" dirty="0" err="1">
                <a:solidFill>
                  <a:schemeClr val="accent2">
                    <a:lumMod val="75000"/>
                  </a:schemeClr>
                </a:solidFill>
              </a:rPr>
              <a:t>rotoryň</a:t>
            </a:r>
            <a:r>
              <a:rPr lang="en-US" sz="3600" dirty="0">
                <a:solidFill>
                  <a:schemeClr val="accent2">
                    <a:lumMod val="75000"/>
                  </a:schemeClr>
                </a:solidFill>
              </a:rPr>
              <a:t> </a:t>
            </a:r>
            <a:r>
              <a:rPr lang="en-US" sz="3600" dirty="0" err="1">
                <a:solidFill>
                  <a:schemeClr val="accent2">
                    <a:lumMod val="75000"/>
                  </a:schemeClr>
                </a:solidFill>
              </a:rPr>
              <a:t>döredýän</a:t>
            </a:r>
            <a:r>
              <a:rPr lang="en-US" sz="3600" dirty="0">
                <a:solidFill>
                  <a:schemeClr val="accent2">
                    <a:lumMod val="75000"/>
                  </a:schemeClr>
                </a:solidFill>
              </a:rPr>
              <a:t> M </a:t>
            </a:r>
            <a:r>
              <a:rPr lang="en-US" sz="3600" dirty="0" err="1">
                <a:solidFill>
                  <a:schemeClr val="accent2">
                    <a:lumMod val="75000"/>
                  </a:schemeClr>
                </a:solidFill>
              </a:rPr>
              <a:t>elektromagnit</a:t>
            </a:r>
            <a:r>
              <a:rPr lang="en-US" sz="3600" dirty="0">
                <a:solidFill>
                  <a:schemeClr val="accent2">
                    <a:lumMod val="75000"/>
                  </a:schemeClr>
                </a:solidFill>
              </a:rPr>
              <a:t> </a:t>
            </a:r>
            <a:r>
              <a:rPr lang="en-US" sz="3600" dirty="0" err="1">
                <a:solidFill>
                  <a:schemeClr val="accent2">
                    <a:lumMod val="75000"/>
                  </a:schemeClr>
                </a:solidFill>
              </a:rPr>
              <a:t>momentiniň</a:t>
            </a:r>
            <a:r>
              <a:rPr lang="en-US" sz="3600" dirty="0">
                <a:solidFill>
                  <a:schemeClr val="accent2">
                    <a:lumMod val="75000"/>
                  </a:schemeClr>
                </a:solidFill>
              </a:rPr>
              <a:t> we </a:t>
            </a:r>
            <a:r>
              <a:rPr lang="el-GR" sz="3600" dirty="0"/>
              <a:t>ω</a:t>
            </a:r>
            <a:r>
              <a:rPr lang="el-GR" sz="3600" dirty="0">
                <a:solidFill>
                  <a:schemeClr val="accent2">
                    <a:lumMod val="75000"/>
                  </a:schemeClr>
                </a:solidFill>
              </a:rPr>
              <a:t> </a:t>
            </a:r>
            <a:r>
              <a:rPr lang="en-US" sz="3600" dirty="0" err="1">
                <a:solidFill>
                  <a:schemeClr val="accent2">
                    <a:lumMod val="75000"/>
                  </a:schemeClr>
                </a:solidFill>
              </a:rPr>
              <a:t>rotoryň</a:t>
            </a:r>
            <a:r>
              <a:rPr lang="en-US" sz="3600" dirty="0">
                <a:solidFill>
                  <a:schemeClr val="accent2">
                    <a:lumMod val="75000"/>
                  </a:schemeClr>
                </a:solidFill>
              </a:rPr>
              <a:t> </a:t>
            </a:r>
            <a:r>
              <a:rPr lang="en-US" sz="3600" dirty="0" err="1">
                <a:solidFill>
                  <a:schemeClr val="accent2">
                    <a:lumMod val="75000"/>
                  </a:schemeClr>
                </a:solidFill>
              </a:rPr>
              <a:t>burç</a:t>
            </a:r>
            <a:r>
              <a:rPr lang="en-US" sz="3600" dirty="0">
                <a:solidFill>
                  <a:schemeClr val="accent2">
                    <a:lumMod val="75000"/>
                  </a:schemeClr>
                </a:solidFill>
              </a:rPr>
              <a:t> </a:t>
            </a:r>
            <a:r>
              <a:rPr lang="en-US" sz="3600" dirty="0" err="1">
                <a:solidFill>
                  <a:schemeClr val="accent2">
                    <a:lumMod val="75000"/>
                  </a:schemeClr>
                </a:solidFill>
              </a:rPr>
              <a:t>tizliginiň</a:t>
            </a:r>
            <a:r>
              <a:rPr lang="en-US" sz="3600" dirty="0">
                <a:solidFill>
                  <a:schemeClr val="accent2">
                    <a:lumMod val="75000"/>
                  </a:schemeClr>
                </a:solidFill>
              </a:rPr>
              <a:t> </a:t>
            </a:r>
            <a:r>
              <a:rPr lang="en-US" sz="3600" dirty="0" err="1">
                <a:solidFill>
                  <a:schemeClr val="accent2">
                    <a:lumMod val="75000"/>
                  </a:schemeClr>
                </a:solidFill>
              </a:rPr>
              <a:t>üsti</a:t>
            </a:r>
            <a:r>
              <a:rPr lang="en-US" sz="3600" dirty="0">
                <a:solidFill>
                  <a:schemeClr val="accent2">
                    <a:lumMod val="75000"/>
                  </a:schemeClr>
                </a:solidFill>
              </a:rPr>
              <a:t> </a:t>
            </a:r>
            <a:r>
              <a:rPr lang="en-US" sz="3600" dirty="0" err="1">
                <a:solidFill>
                  <a:schemeClr val="accent2">
                    <a:lumMod val="75000"/>
                  </a:schemeClr>
                </a:solidFill>
              </a:rPr>
              <a:t>bilen</a:t>
            </a:r>
            <a:r>
              <a:rPr lang="en-US" sz="3600" dirty="0">
                <a:solidFill>
                  <a:schemeClr val="accent2">
                    <a:lumMod val="75000"/>
                  </a:schemeClr>
                </a:solidFill>
              </a:rPr>
              <a:t> </a:t>
            </a:r>
            <a:r>
              <a:rPr lang="en-US" sz="3600" dirty="0" err="1">
                <a:solidFill>
                  <a:schemeClr val="accent2">
                    <a:lumMod val="75000"/>
                  </a:schemeClr>
                </a:solidFill>
              </a:rPr>
              <a:t>aňlatsak</a:t>
            </a:r>
            <a:r>
              <a:rPr lang="en-US" sz="3600" dirty="0">
                <a:solidFill>
                  <a:schemeClr val="accent2">
                    <a:lumMod val="75000"/>
                  </a:schemeClr>
                </a:solidFill>
              </a:rPr>
              <a:t>, </a:t>
            </a:r>
            <a:r>
              <a:rPr lang="en-US" sz="3600" dirty="0" err="1">
                <a:solidFill>
                  <a:schemeClr val="accent2">
                    <a:lumMod val="75000"/>
                  </a:schemeClr>
                </a:solidFill>
              </a:rPr>
              <a:t>ol</a:t>
            </a:r>
            <a:r>
              <a:rPr lang="en-US" sz="3600" dirty="0">
                <a:solidFill>
                  <a:schemeClr val="accent2">
                    <a:lumMod val="75000"/>
                  </a:schemeClr>
                </a:solidFill>
              </a:rPr>
              <a:t> </a:t>
            </a:r>
            <a:r>
              <a:rPr lang="en-US" sz="3600" dirty="0" err="1">
                <a:solidFill>
                  <a:schemeClr val="accent2">
                    <a:lumMod val="75000"/>
                  </a:schemeClr>
                </a:solidFill>
              </a:rPr>
              <a:t>aşakdaky</a:t>
            </a:r>
            <a:r>
              <a:rPr lang="en-US" sz="3600" dirty="0">
                <a:solidFill>
                  <a:schemeClr val="accent2">
                    <a:lumMod val="75000"/>
                  </a:schemeClr>
                </a:solidFill>
              </a:rPr>
              <a:t> </a:t>
            </a:r>
            <a:r>
              <a:rPr lang="en-US" sz="3600" dirty="0" err="1">
                <a:solidFill>
                  <a:schemeClr val="accent2">
                    <a:lumMod val="75000"/>
                  </a:schemeClr>
                </a:solidFill>
              </a:rPr>
              <a:t>görnüşi</a:t>
            </a:r>
            <a:r>
              <a:rPr lang="en-US" sz="3600" dirty="0">
                <a:solidFill>
                  <a:schemeClr val="accent2">
                    <a:lumMod val="75000"/>
                  </a:schemeClr>
                </a:solidFill>
              </a:rPr>
              <a:t> </a:t>
            </a:r>
            <a:r>
              <a:rPr lang="en-US" sz="3600" dirty="0" err="1" smtClean="0">
                <a:solidFill>
                  <a:schemeClr val="accent2">
                    <a:lumMod val="75000"/>
                  </a:schemeClr>
                </a:solidFill>
              </a:rPr>
              <a:t>alýar</a:t>
            </a:r>
            <a:r>
              <a:rPr lang="en-US" sz="3600" dirty="0" smtClean="0">
                <a:solidFill>
                  <a:schemeClr val="accent2">
                    <a:lumMod val="75000"/>
                  </a:schemeClr>
                </a:solidFill>
              </a:rPr>
              <a:t>:</a:t>
            </a:r>
          </a:p>
          <a:p>
            <a:endParaRPr lang="en-US" sz="3600" dirty="0">
              <a:solidFill>
                <a:schemeClr val="accent2">
                  <a:lumMod val="75000"/>
                </a:schemeClr>
              </a:solidFill>
            </a:endParaRPr>
          </a:p>
          <a:p>
            <a:r>
              <a:rPr lang="el-GR" sz="3600" dirty="0" smtClean="0"/>
              <a:t>ω</a:t>
            </a:r>
            <a:r>
              <a:rPr lang="el-GR" sz="3600" dirty="0" smtClean="0">
                <a:solidFill>
                  <a:schemeClr val="accent2">
                    <a:lumMod val="75000"/>
                  </a:schemeClr>
                </a:solidFill>
              </a:rPr>
              <a:t> </a:t>
            </a:r>
            <a:r>
              <a:rPr lang="en-US" sz="3600" dirty="0" err="1">
                <a:solidFill>
                  <a:schemeClr val="accent2">
                    <a:lumMod val="75000"/>
                  </a:schemeClr>
                </a:solidFill>
              </a:rPr>
              <a:t>rotoryň</a:t>
            </a:r>
            <a:r>
              <a:rPr lang="en-US" sz="3600" dirty="0">
                <a:solidFill>
                  <a:schemeClr val="accent2">
                    <a:lumMod val="75000"/>
                  </a:schemeClr>
                </a:solidFill>
              </a:rPr>
              <a:t> </a:t>
            </a:r>
            <a:r>
              <a:rPr lang="en-US" sz="3600" dirty="0" err="1">
                <a:solidFill>
                  <a:schemeClr val="accent2">
                    <a:lumMod val="75000"/>
                  </a:schemeClr>
                </a:solidFill>
              </a:rPr>
              <a:t>burç</a:t>
            </a:r>
            <a:r>
              <a:rPr lang="en-US" sz="3600" dirty="0">
                <a:solidFill>
                  <a:schemeClr val="accent2">
                    <a:lumMod val="75000"/>
                  </a:schemeClr>
                </a:solidFill>
              </a:rPr>
              <a:t> </a:t>
            </a:r>
            <a:r>
              <a:rPr lang="en-US" sz="3600" dirty="0" err="1">
                <a:solidFill>
                  <a:schemeClr val="accent2">
                    <a:lumMod val="75000"/>
                  </a:schemeClr>
                </a:solidFill>
              </a:rPr>
              <a:t>tizligini</a:t>
            </a:r>
            <a:r>
              <a:rPr lang="en-US" sz="3600" dirty="0">
                <a:solidFill>
                  <a:schemeClr val="accent2">
                    <a:lumMod val="75000"/>
                  </a:schemeClr>
                </a:solidFill>
              </a:rPr>
              <a:t>, </a:t>
            </a:r>
            <a:r>
              <a:rPr lang="en-US" sz="3600" dirty="0" err="1">
                <a:solidFill>
                  <a:schemeClr val="accent2">
                    <a:lumMod val="75000"/>
                  </a:schemeClr>
                </a:solidFill>
              </a:rPr>
              <a:t>onuň</a:t>
            </a:r>
            <a:r>
              <a:rPr lang="en-US" sz="3600" dirty="0">
                <a:solidFill>
                  <a:schemeClr val="accent2">
                    <a:lumMod val="75000"/>
                  </a:schemeClr>
                </a:solidFill>
              </a:rPr>
              <a:t> </a:t>
            </a:r>
            <a:r>
              <a:rPr lang="en-US" sz="3600" dirty="0"/>
              <a:t>n</a:t>
            </a:r>
            <a:r>
              <a:rPr lang="en-US" sz="2000" dirty="0"/>
              <a:t>2</a:t>
            </a:r>
            <a:r>
              <a:rPr lang="en-US" sz="3600" dirty="0">
                <a:solidFill>
                  <a:schemeClr val="accent2">
                    <a:lumMod val="75000"/>
                  </a:schemeClr>
                </a:solidFill>
              </a:rPr>
              <a:t> </a:t>
            </a:r>
            <a:r>
              <a:rPr lang="en-US" sz="3600" dirty="0" err="1">
                <a:solidFill>
                  <a:schemeClr val="accent2">
                    <a:lumMod val="75000"/>
                  </a:schemeClr>
                </a:solidFill>
              </a:rPr>
              <a:t>aýlaw</a:t>
            </a:r>
            <a:r>
              <a:rPr lang="en-US" sz="3600" dirty="0">
                <a:solidFill>
                  <a:schemeClr val="accent2">
                    <a:lumMod val="75000"/>
                  </a:schemeClr>
                </a:solidFill>
              </a:rPr>
              <a:t> </a:t>
            </a:r>
            <a:r>
              <a:rPr lang="en-US" sz="3600" dirty="0" err="1">
                <a:solidFill>
                  <a:schemeClr val="accent2">
                    <a:lumMod val="75000"/>
                  </a:schemeClr>
                </a:solidFill>
              </a:rPr>
              <a:t>ýygylygy</a:t>
            </a:r>
            <a:r>
              <a:rPr lang="en-US" sz="3600" dirty="0">
                <a:solidFill>
                  <a:schemeClr val="accent2">
                    <a:lumMod val="75000"/>
                  </a:schemeClr>
                </a:solidFill>
              </a:rPr>
              <a:t> </a:t>
            </a:r>
            <a:r>
              <a:rPr lang="en-US" sz="3600" dirty="0" err="1">
                <a:solidFill>
                  <a:schemeClr val="accent2">
                    <a:lumMod val="75000"/>
                  </a:schemeClr>
                </a:solidFill>
              </a:rPr>
              <a:t>arkaly</a:t>
            </a:r>
            <a:r>
              <a:rPr lang="en-US" sz="3600" dirty="0">
                <a:solidFill>
                  <a:schemeClr val="accent2">
                    <a:lumMod val="75000"/>
                  </a:schemeClr>
                </a:solidFill>
              </a:rPr>
              <a:t> </a:t>
            </a:r>
            <a:r>
              <a:rPr lang="en-US" sz="3600" dirty="0" err="1">
                <a:solidFill>
                  <a:schemeClr val="accent2">
                    <a:lumMod val="75000"/>
                  </a:schemeClr>
                </a:solidFill>
              </a:rPr>
              <a:t>aňladyp</a:t>
            </a:r>
            <a:r>
              <a:rPr lang="en-US" sz="3600" dirty="0">
                <a:solidFill>
                  <a:schemeClr val="accent2">
                    <a:lumMod val="75000"/>
                  </a:schemeClr>
                </a:solidFill>
              </a:rPr>
              <a:t> </a:t>
            </a:r>
            <a:r>
              <a:rPr lang="en-US" sz="3600" dirty="0" err="1">
                <a:solidFill>
                  <a:schemeClr val="accent2">
                    <a:lumMod val="75000"/>
                  </a:schemeClr>
                </a:solidFill>
              </a:rPr>
              <a:t>alarys</a:t>
            </a:r>
            <a:r>
              <a:rPr lang="en-US" sz="3600" dirty="0">
                <a:solidFill>
                  <a:schemeClr val="accent2">
                    <a:lumMod val="75000"/>
                  </a:schemeClr>
                </a:solidFill>
              </a:rPr>
              <a:t>:</a:t>
            </a:r>
            <a:endParaRPr lang="en-US" sz="3600" dirty="0" smtClean="0">
              <a:solidFill>
                <a:schemeClr val="accent2">
                  <a:lumMod val="75000"/>
                </a:schemeClr>
              </a:solidFill>
            </a:endParaRPr>
          </a:p>
          <a:p>
            <a:endParaRPr lang="en-US" sz="3600" dirty="0">
              <a:solidFill>
                <a:schemeClr val="accent2">
                  <a:lumMod val="75000"/>
                </a:schemeClr>
              </a:solidFill>
            </a:endParaRPr>
          </a:p>
          <a:p>
            <a:endParaRPr lang="ru-RU" sz="3600" dirty="0">
              <a:solidFill>
                <a:schemeClr val="accent2">
                  <a:lumMod val="75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5793" y="2455876"/>
            <a:ext cx="1747101" cy="65563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004" y="4423908"/>
            <a:ext cx="5802539" cy="11216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7614" y="4499883"/>
            <a:ext cx="5187520" cy="10906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17658" y="5590495"/>
            <a:ext cx="1169542" cy="523220"/>
          </a:xfrm>
          <a:prstGeom prst="rect">
            <a:avLst/>
          </a:prstGeom>
        </p:spPr>
        <p:txBody>
          <a:bodyPr wrap="square">
            <a:spAutoFit/>
          </a:bodyPr>
          <a:lstStyle/>
          <a:p>
            <a:r>
              <a:rPr lang="hr-HR" sz="2800" dirty="0">
                <a:latin typeface="Times New Roman" panose="02020603050405020304" pitchFamily="18" charset="0"/>
                <a:ea typeface="Times New Roman" panose="02020603050405020304" pitchFamily="18" charset="0"/>
              </a:rPr>
              <a:t>(2.89)</a:t>
            </a:r>
            <a:endParaRPr lang="ru-RU" sz="2800" dirty="0"/>
          </a:p>
        </p:txBody>
      </p:sp>
    </p:spTree>
    <p:extLst>
      <p:ext uri="{BB962C8B-B14F-4D97-AF65-F5344CB8AC3E}">
        <p14:creationId xmlns:p14="http://schemas.microsoft.com/office/powerpoint/2010/main" val="4151680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3600" dirty="0" smtClean="0">
                <a:solidFill>
                  <a:schemeClr val="accent2">
                    <a:lumMod val="75000"/>
                  </a:schemeClr>
                </a:solidFill>
              </a:rPr>
              <a:t>Asinhron dwigateliň çalşyrma shemasyndan peýdalanyp </a:t>
            </a:r>
            <a:r>
              <a:rPr lang="tk-TM" sz="3600" dirty="0" smtClean="0"/>
              <a:t>P</a:t>
            </a:r>
            <a:r>
              <a:rPr lang="tk-TM" sz="2000" dirty="0" smtClean="0"/>
              <a:t>meh</a:t>
            </a:r>
            <a:r>
              <a:rPr lang="tk-TM" sz="3600" dirty="0" smtClean="0">
                <a:solidFill>
                  <a:schemeClr val="accent2">
                    <a:lumMod val="75000"/>
                  </a:schemeClr>
                </a:solidFill>
              </a:rPr>
              <a:t> mehaniki kuwwaty aşakdaky görnüşde hem ýazmak mümkin:</a:t>
            </a:r>
            <a:endParaRPr lang="en-US" sz="3600" dirty="0" smtClean="0">
              <a:solidFill>
                <a:schemeClr val="accent2">
                  <a:lumMod val="75000"/>
                </a:schemeClr>
              </a:solidFill>
            </a:endParaRPr>
          </a:p>
          <a:p>
            <a:endParaRPr lang="en-US" sz="3600" dirty="0">
              <a:solidFill>
                <a:schemeClr val="accent2">
                  <a:lumMod val="75000"/>
                </a:schemeClr>
              </a:solidFill>
            </a:endParaRPr>
          </a:p>
          <a:p>
            <a:pPr marL="0" indent="0">
              <a:buNone/>
            </a:pPr>
            <a:endParaRPr lang="en-US" sz="3600" dirty="0">
              <a:solidFill>
                <a:schemeClr val="accent2">
                  <a:lumMod val="75000"/>
                </a:schemeClr>
              </a:solidFill>
            </a:endParaRPr>
          </a:p>
          <a:p>
            <a:r>
              <a:rPr lang="tk-TM" sz="3600" dirty="0">
                <a:solidFill>
                  <a:schemeClr val="accent2">
                    <a:lumMod val="75000"/>
                  </a:schemeClr>
                </a:solidFill>
              </a:rPr>
              <a:t>(2.89) we (2.90) aňlatmalardan peydalanyp dwigateliň aýlaýjy elektromagnit momenti üçin aşakdaky aňlatmany ýazyp bileris: </a:t>
            </a:r>
            <a:endParaRPr lang="en-US" sz="3600" dirty="0" smtClean="0">
              <a:solidFill>
                <a:schemeClr val="accent2">
                  <a:lumMod val="75000"/>
                </a:schemeClr>
              </a:solidFill>
            </a:endParaRPr>
          </a:p>
          <a:p>
            <a:endParaRPr lang="tk-TM" sz="3600" dirty="0">
              <a:solidFill>
                <a:schemeClr val="accent2">
                  <a:lumMod val="75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03" y="1131760"/>
            <a:ext cx="3870741" cy="109197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217302" y="1285862"/>
            <a:ext cx="1300170" cy="523220"/>
          </a:xfrm>
          <a:prstGeom prst="rect">
            <a:avLst/>
          </a:prstGeom>
        </p:spPr>
        <p:txBody>
          <a:bodyPr wrap="square">
            <a:spAutoFit/>
          </a:bodyPr>
          <a:lstStyle/>
          <a:p>
            <a:r>
              <a:rPr lang="hr-HR" sz="2800" dirty="0">
                <a:latin typeface="Times New Roman" panose="02020603050405020304" pitchFamily="18" charset="0"/>
                <a:ea typeface="Times New Roman" panose="02020603050405020304" pitchFamily="18" charset="0"/>
              </a:rPr>
              <a:t>(2.90)</a:t>
            </a:r>
            <a:endParaRPr lang="ru-RU" sz="2800"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175" y="3744686"/>
            <a:ext cx="6692356" cy="1382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Прямоугольник 4"/>
          <p:cNvSpPr/>
          <p:nvPr/>
        </p:nvSpPr>
        <p:spPr>
          <a:xfrm>
            <a:off x="9904859" y="4174231"/>
            <a:ext cx="1430798" cy="523220"/>
          </a:xfrm>
          <a:prstGeom prst="rect">
            <a:avLst/>
          </a:prstGeom>
        </p:spPr>
        <p:txBody>
          <a:bodyPr wrap="square">
            <a:spAutoFit/>
          </a:bodyPr>
          <a:lstStyle/>
          <a:p>
            <a:r>
              <a:rPr lang="hr-HR" sz="2800" dirty="0">
                <a:latin typeface="Times New Roman" panose="02020603050405020304" pitchFamily="18" charset="0"/>
                <a:ea typeface="Times New Roman" panose="02020603050405020304" pitchFamily="18" charset="0"/>
              </a:rPr>
              <a:t>(2.91)</a:t>
            </a:r>
            <a:endParaRPr lang="ru-RU" sz="2800" dirty="0"/>
          </a:p>
        </p:txBody>
      </p:sp>
    </p:spTree>
    <p:extLst>
      <p:ext uri="{BB962C8B-B14F-4D97-AF65-F5344CB8AC3E}">
        <p14:creationId xmlns:p14="http://schemas.microsoft.com/office/powerpoint/2010/main" val="2376483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812800" y="123941"/>
            <a:ext cx="9593944" cy="6523602"/>
          </a:xfrm>
          <a:prstGeom prst="rect">
            <a:avLst/>
          </a:prstGeom>
        </p:spPr>
      </p:pic>
    </p:spTree>
    <p:extLst>
      <p:ext uri="{BB962C8B-B14F-4D97-AF65-F5344CB8AC3E}">
        <p14:creationId xmlns:p14="http://schemas.microsoft.com/office/powerpoint/2010/main" val="3154613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395</Words>
  <Application>Microsoft Office PowerPoint</Application>
  <PresentationFormat>Широкоэкранный</PresentationFormat>
  <Paragraphs>34</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Arial Black</vt:lpstr>
      <vt:lpstr>Calibri</vt:lpstr>
      <vt:lpstr>Calibri Light</vt:lpstr>
      <vt:lpstr>Times New Roman</vt:lpstr>
      <vt:lpstr>Тема Office</vt:lpstr>
      <vt:lpstr>Asinhron dwigateliň boş iş düzgüni.</vt:lpstr>
      <vt:lpstr>Презентация PowerPoint</vt:lpstr>
      <vt:lpstr>Презентация PowerPoint</vt:lpstr>
      <vt:lpstr>Презентация PowerPoint</vt:lpstr>
      <vt:lpstr>Презентация PowerPoint</vt:lpstr>
      <vt:lpstr>Презентация PowerPoint</vt:lpstr>
      <vt:lpstr>Aýlaýjy moment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Asinhron dwigateliň boş iş düzgüni</dc:title>
  <dc:creator>Lenovo</dc:creator>
  <cp:lastModifiedBy>Lenovo</cp:lastModifiedBy>
  <cp:revision>26</cp:revision>
  <dcterms:created xsi:type="dcterms:W3CDTF">2019-09-29T05:43:33Z</dcterms:created>
  <dcterms:modified xsi:type="dcterms:W3CDTF">2020-01-31T06:12:44Z</dcterms:modified>
</cp:coreProperties>
</file>