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50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473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414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2627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692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382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49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423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986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607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12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3432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720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8962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6230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2683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1669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3389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9456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6551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727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26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62490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7286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554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9383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189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72661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7488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7559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2636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5170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52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0242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7463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060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7455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004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8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0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01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436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62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24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297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0059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15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2D71FA-D386-471A-AD54-09CB6D615C8D}" type="datetimeFigureOut">
              <a:rPr lang="ru-RU" smtClean="0"/>
              <a:t>15.10.2019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D94D0CD-18E4-4346-9D14-7B67ECA65E0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431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6474" y="279922"/>
            <a:ext cx="11139054" cy="538609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/>
                <a:solidFill>
                  <a:schemeClr val="accent3"/>
                </a:solidFill>
              </a:rPr>
              <a:t>10-njy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tema</a:t>
            </a:r>
            <a:endParaRPr lang="en-US" sz="3200" b="1" dirty="0" smtClean="0">
              <a:ln/>
              <a:solidFill>
                <a:schemeClr val="accent3"/>
              </a:solidFill>
            </a:endParaRPr>
          </a:p>
          <a:p>
            <a:r>
              <a:rPr lang="en-US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ATMOSFERANYŇ HAPALANMAGY NETIJESINDE </a:t>
            </a:r>
            <a:r>
              <a:rPr lang="ru-RU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ÝÜZE ÇYKÝAN YGALLAR. ATMOSFERANYŇ FIZIKI HAPALANMAGY</a:t>
            </a:r>
          </a:p>
          <a:p>
            <a:endParaRPr lang="en-US" sz="3200" b="1" dirty="0" smtClean="0">
              <a:ln/>
              <a:solidFill>
                <a:schemeClr val="accent3"/>
              </a:solidFill>
            </a:endParaRPr>
          </a:p>
          <a:p>
            <a:pPr algn="ctr"/>
            <a:r>
              <a:rPr lang="en-US" sz="3600" b="1" dirty="0" err="1" smtClean="0">
                <a:ln/>
                <a:solidFill>
                  <a:schemeClr val="accent3"/>
                </a:solidFill>
              </a:rPr>
              <a:t>Umumy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okuwyň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meýilnamasy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:</a:t>
            </a:r>
          </a:p>
          <a:p>
            <a:r>
              <a:rPr lang="en-US" sz="3600" b="1" dirty="0" smtClean="0">
                <a:ln/>
                <a:solidFill>
                  <a:schemeClr val="accent3"/>
                </a:solidFill>
              </a:rPr>
              <a:t>1.	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Atmosferanyň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hapalanmagy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netijesinde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ýüze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çykýan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ygallaryň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görnüşleri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: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smoglar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kislotaly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ygallar</a:t>
            </a:r>
            <a:endParaRPr lang="en-US" sz="3600" b="1" dirty="0" smtClean="0">
              <a:ln/>
              <a:solidFill>
                <a:schemeClr val="accent3"/>
              </a:solidFill>
            </a:endParaRPr>
          </a:p>
          <a:p>
            <a:r>
              <a:rPr lang="en-US" sz="3600" b="1" dirty="0" smtClean="0">
                <a:ln/>
                <a:solidFill>
                  <a:schemeClr val="accent3"/>
                </a:solidFill>
              </a:rPr>
              <a:t>2.	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Şäherde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ses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meseleleri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we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adam</a:t>
            </a:r>
            <a:endParaRPr lang="en-US" sz="3600" b="1" dirty="0" smtClean="0">
              <a:ln/>
              <a:solidFill>
                <a:schemeClr val="accent3"/>
              </a:solidFill>
            </a:endParaRPr>
          </a:p>
          <a:p>
            <a:r>
              <a:rPr lang="en-US" sz="3600" b="1" dirty="0" smtClean="0">
                <a:ln/>
                <a:solidFill>
                  <a:schemeClr val="accent3"/>
                </a:solidFill>
              </a:rPr>
              <a:t>3.	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Şäherlerde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atmosferanyň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hapalanmagy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we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oňa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garşy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geçirilýän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göreş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çäreleri</a:t>
            </a:r>
            <a:endParaRPr lang="en-US" sz="36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583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945" y="0"/>
            <a:ext cx="1156854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buAutoNum type="arabicPeriod" startAt="3"/>
            </a:pP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Şäherlerde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atmosferanyň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hapalanmagy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we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oňa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ru-RU" sz="28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garşy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geçirilýän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göreş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çäreleri</a:t>
            </a:r>
            <a:endParaRPr lang="en-US" sz="28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just"/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Şäherleriň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atmosferasynyň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hapalanmagy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XXI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asyryň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wajyp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gaýra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goýulmasyz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meseleleriniň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biridir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Şäher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atmosferasyny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gazlar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(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azot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kislorod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argon)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üýtgäp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durýan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(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buglary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uglerodyň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dioksidi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ozon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aerozollar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düzýär.Atmosferadaky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garyndy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gazlar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3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topara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bölünýär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: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gazşekilli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suwuk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gaty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haldaky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garyndy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gazlara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bölünýär.Olar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şäherleriň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atmosferasyna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tebigy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gelişli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ýagdaýlarda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(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wulkanlar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atylanda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);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tozanlar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ýelleriň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öwüsmegi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netijesinde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;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deňizleriň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tolkunlarynyň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bugarmagyndan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käbir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halatlarda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kosmosdan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gelýän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tozanlar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hem-de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adamyň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hojalyk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işiniň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netijesinde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ýüze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çykýar.Şäherlerde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senagat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pudaklarynyň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bolmagy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dürli-dürli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zyýanly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birleşmeler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ýangyç-energetika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pudagyndan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ulaglardan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taşlanýan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garyndylara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emeli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-da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antropogen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gelişli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garyndylar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diýilýär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-da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senagat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pudakly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şäherlerde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ýokary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konsentrasiýaly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birleşmeleri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ýüze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çykarýarlar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0937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963" y="155368"/>
            <a:ext cx="116655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Şäherlerde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senagat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pudaklarynyň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köp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bolmagy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dürli-dürli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zyýanly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birleşmeler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ýangyç-energetika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pudagyndan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ulaglardan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taşlanýan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garyndylara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emeli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-da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antropogen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emele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gelişli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garyndylar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diýilýär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Esasan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-da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senagat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pudakly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şäherlerde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olar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ýokary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konsentrasiýaly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birleşmeleri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ýüze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çykarýarlar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Şäherlerde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atmosfera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howasy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azodyň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oksidi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uglewodorodlary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kükürdiň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dioksidi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gurşunuň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buglary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dürli-dürli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organiki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birleşmeleri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gurluşyk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materiallary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umumy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alanda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300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görnüşli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dürli-dürli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daşky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gurşawa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adama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zyýanly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täsir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ediji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birleşmeleri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özünde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saklaýar.Dünýäniň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şäherlerinde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Monreal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London,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Iokogama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Budapeşt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ortaça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ýyllyk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kükürdiň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dioksidi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0,4 mg/m3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deňdir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ýöne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şäherden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uzaklaşdygymyzça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SO2-niň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konsentrasiýasy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0,001 mg/m3 </a:t>
            </a:r>
            <a:r>
              <a:rPr lang="en-US" sz="32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deňdir</a:t>
            </a:r>
            <a:r>
              <a:rPr 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  <a:endParaRPr lang="ru-RU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74205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0"/>
            <a:ext cx="116378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Uly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şäherlerde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atmosfera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howasyny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hapalamakda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awtoulaglaryň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esasy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orny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eýeleýändigi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ylyma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bellidir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Eger-de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senagat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kärhanalary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ulaglar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ulgamyny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deňeşdirseň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ulaglaryň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paýyna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atmosferanyň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hapalanmagynyň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30-80%-ne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çenli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düşýär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bu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bolsa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gurak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klimatiki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sebitde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adamlarda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bejermesi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kyn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bolan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keselleriň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döremegine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alyp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barmagy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mümkin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sebäpdir.Awtoulaglar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1kg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ýangyç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ýakanda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15kg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atmosfera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howasyny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harçlaýarlar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Awtoulaglardan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tüsseleriniň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düzümindäki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uglerodyň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dioksidiniň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mukdary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9%-me,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azodyň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okiselleri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0,04-0,06%-me,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uglewodorodlar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0,02-0,05%-me,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uglerodyň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oksidi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4%-me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deň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bolup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durýar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  <a:endParaRPr lang="en-US" sz="3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5325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945" y="238495"/>
            <a:ext cx="1161011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Şäherlerde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gün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şöhleleriniň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azodyň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okislerine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(NO, N2O)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täsir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etmegi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bu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garyndylar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uglewodorodlar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birleşip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peroksiasetilnitrat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(PAN)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emele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getirýärler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bolsa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fotohimiki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smoglaryň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esasy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komponenti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bolup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durýar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PAN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esasan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ABŞ-da, G/o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Amerikada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Russiýada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Ukrainada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Ýaponiýada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Günbatar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Ýewropanyň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uly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şäherlerinde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emele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gelýär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Peroksiasetilnitrat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(PAN)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smogyň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düzüminde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tozan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bolan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ýagdaýynda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adamyň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saglygyna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zyýan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ýetiriji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keselleri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(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gözleriniň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agramagyna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gaýtalanyp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durýan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öýken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kesellerini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dem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gysma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keselleri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döredýär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Şeýle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-de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peroksiasetilnitratyň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düzüminde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azodyň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ikili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okisi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bolanda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örän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zäherli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bolup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smoglara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goňrumtyl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öwüşgini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berýär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Atmosfera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kondensasiýasy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bolanda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PAN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ýere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şepbeşik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suwuklyk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görnüşinde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çökýär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ol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bolsa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ösümlikleriň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zaýalanmagyna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alyp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barýar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  <a:endParaRPr lang="ru-RU" sz="3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942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8764" y="418605"/>
            <a:ext cx="1106978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1.	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Atmosferanyň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hapalanmagy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netijesinde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ýüze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çykýan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ygallaryň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görnüşleri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: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smoglar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kislotaly</a:t>
            </a:r>
            <a:r>
              <a:rPr lang="en-US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ygallar</a:t>
            </a:r>
            <a:endParaRPr lang="en-US" sz="3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just"/>
            <a:r>
              <a:rPr lang="en-US" sz="2800" b="1" dirty="0" err="1" smtClean="0"/>
              <a:t>Dürli-dürli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klimatiki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sebitlerde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şäherleriň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atmosferasynyň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hapalanmagy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netijesinde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howanyň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temperaturasynyň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ýelleriň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tizliginiň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çyglylygyň</a:t>
            </a:r>
            <a:r>
              <a:rPr lang="en-US" sz="2800" b="1" dirty="0" smtClean="0"/>
              <a:t> we </a:t>
            </a:r>
            <a:r>
              <a:rPr lang="en-US" sz="2800" b="1" dirty="0" err="1" smtClean="0"/>
              <a:t>beýleki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meteorologiki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görkezijileriň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üýtgemegine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getirýär</a:t>
            </a:r>
            <a:r>
              <a:rPr lang="en-US" sz="2800" b="1" dirty="0" smtClean="0"/>
              <a:t>. Bu </a:t>
            </a:r>
            <a:r>
              <a:rPr lang="en-US" sz="2800" b="1" dirty="0" err="1" smtClean="0"/>
              <a:t>ýagdaýlar</a:t>
            </a:r>
            <a:r>
              <a:rPr lang="en-US" sz="2800" b="1" dirty="0" smtClean="0"/>
              <a:t> belli </a:t>
            </a:r>
            <a:r>
              <a:rPr lang="en-US" sz="2800" b="1" dirty="0" err="1" smtClean="0"/>
              <a:t>derejede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ümürleriň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smoglaryň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dumanlaryň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ýüze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çykmagyna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getirip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atmosferanyň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görnüjiligini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erbetleşdirýär.Smog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iňlis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sözi</a:t>
            </a:r>
            <a:r>
              <a:rPr lang="en-US" sz="2800" b="1" dirty="0" smtClean="0"/>
              <a:t> “smoke” </a:t>
            </a:r>
            <a:r>
              <a:rPr lang="en-US" sz="2800" b="1" dirty="0" err="1" smtClean="0"/>
              <a:t>tüsse</a:t>
            </a:r>
            <a:r>
              <a:rPr lang="en-US" sz="2800" b="1" dirty="0" smtClean="0"/>
              <a:t>, fog </a:t>
            </a:r>
            <a:r>
              <a:rPr lang="en-US" sz="2800" b="1" dirty="0" err="1" smtClean="0"/>
              <a:t>bolsa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duman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diýmegi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aňladýar</a:t>
            </a:r>
            <a:r>
              <a:rPr lang="en-US" sz="2800" b="1" dirty="0" smtClean="0"/>
              <a:t>. Smog </a:t>
            </a:r>
            <a:r>
              <a:rPr lang="en-US" sz="2800" b="1" dirty="0" err="1" smtClean="0"/>
              <a:t>janly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organizmler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adamlar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üçin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örän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zyýanlydyr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Smogyň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atmosferada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gijesine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ýüze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çykmagy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şol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töwerekde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ýaşaýan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adamlaryň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özüni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duýşy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erbetleşýär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şeýle</a:t>
            </a:r>
            <a:r>
              <a:rPr lang="en-US" sz="2800" b="1" dirty="0" smtClean="0"/>
              <a:t>-de </a:t>
            </a:r>
            <a:r>
              <a:rPr lang="en-US" sz="2800" b="1" dirty="0" err="1" smtClean="0"/>
              <a:t>öýken</a:t>
            </a:r>
            <a:r>
              <a:rPr lang="en-US" sz="2800" b="1" dirty="0" smtClean="0"/>
              <a:t> we </a:t>
            </a:r>
            <a:r>
              <a:rPr lang="en-US" sz="2800" b="1" dirty="0" err="1" smtClean="0"/>
              <a:t>ýürek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agyryly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keselleleriň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sany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ýokarlanýar</a:t>
            </a:r>
            <a:r>
              <a:rPr lang="en-US" sz="2800" b="1" dirty="0" smtClean="0"/>
              <a:t>. Smog </a:t>
            </a:r>
            <a:r>
              <a:rPr lang="en-US" sz="2800" b="1" dirty="0" err="1" smtClean="0"/>
              <a:t>ýüze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çykan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ýerlerde</a:t>
            </a:r>
            <a:r>
              <a:rPr lang="en-US" sz="2800" b="1" dirty="0" smtClean="0"/>
              <a:t> grip </a:t>
            </a:r>
            <a:r>
              <a:rPr lang="en-US" sz="2800" b="1" dirty="0" err="1" smtClean="0"/>
              <a:t>keseliniň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epidemiýasy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başlanýar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7527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8764" y="335432"/>
            <a:ext cx="1148541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Örän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dykyz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zäherli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gazlardan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emele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gelen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güýzki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gyşky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smoglar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ekologiýada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meteorologiýada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London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tipli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smoglar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diýip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atlandyrylýar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Onuň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esasy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komponenti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kükürdiň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oksidleri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bolup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ýokary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dem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alyş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ýollarynda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ýara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we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dem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gysmasyny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emele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getirýär.Atmosferada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ýüze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çykýan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fotohimiki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smog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-da Los-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Anjeles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smogy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ýyly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döwürlerde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ýüze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çykyp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ilaty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transporty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köp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bolan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Nýu-Ýorkda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Bostonda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Detroýtde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Çikagoda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Milanda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Madridde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Moskwa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Kiýew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Sank-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Peterburg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şäherlerinde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ýüze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çykýar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Atmosfera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howasy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awtoulaglaryň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taşlandylary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bilen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hapalananda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olara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Gün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şöhleleriniň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täsir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etmegi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netijesinde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fotohimiki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smog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ýüze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çykýar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Fotohimiki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smog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adamlaryň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gözlerini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burunyň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bokurdagyň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nemli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gatlagyny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gyjyndyrýar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</a:t>
            </a:r>
            <a:endParaRPr lang="ru-RU" sz="3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0388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6720" y="181416"/>
            <a:ext cx="1148818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Kislotaly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ygallar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Senagat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pudaklarynyň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ösmegi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bilen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atmosferanyň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düzümine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oksidler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dioksidler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taşlanylýar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Zyýanly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maddalar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atmosferada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beýiklige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hereket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edende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olaryň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daşyny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suw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buglary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örtüp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olar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ýadronyň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içinde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galýarlar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Atmosferada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çakdan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aşa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kükürdiň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dioksidiniň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kükürtli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gazyň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azodyň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oksidleriniň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bolmagy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atmosferada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gowşak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kükürt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azot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kislotalaryny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emele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getirýär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 Bu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bolsa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şol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ýerleriň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senagat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pudaklarynyň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ýerleşişine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görä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ýüze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çykýar</a:t>
            </a:r>
            <a:r>
              <a:rPr lang="ru-RU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sq-AL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Ýöne olar haýsy ýagdaýlarda ýüze çykan ygal görnüşinde yzyna gaýdyp biler. Bulutlary kolloid ergin görnüşinde göz öňüne getirsek, onuň eredijisi bolsa atmosfera howasy bolup durýar. Eger-de şu erginde NO, NO</a:t>
            </a:r>
            <a:r>
              <a:rPr lang="sq-AL" sz="3200" b="1" baseline="-250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sq-AL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SO</a:t>
            </a:r>
            <a:r>
              <a:rPr lang="sq-AL" sz="3200" b="1" baseline="-250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sq-AL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, SO</a:t>
            </a:r>
            <a:r>
              <a:rPr lang="sq-AL" sz="3200" b="1" baseline="-250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sq-AL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belli bir derejede saklansa, onda oňa kolloid durnukly diýip hasaplap bolar. </a:t>
            </a:r>
            <a:endParaRPr lang="ru-RU" sz="3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584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510" y="155322"/>
            <a:ext cx="1156854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2.	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Şäherde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ses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meseleleri</a:t>
            </a:r>
            <a:r>
              <a:rPr lang="en-US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we </a:t>
            </a:r>
            <a:r>
              <a:rPr lang="en-US" sz="32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adam</a:t>
            </a:r>
            <a:endParaRPr lang="en-US" sz="3200" b="1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just"/>
            <a:r>
              <a:rPr lang="en-US" dirty="0" smtClean="0"/>
              <a:t>       </a:t>
            </a:r>
            <a:r>
              <a:rPr lang="en-US" sz="3200" dirty="0" err="1" smtClean="0"/>
              <a:t>Uzak</a:t>
            </a:r>
            <a:r>
              <a:rPr lang="en-US" sz="3200" dirty="0" smtClean="0"/>
              <a:t> </a:t>
            </a:r>
            <a:r>
              <a:rPr lang="en-US" sz="3200" dirty="0" err="1" smtClean="0"/>
              <a:t>wagtlardan</a:t>
            </a:r>
            <a:r>
              <a:rPr lang="en-US" sz="3200" dirty="0" smtClean="0"/>
              <a:t> </a:t>
            </a:r>
            <a:r>
              <a:rPr lang="en-US" sz="3200" dirty="0" err="1" smtClean="0"/>
              <a:t>bäri</a:t>
            </a:r>
            <a:r>
              <a:rPr lang="en-US" sz="3200" dirty="0" smtClean="0"/>
              <a:t> </a:t>
            </a:r>
            <a:r>
              <a:rPr lang="en-US" sz="3200" dirty="0" err="1" smtClean="0"/>
              <a:t>sesi</a:t>
            </a:r>
            <a:r>
              <a:rPr lang="en-US" sz="3200" dirty="0" smtClean="0"/>
              <a:t> </a:t>
            </a:r>
            <a:r>
              <a:rPr lang="en-US" sz="3200" dirty="0" err="1" smtClean="0"/>
              <a:t>siwilizasiýanyň</a:t>
            </a:r>
            <a:r>
              <a:rPr lang="en-US" sz="3200" dirty="0" smtClean="0"/>
              <a:t> </a:t>
            </a:r>
            <a:r>
              <a:rPr lang="en-US" sz="3200" dirty="0" err="1" smtClean="0"/>
              <a:t>gutulgysyz</a:t>
            </a:r>
            <a:r>
              <a:rPr lang="en-US" sz="3200" dirty="0" smtClean="0"/>
              <a:t> </a:t>
            </a:r>
            <a:r>
              <a:rPr lang="en-US" sz="3200" dirty="0" err="1" smtClean="0"/>
              <a:t>ýaramaz</a:t>
            </a:r>
            <a:r>
              <a:rPr lang="en-US" sz="3200" dirty="0" smtClean="0"/>
              <a:t> </a:t>
            </a:r>
            <a:r>
              <a:rPr lang="en-US" sz="3200" dirty="0" err="1" smtClean="0"/>
              <a:t>önümi</a:t>
            </a:r>
            <a:r>
              <a:rPr lang="en-US" sz="3200" dirty="0" smtClean="0"/>
              <a:t> </a:t>
            </a:r>
            <a:r>
              <a:rPr lang="en-US" sz="3200" dirty="0" err="1" smtClean="0"/>
              <a:t>hasaplap</a:t>
            </a:r>
            <a:r>
              <a:rPr lang="en-US" sz="3200" dirty="0" smtClean="0"/>
              <a:t> </a:t>
            </a:r>
            <a:r>
              <a:rPr lang="en-US" sz="3200" dirty="0" err="1" smtClean="0"/>
              <a:t>gelýärler</a:t>
            </a:r>
            <a:r>
              <a:rPr lang="en-US" sz="3200" dirty="0" smtClean="0"/>
              <a:t>. </a:t>
            </a:r>
            <a:r>
              <a:rPr lang="en-US" sz="3200" dirty="0" err="1" smtClean="0"/>
              <a:t>Ol</a:t>
            </a:r>
            <a:r>
              <a:rPr lang="en-US" sz="3200" dirty="0" smtClean="0"/>
              <a:t> </a:t>
            </a:r>
            <a:r>
              <a:rPr lang="en-US" sz="3200" dirty="0" err="1" smtClean="0"/>
              <a:t>diňe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eşidiş</a:t>
            </a:r>
            <a:r>
              <a:rPr lang="en-US" sz="3200" dirty="0" smtClean="0"/>
              <a:t> </a:t>
            </a:r>
            <a:r>
              <a:rPr lang="en-US" sz="3200" dirty="0" err="1" smtClean="0"/>
              <a:t>synalaryna</a:t>
            </a:r>
            <a:r>
              <a:rPr lang="en-US" sz="3200" dirty="0" smtClean="0"/>
              <a:t> </a:t>
            </a:r>
            <a:r>
              <a:rPr lang="en-US" sz="3200" dirty="0" err="1" smtClean="0"/>
              <a:t>däl</a:t>
            </a:r>
            <a:r>
              <a:rPr lang="en-US" sz="3200" dirty="0" smtClean="0"/>
              <a:t>, </a:t>
            </a:r>
            <a:r>
              <a:rPr lang="en-US" sz="3200" dirty="0" err="1" smtClean="0"/>
              <a:t>eýsem</a:t>
            </a:r>
            <a:r>
              <a:rPr lang="en-US" sz="3200" dirty="0" smtClean="0"/>
              <a:t> </a:t>
            </a:r>
            <a:r>
              <a:rPr lang="en-US" sz="3200" dirty="0" err="1" smtClean="0"/>
              <a:t>adamyň</a:t>
            </a:r>
            <a:r>
              <a:rPr lang="en-US" sz="3200" dirty="0" smtClean="0"/>
              <a:t> </a:t>
            </a:r>
            <a:r>
              <a:rPr lang="en-US" sz="3200" dirty="0" err="1" smtClean="0"/>
              <a:t>bütin</a:t>
            </a:r>
            <a:r>
              <a:rPr lang="en-US" sz="3200" dirty="0" smtClean="0"/>
              <a:t> </a:t>
            </a:r>
            <a:r>
              <a:rPr lang="en-US" sz="3200" dirty="0" err="1" smtClean="0"/>
              <a:t>bedenine</a:t>
            </a:r>
            <a:r>
              <a:rPr lang="en-US" sz="3200" dirty="0" smtClean="0"/>
              <a:t> hem </a:t>
            </a:r>
            <a:r>
              <a:rPr lang="en-US" sz="3200" dirty="0" err="1" smtClean="0"/>
              <a:t>täsir</a:t>
            </a:r>
            <a:r>
              <a:rPr lang="en-US" sz="3200" dirty="0" smtClean="0"/>
              <a:t> </a:t>
            </a:r>
            <a:r>
              <a:rPr lang="en-US" sz="3200" dirty="0" err="1" smtClean="0"/>
              <a:t>edýär</a:t>
            </a:r>
            <a:r>
              <a:rPr lang="en-US" sz="3200" dirty="0" smtClean="0"/>
              <a:t>. </a:t>
            </a:r>
            <a:r>
              <a:rPr lang="en-US" sz="3200" dirty="0" err="1" smtClean="0"/>
              <a:t>Şäherlerdäki</a:t>
            </a:r>
            <a:r>
              <a:rPr lang="en-US" sz="3200" dirty="0" smtClean="0"/>
              <a:t> </a:t>
            </a:r>
            <a:r>
              <a:rPr lang="en-US" sz="3200" dirty="0" err="1" smtClean="0"/>
              <a:t>ses</a:t>
            </a:r>
            <a:r>
              <a:rPr lang="en-US" sz="3200" dirty="0" smtClean="0"/>
              <a:t> “</a:t>
            </a:r>
            <a:r>
              <a:rPr lang="en-US" sz="3200" dirty="0" err="1" smtClean="0"/>
              <a:t>simfoniýalary</a:t>
            </a:r>
            <a:r>
              <a:rPr lang="en-US" sz="3200" dirty="0" smtClean="0"/>
              <a:t>” </a:t>
            </a:r>
            <a:r>
              <a:rPr lang="en-US" sz="3200" dirty="0" err="1" smtClean="0"/>
              <a:t>köp</a:t>
            </a:r>
            <a:r>
              <a:rPr lang="en-US" sz="3200" dirty="0" smtClean="0"/>
              <a:t> </a:t>
            </a:r>
            <a:r>
              <a:rPr lang="en-US" sz="3200" dirty="0" err="1" smtClean="0"/>
              <a:t>faktorlaryň</a:t>
            </a:r>
            <a:r>
              <a:rPr lang="en-US" sz="3200" dirty="0" smtClean="0"/>
              <a:t> </a:t>
            </a:r>
            <a:r>
              <a:rPr lang="en-US" sz="3200" dirty="0" err="1" smtClean="0"/>
              <a:t>täsirinde</a:t>
            </a:r>
            <a:r>
              <a:rPr lang="en-US" sz="3200" dirty="0" smtClean="0"/>
              <a:t> </a:t>
            </a:r>
            <a:r>
              <a:rPr lang="en-US" sz="3200" dirty="0" err="1" smtClean="0"/>
              <a:t>döreýär</a:t>
            </a:r>
            <a:r>
              <a:rPr lang="en-US" sz="3200" dirty="0" smtClean="0"/>
              <a:t>. </a:t>
            </a:r>
            <a:r>
              <a:rPr lang="en-US" sz="3200" dirty="0" err="1" smtClean="0"/>
              <a:t>Mysal</a:t>
            </a:r>
            <a:r>
              <a:rPr lang="en-US" sz="3200" dirty="0" smtClean="0"/>
              <a:t> </a:t>
            </a:r>
            <a:r>
              <a:rPr lang="en-US" sz="3200" dirty="0" err="1" smtClean="0"/>
              <a:t>üçin</a:t>
            </a:r>
            <a:r>
              <a:rPr lang="en-US" sz="3200" dirty="0" smtClean="0"/>
              <a:t> </a:t>
            </a:r>
            <a:r>
              <a:rPr lang="en-US" sz="3200" dirty="0" err="1" smtClean="0"/>
              <a:t>demir</a:t>
            </a:r>
            <a:r>
              <a:rPr lang="en-US" sz="3200" dirty="0" smtClean="0"/>
              <a:t> </a:t>
            </a:r>
            <a:r>
              <a:rPr lang="en-US" sz="3200" dirty="0" err="1" smtClean="0"/>
              <a:t>ýollarda</a:t>
            </a:r>
            <a:r>
              <a:rPr lang="en-US" sz="3200" dirty="0" smtClean="0"/>
              <a:t> </a:t>
            </a:r>
            <a:r>
              <a:rPr lang="en-US" sz="3200" dirty="0" err="1" smtClean="0"/>
              <a:t>otly</a:t>
            </a:r>
            <a:r>
              <a:rPr lang="en-US" sz="3200" dirty="0" smtClean="0"/>
              <a:t> </a:t>
            </a:r>
            <a:r>
              <a:rPr lang="en-US" sz="3200" dirty="0" err="1" smtClean="0"/>
              <a:t>dükürdisi</a:t>
            </a:r>
            <a:r>
              <a:rPr lang="en-US" sz="3200" dirty="0" smtClean="0"/>
              <a:t>, </a:t>
            </a:r>
            <a:r>
              <a:rPr lang="en-US" sz="3200" dirty="0" err="1" smtClean="0"/>
              <a:t>uçarlaryň</a:t>
            </a:r>
            <a:r>
              <a:rPr lang="en-US" sz="3200" dirty="0" smtClean="0"/>
              <a:t> </a:t>
            </a:r>
            <a:r>
              <a:rPr lang="en-US" sz="3200" dirty="0" err="1" smtClean="0"/>
              <a:t>gümmürdisi</a:t>
            </a:r>
            <a:r>
              <a:rPr lang="en-US" sz="3200" dirty="0" smtClean="0"/>
              <a:t>, </a:t>
            </a:r>
            <a:r>
              <a:rPr lang="en-US" sz="3200" dirty="0" err="1" smtClean="0"/>
              <a:t>ulaglaryň</a:t>
            </a:r>
            <a:r>
              <a:rPr lang="en-US" sz="3200" dirty="0" smtClean="0"/>
              <a:t> </a:t>
            </a:r>
            <a:r>
              <a:rPr lang="en-US" sz="3200" dirty="0" err="1" smtClean="0"/>
              <a:t>çykarýan</a:t>
            </a:r>
            <a:r>
              <a:rPr lang="en-US" sz="3200" dirty="0" smtClean="0"/>
              <a:t> </a:t>
            </a:r>
            <a:r>
              <a:rPr lang="en-US" sz="3200" dirty="0" err="1" smtClean="0"/>
              <a:t>sesi</a:t>
            </a:r>
            <a:r>
              <a:rPr lang="en-US" sz="3200" dirty="0" smtClean="0"/>
              <a:t>, </a:t>
            </a:r>
            <a:r>
              <a:rPr lang="en-US" sz="3200" dirty="0" err="1" smtClean="0"/>
              <a:t>zawod</a:t>
            </a:r>
            <a:r>
              <a:rPr lang="en-US" sz="3200" dirty="0" smtClean="0"/>
              <a:t> </a:t>
            </a:r>
            <a:r>
              <a:rPr lang="en-US" sz="3200" dirty="0" err="1" smtClean="0"/>
              <a:t>fabrikdäki</a:t>
            </a:r>
            <a:r>
              <a:rPr lang="en-US" sz="3200" dirty="0" smtClean="0"/>
              <a:t> </a:t>
            </a:r>
            <a:r>
              <a:rPr lang="en-US" sz="3200" dirty="0" err="1" smtClean="0"/>
              <a:t>gurallarynyň</a:t>
            </a:r>
            <a:r>
              <a:rPr lang="en-US" sz="3200" dirty="0" smtClean="0"/>
              <a:t> </a:t>
            </a:r>
            <a:r>
              <a:rPr lang="en-US" sz="3200" dirty="0" err="1" smtClean="0"/>
              <a:t>sesi</a:t>
            </a:r>
            <a:r>
              <a:rPr lang="en-US" sz="3200" dirty="0" smtClean="0"/>
              <a:t> we </a:t>
            </a:r>
            <a:r>
              <a:rPr lang="en-US" sz="3200" dirty="0" err="1" smtClean="0"/>
              <a:t>ş.m</a:t>
            </a:r>
            <a:r>
              <a:rPr lang="en-US" sz="3200" dirty="0" smtClean="0"/>
              <a:t>. Has </a:t>
            </a:r>
            <a:r>
              <a:rPr lang="en-US" sz="3200" dirty="0" err="1" smtClean="0"/>
              <a:t>kuwwatly</a:t>
            </a:r>
            <a:r>
              <a:rPr lang="en-US" sz="3200" dirty="0" smtClean="0"/>
              <a:t> </a:t>
            </a:r>
            <a:r>
              <a:rPr lang="en-US" sz="3200" dirty="0" err="1" smtClean="0"/>
              <a:t>awtoulaglaryň</a:t>
            </a:r>
            <a:r>
              <a:rPr lang="en-US" sz="3200" dirty="0" smtClean="0"/>
              <a:t> </a:t>
            </a:r>
            <a:r>
              <a:rPr lang="en-US" sz="3200" dirty="0" err="1" smtClean="0"/>
              <a:t>hereketi</a:t>
            </a:r>
            <a:r>
              <a:rPr lang="en-US" sz="3200" dirty="0" smtClean="0"/>
              <a:t> </a:t>
            </a:r>
            <a:r>
              <a:rPr lang="en-US" sz="3200" dirty="0" err="1" smtClean="0"/>
              <a:t>şäherlerdäki</a:t>
            </a:r>
            <a:r>
              <a:rPr lang="en-US" sz="3200" dirty="0" smtClean="0"/>
              <a:t> </a:t>
            </a:r>
            <a:r>
              <a:rPr lang="en-US" sz="3200" dirty="0" err="1" smtClean="0"/>
              <a:t>sesleriň</a:t>
            </a:r>
            <a:r>
              <a:rPr lang="en-US" sz="3200" dirty="0" smtClean="0"/>
              <a:t> 80%-</a:t>
            </a:r>
            <a:r>
              <a:rPr lang="en-US" sz="3200" dirty="0" err="1" smtClean="0"/>
              <a:t>ni</a:t>
            </a:r>
            <a:r>
              <a:rPr lang="en-US" sz="3200" dirty="0" smtClean="0"/>
              <a:t> </a:t>
            </a:r>
            <a:r>
              <a:rPr lang="en-US" sz="3200" dirty="0" err="1" smtClean="0"/>
              <a:t>berýär</a:t>
            </a:r>
            <a:r>
              <a:rPr lang="en-US" sz="3200" dirty="0" smtClean="0"/>
              <a:t>. </a:t>
            </a:r>
            <a:r>
              <a:rPr lang="en-US" sz="3200" dirty="0" err="1" smtClean="0"/>
              <a:t>Soňky</a:t>
            </a:r>
            <a:r>
              <a:rPr lang="en-US" sz="3200" dirty="0" smtClean="0"/>
              <a:t> </a:t>
            </a:r>
            <a:r>
              <a:rPr lang="en-US" sz="3200" dirty="0" err="1" smtClean="0"/>
              <a:t>ýyllarda</a:t>
            </a:r>
            <a:r>
              <a:rPr lang="en-US" sz="3200" dirty="0" smtClean="0"/>
              <a:t> </a:t>
            </a:r>
            <a:r>
              <a:rPr lang="en-US" sz="3200" dirty="0" err="1" smtClean="0"/>
              <a:t>uly</a:t>
            </a:r>
            <a:r>
              <a:rPr lang="en-US" sz="3200" dirty="0" smtClean="0"/>
              <a:t> </a:t>
            </a:r>
            <a:r>
              <a:rPr lang="en-US" sz="3200" dirty="0" err="1" smtClean="0"/>
              <a:t>şäherlerde</a:t>
            </a:r>
            <a:r>
              <a:rPr lang="en-US" sz="3200" dirty="0" smtClean="0"/>
              <a:t> </a:t>
            </a:r>
            <a:r>
              <a:rPr lang="en-US" sz="3200" dirty="0" err="1" smtClean="0"/>
              <a:t>sesiň</a:t>
            </a:r>
            <a:r>
              <a:rPr lang="en-US" sz="3200" dirty="0" smtClean="0"/>
              <a:t> </a:t>
            </a:r>
            <a:r>
              <a:rPr lang="en-US" sz="3200" dirty="0" err="1" smtClean="0"/>
              <a:t>derejesi</a:t>
            </a:r>
            <a:r>
              <a:rPr lang="en-US" sz="3200" dirty="0" smtClean="0"/>
              <a:t> 10-12 dB </a:t>
            </a:r>
            <a:r>
              <a:rPr lang="en-US" sz="3200" dirty="0" err="1" smtClean="0"/>
              <a:t>köpeldi</a:t>
            </a:r>
            <a:r>
              <a:rPr lang="en-US" sz="3200" dirty="0" smtClean="0"/>
              <a:t>. dB-(</a:t>
            </a:r>
            <a:r>
              <a:rPr lang="en-US" sz="3200" dirty="0" err="1" smtClean="0"/>
              <a:t>ortakwadrat</a:t>
            </a:r>
            <a:r>
              <a:rPr lang="en-US" sz="3200" dirty="0" smtClean="0"/>
              <a:t>) </a:t>
            </a:r>
            <a:r>
              <a:rPr lang="en-US" sz="3200" dirty="0" err="1" smtClean="0"/>
              <a:t>ortainedördül</a:t>
            </a:r>
            <a:r>
              <a:rPr lang="en-US" sz="3200" dirty="0" smtClean="0"/>
              <a:t> </a:t>
            </a:r>
            <a:r>
              <a:rPr lang="en-US" sz="3200" dirty="0" err="1" smtClean="0"/>
              <a:t>ses</a:t>
            </a:r>
            <a:r>
              <a:rPr lang="en-US" sz="3200" dirty="0" smtClean="0"/>
              <a:t> </a:t>
            </a:r>
            <a:r>
              <a:rPr lang="en-US" sz="3200" dirty="0" err="1" smtClean="0"/>
              <a:t>basyşynyň</a:t>
            </a:r>
            <a:r>
              <a:rPr lang="en-US" sz="3200" dirty="0" smtClean="0"/>
              <a:t> </a:t>
            </a:r>
            <a:r>
              <a:rPr lang="en-US" sz="3200" dirty="0" err="1" smtClean="0"/>
              <a:t>derejesi</a:t>
            </a:r>
            <a:r>
              <a:rPr lang="en-US" sz="3200" dirty="0" smtClean="0"/>
              <a:t>. A-</a:t>
            </a:r>
            <a:r>
              <a:rPr lang="en-US" sz="3200" dirty="0" err="1" smtClean="0"/>
              <a:t>ses</a:t>
            </a:r>
            <a:r>
              <a:rPr lang="en-US" sz="3200" dirty="0" smtClean="0"/>
              <a:t> </a:t>
            </a:r>
            <a:r>
              <a:rPr lang="en-US" sz="3200" dirty="0" err="1" smtClean="0"/>
              <a:t>ölçeýän</a:t>
            </a:r>
            <a:r>
              <a:rPr lang="en-US" sz="3200" dirty="0" smtClean="0"/>
              <a:t> </a:t>
            </a:r>
            <a:r>
              <a:rPr lang="en-US" sz="3200" dirty="0" err="1" smtClean="0"/>
              <a:t>guralyň</a:t>
            </a:r>
            <a:r>
              <a:rPr lang="en-US" sz="3200" dirty="0" smtClean="0"/>
              <a:t> </a:t>
            </a:r>
            <a:r>
              <a:rPr lang="en-US" sz="3200" dirty="0" err="1" smtClean="0"/>
              <a:t>şkalasy</a:t>
            </a:r>
            <a:r>
              <a:rPr lang="en-US" sz="3200" dirty="0" smtClean="0"/>
              <a:t>. </a:t>
            </a:r>
            <a:r>
              <a:rPr lang="en-US" sz="3200" dirty="0" err="1" smtClean="0"/>
              <a:t>Şunlukda</a:t>
            </a:r>
            <a:r>
              <a:rPr lang="en-US" sz="3200" dirty="0" smtClean="0"/>
              <a:t> </a:t>
            </a:r>
            <a:r>
              <a:rPr lang="en-US" sz="3200" dirty="0" err="1" smtClean="0"/>
              <a:t>ähli</a:t>
            </a:r>
            <a:r>
              <a:rPr lang="en-US" sz="3200" dirty="0" smtClean="0"/>
              <a:t> </a:t>
            </a:r>
            <a:r>
              <a:rPr lang="en-US" sz="3200" dirty="0" err="1" smtClean="0"/>
              <a:t>eşidilýän</a:t>
            </a:r>
            <a:r>
              <a:rPr lang="en-US" sz="3200" dirty="0" smtClean="0"/>
              <a:t> </a:t>
            </a:r>
            <a:r>
              <a:rPr lang="en-US" sz="3200" dirty="0" err="1" smtClean="0"/>
              <a:t>sesleriň</a:t>
            </a:r>
            <a:r>
              <a:rPr lang="en-US" sz="3200" dirty="0" smtClean="0"/>
              <a:t> </a:t>
            </a:r>
            <a:r>
              <a:rPr lang="en-US" sz="3200" dirty="0" err="1" smtClean="0"/>
              <a:t>eşidiliş</a:t>
            </a:r>
            <a:r>
              <a:rPr lang="en-US" sz="3200" dirty="0" smtClean="0"/>
              <a:t> </a:t>
            </a:r>
            <a:r>
              <a:rPr lang="en-US" sz="3200" dirty="0" err="1" smtClean="0"/>
              <a:t>diapazony</a:t>
            </a:r>
            <a:r>
              <a:rPr lang="en-US" sz="3200" dirty="0" smtClean="0"/>
              <a:t> 130-140 </a:t>
            </a:r>
            <a:r>
              <a:rPr lang="en-US" sz="3200" dirty="0" err="1" smtClean="0"/>
              <a:t>dB.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57310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218" y="113668"/>
            <a:ext cx="1161010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Adam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üçin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ses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derejesi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70 dB-den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geçse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howpludyr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Şeýle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bolanda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gepleýişde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näsazlyklar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düşnüksiz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geplemek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aljyraňňylyk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ýüze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çykýar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Dünýäniň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köp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ýerlerinde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XX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asyryň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1980-nji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ýyllarynda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sesiň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derejesiniň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kuwwatlylygy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110 dB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çenli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ýetdi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Bu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bolsa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adamyň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eşidiş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organyny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zaýalaýar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Şunuň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ýaly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derejedäki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sesli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ýerlerde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adam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bäş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ýyllap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ýaşasa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adamyň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eşidiş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organy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doly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hatardan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çykyp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ker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bolmaklygy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mümkin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Iňlis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hünärmenleriniň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bellemegine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görä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senagat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kärhanalarynda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we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şäher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köçelerindäki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çenden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aşa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ýokary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derejedäki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sesler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zerarly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adamlaryň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köpüsinde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ýygy-ýygydan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kelleagyry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ukusyzlyk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,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nerw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keselleri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döreýär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</a:t>
            </a:r>
            <a:endParaRPr lang="ru-RU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3118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491" y="321393"/>
            <a:ext cx="114022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Adamyň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gulagy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17 – den 20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müň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Gs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aralygyndaky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yrgyldylaryny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kabul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edip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bilýär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Fiziologik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taýdan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aşak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orta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we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ýokary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sesler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tapawutlandyrylýar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1-den 16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Gs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aralygyndaky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diapozondaky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tolkunlara-infrasesler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16-20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müň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Gs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-den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ýokary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yrgyldylaryna-ultrases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diýilýär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Gulagyň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eşidiş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sesleri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130 dB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deňdir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Biziň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gündeki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eşidýän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seslerimiz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örän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dürli-dürlüdir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Sesiň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ýokarylygy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yrgyldynyň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amplitudasy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bilen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kesgitlenilýär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Eger-de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tolkunlar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dürli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hili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bolanda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birmeňzeş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yrgyldy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amplitudalar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bize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birmeňzeş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ýokary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bolan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ýaly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duýmaýarys</a:t>
            </a:r>
            <a:r>
              <a:rPr lang="en-US" sz="36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  <a:endParaRPr lang="ru-RU" sz="36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9597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1" y="390941"/>
            <a:ext cx="11568545" cy="526297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just"/>
            <a:r>
              <a:rPr lang="en-US" sz="2800" b="1" dirty="0" err="1" smtClean="0">
                <a:ln/>
                <a:solidFill>
                  <a:schemeClr val="accent4"/>
                </a:solidFill>
              </a:rPr>
              <a:t>Şäherlerde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sesleri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döredýän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esasy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çeşmeler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.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Şäherlerde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sesleri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döredijiler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awtoulaglar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,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demir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ýollarda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 we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howada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hereket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edýän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ulaglar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,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senagat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kärhanalary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hasaplanylýar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.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Awtoulaglarda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uly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magestral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ýollarda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sesiň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derejesi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68,8-78 dB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ýetýär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.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Senagatly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şäherlerde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,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magistral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ýollarda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ýük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maşynlaryň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çykarýan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sesleri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ýokarydyr.Sesiň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ýokarylygyny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peseltmek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üçin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pes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edýän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uly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ulaglary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şäher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köçelerinde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hereket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etmeklige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rugsat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bermeli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.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Demir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ýollarda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bolsa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elektrik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otlularynda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7,5 m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daşlykda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iň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ýokary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sesiň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derejesi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93 dB,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ýolagçy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otlylarynda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-91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ýetýär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.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Tizligi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35 km/s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elektrik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otlularynda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82 dB 43 km/s -84 dB; 55 km/s -89 dB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çenli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derejesi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ýokarlanýar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.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Sesiň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güýji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birinji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100 m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daşlykda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azalyp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başlaýar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.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Ýagny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onda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ses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edýän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çeşmeden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100 m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daşlykda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ortaça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10 dB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peselýär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. 100-200 m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daşlykda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8 dB, 200-300m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aralykda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 2-3 dB </a:t>
            </a:r>
            <a:r>
              <a:rPr lang="en-US" sz="2800" b="1" dirty="0" err="1" smtClean="0">
                <a:ln/>
                <a:solidFill>
                  <a:schemeClr val="accent4"/>
                </a:solidFill>
              </a:rPr>
              <a:t>kemelýär</a:t>
            </a:r>
            <a:r>
              <a:rPr lang="en-US" sz="2800" b="1" dirty="0" smtClean="0">
                <a:ln/>
                <a:solidFill>
                  <a:schemeClr val="accent4"/>
                </a:solidFill>
              </a:rPr>
              <a:t>.</a:t>
            </a:r>
            <a:endParaRPr lang="en-US" sz="2800" b="1" dirty="0">
              <a:ln/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649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238495"/>
            <a:ext cx="1156854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Sesleriň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adam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we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haýwan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organizmine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edýän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täsiri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Adam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hemişe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sesler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dünýäsinde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ýaşap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gelýär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absolýut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ümsümlik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ony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gorkuzýar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Sussy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pes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bolýar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Batly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ses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ýuwaş-ýuwaşdan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diňe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bir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adamyň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eşidiş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organyna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ýaramaz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täsir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etmän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onuň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beýleki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organlaryna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hem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täsir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edýär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Adamyň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gulagyna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ýaňlanma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kelle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aýlanma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kelle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agyry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ýokary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ýadawlyk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ýaly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keselleri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ýüze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çykarýar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Uly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şäherlerde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ses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adamyň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ýaşyny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kemeldýär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Awstraliýaly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hünärmenleriň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hasaplamalaryna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görä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ýokary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ses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zerarly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adamyň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10-12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ýyl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kemelýär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Ýokary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ses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nerw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ulgamynyň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bozulmagyna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ýazwa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keseliniň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döremegine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,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ýürek-damar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ulgamynyň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kesellemegine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getirýär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Ýokary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sesi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uly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adamlar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has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ýaramaz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kabul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edýärler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27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bolan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adamlaryň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46,3%-ne, 28-37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ýaşlylaryň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57%-ne, 38-57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ýaşlylaryň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62,4%-ne, 58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ýaşdan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ýokarylaryň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-72%-ne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gaty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ses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ýaramaz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täsir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edýär</a:t>
            </a:r>
            <a:r>
              <a:rPr lang="en-US" sz="30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</a:t>
            </a:r>
            <a:endParaRPr lang="ru-RU" sz="30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797124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1_Ретро">
  <a:themeElements>
    <a:clrScheme name="Ретро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ppt/theme/theme3.xml><?xml version="1.0" encoding="utf-8"?>
<a:theme xmlns:a="http://schemas.openxmlformats.org/drawingml/2006/main" name="2_Ретро">
  <a:themeElements>
    <a:clrScheme name="Ретро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4.xml><?xml version="1.0" encoding="utf-8"?>
<a:theme xmlns:a="http://schemas.openxmlformats.org/drawingml/2006/main" name="3_Ретро">
  <a:themeElements>
    <a:clrScheme name="Ретр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Override1.xml><?xml version="1.0" encoding="utf-8"?>
<a:themeOverride xmlns:a="http://schemas.openxmlformats.org/drawingml/2006/main">
  <a:clrScheme name="Красный и оранжевый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ppt/theme/themeOverride10.xml><?xml version="1.0" encoding="utf-8"?>
<a:themeOverride xmlns:a="http://schemas.openxmlformats.org/drawingml/2006/main">
  <a:clrScheme name="Оранжевый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ppt/theme/themeOverride11.xml><?xml version="1.0" encoding="utf-8"?>
<a:themeOverride xmlns:a="http://schemas.openxmlformats.org/drawingml/2006/main">
  <a:clrScheme name="Синий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12.xml><?xml version="1.0" encoding="utf-8"?>
<a:themeOverride xmlns:a="http://schemas.openxmlformats.org/drawingml/2006/main">
  <a:clrScheme name="Красный и фиолетовый">
    <a:dk1>
      <a:sysClr val="windowText" lastClr="000000"/>
    </a:dk1>
    <a:lt1>
      <a:sysClr val="window" lastClr="FFFFFF"/>
    </a:lt1>
    <a:dk2>
      <a:srgbClr val="454551"/>
    </a:dk2>
    <a:lt2>
      <a:srgbClr val="D8D9DC"/>
    </a:lt2>
    <a:accent1>
      <a:srgbClr val="E32D91"/>
    </a:accent1>
    <a:accent2>
      <a:srgbClr val="C830CC"/>
    </a:accent2>
    <a:accent3>
      <a:srgbClr val="4EA6DC"/>
    </a:accent3>
    <a:accent4>
      <a:srgbClr val="4775E7"/>
    </a:accent4>
    <a:accent5>
      <a:srgbClr val="8971E1"/>
    </a:accent5>
    <a:accent6>
      <a:srgbClr val="D54773"/>
    </a:accent6>
    <a:hlink>
      <a:srgbClr val="6B9F25"/>
    </a:hlink>
    <a:folHlink>
      <a:srgbClr val="8C8C8C"/>
    </a:folHlink>
  </a:clrScheme>
</a:themeOverride>
</file>

<file path=ppt/theme/themeOverride2.xml><?xml version="1.0" encoding="utf-8"?>
<a:themeOverride xmlns:a="http://schemas.openxmlformats.org/drawingml/2006/main">
  <a:clrScheme name="Фиолетовый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3.xml><?xml version="1.0" encoding="utf-8"?>
<a:themeOverride xmlns:a="http://schemas.openxmlformats.org/drawingml/2006/main">
  <a:clrScheme name="Красный">
    <a:dk1>
      <a:sysClr val="windowText" lastClr="000000"/>
    </a:dk1>
    <a:lt1>
      <a:sysClr val="window" lastClr="FFFFFF"/>
    </a:lt1>
    <a:dk2>
      <a:srgbClr val="323232"/>
    </a:dk2>
    <a:lt2>
      <a:srgbClr val="E5C243"/>
    </a:lt2>
    <a:accent1>
      <a:srgbClr val="A5300F"/>
    </a:accent1>
    <a:accent2>
      <a:srgbClr val="D55816"/>
    </a:accent2>
    <a:accent3>
      <a:srgbClr val="E19825"/>
    </a:accent3>
    <a:accent4>
      <a:srgbClr val="B19C7D"/>
    </a:accent4>
    <a:accent5>
      <a:srgbClr val="7F5F52"/>
    </a:accent5>
    <a:accent6>
      <a:srgbClr val="B27D4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Синий и зеленый">
    <a:dk1>
      <a:sysClr val="windowText" lastClr="000000"/>
    </a:dk1>
    <a:lt1>
      <a:sysClr val="window" lastClr="FFFFFF"/>
    </a:lt1>
    <a:dk2>
      <a:srgbClr val="373545"/>
    </a:dk2>
    <a:lt2>
      <a:srgbClr val="CEDBE6"/>
    </a:lt2>
    <a:accent1>
      <a:srgbClr val="3494BA"/>
    </a:accent1>
    <a:accent2>
      <a:srgbClr val="58B6C0"/>
    </a:accent2>
    <a:accent3>
      <a:srgbClr val="75BDA7"/>
    </a:accent3>
    <a:accent4>
      <a:srgbClr val="7A8C8E"/>
    </a:accent4>
    <a:accent5>
      <a:srgbClr val="84ACB6"/>
    </a:accent5>
    <a:accent6>
      <a:srgbClr val="2683C6"/>
    </a:accent6>
    <a:hlink>
      <a:srgbClr val="6B9F25"/>
    </a:hlink>
    <a:folHlink>
      <a:srgbClr val="9F6715"/>
    </a:folHlink>
  </a:clrScheme>
</a:themeOverride>
</file>

<file path=ppt/theme/themeOverride5.xml><?xml version="1.0" encoding="utf-8"?>
<a:themeOverride xmlns:a="http://schemas.openxmlformats.org/drawingml/2006/main">
  <a:clrScheme name="Фиолетовый II">
    <a:dk1>
      <a:sysClr val="windowText" lastClr="000000"/>
    </a:dk1>
    <a:lt1>
      <a:sysClr val="window" lastClr="FFFFFF"/>
    </a:lt1>
    <a:dk2>
      <a:srgbClr val="632E62"/>
    </a:dk2>
    <a:lt2>
      <a:srgbClr val="EAE5EB"/>
    </a:lt2>
    <a:accent1>
      <a:srgbClr val="92278F"/>
    </a:accent1>
    <a:accent2>
      <a:srgbClr val="9B57D3"/>
    </a:accent2>
    <a:accent3>
      <a:srgbClr val="755DD9"/>
    </a:accent3>
    <a:accent4>
      <a:srgbClr val="665EB8"/>
    </a:accent4>
    <a:accent5>
      <a:srgbClr val="45A5ED"/>
    </a:accent5>
    <a:accent6>
      <a:srgbClr val="5982DB"/>
    </a:accent6>
    <a:hlink>
      <a:srgbClr val="0066FF"/>
    </a:hlink>
    <a:folHlink>
      <a:srgbClr val="666699"/>
    </a:folHlink>
  </a:clrScheme>
</a:themeOverride>
</file>

<file path=ppt/theme/themeOverride6.xml><?xml version="1.0" encoding="utf-8"?>
<a:themeOverride xmlns:a="http://schemas.openxmlformats.org/drawingml/2006/main">
  <a:clrScheme name="Индикатор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Фиолетовый">
    <a:dk1>
      <a:sysClr val="windowText" lastClr="000000"/>
    </a:dk1>
    <a:lt1>
      <a:sysClr val="window" lastClr="FFFFFF"/>
    </a:lt1>
    <a:dk2>
      <a:srgbClr val="373545"/>
    </a:dk2>
    <a:lt2>
      <a:srgbClr val="DCD8DC"/>
    </a:lt2>
    <a:accent1>
      <a:srgbClr val="AD84C6"/>
    </a:accent1>
    <a:accent2>
      <a:srgbClr val="8784C7"/>
    </a:accent2>
    <a:accent3>
      <a:srgbClr val="5D739A"/>
    </a:accent3>
    <a:accent4>
      <a:srgbClr val="6997AF"/>
    </a:accent4>
    <a:accent5>
      <a:srgbClr val="84ACB6"/>
    </a:accent5>
    <a:accent6>
      <a:srgbClr val="6F8183"/>
    </a:accent6>
    <a:hlink>
      <a:srgbClr val="69A020"/>
    </a:hlink>
    <a:folHlink>
      <a:srgbClr val="8C8C8C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Оранжевый и красный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1107</Words>
  <Application>Microsoft Office PowerPoint</Application>
  <PresentationFormat>Широкоэкранный</PresentationFormat>
  <Paragraphs>23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Calibri</vt:lpstr>
      <vt:lpstr>Calibri Light</vt:lpstr>
      <vt:lpstr>Times New Roman</vt:lpstr>
      <vt:lpstr>Ретро</vt:lpstr>
      <vt:lpstr>1_Ретро</vt:lpstr>
      <vt:lpstr>2_Ретро</vt:lpstr>
      <vt:lpstr>3_Ретро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2019-10-15T18:59:50Z</dcterms:created>
  <dcterms:modified xsi:type="dcterms:W3CDTF">2019-10-15T19:30:41Z</dcterms:modified>
</cp:coreProperties>
</file>