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4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3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FEA1-22AF-4945-853A-CE97248C484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75E2-2CEF-4034-A8A0-47C2B434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069" y="365126"/>
            <a:ext cx="11412416" cy="10240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q-A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Jemgyýetiň sosial düzümi</a:t>
            </a:r>
            <a:r>
              <a:rPr lang="sq-A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89186"/>
            <a:ext cx="11676184" cy="5125914"/>
          </a:xfrm>
        </p:spPr>
      </p:pic>
    </p:spTree>
    <p:extLst>
      <p:ext uri="{BB962C8B-B14F-4D97-AF65-F5344CB8AC3E}">
        <p14:creationId xmlns:p14="http://schemas.microsoft.com/office/powerpoint/2010/main" val="99763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91" y="365126"/>
            <a:ext cx="11289323" cy="1015266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lvl="0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Industrial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jemgyýetiň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sosial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düzümi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1468316"/>
            <a:ext cx="11289323" cy="50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0725" y="1595570"/>
            <a:ext cx="111398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Jemgyýetiň sosial düzümi özara baglan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sq-A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şykly toparlaryň we edaralaryň durnuklylygyny hem netijeli hereketini üpjün edýär. Jemgyýetiň sosial düzümi barada dürli hili taglymatlar bar. Olar: sosial deňsizlik taglymaty; synpy taglymat; sosial edaralar 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taglymaty</a:t>
            </a:r>
            <a:r>
              <a:rPr lang="tk-TM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dyr.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taglymatlar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jemgyýetiň</a:t>
            </a:r>
            <a:r>
              <a:rPr lang="tk-TM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düzüminiň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özgerişini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häsiýetlendirýärler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Adaty </a:t>
            </a:r>
            <a:r>
              <a:rPr lang="sq-A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türkmen jemgyýetinde hanlar we begzadalar ýokary gatlagy düzen bolsalar, ruhanylar ortaky gatlagy 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düz</a:t>
            </a:r>
            <a:r>
              <a:rPr lang="tk-TM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üpdi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Daýhanlary, söwdägärleri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senetçileri</a:t>
            </a:r>
            <a:r>
              <a:rPr lang="sq-A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we başgalary birikdirýän üçinji gatlak – garamaýaklar gatlagy 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</a:t>
            </a:r>
            <a:r>
              <a:rPr lang="tk-TM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updyr</a:t>
            </a:r>
            <a:r>
              <a:rPr lang="sq-AL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70" y="167055"/>
            <a:ext cx="11966330" cy="1380392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pPr algn="ctr"/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 struktura tutyş jemgyýetde ýaşaýan adamlaryň bir-birinden tapawutly taraplaryny öwrenip olaryň ýaşaýyş durmuşyny seljerýär. (Sosial Strata, status, rol)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" y="1834418"/>
            <a:ext cx="5249007" cy="4733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8" y="1690688"/>
            <a:ext cx="6142894" cy="48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365125"/>
            <a:ext cx="11517923" cy="1325563"/>
          </a:xfrm>
        </p:spPr>
        <p:txBody>
          <a:bodyPr>
            <a:noAutofit/>
          </a:bodyPr>
          <a:lstStyle/>
          <a:p>
            <a:pPr lvl="0" algn="ctr"/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 taryhy özgertmeler döwür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</a:t>
            </a:r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emgyýetiň düzüminde dörän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sosial toparlar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synplar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sq-AL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gatlaklar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aýtarynlyklary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1802423"/>
            <a:ext cx="11517923" cy="4765066"/>
          </a:xfrm>
        </p:spPr>
      </p:pic>
      <p:sp>
        <p:nvSpPr>
          <p:cNvPr id="5" name="Прямоугольник 4"/>
          <p:cNvSpPr/>
          <p:nvPr/>
        </p:nvSpPr>
        <p:spPr>
          <a:xfrm>
            <a:off x="492368" y="1844828"/>
            <a:ext cx="11324494" cy="4616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k-TM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 döwriň jemgyýetiniň düzüminde m</a:t>
            </a:r>
            <a:r>
              <a:rPr lang="sq-AL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ülkdarlaryň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telekeçileriň, kärendeçileriň topary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nyň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döwletiň goldawy esasynda berk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eýändigini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görýäris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Hakyky haryt öndürijileri-hususyýetçileri döretmek döwletiň üns merkezinde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wajyp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urtda edaralaýyn-kanunçylyk esasynda eýeçiligiň we ykdysady işiň subýektleriniň dürli görnüşleriniň, şol sanda döwletiňki däl sektory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berkäp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başlady. Olara döwletiň kärhanalarynyň işgärleriniň uly bölegi geçip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sq-AL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em-kemden araçylyk işler, hyzmat, maliýe-bank operasiýalary bilen meşgul bolýan adamlaryň sany artýar. Ýurtda bazar gatnaşyklary bilen baglanyşykly täze işlerde işleýän adam toparlary kemala gelip başlaýar – paýdarlar we hususy kärhanalaryň menedžerleri, gymmat bahaly kagyzlary bahalaýan hünärmenler we başgalar. </a:t>
            </a:r>
            <a:endParaRPr lang="ru-RU" sz="25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7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414" y="365125"/>
            <a:ext cx="11514994" cy="122628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q-A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ilatynyň milli düzümi. Milletara </a:t>
            </a:r>
            <a:r>
              <a:rPr lang="sq-A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gatnaşyklar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3414" y="1869585"/>
            <a:ext cx="5334001" cy="479498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k-TM" dirty="0" smtClean="0"/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Ýurtda</a:t>
            </a:r>
            <a:r>
              <a:rPr lang="sq-A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 gat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aşyklar bilen baglan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şykly iki ugry görkezse bolar. Olaryň birinjisi,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adamlary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durmuşynyň ähli taraplaryny kämilleşdirmekden,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bitewiligini, jebisligini üpjün etmekden, milli medeniýetiň ösüşine doly ýazgynlyk bermekden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milletleriň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wekilleriniň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medeni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gymmatlyklaryny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ulanmaklaryna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döretmekden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ybaratdyr.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1" y="1869586"/>
            <a:ext cx="6040317" cy="4794984"/>
          </a:xfrm>
        </p:spPr>
      </p:pic>
    </p:spTree>
    <p:extLst>
      <p:ext uri="{BB962C8B-B14F-4D97-AF65-F5344CB8AC3E}">
        <p14:creationId xmlns:p14="http://schemas.microsoft.com/office/powerpoint/2010/main" val="152620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6" y="365126"/>
            <a:ext cx="11471030" cy="9009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q-AL" b="1" dirty="0"/>
              <a:t>Ilatyň ýaşy we jynsy toparlara bölünmegi.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316" y="1500310"/>
            <a:ext cx="6409592" cy="51560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q-A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sq-A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-nj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q-A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ýyl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q-A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Türkmenistanyň ilaty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6,2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Ilat</a:t>
            </a:r>
            <a:r>
              <a:rPr lang="sq-A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yň jynsy boýunça bölünişi: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ilatyň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50,8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göterimi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zenanlar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49,2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göterimi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erkekler</a:t>
            </a:r>
            <a:endParaRPr lang="tk-TM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ilatynyň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ep-esli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ýaşdan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aralykdaky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6" y="1500310"/>
            <a:ext cx="4991100" cy="5156078"/>
          </a:xfrm>
        </p:spPr>
      </p:pic>
    </p:spTree>
    <p:extLst>
      <p:ext uri="{BB962C8B-B14F-4D97-AF65-F5344CB8AC3E}">
        <p14:creationId xmlns:p14="http://schemas.microsoft.com/office/powerpoint/2010/main" val="56203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53" y="365125"/>
            <a:ext cx="11350869" cy="1173529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sq-A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Jemgyýetde maşgalanyň orny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015" y="1825625"/>
            <a:ext cx="6101861" cy="48125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q-A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Maşgala maşgala-nika ýa-da gan birligine esaslanýan, agzalary umumy durmuş birligi, özara ahlak jogapkärligi we birek-birege hemaýat bermekligi bilen baglaşan sosial topar bolup çykyş edýär. Jemgyýetde maşgalanyň ilkinji wezipesi geljekki nesli öndürmek we çaga terbiýelemek bolýar.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1825624"/>
            <a:ext cx="5354513" cy="4812567"/>
          </a:xfrm>
        </p:spPr>
      </p:pic>
    </p:spTree>
    <p:extLst>
      <p:ext uri="{BB962C8B-B14F-4D97-AF65-F5344CB8AC3E}">
        <p14:creationId xmlns:p14="http://schemas.microsoft.com/office/powerpoint/2010/main" val="304818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342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Jemgyýetiň sosial düzümi.</vt:lpstr>
      <vt:lpstr>Industrial jemgyýetiň sosial düzümi. </vt:lpstr>
      <vt:lpstr>Sosial struktura tutyş jemgyýetde ýaşaýan adamlaryň bir-birinden tapawutly taraplaryny öwrenip olaryň ýaşaýyş durmuşyny seljerýär. (Sosial Strata, status, rol)</vt:lpstr>
      <vt:lpstr>Täze taryhy özgertmeler döwüründe jemgyýetiň düzüminde dörän we döreýän sosial toparlaryň, synplaryň, gatlaklaryň aýtarynlyklary.  </vt:lpstr>
      <vt:lpstr>Türkmenistanyň ilatynyň milli düzümi. Milletara gatnaşyklar</vt:lpstr>
      <vt:lpstr>Ilatyň ýaşy we jynsy toparlara bölünmegi. </vt:lpstr>
      <vt:lpstr>Jemgyýetde maşgalanyň orny.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Jemgyýetiň sosial düzümi.</dc:title>
  <dc:creator>Lenovo</dc:creator>
  <cp:lastModifiedBy>Lenovo</cp:lastModifiedBy>
  <cp:revision>13</cp:revision>
  <dcterms:created xsi:type="dcterms:W3CDTF">2021-01-09T09:14:48Z</dcterms:created>
  <dcterms:modified xsi:type="dcterms:W3CDTF">2021-01-12T08:07:37Z</dcterms:modified>
</cp:coreProperties>
</file>