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5"/>
  </p:notesMasterIdLst>
  <p:sldIdLst>
    <p:sldId id="330" r:id="rId2"/>
    <p:sldId id="331" r:id="rId3"/>
    <p:sldId id="328" r:id="rId4"/>
    <p:sldId id="337" r:id="rId5"/>
    <p:sldId id="355" r:id="rId6"/>
    <p:sldId id="354" r:id="rId7"/>
    <p:sldId id="353" r:id="rId8"/>
    <p:sldId id="356" r:id="rId9"/>
    <p:sldId id="347" r:id="rId10"/>
    <p:sldId id="357" r:id="rId11"/>
    <p:sldId id="352" r:id="rId12"/>
    <p:sldId id="336" r:id="rId13"/>
    <p:sldId id="33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B8B"/>
    <a:srgbClr val="FF0000"/>
    <a:srgbClr val="05C325"/>
    <a:srgbClr val="E7BC07"/>
    <a:srgbClr val="FFFF57"/>
    <a:srgbClr val="FFFF25"/>
    <a:srgbClr val="0FF936"/>
    <a:srgbClr val="F4F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0283" autoAdjust="0"/>
    <p:restoredTop sz="94615" autoAdjust="0"/>
  </p:normalViewPr>
  <p:slideViewPr>
    <p:cSldViewPr>
      <p:cViewPr>
        <p:scale>
          <a:sx n="118" d="100"/>
          <a:sy n="118" d="100"/>
        </p:scale>
        <p:origin x="84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A19BA95-2C76-475B-8A89-FA9B5556FDE9}" type="datetimeFigureOut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CDEE2C0-56AD-4EC8-AD02-DD615AA15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853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EE2C0-56AD-4EC8-AD02-DD615AA1558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912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151A5-38F9-45E3-8C26-0A444C1231C2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0C2B7-84AE-46D3-AD37-9F0BB711A1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D1EC2-37DF-4A58-AC61-4E34CC07F134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B900-A705-414F-BE89-490517445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85B50-BADB-4D1C-B059-E4AB929A1F47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C536D-DD1C-474F-A113-BF81BE22E4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EB1AF-EDB8-4202-9149-407546A05A06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4FC16-926A-40AD-BC9E-E0FDA63E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13F0-465A-4ABC-8BF9-48C7B3AF547B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9CDB7-8E3C-42AF-A263-242F9210E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B2F20-F775-4ACF-8A43-78A41FCF1D65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FDA12-1A42-44BF-97F1-987CDFE5B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C1ED8-CEC5-43DB-99F7-F7E2F390AB61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0E1E0-A8AF-4F18-91DD-6731ECF5E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5BA6E-FB9E-4ED8-B57C-8807B0B8B92A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F3F1D-5689-463D-B625-2AEEBFB48D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2919F-0564-4935-ADF2-F81606000D50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38FDC-BCB2-4B99-9954-AD3B94BB3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12E11-D15A-4196-95E6-D97390F555DE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323E1-30A5-4A63-8AE5-6E1098BDE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74AF2-C584-4AC1-B586-325813C96F98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59907-B635-4364-8157-D82102D2FD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7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6E87492-3ED6-422C-9FB2-9D6FEA1DC2EB}" type="datetime1">
              <a:rPr lang="ru-RU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3909298-60B4-46D5-A9BD-4B60F038E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0" r:id="rId4"/>
    <p:sldLayoutId id="2147483736" r:id="rId5"/>
    <p:sldLayoutId id="2147483731" r:id="rId6"/>
    <p:sldLayoutId id="2147483737" r:id="rId7"/>
    <p:sldLayoutId id="2147483738" r:id="rId8"/>
    <p:sldLayoutId id="2147483739" r:id="rId9"/>
    <p:sldLayoutId id="2147483732" r:id="rId10"/>
    <p:sldLayoutId id="21474837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AutoShape 36"/>
          <p:cNvSpPr>
            <a:spLocks noChangeArrowheads="1"/>
          </p:cNvSpPr>
          <p:nvPr/>
        </p:nvSpPr>
        <p:spPr bwMode="auto">
          <a:xfrm>
            <a:off x="1040855" y="-23777"/>
            <a:ext cx="7848600" cy="1368152"/>
          </a:xfrm>
          <a:prstGeom prst="plaque">
            <a:avLst>
              <a:gd name="adj" fmla="val 16667"/>
            </a:avLst>
          </a:prstGeom>
          <a:solidFill>
            <a:srgbClr val="008000"/>
          </a:solidFill>
          <a:ln w="571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solidFill>
                <a:prstClr val="black"/>
              </a:solidFill>
              <a:latin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      </a:t>
            </a:r>
            <a:endParaRPr lang="en-US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800" b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endParaRPr lang="en-US" sz="2800" b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  </a:t>
            </a:r>
            <a:endParaRPr lang="tk-TM" sz="2800" b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Türkmenistanyň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adminstratiw</a:t>
            </a:r>
            <a:r>
              <a:rPr lang="cs-C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k-TM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kanunçyly</a:t>
            </a:r>
            <a:r>
              <a:rPr lang="cs-C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gynyň 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esaslary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q-AL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270510" algn="just">
              <a:spcAft>
                <a:spcPts val="0"/>
              </a:spcAft>
            </a:pPr>
            <a:endParaRPr lang="en-US" sz="3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70510" algn="just">
              <a:spcAft>
                <a:spcPts val="0"/>
              </a:spcAft>
            </a:pPr>
            <a:endParaRPr lang="en-US" sz="3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70510" algn="just">
              <a:spcAft>
                <a:spcPts val="0"/>
              </a:spcAft>
            </a:pP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200" b="1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k-TM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Oval 37"/>
          <p:cNvSpPr>
            <a:spLocks noChangeArrowheads="1"/>
          </p:cNvSpPr>
          <p:nvPr/>
        </p:nvSpPr>
        <p:spPr bwMode="auto">
          <a:xfrm>
            <a:off x="1040855" y="-77388"/>
            <a:ext cx="1440160" cy="554059"/>
          </a:xfrm>
          <a:prstGeom prst="ellipse">
            <a:avLst/>
          </a:prstGeom>
          <a:solidFill>
            <a:srgbClr val="000099"/>
          </a:solidFill>
          <a:ln w="571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k-TM" b="1" dirty="0">
                <a:solidFill>
                  <a:srgbClr val="FFFF00"/>
                </a:solidFill>
                <a:latin typeface="Times New Roman"/>
              </a:rPr>
              <a:t>2</a:t>
            </a:r>
            <a:r>
              <a:rPr lang="sq-AL" b="1" dirty="0" smtClean="0">
                <a:solidFill>
                  <a:srgbClr val="FFFF00"/>
                </a:solidFill>
                <a:latin typeface="Times New Roman"/>
              </a:rPr>
              <a:t>-nji sapak</a:t>
            </a:r>
            <a:endParaRPr lang="ru-RU" b="1" dirty="0">
              <a:solidFill>
                <a:srgbClr val="FFFF00"/>
              </a:solidFill>
              <a:latin typeface="Times New Roman"/>
            </a:endParaRPr>
          </a:p>
        </p:txBody>
      </p:sp>
      <p:pic>
        <p:nvPicPr>
          <p:cNvPr id="39942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502" y="30709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6506" y="2200780"/>
            <a:ext cx="92840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502" y="1988840"/>
            <a:ext cx="85659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1.</a:t>
            </a:r>
            <a:r>
              <a:rPr lang="tk-TM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Adminstratiw hukuk barada düşünje</a:t>
            </a:r>
            <a:r>
              <a:rPr lang="sq-AL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indent="270510" algn="just">
              <a:spcAft>
                <a:spcPts val="0"/>
              </a:spcAft>
            </a:pPr>
            <a:r>
              <a:rPr lang="cs-CZ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tk-TM" sz="24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Adminstratiw hukuk kadalary we gatnaşyklary.</a:t>
            </a:r>
          </a:p>
          <a:p>
            <a:pPr marR="107950" lvl="0" indent="270510" algn="just">
              <a:spcAft>
                <a:spcPts val="0"/>
              </a:spcAft>
            </a:pPr>
            <a:r>
              <a:rPr lang="tk-TM" sz="24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3, Adminstratiw hukuk subýektleri.</a:t>
            </a:r>
          </a:p>
          <a:p>
            <a:pPr marR="107950" lvl="0" indent="270510" algn="just">
              <a:spcAft>
                <a:spcPts val="0"/>
              </a:spcAft>
            </a:pPr>
            <a:r>
              <a:rPr lang="tk-TM" sz="24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4, Adminstratiw-hukuk jogapkärçiliginiň esaslary.</a:t>
            </a:r>
          </a:p>
          <a:p>
            <a:pPr marR="107950" lvl="0" indent="270510" algn="just">
              <a:spcAft>
                <a:spcPts val="0"/>
              </a:spcAft>
            </a:pPr>
            <a:r>
              <a:rPr lang="tk-TM" sz="24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5.Adminstratiw hukuk temmileriň görnüşleri we olaryň mazmuny.</a:t>
            </a:r>
            <a:endParaRPr lang="en-US" sz="2400" spc="-1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indent="270510" algn="just">
              <a:spcAft>
                <a:spcPts val="0"/>
              </a:spcAft>
            </a:pPr>
            <a:r>
              <a:rPr lang="tk-TM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6.Döwlet gullukçylary. Raýatlar we jemgyýetçilik birleşmeleri.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indent="457200" algn="ctr">
              <a:spcAft>
                <a:spcPts val="0"/>
              </a:spcAft>
            </a:pPr>
            <a:r>
              <a:rPr lang="sq-AL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280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7" name="Восьмиугольник 1"/>
          <p:cNvSpPr>
            <a:spLocks noChangeArrowheads="1"/>
          </p:cNvSpPr>
          <p:nvPr/>
        </p:nvSpPr>
        <p:spPr bwMode="auto">
          <a:xfrm>
            <a:off x="3689353" y="2360613"/>
            <a:ext cx="2305050" cy="1800225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Dolandyryş jogapkärçilik</a:t>
            </a:r>
            <a:r>
              <a:rPr kumimoji="0" lang="cs-CZ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6" name="Овал 4"/>
          <p:cNvSpPr>
            <a:spLocks noChangeArrowheads="1"/>
          </p:cNvSpPr>
          <p:nvPr/>
        </p:nvSpPr>
        <p:spPr bwMode="auto">
          <a:xfrm>
            <a:off x="2147890" y="0"/>
            <a:ext cx="1871663" cy="18002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duýduryş bermek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5" name="Овал 5"/>
          <p:cNvSpPr>
            <a:spLocks noChangeArrowheads="1"/>
          </p:cNvSpPr>
          <p:nvPr/>
        </p:nvSpPr>
        <p:spPr bwMode="auto">
          <a:xfrm>
            <a:off x="5000628" y="4224338"/>
            <a:ext cx="1871662" cy="18002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düzediş işlerinde işletmek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4" name="Овал 6"/>
          <p:cNvSpPr>
            <a:spLocks noChangeArrowheads="1"/>
          </p:cNvSpPr>
          <p:nvPr/>
        </p:nvSpPr>
        <p:spPr bwMode="auto">
          <a:xfrm>
            <a:off x="-428660" y="5487987"/>
            <a:ext cx="2492375" cy="137001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dolandyryş taýdan tussag etmek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3" name="Овал 7"/>
          <p:cNvSpPr>
            <a:spLocks noChangeArrowheads="1"/>
          </p:cNvSpPr>
          <p:nvPr/>
        </p:nvSpPr>
        <p:spPr bwMode="auto">
          <a:xfrm>
            <a:off x="2119315" y="4470400"/>
            <a:ext cx="1871663" cy="18002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berlen hukukdan  mahrum etmek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2" name="Овал 8"/>
          <p:cNvSpPr>
            <a:spLocks noChangeArrowheads="1"/>
          </p:cNvSpPr>
          <p:nvPr/>
        </p:nvSpPr>
        <p:spPr bwMode="auto">
          <a:xfrm>
            <a:off x="0" y="2698750"/>
            <a:ext cx="1871663" cy="18002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öwezini tölemek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1" name="Овал 11"/>
          <p:cNvSpPr>
            <a:spLocks noChangeArrowheads="1"/>
          </p:cNvSpPr>
          <p:nvPr/>
        </p:nvSpPr>
        <p:spPr bwMode="auto">
          <a:xfrm>
            <a:off x="6153153" y="2279650"/>
            <a:ext cx="1871662" cy="18002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döwletiň haýryna geçirmek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0" name="Прямая со стрелкой 13"/>
          <p:cNvSpPr>
            <a:spLocks noChangeShapeType="1"/>
          </p:cNvSpPr>
          <p:nvPr/>
        </p:nvSpPr>
        <p:spPr bwMode="auto">
          <a:xfrm rot="5400000" flipH="1">
            <a:off x="3568702" y="1712913"/>
            <a:ext cx="823913" cy="471488"/>
          </a:xfrm>
          <a:prstGeom prst="bentConnector3">
            <a:avLst>
              <a:gd name="adj1" fmla="val 49903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9" name="Прямая со стрелкой 15"/>
          <p:cNvSpPr>
            <a:spLocks noChangeShapeType="1"/>
          </p:cNvSpPr>
          <p:nvPr/>
        </p:nvSpPr>
        <p:spPr bwMode="auto">
          <a:xfrm rot="16200000">
            <a:off x="5249071" y="2064544"/>
            <a:ext cx="512763" cy="79375"/>
          </a:xfrm>
          <a:prstGeom prst="bentConnector3">
            <a:avLst>
              <a:gd name="adj1" fmla="val 4984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8" name="Соединительная линия уступом 17"/>
          <p:cNvSpPr>
            <a:spLocks noChangeShapeType="1"/>
          </p:cNvSpPr>
          <p:nvPr/>
        </p:nvSpPr>
        <p:spPr bwMode="auto">
          <a:xfrm rot="16200000" flipH="1">
            <a:off x="6182522" y="1373981"/>
            <a:ext cx="1331912" cy="479425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7" name="Соединительная линия уступом 19"/>
          <p:cNvSpPr>
            <a:spLocks noChangeShapeType="1"/>
          </p:cNvSpPr>
          <p:nvPr/>
        </p:nvSpPr>
        <p:spPr bwMode="auto">
          <a:xfrm rot="5400000">
            <a:off x="6657184" y="4031456"/>
            <a:ext cx="1308100" cy="8778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6" name="Соединительная линия уступом 21"/>
          <p:cNvSpPr>
            <a:spLocks noChangeShapeType="1"/>
          </p:cNvSpPr>
          <p:nvPr/>
        </p:nvSpPr>
        <p:spPr bwMode="auto">
          <a:xfrm rot="16200000" flipH="1">
            <a:off x="1685928" y="4025900"/>
            <a:ext cx="955675" cy="4603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5" name="Соединительная линия уступом 29"/>
          <p:cNvSpPr>
            <a:spLocks noChangeShapeType="1"/>
          </p:cNvSpPr>
          <p:nvPr/>
        </p:nvSpPr>
        <p:spPr bwMode="auto">
          <a:xfrm rot="10800000" flipV="1">
            <a:off x="2595565" y="1800225"/>
            <a:ext cx="488950" cy="4413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4" name="Овал 34"/>
          <p:cNvSpPr>
            <a:spLocks noChangeArrowheads="1"/>
          </p:cNvSpPr>
          <p:nvPr/>
        </p:nvSpPr>
        <p:spPr bwMode="auto">
          <a:xfrm>
            <a:off x="4497390" y="47625"/>
            <a:ext cx="2097088" cy="18002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jerime salmak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" name="Соединительная линия уступом 46"/>
          <p:cNvSpPr>
            <a:spLocks noChangeShapeType="1"/>
          </p:cNvSpPr>
          <p:nvPr/>
        </p:nvSpPr>
        <p:spPr bwMode="auto">
          <a:xfrm rot="16200000" flipH="1" flipV="1">
            <a:off x="466705" y="4391023"/>
            <a:ext cx="1487487" cy="8493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-2286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51520" y="1744794"/>
            <a:ext cx="8712968" cy="4401205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4000" b="1" dirty="0" err="1"/>
              <a:t>ýurduň</a:t>
            </a:r>
            <a:r>
              <a:rPr lang="en-US" sz="4000" b="1" dirty="0"/>
              <a:t> </a:t>
            </a:r>
            <a:r>
              <a:rPr lang="en-US" sz="4000" b="1" dirty="0" err="1"/>
              <a:t>sarp</a:t>
            </a:r>
            <a:r>
              <a:rPr lang="en-US" sz="4000" b="1" dirty="0"/>
              <a:t> </a:t>
            </a:r>
            <a:r>
              <a:rPr lang="en-US" sz="4000" b="1" dirty="0" err="1"/>
              <a:t>edijilerini</a:t>
            </a:r>
            <a:r>
              <a:rPr lang="en-US" sz="4000" b="1" dirty="0"/>
              <a:t> </a:t>
            </a:r>
            <a:r>
              <a:rPr lang="en-US" sz="4000" b="1" dirty="0" err="1"/>
              <a:t>elektrik</a:t>
            </a:r>
            <a:r>
              <a:rPr lang="en-US" sz="4000" b="1" dirty="0"/>
              <a:t> we </a:t>
            </a:r>
            <a:r>
              <a:rPr lang="en-US" sz="4000" b="1" dirty="0" err="1"/>
              <a:t>ýylylyk</a:t>
            </a:r>
            <a:r>
              <a:rPr lang="en-US" sz="4000" b="1" dirty="0"/>
              <a:t> </a:t>
            </a:r>
            <a:r>
              <a:rPr lang="en-US" sz="4000" b="1" dirty="0" err="1"/>
              <a:t>energiýasy</a:t>
            </a:r>
            <a:r>
              <a:rPr lang="en-US" sz="4000" b="1" dirty="0"/>
              <a:t> </a:t>
            </a:r>
            <a:r>
              <a:rPr lang="en-US" sz="4000" b="1" dirty="0" err="1"/>
              <a:t>bilen</a:t>
            </a:r>
            <a:r>
              <a:rPr lang="en-US" sz="4000" b="1" dirty="0"/>
              <a:t> </a:t>
            </a:r>
            <a:r>
              <a:rPr lang="en-US" sz="4000" b="1" dirty="0" err="1"/>
              <a:t>ygtybarly</a:t>
            </a:r>
            <a:r>
              <a:rPr lang="en-US" sz="4000" b="1" dirty="0"/>
              <a:t> hem-de </a:t>
            </a:r>
            <a:r>
              <a:rPr lang="en-US" sz="4000" b="1" dirty="0" err="1"/>
              <a:t>bökdençsiz</a:t>
            </a:r>
            <a:r>
              <a:rPr lang="en-US" sz="4000" b="1" dirty="0"/>
              <a:t> </a:t>
            </a:r>
            <a:r>
              <a:rPr lang="en-US" sz="4000" b="1" dirty="0" err="1"/>
              <a:t>üpjün</a:t>
            </a:r>
            <a:r>
              <a:rPr lang="en-US" sz="4000" b="1" dirty="0"/>
              <a:t> </a:t>
            </a:r>
            <a:r>
              <a:rPr lang="en-US" sz="4000" b="1" dirty="0" err="1"/>
              <a:t>etmek</a:t>
            </a:r>
            <a:r>
              <a:rPr lang="en-US" sz="4000" b="1" dirty="0"/>
              <a:t>, </a:t>
            </a:r>
            <a:r>
              <a:rPr lang="en-US" sz="4000" b="1" dirty="0" err="1"/>
              <a:t>elektrik</a:t>
            </a:r>
            <a:r>
              <a:rPr lang="en-US" sz="4000" b="1" dirty="0"/>
              <a:t> </a:t>
            </a:r>
            <a:r>
              <a:rPr lang="en-US" sz="4000" b="1" dirty="0" err="1"/>
              <a:t>energiýasyny</a:t>
            </a:r>
            <a:r>
              <a:rPr lang="en-US" sz="4000" b="1" dirty="0"/>
              <a:t> </a:t>
            </a:r>
            <a:r>
              <a:rPr lang="en-US" sz="4000" b="1" dirty="0" err="1"/>
              <a:t>daşary</a:t>
            </a:r>
            <a:r>
              <a:rPr lang="en-US" sz="4000" b="1" dirty="0"/>
              <a:t> </a:t>
            </a:r>
            <a:r>
              <a:rPr lang="en-US" sz="4000" b="1" dirty="0" err="1"/>
              <a:t>ýurtlara</a:t>
            </a:r>
            <a:r>
              <a:rPr lang="en-US" sz="4000" b="1" dirty="0"/>
              <a:t> </a:t>
            </a:r>
            <a:r>
              <a:rPr lang="en-US" sz="4000" b="1" dirty="0" err="1"/>
              <a:t>ibermek</a:t>
            </a:r>
            <a:r>
              <a:rPr lang="en-US" sz="4000" b="1" dirty="0"/>
              <a:t> </a:t>
            </a:r>
            <a:r>
              <a:rPr lang="en-US" sz="4000" b="1" dirty="0" err="1"/>
              <a:t>boýunça</a:t>
            </a:r>
            <a:r>
              <a:rPr lang="en-US" sz="4000" b="1" dirty="0"/>
              <a:t> </a:t>
            </a:r>
            <a:r>
              <a:rPr lang="en-US" sz="4000" b="1" dirty="0" err="1"/>
              <a:t>döwlet</a:t>
            </a:r>
            <a:r>
              <a:rPr lang="en-US" sz="4000" b="1" dirty="0"/>
              <a:t> </a:t>
            </a:r>
            <a:r>
              <a:rPr lang="en-US" sz="4000" b="1" dirty="0" err="1"/>
              <a:t>syýasatyny</a:t>
            </a:r>
            <a:r>
              <a:rPr lang="en-US" sz="4000" b="1" dirty="0"/>
              <a:t> </a:t>
            </a:r>
            <a:r>
              <a:rPr lang="en-US" sz="4000" b="1" dirty="0" err="1"/>
              <a:t>durmuşa</a:t>
            </a:r>
            <a:r>
              <a:rPr lang="en-US" sz="4000" b="1" dirty="0"/>
              <a:t> </a:t>
            </a:r>
            <a:r>
              <a:rPr lang="en-US" sz="4000" b="1" dirty="0" err="1"/>
              <a:t>geçirýän</a:t>
            </a:r>
            <a:r>
              <a:rPr lang="en-US" sz="4000" b="1" dirty="0"/>
              <a:t> </a:t>
            </a:r>
            <a:r>
              <a:rPr lang="en-US" sz="4000" b="1" dirty="0" err="1"/>
              <a:t>merkezi</a:t>
            </a:r>
            <a:r>
              <a:rPr lang="en-US" sz="4000" b="1" dirty="0"/>
              <a:t> </a:t>
            </a:r>
            <a:r>
              <a:rPr lang="en-US" sz="4000" b="1" dirty="0" err="1"/>
              <a:t>döwlet</a:t>
            </a:r>
            <a:r>
              <a:rPr lang="en-US" sz="4000" b="1" dirty="0"/>
              <a:t> </a:t>
            </a:r>
            <a:r>
              <a:rPr lang="en-US" sz="4000" b="1" dirty="0" err="1"/>
              <a:t>dolandyryş</a:t>
            </a:r>
            <a:r>
              <a:rPr lang="en-US" sz="4000" b="1" dirty="0"/>
              <a:t> </a:t>
            </a:r>
            <a:r>
              <a:rPr lang="en-US" sz="4000" b="1" dirty="0" err="1"/>
              <a:t>edarasy</a:t>
            </a:r>
            <a:r>
              <a:rPr lang="en-US" sz="4000" b="1" dirty="0"/>
              <a:t> </a:t>
            </a:r>
            <a:r>
              <a:rPr lang="en-US" sz="4000" b="1" dirty="0" err="1"/>
              <a:t>bolup</a:t>
            </a:r>
            <a:r>
              <a:rPr lang="en-US" sz="4000" b="1" dirty="0"/>
              <a:t> </a:t>
            </a:r>
            <a:r>
              <a:rPr lang="en-US" sz="4000" b="1" smtClean="0"/>
              <a:t>durýar</a:t>
            </a:r>
            <a:endParaRPr lang="ru-RU" sz="4000" b="1" dirty="0"/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251520" y="116632"/>
            <a:ext cx="8712968" cy="108012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3200" b="1" dirty="0" smtClean="0"/>
              <a:t>   </a:t>
            </a:r>
            <a:r>
              <a:rPr lang="en-US" sz="3200" b="1" dirty="0" err="1" smtClean="0"/>
              <a:t>Türkmenistanyň</a:t>
            </a:r>
            <a:r>
              <a:rPr lang="en-US" sz="3200" b="1" dirty="0" smtClean="0"/>
              <a:t> </a:t>
            </a:r>
            <a:r>
              <a:rPr lang="en-US" sz="3200" b="1" dirty="0" err="1"/>
              <a:t>Energetika</a:t>
            </a:r>
            <a:r>
              <a:rPr lang="en-US" sz="3200" b="1" dirty="0"/>
              <a:t> </a:t>
            </a:r>
            <a:r>
              <a:rPr lang="en-US" sz="3200" b="1" dirty="0" err="1"/>
              <a:t>ministrligi</a:t>
            </a:r>
            <a:r>
              <a:rPr lang="en-US" sz="3200" b="1" dirty="0"/>
              <a:t> </a:t>
            </a:r>
            <a:endParaRPr lang="ru-RU" sz="1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-362942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lvl="0" algn="ctr"/>
            <a:r>
              <a:rPr lang="tk-TM" sz="2400" b="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Двойная стрелка вверх/вниз 8"/>
          <p:cNvSpPr/>
          <p:nvPr/>
        </p:nvSpPr>
        <p:spPr bwMode="auto">
          <a:xfrm>
            <a:off x="4739444" y="1121934"/>
            <a:ext cx="216024" cy="581684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36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0"/>
    </mc:Choice>
    <mc:Fallback xmlns="">
      <p:transition spd="slow" advTm="17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омер слайда 5"/>
          <p:cNvSpPr txBox="1">
            <a:spLocks noGrp="1"/>
          </p:cNvSpPr>
          <p:nvPr/>
        </p:nvSpPr>
        <p:spPr bwMode="auto">
          <a:xfrm>
            <a:off x="8172450" y="6248400"/>
            <a:ext cx="51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580057F-C2F3-4F89-AA46-11526E842C04}" type="slidenum">
              <a:rPr lang="ru-RU" sz="1200">
                <a:solidFill>
                  <a:srgbClr val="333333"/>
                </a:solidFill>
                <a:latin typeface="Times New Roman" pitchFamily="18" charset="0"/>
              </a:rPr>
              <a:pPr algn="r"/>
              <a:t>12</a:t>
            </a:fld>
            <a:endParaRPr lang="ru-RU" sz="1200">
              <a:solidFill>
                <a:srgbClr val="333333"/>
              </a:solidFill>
              <a:latin typeface="Times New Roman" pitchFamily="18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328983" y="206890"/>
            <a:ext cx="8569325" cy="7191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tk-TM" sz="2800" b="1" dirty="0" smtClean="0">
                <a:latin typeface="Times New Roman"/>
                <a:ea typeface="Times New Roman"/>
              </a:rPr>
              <a:t>D</a:t>
            </a:r>
            <a:r>
              <a:rPr lang="hr-HR" sz="2800" b="1" dirty="0" smtClean="0">
                <a:latin typeface="Times New Roman"/>
                <a:ea typeface="Times New Roman"/>
              </a:rPr>
              <a:t>öwlet </a:t>
            </a:r>
            <a:r>
              <a:rPr lang="hr-HR" sz="2800" b="1" dirty="0">
                <a:latin typeface="Times New Roman"/>
                <a:ea typeface="Times New Roman"/>
              </a:rPr>
              <a:t>gullukçylary 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7033755" y="2565476"/>
            <a:ext cx="1755775" cy="1200329"/>
          </a:xfrm>
          <a:prstGeom prst="rect">
            <a:avLst/>
          </a:prstGeom>
          <a:solidFill>
            <a:srgbClr val="92D050"/>
          </a:solidFill>
          <a:ln w="190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tehniki ýerine ýetirijler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3340014" y="2459065"/>
            <a:ext cx="2213148" cy="461665"/>
          </a:xfrm>
          <a:prstGeom prst="rect">
            <a:avLst/>
          </a:prstGeom>
          <a:solidFill>
            <a:srgbClr val="92D050"/>
          </a:solidFill>
          <a:ln w="19050">
            <a:solidFill>
              <a:srgbClr val="00FF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>
                <a:latin typeface="Times New Roman"/>
                <a:ea typeface="Times New Roman"/>
              </a:rPr>
              <a:t>hünärmenler</a:t>
            </a: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205581" y="2459065"/>
            <a:ext cx="1755775" cy="461665"/>
          </a:xfrm>
          <a:prstGeom prst="rect">
            <a:avLst/>
          </a:prstGeom>
          <a:solidFill>
            <a:srgbClr val="92D050"/>
          </a:solidFill>
          <a:ln w="190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 b="1" dirty="0">
                <a:latin typeface="Times New Roman"/>
                <a:ea typeface="Times New Roman"/>
              </a:rPr>
              <a:t>ýolbaşçylar</a:t>
            </a: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24" name="AutoShape 17"/>
          <p:cNvSpPr>
            <a:spLocks noChangeArrowheads="1"/>
          </p:cNvSpPr>
          <p:nvPr/>
        </p:nvSpPr>
        <p:spPr bwMode="auto">
          <a:xfrm>
            <a:off x="4105274" y="1927173"/>
            <a:ext cx="503237" cy="474662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AutoShape 17"/>
          <p:cNvSpPr>
            <a:spLocks noChangeArrowheads="1"/>
          </p:cNvSpPr>
          <p:nvPr/>
        </p:nvSpPr>
        <p:spPr bwMode="auto">
          <a:xfrm>
            <a:off x="831850" y="1799137"/>
            <a:ext cx="503238" cy="504824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AutoShape 17"/>
          <p:cNvSpPr>
            <a:spLocks noChangeArrowheads="1"/>
          </p:cNvSpPr>
          <p:nvPr/>
        </p:nvSpPr>
        <p:spPr bwMode="auto">
          <a:xfrm>
            <a:off x="7483475" y="1927173"/>
            <a:ext cx="503238" cy="504824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992982" y="1763713"/>
            <a:ext cx="6742112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AutoShape 17"/>
          <p:cNvSpPr>
            <a:spLocks noChangeArrowheads="1"/>
          </p:cNvSpPr>
          <p:nvPr/>
        </p:nvSpPr>
        <p:spPr bwMode="auto">
          <a:xfrm>
            <a:off x="4105275" y="1158876"/>
            <a:ext cx="503237" cy="604837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_s1029"/>
          <p:cNvSpPr>
            <a:spLocks noChangeArrowheads="1"/>
          </p:cNvSpPr>
          <p:nvPr/>
        </p:nvSpPr>
        <p:spPr bwMode="auto">
          <a:xfrm flipV="1">
            <a:off x="0" y="4221086"/>
            <a:ext cx="8789529" cy="2484511"/>
          </a:xfrm>
          <a:custGeom>
            <a:avLst/>
            <a:gdLst>
              <a:gd name="T0" fmla="*/ 334455807 w 21600"/>
              <a:gd name="T1" fmla="*/ 35857158 h 21600"/>
              <a:gd name="T2" fmla="*/ 191117747 w 21600"/>
              <a:gd name="T3" fmla="*/ 71714316 h 21600"/>
              <a:gd name="T4" fmla="*/ 47779437 w 21600"/>
              <a:gd name="T5" fmla="*/ 35857158 h 21600"/>
              <a:gd name="T6" fmla="*/ 1911177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10800000" wrap="none" lIns="0" tIns="0" rIns="0" bIns="0" anchor="ctr"/>
          <a:lstStyle/>
          <a:p>
            <a:pPr algn="ctr">
              <a:defRPr/>
            </a:pPr>
            <a:r>
              <a:rPr lang="hr-HR" sz="1600" b="1" dirty="0">
                <a:latin typeface="Times New Roman"/>
                <a:ea typeface="Times New Roman"/>
              </a:rPr>
              <a:t>Döwlet edaralarynyň işiniň amatlylygy ýeke bir </a:t>
            </a:r>
            <a:r>
              <a:rPr lang="hr-HR" sz="1600" b="1" dirty="0" smtClean="0">
                <a:latin typeface="Times New Roman"/>
                <a:ea typeface="Times New Roman"/>
              </a:rPr>
              <a:t>edaralaryň</a:t>
            </a:r>
            <a:endParaRPr lang="tk-TM" sz="1600" b="1" dirty="0" smtClean="0">
              <a:latin typeface="Times New Roman"/>
              <a:ea typeface="Times New Roman"/>
            </a:endParaRPr>
          </a:p>
          <a:p>
            <a:pPr algn="ctr">
              <a:defRPr/>
            </a:pPr>
            <a:r>
              <a:rPr lang="hr-HR" sz="1600" b="1" dirty="0" smtClean="0">
                <a:latin typeface="Times New Roman"/>
                <a:ea typeface="Times New Roman"/>
              </a:rPr>
              <a:t> </a:t>
            </a:r>
            <a:r>
              <a:rPr lang="hr-HR" sz="1600" b="1" dirty="0">
                <a:latin typeface="Times New Roman"/>
                <a:ea typeface="Times New Roman"/>
              </a:rPr>
              <a:t>içki </a:t>
            </a:r>
            <a:r>
              <a:rPr lang="hr-HR" sz="1600" b="1" dirty="0" smtClean="0">
                <a:latin typeface="Times New Roman"/>
                <a:ea typeface="Times New Roman"/>
              </a:rPr>
              <a:t>gurluşynaýa-da </a:t>
            </a:r>
            <a:r>
              <a:rPr lang="hr-HR" sz="1600" b="1" dirty="0">
                <a:latin typeface="Times New Roman"/>
                <a:ea typeface="Times New Roman"/>
              </a:rPr>
              <a:t>beýleki </a:t>
            </a:r>
            <a:r>
              <a:rPr lang="hr-HR" sz="1600" b="1" dirty="0" smtClean="0">
                <a:latin typeface="Times New Roman"/>
                <a:ea typeface="Times New Roman"/>
              </a:rPr>
              <a:t>edaralar </a:t>
            </a:r>
            <a:r>
              <a:rPr lang="hr-HR" sz="1600" b="1" dirty="0">
                <a:latin typeface="Times New Roman"/>
                <a:ea typeface="Times New Roman"/>
              </a:rPr>
              <a:t>bilen aragatnaşygy bolman, </a:t>
            </a:r>
            <a:endParaRPr lang="tk-TM" sz="1600" b="1" dirty="0" smtClean="0">
              <a:latin typeface="Times New Roman"/>
              <a:ea typeface="Times New Roman"/>
            </a:endParaRPr>
          </a:p>
          <a:p>
            <a:pPr algn="just" eaLnBrk="0" hangingPunct="0">
              <a:spcAft>
                <a:spcPts val="0"/>
              </a:spcAft>
            </a:pPr>
            <a:r>
              <a:rPr lang="hr-HR" sz="1600" b="1" dirty="0" smtClean="0">
                <a:latin typeface="Times New Roman"/>
                <a:ea typeface="Times New Roman"/>
              </a:rPr>
              <a:t>onuň </a:t>
            </a:r>
            <a:r>
              <a:rPr lang="hr-HR" sz="1600" b="1" dirty="0">
                <a:latin typeface="Times New Roman"/>
                <a:ea typeface="Times New Roman"/>
              </a:rPr>
              <a:t>şahsy düzümine hem baglydyr, başgaça aýdanyňda </a:t>
            </a:r>
            <a:r>
              <a:rPr lang="hr-HR" sz="1600" b="1" dirty="0" smtClean="0">
                <a:latin typeface="Times New Roman"/>
                <a:ea typeface="Times New Roman"/>
              </a:rPr>
              <a:t>olarda</a:t>
            </a:r>
            <a:endParaRPr lang="tk-TM" sz="1600" b="1" dirty="0" smtClean="0">
              <a:latin typeface="Times New Roman"/>
              <a:ea typeface="Times New Roman"/>
            </a:endParaRPr>
          </a:p>
          <a:p>
            <a:pPr algn="just" eaLnBrk="0" hangingPunct="0">
              <a:spcAft>
                <a:spcPts val="0"/>
              </a:spcAft>
            </a:pPr>
            <a:r>
              <a:rPr lang="hr-HR" sz="1600" b="1" dirty="0" smtClean="0">
                <a:latin typeface="Times New Roman"/>
                <a:ea typeface="Times New Roman"/>
              </a:rPr>
              <a:t> </a:t>
            </a:r>
            <a:r>
              <a:rPr lang="hr-HR" sz="1600" b="1" dirty="0">
                <a:latin typeface="Times New Roman"/>
                <a:ea typeface="Times New Roman"/>
              </a:rPr>
              <a:t>işleýän </a:t>
            </a:r>
            <a:r>
              <a:rPr lang="hr-HR" sz="1600" b="1" dirty="0" smtClean="0">
                <a:latin typeface="Times New Roman"/>
                <a:ea typeface="Times New Roman"/>
              </a:rPr>
              <a:t>adamlara– </a:t>
            </a:r>
            <a:r>
              <a:rPr lang="hr-HR" sz="1600" b="1" dirty="0">
                <a:latin typeface="Times New Roman"/>
                <a:ea typeface="Times New Roman"/>
              </a:rPr>
              <a:t>döwlet gullukçylaryna hem </a:t>
            </a:r>
            <a:r>
              <a:rPr lang="hr-HR" sz="1600" b="1" dirty="0" smtClean="0">
                <a:latin typeface="Times New Roman"/>
                <a:ea typeface="Times New Roman"/>
              </a:rPr>
              <a:t>baglydyr </a:t>
            </a:r>
            <a:endParaRPr lang="ru-RU" sz="1400" dirty="0">
              <a:latin typeface="Times New Roman"/>
              <a:ea typeface="Times New Roman"/>
            </a:endParaRPr>
          </a:p>
          <a:p>
            <a:pPr algn="ctr">
              <a:defRPr/>
            </a:pPr>
            <a:r>
              <a:rPr lang="hr-HR" sz="1600" b="1" dirty="0" smtClean="0">
                <a:latin typeface="Times New Roman"/>
                <a:ea typeface="Times New Roman"/>
              </a:rPr>
              <a:t> </a:t>
            </a:r>
            <a:endParaRPr lang="ru-RU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082529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1403648" y="260648"/>
            <a:ext cx="6120680" cy="729952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indent="342900" algn="just"/>
            <a:r>
              <a:rPr lang="uz-Cyrl-UZ" sz="2400" b="1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sq-AL" sz="2400" b="1" dirty="0"/>
              <a:t>Administratiw temmi</a:t>
            </a:r>
            <a:r>
              <a:rPr lang="ru-RU" sz="2400" b="1" dirty="0"/>
              <a:t>s</a:t>
            </a:r>
            <a:r>
              <a:rPr lang="sq-AL" sz="2400" b="1" dirty="0"/>
              <a:t>i</a:t>
            </a:r>
            <a:r>
              <a:rPr lang="ru-RU" sz="2400" b="1" dirty="0" err="1"/>
              <a:t>ni</a:t>
            </a:r>
            <a:r>
              <a:rPr lang="sq-AL" sz="2400" b="1" dirty="0"/>
              <a:t>ň </a:t>
            </a:r>
            <a:r>
              <a:rPr lang="sq-AL" sz="2400" b="1" dirty="0" smtClean="0"/>
              <a:t>görnüşleri      </a:t>
            </a:r>
            <a:r>
              <a:rPr lang="en-US" sz="2400" b="1" dirty="0" smtClean="0"/>
              <a:t> </a:t>
            </a:r>
            <a:endParaRPr lang="ru-RU" sz="2000" dirty="0">
              <a:solidFill>
                <a:srgbClr val="FF0000"/>
              </a:solidFill>
              <a:ea typeface="Times New Roman"/>
            </a:endParaRPr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grayWhite">
          <a:xfrm>
            <a:off x="467544" y="1628800"/>
            <a:ext cx="3200400" cy="64807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q-AL" b="1" dirty="0">
                <a:latin typeface="Times New Roman" pitchFamily="18" charset="0"/>
                <a:cs typeface="Times New Roman" pitchFamily="18" charset="0"/>
              </a:rPr>
              <a:t>duýduryş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grayWhite">
          <a:xfrm>
            <a:off x="4444711" y="1578652"/>
            <a:ext cx="3600400" cy="76903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q-AL" b="1" dirty="0">
                <a:latin typeface="Times New Roman" pitchFamily="18" charset="0"/>
                <a:cs typeface="Times New Roman" pitchFamily="18" charset="0"/>
              </a:rPr>
              <a:t>administratiw jerime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smtClean="0"/>
              <a:t> </a:t>
            </a:r>
            <a:endParaRPr lang="ru-RU" sz="12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grayWhite">
          <a:xfrm>
            <a:off x="467544" y="2467868"/>
            <a:ext cx="3200400" cy="119824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q-AL" sz="1600" b="1" dirty="0">
                <a:latin typeface="Times New Roman"/>
                <a:ea typeface="Times New Roman"/>
              </a:rPr>
              <a:t>administratiw hukuk bozulmanyň </a:t>
            </a:r>
            <a:endParaRPr lang="en-US" sz="1600" b="1" dirty="0" smtClean="0">
              <a:latin typeface="Times New Roman"/>
              <a:ea typeface="Times New Roman"/>
            </a:endParaRPr>
          </a:p>
          <a:p>
            <a:pPr algn="ctr"/>
            <a:r>
              <a:rPr lang="sq-AL" sz="1600" b="1" dirty="0" smtClean="0">
                <a:latin typeface="Times New Roman"/>
                <a:ea typeface="Times New Roman"/>
              </a:rPr>
              <a:t>edilmeginiň </a:t>
            </a:r>
            <a:r>
              <a:rPr lang="sq-AL" sz="1600" b="1" dirty="0">
                <a:latin typeface="Times New Roman"/>
                <a:ea typeface="Times New Roman"/>
              </a:rPr>
              <a:t>guraly </a:t>
            </a:r>
            <a:endParaRPr lang="en-US" sz="1600" b="1" dirty="0" smtClean="0">
              <a:latin typeface="Times New Roman"/>
              <a:ea typeface="Times New Roman"/>
            </a:endParaRPr>
          </a:p>
          <a:p>
            <a:pPr algn="ctr"/>
            <a:r>
              <a:rPr lang="sq-AL" sz="1600" b="1" dirty="0" smtClean="0">
                <a:latin typeface="Times New Roman"/>
                <a:ea typeface="Times New Roman"/>
              </a:rPr>
              <a:t>ýa-da </a:t>
            </a:r>
            <a:r>
              <a:rPr lang="sq-AL" sz="1600" b="1" dirty="0">
                <a:latin typeface="Times New Roman"/>
                <a:ea typeface="Times New Roman"/>
              </a:rPr>
              <a:t>gös-göni obýekti </a:t>
            </a:r>
            <a:endParaRPr lang="en-US" sz="1600" b="1" dirty="0" smtClean="0">
              <a:latin typeface="Times New Roman"/>
              <a:ea typeface="Times New Roman"/>
            </a:endParaRPr>
          </a:p>
          <a:p>
            <a:pPr algn="ctr"/>
            <a:r>
              <a:rPr lang="sq-AL" sz="1600" b="1" dirty="0" smtClean="0">
                <a:latin typeface="Times New Roman"/>
                <a:ea typeface="Times New Roman"/>
              </a:rPr>
              <a:t>bolan </a:t>
            </a:r>
            <a:r>
              <a:rPr lang="ru-RU" sz="1600" b="1" dirty="0" err="1">
                <a:latin typeface="Times New Roman"/>
                <a:ea typeface="Times New Roman"/>
              </a:rPr>
              <a:t>närseleri</a:t>
            </a:r>
            <a:r>
              <a:rPr lang="sq-AL" sz="1600" b="1" dirty="0">
                <a:latin typeface="Times New Roman"/>
                <a:ea typeface="Times New Roman"/>
              </a:rPr>
              <a:t> tölegli almak</a:t>
            </a:r>
            <a:endParaRPr lang="ru-RU" sz="1600" b="1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grayWhite">
          <a:xfrm>
            <a:off x="4283968" y="4850014"/>
            <a:ext cx="4464496" cy="146375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indent="342900" algn="ctr"/>
            <a:r>
              <a:rPr lang="sq-AL" sz="1400" b="1" dirty="0">
                <a:latin typeface="Times New Roman"/>
                <a:ea typeface="Times New Roman"/>
              </a:rPr>
              <a:t>d</a:t>
            </a:r>
            <a:r>
              <a:rPr lang="cs-CZ" sz="1400" b="1" dirty="0">
                <a:latin typeface="Times New Roman"/>
                <a:ea typeface="Times New Roman"/>
              </a:rPr>
              <a:t>aşary ýurt raýatlaryny we </a:t>
            </a:r>
            <a:r>
              <a:rPr lang="az-Latn-AZ" sz="1400" b="1" dirty="0">
                <a:latin typeface="Times New Roman"/>
                <a:ea typeface="Times New Roman"/>
              </a:rPr>
              <a:t>raýatlygy bolmadyk </a:t>
            </a:r>
            <a:endParaRPr lang="en-US" sz="1400" b="1" dirty="0" smtClean="0">
              <a:latin typeface="Times New Roman"/>
              <a:ea typeface="Times New Roman"/>
            </a:endParaRPr>
          </a:p>
          <a:p>
            <a:pPr indent="342900" algn="ctr"/>
            <a:r>
              <a:rPr lang="az-Latn-AZ" sz="1400" b="1" dirty="0" smtClean="0">
                <a:latin typeface="Times New Roman"/>
                <a:ea typeface="Times New Roman"/>
              </a:rPr>
              <a:t>adamlary</a:t>
            </a:r>
            <a:r>
              <a:rPr lang="sq-AL" sz="1400" b="1" dirty="0" smtClean="0">
                <a:latin typeface="Times New Roman"/>
                <a:ea typeface="Times New Roman"/>
              </a:rPr>
              <a:t> administratiw </a:t>
            </a:r>
            <a:r>
              <a:rPr lang="sq-AL" sz="1400" b="1" dirty="0">
                <a:latin typeface="Times New Roman"/>
                <a:ea typeface="Times New Roman"/>
              </a:rPr>
              <a:t>taýdan </a:t>
            </a:r>
            <a:r>
              <a:rPr lang="sq-AL" sz="1400" b="1" dirty="0" smtClean="0">
                <a:latin typeface="Times New Roman"/>
                <a:ea typeface="Times New Roman"/>
              </a:rPr>
              <a:t>Türkmenistanyň</a:t>
            </a:r>
            <a:endParaRPr lang="en-US" sz="1400" b="1" dirty="0" smtClean="0">
              <a:latin typeface="Times New Roman"/>
              <a:ea typeface="Times New Roman"/>
            </a:endParaRPr>
          </a:p>
          <a:p>
            <a:pPr indent="342900" algn="ctr"/>
            <a:r>
              <a:rPr lang="sq-AL" sz="1400" b="1" dirty="0" smtClean="0">
                <a:latin typeface="Times New Roman"/>
                <a:ea typeface="Times New Roman"/>
              </a:rPr>
              <a:t> </a:t>
            </a:r>
            <a:r>
              <a:rPr lang="sq-AL" sz="1400" b="1" dirty="0">
                <a:latin typeface="Times New Roman"/>
                <a:ea typeface="Times New Roman"/>
              </a:rPr>
              <a:t>çäginden çykarmak, şeýle hem olaryň </a:t>
            </a:r>
            <a:endParaRPr lang="ru-RU" sz="1400" b="1" dirty="0" smtClean="0">
              <a:latin typeface="Times New Roman"/>
              <a:ea typeface="Times New Roman"/>
            </a:endParaRPr>
          </a:p>
          <a:p>
            <a:pPr indent="342900" algn="ctr"/>
            <a:r>
              <a:rPr lang="sq-AL" sz="1400" b="1" dirty="0" smtClean="0">
                <a:latin typeface="Times New Roman"/>
                <a:ea typeface="Times New Roman"/>
              </a:rPr>
              <a:t>Türkmenistana gelmegini wagtlaýyn </a:t>
            </a:r>
            <a:r>
              <a:rPr lang="sq-AL" sz="1400" b="1" dirty="0">
                <a:latin typeface="Times New Roman"/>
                <a:ea typeface="Times New Roman"/>
              </a:rPr>
              <a:t>çäklendirmek</a:t>
            </a:r>
            <a:endParaRPr lang="ru-RU" sz="14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grayWhite">
          <a:xfrm>
            <a:off x="472864" y="4797152"/>
            <a:ext cx="3213741" cy="72008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q-AL" sz="1600" b="1" dirty="0" smtClean="0">
                <a:latin typeface="Times New Roman"/>
                <a:ea typeface="Times New Roman"/>
              </a:rPr>
              <a:t>administratiw taýdan işi togtatmak</a:t>
            </a:r>
            <a:endParaRPr lang="tk-TM" sz="1600" b="1" dirty="0" smtClean="0">
              <a:latin typeface="Times New Roman"/>
              <a:ea typeface="Times New Roman"/>
            </a:endParaRPr>
          </a:p>
          <a:p>
            <a:pPr algn="ctr"/>
            <a:r>
              <a:rPr lang="en-US" sz="1600" dirty="0" smtClean="0">
                <a:latin typeface="Times New Roman"/>
                <a:ea typeface="Times New Roman"/>
              </a:rPr>
              <a:t> </a:t>
            </a:r>
            <a:endParaRPr lang="ru-RU" sz="1600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45064" name="AutoShape 8"/>
          <p:cNvSpPr>
            <a:spLocks noChangeArrowheads="1"/>
          </p:cNvSpPr>
          <p:nvPr/>
        </p:nvSpPr>
        <p:spPr bwMode="grayWhite">
          <a:xfrm>
            <a:off x="4463988" y="3848402"/>
            <a:ext cx="3594354" cy="77114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q-AL" sz="1600" b="1" dirty="0">
                <a:solidFill>
                  <a:srgbClr val="000000"/>
                </a:solidFill>
                <a:latin typeface="Times New Roman"/>
                <a:ea typeface="Times New Roman"/>
              </a:rPr>
              <a:t>administratiw taýdan tussag etmek</a:t>
            </a:r>
            <a:r>
              <a:rPr lang="sq-AL" sz="16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16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en-US" sz="1400" dirty="0" smtClean="0">
                <a:latin typeface="Times New Roman"/>
                <a:ea typeface="Times New Roman"/>
              </a:rPr>
              <a:t> </a:t>
            </a:r>
            <a:endParaRPr lang="ru-RU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grayWhite">
          <a:xfrm>
            <a:off x="4426097" y="2598936"/>
            <a:ext cx="3564396" cy="936104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q-AL" sz="1600" b="1" dirty="0">
                <a:latin typeface="Times New Roman"/>
                <a:ea typeface="Times New Roman"/>
              </a:rPr>
              <a:t>administratiw hukuk bozulmanyň </a:t>
            </a:r>
            <a:endParaRPr lang="en-US" sz="1600" b="1" dirty="0" smtClean="0">
              <a:latin typeface="Times New Roman"/>
              <a:ea typeface="Times New Roman"/>
            </a:endParaRPr>
          </a:p>
          <a:p>
            <a:pPr algn="ctr"/>
            <a:r>
              <a:rPr lang="sq-AL" sz="1600" b="1" dirty="0" smtClean="0">
                <a:latin typeface="Times New Roman"/>
                <a:ea typeface="Times New Roman"/>
              </a:rPr>
              <a:t>edilmeginiň </a:t>
            </a:r>
            <a:r>
              <a:rPr lang="sq-AL" sz="1600" b="1" dirty="0">
                <a:latin typeface="Times New Roman"/>
                <a:ea typeface="Times New Roman"/>
              </a:rPr>
              <a:t>guraly ýa-da gös-göni </a:t>
            </a:r>
            <a:endParaRPr lang="en-US" sz="1600" b="1" dirty="0" smtClean="0">
              <a:latin typeface="Times New Roman"/>
              <a:ea typeface="Times New Roman"/>
            </a:endParaRPr>
          </a:p>
          <a:p>
            <a:pPr algn="ctr"/>
            <a:r>
              <a:rPr lang="sq-AL" sz="1600" b="1" dirty="0" smtClean="0">
                <a:latin typeface="Times New Roman"/>
                <a:ea typeface="Times New Roman"/>
              </a:rPr>
              <a:t>obýekti </a:t>
            </a:r>
            <a:r>
              <a:rPr lang="ru-RU" sz="1600" b="1" dirty="0" err="1" smtClean="0">
                <a:latin typeface="Times New Roman"/>
                <a:ea typeface="Times New Roman"/>
              </a:rPr>
              <a:t>närseleri</a:t>
            </a:r>
            <a:r>
              <a:rPr lang="sq-AL" sz="1600" b="1" dirty="0" smtClean="0">
                <a:latin typeface="Times New Roman"/>
                <a:ea typeface="Times New Roman"/>
              </a:rPr>
              <a:t> </a:t>
            </a:r>
            <a:r>
              <a:rPr lang="sq-AL" sz="1600" b="1" dirty="0">
                <a:latin typeface="Times New Roman"/>
                <a:ea typeface="Times New Roman"/>
              </a:rPr>
              <a:t>muzdus almak</a:t>
            </a:r>
            <a:endParaRPr lang="ru-RU" sz="16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grayWhite">
          <a:xfrm>
            <a:off x="467544" y="3849260"/>
            <a:ext cx="3200400" cy="78834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q-AL" sz="1400" b="1" dirty="0">
                <a:latin typeface="Times New Roman"/>
                <a:ea typeface="Times New Roman"/>
              </a:rPr>
              <a:t>fiziki şahsa berlen ýörite </a:t>
            </a:r>
            <a:endParaRPr lang="en-US" sz="1400" b="1" dirty="0" smtClean="0">
              <a:latin typeface="Times New Roman"/>
              <a:ea typeface="Times New Roman"/>
            </a:endParaRPr>
          </a:p>
          <a:p>
            <a:pPr algn="ctr"/>
            <a:r>
              <a:rPr lang="sq-AL" sz="1400" b="1" dirty="0" smtClean="0">
                <a:latin typeface="Times New Roman"/>
                <a:ea typeface="Times New Roman"/>
              </a:rPr>
              <a:t>hukugy çäklendirmek</a:t>
            </a:r>
            <a:endParaRPr lang="tk-TM" sz="1400" b="1" dirty="0" smtClean="0">
              <a:latin typeface="Times New Roman"/>
              <a:ea typeface="Times New Roman"/>
            </a:endParaRPr>
          </a:p>
          <a:p>
            <a:pPr algn="ctr"/>
            <a:r>
              <a:rPr lang="en-US" sz="1000" smtClean="0">
                <a:latin typeface="Times New Roman"/>
                <a:ea typeface="Times New Roman"/>
              </a:rPr>
              <a:t> </a:t>
            </a:r>
            <a:endParaRPr lang="uz-Cyrl-UZ" sz="1000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5440944" y="972886"/>
            <a:ext cx="720080" cy="6559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2699792" y="990600"/>
            <a:ext cx="936104" cy="6559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grayWhite">
          <a:xfrm>
            <a:off x="467544" y="5708807"/>
            <a:ext cx="3141733" cy="72008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imes New Roman"/>
                <a:ea typeface="Times New Roman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jemgy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ýet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işlerinde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işletmek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58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188" y="371930"/>
            <a:ext cx="8229600" cy="6153413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spcAft>
                <a:spcPts val="0"/>
              </a:spcAft>
              <a:buClr>
                <a:srgbClr val="F0A22E"/>
              </a:buClr>
              <a:buNone/>
            </a:pP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sq-AL" sz="2400" b="1" dirty="0"/>
              <a:t> 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cs-CZ" sz="2400" b="1" dirty="0"/>
              <a:t> </a:t>
            </a:r>
            <a:endParaRPr lang="ru-RU" sz="2400" dirty="0"/>
          </a:p>
          <a:p>
            <a:pPr marL="0" indent="0">
              <a:buNone/>
            </a:pPr>
            <a:r>
              <a:rPr lang="sk-SK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8000" dirty="0" smtClean="0">
                <a:latin typeface="Times New Roman"/>
                <a:ea typeface="Calibri"/>
                <a:cs typeface="Times New Roman"/>
              </a:rPr>
              <a:t>Türkmenistanyň </a:t>
            </a:r>
            <a:r>
              <a:rPr lang="cs-CZ" sz="8000" dirty="0">
                <a:latin typeface="Times New Roman"/>
                <a:ea typeface="Calibri"/>
                <a:cs typeface="Times New Roman"/>
              </a:rPr>
              <a:t>Konstitusiýasy. </a:t>
            </a:r>
            <a:r>
              <a:rPr lang="en-US" sz="8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cs-CZ" sz="8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˝</a:t>
            </a:r>
            <a:r>
              <a:rPr lang="cs-CZ" sz="8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Türkmenistan˝ gazeti</a:t>
            </a:r>
            <a:r>
              <a:rPr lang="sq-AL" sz="8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cs-CZ" sz="8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8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15.09.16 ý</a:t>
            </a:r>
            <a:r>
              <a:rPr lang="ru-RU" sz="8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q-AL" sz="8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8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68-76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91-95,</a:t>
            </a:r>
            <a:r>
              <a:rPr lang="sq-AL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109</a:t>
            </a:r>
            <a:r>
              <a:rPr lang="sq-AL" sz="8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k-SK" sz="8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o-RO" sz="8000" dirty="0">
                <a:latin typeface="Times New Roman" pitchFamily="18" charset="0"/>
                <a:cs typeface="Times New Roman" pitchFamily="18" charset="0"/>
              </a:rPr>
              <a:t>Türkmenistanyň kanunçylygynyň esaslary . </a:t>
            </a:r>
            <a:r>
              <a:rPr lang="hr-HR" sz="8000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ro-RO" sz="8000" dirty="0">
                <a:latin typeface="Times New Roman" pitchFamily="18" charset="0"/>
                <a:cs typeface="Times New Roman" pitchFamily="18" charset="0"/>
              </a:rPr>
              <a:t>okary okuw mekdepleri üçin okuw kitaby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A-2010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ý.,  s.  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57-110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M. Tyll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aew we ba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galar D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olandyryş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 hukugy.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Ýokary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okuw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mekdepleri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üçin okuw kitaby. А.: Türkmen  döwlet neşiriýat gullugy, 2012 ý.- 231 </a:t>
            </a:r>
            <a:r>
              <a:rPr lang="sq-AL" sz="8000" dirty="0" smtClean="0">
                <a:latin typeface="Times New Roman" pitchFamily="18" charset="0"/>
                <a:cs typeface="Times New Roman" pitchFamily="18" charset="0"/>
              </a:rPr>
              <a:t>s.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«Häkimler hakynda» Türkmenistanyň kanuny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˝Türkmenistan˝ gazeti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 24.11.1995ý.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k-TM" sz="8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« Rayatlaryň ýüz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tutmalary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we olara garamagyň  tertibi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hakynda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» Türkmenistanyň kanuny - ˝ Türkmenistan˝  gazeti,  14.01.1999 ý. 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k-TM" sz="8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tr-TR" sz="8000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sq-AL" sz="8000" dirty="0" smtClean="0">
                <a:latin typeface="Times New Roman" pitchFamily="18" charset="0"/>
                <a:cs typeface="Times New Roman" pitchFamily="18" charset="0"/>
              </a:rPr>
              <a:t>Ýerine 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ýetiriji ýerli häkimiýet</a:t>
            </a:r>
            <a:r>
              <a:rPr lang="tr-TR" sz="8000" dirty="0">
                <a:latin typeface="Times New Roman" pitchFamily="18" charset="0"/>
                <a:cs typeface="Times New Roman" pitchFamily="18" charset="0"/>
              </a:rPr>
              <a:t> hakynda »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kanuny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Türkmenistan˝gazeti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18.05.201</a:t>
            </a:r>
            <a:r>
              <a:rPr lang="tr-TR" sz="8000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ý.        </a:t>
            </a:r>
            <a:r>
              <a:rPr lang="tr-TR" sz="8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k-TM" sz="8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Ýol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tereketiniň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howpsuzlygy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hakynda»  Türkmenistanyň kanuny -˝Türkmenistan˝  gazeti 1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.04.2012 ý.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k-TM" sz="8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8000" dirty="0" err="1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hakynda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» </a:t>
            </a:r>
            <a:r>
              <a:rPr lang="en-US" sz="8000" dirty="0" err="1"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latin typeface="Times New Roman" pitchFamily="18" charset="0"/>
                <a:cs typeface="Times New Roman" pitchFamily="18" charset="0"/>
              </a:rPr>
              <a:t>kanuny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cs-CZ" sz="80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˝Türkmenistan˝ gazeti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8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14.05.2013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8000" dirty="0">
                <a:latin typeface="Times New Roman"/>
                <a:ea typeface="Times New Roman"/>
              </a:rPr>
              <a:t> </a:t>
            </a:r>
            <a:r>
              <a:rPr lang="en-US" sz="8000" dirty="0" err="1">
                <a:latin typeface="Times New Roman"/>
                <a:ea typeface="Times New Roman"/>
              </a:rPr>
              <a:t>Türkmenistanyň</a:t>
            </a:r>
            <a:r>
              <a:rPr lang="en-US" sz="8000" dirty="0">
                <a:latin typeface="Times New Roman"/>
                <a:ea typeface="Times New Roman"/>
              </a:rPr>
              <a:t> </a:t>
            </a:r>
            <a:r>
              <a:rPr lang="en-US" sz="8000" dirty="0" err="1">
                <a:latin typeface="Times New Roman"/>
                <a:ea typeface="Times New Roman"/>
              </a:rPr>
              <a:t>Administratiw</a:t>
            </a:r>
            <a:r>
              <a:rPr lang="en-US" sz="8000" dirty="0">
                <a:latin typeface="Times New Roman"/>
                <a:ea typeface="Times New Roman"/>
              </a:rPr>
              <a:t> </a:t>
            </a:r>
            <a:r>
              <a:rPr lang="en-US" sz="8000" dirty="0" err="1">
                <a:latin typeface="Times New Roman"/>
                <a:ea typeface="Times New Roman"/>
              </a:rPr>
              <a:t>hukuk</a:t>
            </a:r>
            <a:r>
              <a:rPr lang="en-US" sz="8000" dirty="0">
                <a:latin typeface="Times New Roman"/>
                <a:ea typeface="Times New Roman"/>
              </a:rPr>
              <a:t> </a:t>
            </a:r>
            <a:r>
              <a:rPr lang="en-US" sz="8000" dirty="0" err="1">
                <a:latin typeface="Times New Roman"/>
                <a:ea typeface="Times New Roman"/>
              </a:rPr>
              <a:t>tertibiniň</a:t>
            </a:r>
            <a:r>
              <a:rPr lang="en-US" sz="8000" dirty="0">
                <a:latin typeface="Times New Roman"/>
                <a:ea typeface="Times New Roman"/>
              </a:rPr>
              <a:t> </a:t>
            </a:r>
            <a:r>
              <a:rPr lang="en-US" sz="8000" dirty="0" err="1">
                <a:latin typeface="Times New Roman"/>
                <a:ea typeface="Times New Roman"/>
              </a:rPr>
              <a:t>bozulmalary</a:t>
            </a:r>
            <a:r>
              <a:rPr lang="en-US" sz="8000" dirty="0">
                <a:latin typeface="Times New Roman"/>
                <a:ea typeface="Times New Roman"/>
              </a:rPr>
              <a:t> </a:t>
            </a:r>
            <a:r>
              <a:rPr lang="en-US" sz="8000" dirty="0" err="1">
                <a:latin typeface="Times New Roman"/>
                <a:ea typeface="Times New Roman"/>
              </a:rPr>
              <a:t>hakyndaky</a:t>
            </a:r>
            <a:r>
              <a:rPr lang="en-US" sz="8000" dirty="0">
                <a:latin typeface="Times New Roman"/>
                <a:ea typeface="Times New Roman"/>
              </a:rPr>
              <a:t> </a:t>
            </a:r>
            <a:r>
              <a:rPr lang="en-US" sz="8000" dirty="0" err="1" smtClean="0">
                <a:latin typeface="Times New Roman"/>
                <a:ea typeface="Times New Roman"/>
              </a:rPr>
              <a:t>kodeksi</a:t>
            </a:r>
            <a:r>
              <a:rPr lang="en-US" sz="8000" dirty="0" smtClean="0">
                <a:latin typeface="Times New Roman"/>
                <a:ea typeface="Times New Roman"/>
              </a:rPr>
              <a:t> </a:t>
            </a:r>
            <a:r>
              <a:rPr lang="cs-CZ" sz="8000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 Mejlisiniň </a:t>
            </a:r>
            <a:r>
              <a:rPr lang="ru-RU" sz="8000" dirty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cs-CZ" sz="8000" dirty="0">
                <a:solidFill>
                  <a:srgbClr val="000000"/>
                </a:solidFill>
                <a:latin typeface="Times New Roman"/>
                <a:ea typeface="Times New Roman"/>
              </a:rPr>
              <a:t>Maglumatlary</a:t>
            </a:r>
            <a:r>
              <a:rPr lang="sk-SK" sz="8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cs-CZ" sz="8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№ </a:t>
            </a:r>
            <a:r>
              <a:rPr lang="ru-RU" sz="8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cs-CZ" sz="8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sz="8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2013</a:t>
            </a:r>
            <a:r>
              <a:rPr lang="cs-CZ" sz="8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ý</a:t>
            </a:r>
            <a:r>
              <a:rPr lang="cs-CZ" sz="80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7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>
              <a:buClr>
                <a:srgbClr val="F0A22E"/>
              </a:buClr>
              <a:buNone/>
            </a:pPr>
            <a:r>
              <a:rPr lang="tk-TM" sz="80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80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8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«Türkmenistanyň döwlet gullugy hakynda » Türkmenistanyň kanuny -- ˝Türkmenistan˝ gazeti</a:t>
            </a:r>
            <a:r>
              <a:rPr lang="ru-RU" sz="8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8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8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cs-CZ" sz="8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tk-TM" sz="8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8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k-TM" sz="8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cs-CZ" sz="8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ý. </a:t>
            </a:r>
            <a:endParaRPr lang="ru-RU" sz="80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182880" indent="0" algn="just">
              <a:spcAft>
                <a:spcPts val="0"/>
              </a:spcAft>
              <a:buNone/>
            </a:pPr>
            <a:r>
              <a:rPr lang="ru-RU" sz="8000" dirty="0" smtClean="0">
                <a:latin typeface="Times New Roman"/>
                <a:ea typeface="Times New Roman"/>
              </a:rPr>
              <a:t>10</a:t>
            </a:r>
            <a:r>
              <a:rPr lang="sq-AL" sz="8000" dirty="0" smtClean="0">
                <a:latin typeface="Times New Roman"/>
                <a:ea typeface="Times New Roman"/>
              </a:rPr>
              <a:t>.«</a:t>
            </a:r>
            <a:r>
              <a:rPr lang="ru-RU" sz="8000" dirty="0" err="1">
                <a:latin typeface="Times New Roman"/>
                <a:ea typeface="Times New Roman"/>
              </a:rPr>
              <a:t>Döwlet</a:t>
            </a:r>
            <a:r>
              <a:rPr lang="ru-RU" sz="8000" dirty="0">
                <a:latin typeface="Times New Roman"/>
                <a:ea typeface="Times New Roman"/>
              </a:rPr>
              <a:t> </a:t>
            </a:r>
            <a:r>
              <a:rPr lang="ru-RU" sz="8000" dirty="0" err="1">
                <a:latin typeface="Times New Roman"/>
                <a:ea typeface="Times New Roman"/>
              </a:rPr>
              <a:t>gullukçysynyň</a:t>
            </a:r>
            <a:r>
              <a:rPr lang="ru-RU" sz="8000" dirty="0">
                <a:latin typeface="Times New Roman"/>
                <a:ea typeface="Times New Roman"/>
              </a:rPr>
              <a:t> </a:t>
            </a:r>
            <a:r>
              <a:rPr lang="ru-RU" sz="8000" dirty="0" err="1">
                <a:latin typeface="Times New Roman"/>
                <a:ea typeface="Times New Roman"/>
              </a:rPr>
              <a:t>etikasy</a:t>
            </a:r>
            <a:r>
              <a:rPr lang="ru-RU" sz="8000" dirty="0">
                <a:latin typeface="Times New Roman"/>
                <a:ea typeface="Times New Roman"/>
              </a:rPr>
              <a:t> </a:t>
            </a:r>
            <a:r>
              <a:rPr lang="ru-RU" sz="8000" dirty="0" err="1">
                <a:latin typeface="Times New Roman"/>
                <a:ea typeface="Times New Roman"/>
              </a:rPr>
              <a:t>we</a:t>
            </a:r>
            <a:r>
              <a:rPr lang="ru-RU" sz="8000" dirty="0">
                <a:latin typeface="Times New Roman"/>
                <a:ea typeface="Times New Roman"/>
              </a:rPr>
              <a:t> </a:t>
            </a:r>
            <a:r>
              <a:rPr lang="ru-RU" sz="8000" dirty="0" err="1">
                <a:latin typeface="Times New Roman"/>
                <a:ea typeface="Times New Roman"/>
              </a:rPr>
              <a:t>gulluk</a:t>
            </a:r>
            <a:r>
              <a:rPr lang="ru-RU" sz="8000" dirty="0">
                <a:latin typeface="Times New Roman"/>
                <a:ea typeface="Times New Roman"/>
              </a:rPr>
              <a:t> </a:t>
            </a:r>
            <a:r>
              <a:rPr lang="ru-RU" sz="8000" dirty="0" err="1">
                <a:latin typeface="Times New Roman"/>
                <a:ea typeface="Times New Roman"/>
              </a:rPr>
              <a:t>özüni</a:t>
            </a:r>
            <a:r>
              <a:rPr lang="ru-RU" sz="8000" dirty="0">
                <a:latin typeface="Times New Roman"/>
                <a:ea typeface="Times New Roman"/>
              </a:rPr>
              <a:t> </a:t>
            </a:r>
            <a:r>
              <a:rPr lang="ru-RU" sz="8000" dirty="0" err="1">
                <a:latin typeface="Times New Roman"/>
                <a:ea typeface="Times New Roman"/>
              </a:rPr>
              <a:t>alyp</a:t>
            </a:r>
            <a:r>
              <a:rPr lang="ru-RU" sz="8000" dirty="0">
                <a:latin typeface="Times New Roman"/>
                <a:ea typeface="Times New Roman"/>
              </a:rPr>
              <a:t> </a:t>
            </a:r>
            <a:r>
              <a:rPr lang="ru-RU" sz="8000" dirty="0" err="1">
                <a:latin typeface="Times New Roman"/>
                <a:ea typeface="Times New Roman"/>
              </a:rPr>
              <a:t>barşy</a:t>
            </a:r>
            <a:r>
              <a:rPr lang="ru-RU" sz="8000" dirty="0">
                <a:latin typeface="Times New Roman"/>
                <a:ea typeface="Times New Roman"/>
              </a:rPr>
              <a:t> </a:t>
            </a:r>
            <a:r>
              <a:rPr lang="ru-RU" sz="8000" dirty="0" err="1">
                <a:latin typeface="Times New Roman"/>
                <a:ea typeface="Times New Roman"/>
              </a:rPr>
              <a:t>hakynda</a:t>
            </a:r>
            <a:r>
              <a:rPr lang="sq-AL" sz="8000" dirty="0">
                <a:latin typeface="Times New Roman"/>
                <a:ea typeface="Times New Roman"/>
              </a:rPr>
              <a:t>» Türkmenistanyň kanuny </a:t>
            </a:r>
            <a:r>
              <a:rPr lang="cs-CZ" sz="8000" dirty="0">
                <a:latin typeface="Times New Roman"/>
                <a:ea typeface="Times New Roman"/>
              </a:rPr>
              <a:t>˝Türkmenistan˝  gazeti –  </a:t>
            </a:r>
            <a:r>
              <a:rPr lang="ru-RU" sz="8000" dirty="0">
                <a:latin typeface="Times New Roman"/>
                <a:ea typeface="Times New Roman"/>
              </a:rPr>
              <a:t>31.03</a:t>
            </a:r>
            <a:r>
              <a:rPr lang="cs-CZ" sz="8000" dirty="0">
                <a:latin typeface="Times New Roman"/>
                <a:ea typeface="Times New Roman"/>
              </a:rPr>
              <a:t>.20</a:t>
            </a:r>
            <a:r>
              <a:rPr lang="ru-RU" sz="8000" dirty="0">
                <a:latin typeface="Times New Roman"/>
                <a:ea typeface="Times New Roman"/>
              </a:rPr>
              <a:t>16 </a:t>
            </a:r>
            <a:r>
              <a:rPr lang="cs-CZ" sz="8000" dirty="0">
                <a:latin typeface="Times New Roman"/>
                <a:ea typeface="Times New Roman"/>
              </a:rPr>
              <a:t>ý</a:t>
            </a:r>
            <a:r>
              <a:rPr lang="ru-RU" sz="8000" dirty="0">
                <a:latin typeface="Times New Roman"/>
                <a:ea typeface="Times New Roman"/>
              </a:rPr>
              <a:t>.</a:t>
            </a:r>
            <a:endParaRPr lang="ru-RU" sz="72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8000" b="1" dirty="0">
                <a:latin typeface="Times New Roman"/>
                <a:ea typeface="Times New Roman"/>
              </a:rPr>
              <a:t> </a:t>
            </a:r>
            <a:endParaRPr lang="ru-RU" sz="72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sz="8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6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141099"/>
            <a:ext cx="1475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Edebiýat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80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57"/>
    </mc:Choice>
    <mc:Fallback xmlns="">
      <p:transition spd="slow" advTm="915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DC92ECF-74CD-4661-9768-9746789D7BF5}" type="slidenum">
              <a:rPr lang="ru-RU" sz="1200">
                <a:latin typeface="+mn-lt"/>
              </a:rPr>
              <a:pPr algn="r">
                <a:defRPr/>
              </a:pPr>
              <a:t>3</a:t>
            </a:fld>
            <a:endParaRPr lang="ru-RU" sz="1200">
              <a:latin typeface="+mn-lt"/>
            </a:endParaRPr>
          </a:p>
        </p:txBody>
      </p:sp>
      <p:sp>
        <p:nvSpPr>
          <p:cNvPr id="44034" name="Rectangle 5"/>
          <p:cNvSpPr>
            <a:spLocks noChangeArrowheads="1"/>
          </p:cNvSpPr>
          <p:nvPr/>
        </p:nvSpPr>
        <p:spPr bwMode="auto">
          <a:xfrm>
            <a:off x="395288" y="890588"/>
            <a:ext cx="83026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ru-RU" sz="3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08226" name="Rectangle 2"/>
          <p:cNvSpPr>
            <a:spLocks noChangeArrowheads="1"/>
          </p:cNvSpPr>
          <p:nvPr/>
        </p:nvSpPr>
        <p:spPr bwMode="auto">
          <a:xfrm>
            <a:off x="1108075" y="1557338"/>
            <a:ext cx="6992938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ru-RU" sz="2000" dirty="0">
              <a:effectLst>
                <a:outerShdw blurRad="38100" dist="38100" dir="2700000" algn="tl">
                  <a:srgbClr val="000000"/>
                </a:outerShdw>
              </a:effectLst>
              <a:latin typeface="Constantia" pitchFamily="18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SzPct val="95000"/>
              <a:defRPr/>
            </a:pPr>
            <a:endParaRPr lang="ru-RU" sz="28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4037" name="Прямоугольник 4"/>
          <p:cNvSpPr>
            <a:spLocks noChangeArrowheads="1"/>
          </p:cNvSpPr>
          <p:nvPr/>
        </p:nvSpPr>
        <p:spPr bwMode="auto">
          <a:xfrm>
            <a:off x="2195513" y="6508750"/>
            <a:ext cx="5662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7" y="442285"/>
            <a:ext cx="7942336" cy="4988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114300" algn="just">
              <a:spcAft>
                <a:spcPts val="0"/>
              </a:spcAft>
            </a:pPr>
            <a:r>
              <a:rPr lang="en-US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</a:t>
            </a:r>
            <a:endParaRPr lang="ru-RU" sz="16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cs-CZ" sz="2000" dirty="0">
                <a:solidFill>
                  <a:srgbClr val="FF0000"/>
                </a:solidFill>
                <a:latin typeface="Times New Roman"/>
                <a:ea typeface="Times New Roman"/>
              </a:rPr>
              <a:t>Türkmenistanyň </a:t>
            </a:r>
            <a:r>
              <a:rPr lang="ru-RU" sz="200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/>
                <a:ea typeface="Times New Roman"/>
              </a:rPr>
              <a:t>dolandyryş</a:t>
            </a:r>
            <a:r>
              <a:rPr lang="ru-RU" sz="2000" dirty="0">
                <a:solidFill>
                  <a:srgbClr val="FF0000"/>
                </a:solidFill>
                <a:latin typeface="Times New Roman"/>
                <a:ea typeface="Times New Roman"/>
              </a:rPr>
              <a:t>  </a:t>
            </a:r>
            <a:r>
              <a:rPr lang="cs-CZ" sz="2000" dirty="0">
                <a:solidFill>
                  <a:srgbClr val="FF0000"/>
                </a:solidFill>
                <a:latin typeface="Times New Roman"/>
                <a:ea typeface="Times New Roman"/>
              </a:rPr>
              <a:t>hukugy - döwlet dolandyryş edaralarynyň </a:t>
            </a:r>
            <a:r>
              <a:rPr lang="cs-CZ" sz="2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ý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e</a:t>
            </a:r>
            <a:r>
              <a:rPr lang="cs-CZ" sz="2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rine </a:t>
            </a:r>
            <a:r>
              <a:rPr lang="cs-CZ" sz="2000" dirty="0">
                <a:solidFill>
                  <a:srgbClr val="FF0000"/>
                </a:solidFill>
                <a:latin typeface="Times New Roman"/>
                <a:ea typeface="Times New Roman"/>
              </a:rPr>
              <a:t>ýetirijilik we serenjam </a:t>
            </a:r>
            <a:r>
              <a:rPr lang="cs-CZ" sz="2000" spc="45" dirty="0" smtClean="0">
                <a:solidFill>
                  <a:srgbClr val="FF0000"/>
                </a:solidFill>
                <a:latin typeface="Times New Roman"/>
                <a:ea typeface="Times New Roman"/>
              </a:rPr>
              <a:t>berijilik </a:t>
            </a:r>
            <a:r>
              <a:rPr lang="cs-CZ" sz="2000" spc="45" dirty="0">
                <a:solidFill>
                  <a:srgbClr val="FF0000"/>
                </a:solidFill>
                <a:latin typeface="Times New Roman"/>
                <a:ea typeface="Times New Roman"/>
              </a:rPr>
              <a:t>işi bilen baglanyşykly jemgyýetçilik gatnaşyklary </a:t>
            </a:r>
            <a:r>
              <a:rPr lang="cs-CZ" sz="2000" spc="-20" dirty="0">
                <a:solidFill>
                  <a:srgbClr val="FF0000"/>
                </a:solidFill>
                <a:latin typeface="Times New Roman"/>
                <a:ea typeface="Times New Roman"/>
              </a:rPr>
              <a:t>hakimiyet we tabyn bolmaklyk  başlangyçlarynyň </a:t>
            </a:r>
            <a:r>
              <a:rPr lang="cs-CZ" sz="2000" spc="55" dirty="0">
                <a:solidFill>
                  <a:srgbClr val="FF0000"/>
                </a:solidFill>
                <a:latin typeface="Times New Roman"/>
                <a:ea typeface="Times New Roman"/>
              </a:rPr>
              <a:t>esasynda  kadalaýşdyrýan hukuk namalarynyň </a:t>
            </a:r>
            <a:r>
              <a:rPr lang="cs-CZ" sz="2000" spc="15" dirty="0">
                <a:solidFill>
                  <a:srgbClr val="FF0000"/>
                </a:solidFill>
                <a:latin typeface="Times New Roman"/>
                <a:ea typeface="Times New Roman"/>
              </a:rPr>
              <a:t>jemidir.</a:t>
            </a:r>
            <a:endParaRPr lang="ru-RU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cs-CZ" sz="2000" spc="105" dirty="0">
                <a:solidFill>
                  <a:srgbClr val="FF0000"/>
                </a:solidFill>
                <a:latin typeface="Times New Roman"/>
                <a:ea typeface="Times New Roman"/>
              </a:rPr>
              <a:t>Bu pudagyň hukuk namalary:</a:t>
            </a:r>
            <a:r>
              <a:rPr lang="cs-CZ" sz="2000" spc="25" dirty="0">
                <a:solidFill>
                  <a:srgbClr val="FF0000"/>
                </a:solidFill>
                <a:latin typeface="Times New Roman"/>
                <a:ea typeface="Times New Roman"/>
              </a:rPr>
              <a:t>halk hojalygyny, </a:t>
            </a:r>
            <a:r>
              <a:rPr lang="cs-CZ" sz="2000" spc="30" dirty="0">
                <a:solidFill>
                  <a:srgbClr val="FF0000"/>
                </a:solidFill>
                <a:latin typeface="Times New Roman"/>
                <a:ea typeface="Times New Roman"/>
              </a:rPr>
              <a:t>durmuş-medeni, syýasy meseleleri dolandyrmakda ýüze çykýan jemgyýetçilik gatnaşyrlaryny kadalaşdyrýär</a:t>
            </a:r>
            <a:r>
              <a:rPr lang="cs-CZ" sz="2000" spc="30" dirty="0" smtClean="0">
                <a:solidFill>
                  <a:srgbClr val="FF0000"/>
                </a:solidFill>
                <a:latin typeface="Times New Roman"/>
                <a:ea typeface="Times New Roman"/>
              </a:rPr>
              <a:t>.</a:t>
            </a:r>
            <a:r>
              <a:rPr lang="ru-RU" sz="200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cs-CZ" sz="2000" dirty="0">
                <a:solidFill>
                  <a:srgbClr val="FF0000"/>
                </a:solidFill>
                <a:latin typeface="Times New Roman"/>
                <a:ea typeface="Times New Roman"/>
              </a:rPr>
              <a:t>Mysal üçin</a:t>
            </a:r>
            <a:r>
              <a:rPr lang="ru-RU" sz="2000" dirty="0">
                <a:solidFill>
                  <a:srgbClr val="FF0000"/>
                </a:solidFill>
                <a:latin typeface="Times New Roman"/>
                <a:ea typeface="Times New Roman"/>
              </a:rPr>
              <a:t>:</a:t>
            </a:r>
            <a:r>
              <a:rPr lang="cs-CZ" sz="2000" dirty="0">
                <a:solidFill>
                  <a:srgbClr val="FF0000"/>
                </a:solidFill>
                <a:latin typeface="Times New Roman"/>
                <a:ea typeface="Times New Roman"/>
              </a:rPr>
              <a:t> senagaty, oba hojalygyny, transporty, bilimi, saglygy goraýşy, medeniýeti, ýurduň  goralmagyny, içeri işlerini  dolandyrmagy, daşary  syýasy, ykdysady, medeni meselelerini we başga-da birnäçe pudaklary hem-de pudagara sferasyny kadalaşdyrmaklyga gönükdirilendir</a:t>
            </a:r>
            <a:r>
              <a:rPr lang="cs-CZ" sz="2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.</a:t>
            </a:r>
            <a:r>
              <a:rPr lang="ru-RU" sz="200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en-US" sz="20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ru-RU" sz="2000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Dolandyryş</a:t>
            </a:r>
            <a:r>
              <a:rPr lang="cs-CZ" sz="2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cs-CZ" sz="2000" dirty="0">
                <a:solidFill>
                  <a:srgbClr val="FF0000"/>
                </a:solidFill>
                <a:latin typeface="Times New Roman"/>
                <a:ea typeface="Times New Roman"/>
              </a:rPr>
              <a:t>hukugyñ ýörite bölümi </a:t>
            </a:r>
            <a:r>
              <a:rPr lang="cs-CZ" sz="2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bol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up</a:t>
            </a:r>
            <a:r>
              <a:rPr lang="cs-CZ" sz="2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cs-CZ" sz="2000" dirty="0">
                <a:solidFill>
                  <a:srgbClr val="FF0000"/>
                </a:solidFill>
                <a:latin typeface="Times New Roman"/>
                <a:ea typeface="Times New Roman"/>
              </a:rPr>
              <a:t>döwlet dolandyryşynyň ähli pudaklarynda ýüze çykýan jemgyýetçilik gatnaşyklary kadalaşdyrmak  üçin  niýetlenendir. </a:t>
            </a:r>
            <a:endParaRPr lang="ru-RU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28600" algn="just">
              <a:spcBef>
                <a:spcPts val="500"/>
              </a:spcBef>
              <a:spcAft>
                <a:spcPts val="0"/>
              </a:spcAft>
            </a:pP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063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омер слайда 5"/>
          <p:cNvSpPr txBox="1">
            <a:spLocks noGrp="1"/>
          </p:cNvSpPr>
          <p:nvPr/>
        </p:nvSpPr>
        <p:spPr bwMode="auto">
          <a:xfrm>
            <a:off x="8172450" y="6248400"/>
            <a:ext cx="51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580057F-C2F3-4F89-AA46-11526E842C04}" type="slidenum">
              <a:rPr lang="ru-RU" sz="1200">
                <a:solidFill>
                  <a:srgbClr val="333333"/>
                </a:solidFill>
                <a:latin typeface="Times New Roman" pitchFamily="18" charset="0"/>
              </a:rPr>
              <a:pPr algn="r"/>
              <a:t>4</a:t>
            </a:fld>
            <a:endParaRPr lang="ru-RU" sz="1200">
              <a:solidFill>
                <a:srgbClr val="333333"/>
              </a:solidFill>
              <a:latin typeface="Times New Roman" pitchFamily="18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343941" y="-13997"/>
            <a:ext cx="8569325" cy="7191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just"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ru-RU" sz="36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olandyryş</a:t>
            </a:r>
            <a:r>
              <a:rPr lang="cs-CZ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</a:t>
            </a:r>
            <a:r>
              <a:rPr lang="cs-CZ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hukugynyň </a:t>
            </a:r>
            <a:r>
              <a:rPr lang="en-US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</a:t>
            </a:r>
            <a:r>
              <a:rPr lang="cs-CZ" sz="3600" b="1" dirty="0">
                <a:solidFill>
                  <a:srgbClr val="000000"/>
                </a:solidFill>
                <a:latin typeface="Times New Roman"/>
                <a:ea typeface="Times New Roman"/>
              </a:rPr>
              <a:t>çeşmeleri</a:t>
            </a:r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711771" y="843781"/>
            <a:ext cx="6480869" cy="523220"/>
          </a:xfrm>
          <a:prstGeom prst="rect">
            <a:avLst/>
          </a:prstGeom>
          <a:solidFill>
            <a:srgbClr val="92D050"/>
          </a:solidFill>
          <a:ln w="19050">
            <a:solidFill>
              <a:srgbClr val="00FF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Türkmenistanyñ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Konstitusiýasy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800" b="1" dirty="0">
              <a:solidFill>
                <a:srgbClr val="0000CC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138321" y="1335012"/>
            <a:ext cx="6742112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AutoShape 17"/>
          <p:cNvSpPr>
            <a:spLocks noChangeArrowheads="1"/>
          </p:cNvSpPr>
          <p:nvPr/>
        </p:nvSpPr>
        <p:spPr bwMode="auto">
          <a:xfrm>
            <a:off x="4608512" y="1425579"/>
            <a:ext cx="503237" cy="3410629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2" name="AutoShape 17"/>
          <p:cNvSpPr>
            <a:spLocks noChangeArrowheads="1"/>
          </p:cNvSpPr>
          <p:nvPr/>
        </p:nvSpPr>
        <p:spPr bwMode="auto">
          <a:xfrm>
            <a:off x="1138321" y="1367001"/>
            <a:ext cx="503238" cy="252412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28546" y="1641953"/>
            <a:ext cx="4183414" cy="273690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tk-TM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anunlar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algn="ctr">
              <a:defRPr/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rgbClr val="000000"/>
              </a:solidFill>
              <a:latin typeface="Arial" charset="0"/>
            </a:endParaRPr>
          </a:p>
          <a:p>
            <a:pPr algn="ctr">
              <a:defRPr/>
            </a:pP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5754600" y="2120830"/>
            <a:ext cx="3312368" cy="12721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>
                <a:solidFill>
                  <a:srgbClr val="000000"/>
                </a:solidFill>
                <a:latin typeface="Times New Roman"/>
                <a:ea typeface="Times New Roman"/>
              </a:rPr>
              <a:t>Türkmenistanyñ Prezidentiniñ </a:t>
            </a:r>
            <a:endParaRPr lang="en-US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>
              <a:defRPr/>
            </a:pPr>
            <a:r>
              <a:rPr lang="az-Latn-AZ" b="1" dirty="0">
                <a:solidFill>
                  <a:prstClr val="black"/>
                </a:solidFill>
                <a:latin typeface="Times New Roman"/>
                <a:ea typeface="Times New Roman"/>
              </a:rPr>
              <a:t>permanlary, kararlary</a:t>
            </a:r>
            <a:endParaRPr lang="en-US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>
              <a:defRPr/>
            </a:pPr>
            <a:r>
              <a:rPr lang="az-Latn-AZ" b="1" dirty="0">
                <a:solidFill>
                  <a:prstClr val="black"/>
                </a:solidFill>
                <a:latin typeface="Times New Roman"/>
                <a:ea typeface="Times New Roman"/>
              </a:rPr>
              <a:t> we buýruklary 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AutoShape 17"/>
          <p:cNvSpPr>
            <a:spLocks noChangeArrowheads="1"/>
          </p:cNvSpPr>
          <p:nvPr/>
        </p:nvSpPr>
        <p:spPr bwMode="auto">
          <a:xfrm>
            <a:off x="7472868" y="1456372"/>
            <a:ext cx="503237" cy="664458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827584" y="5183015"/>
            <a:ext cx="7602041" cy="124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600" b="1" dirty="0">
                <a:solidFill>
                  <a:srgbClr val="000000"/>
                </a:solidFill>
                <a:latin typeface="Times New Roman"/>
                <a:ea typeface="Times New Roman"/>
              </a:rPr>
              <a:t>Türkmenistanyñ Ministrler Kabinetiniñ kararlary, buýruklary, 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ministrlikleriñ</a:t>
            </a:r>
            <a:endParaRPr lang="en-US" sz="16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>
              <a:defRPr/>
            </a:pPr>
            <a:r>
              <a:rPr lang="cs-CZ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1600" b="1" dirty="0">
                <a:solidFill>
                  <a:srgbClr val="000000"/>
                </a:solidFill>
                <a:latin typeface="Times New Roman"/>
                <a:ea typeface="Times New Roman"/>
              </a:rPr>
              <a:t>we wedomstwolaryñ 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buýruklary </a:t>
            </a:r>
            <a:r>
              <a:rPr lang="cs-CZ" sz="1600" b="1" dirty="0">
                <a:solidFill>
                  <a:srgbClr val="000000"/>
                </a:solidFill>
                <a:latin typeface="Times New Roman"/>
                <a:ea typeface="Times New Roman"/>
              </a:rPr>
              <a:t>we 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instruksiýalary</a:t>
            </a:r>
            <a:r>
              <a:rPr lang="en-US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1600" b="1" dirty="0">
                <a:solidFill>
                  <a:srgbClr val="000000"/>
                </a:solidFill>
                <a:latin typeface="Times New Roman"/>
                <a:ea typeface="Times New Roman"/>
              </a:rPr>
              <a:t>ýerli 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häkimlikleriñ</a:t>
            </a:r>
            <a:endParaRPr lang="en-US" sz="16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>
              <a:defRPr/>
            </a:pPr>
            <a:r>
              <a:rPr lang="cs-CZ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1600" b="1" dirty="0">
                <a:solidFill>
                  <a:srgbClr val="000000"/>
                </a:solidFill>
                <a:latin typeface="Times New Roman"/>
                <a:ea typeface="Times New Roman"/>
              </a:rPr>
              <a:t>kararlary hem-de dolandyryş edaralaryna degişli düzgünnamalary, tertipnamalary 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562532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5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Овал 1"/>
          <p:cNvSpPr>
            <a:spLocks noChangeArrowheads="1"/>
          </p:cNvSpPr>
          <p:nvPr/>
        </p:nvSpPr>
        <p:spPr bwMode="auto">
          <a:xfrm>
            <a:off x="3241676" y="1450977"/>
            <a:ext cx="2481262" cy="81597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Döwlet kadalaşdyryjy</a:t>
            </a:r>
            <a:endParaRPr kumimoji="0" lang="hr-H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Скругленный прямоугольник 2"/>
          <p:cNvSpPr>
            <a:spLocks noChangeArrowheads="1"/>
          </p:cNvSpPr>
          <p:nvPr/>
        </p:nvSpPr>
        <p:spPr bwMode="auto">
          <a:xfrm>
            <a:off x="2297113" y="2432052"/>
            <a:ext cx="1704975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Ýerli ýerine ýetiriş we serenjam beriş</a:t>
            </a:r>
            <a:endParaRPr kumimoji="0" lang="hr-H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Скругленный прямоугольник 24"/>
          <p:cNvSpPr>
            <a:spLocks noChangeArrowheads="1"/>
          </p:cNvSpPr>
          <p:nvPr/>
        </p:nvSpPr>
        <p:spPr bwMode="auto">
          <a:xfrm>
            <a:off x="5159376" y="2401890"/>
            <a:ext cx="1646237" cy="10255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Türkmenistanyň kanunlary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Овал 25"/>
          <p:cNvSpPr>
            <a:spLocks noChangeArrowheads="1"/>
          </p:cNvSpPr>
          <p:nvPr/>
        </p:nvSpPr>
        <p:spPr bwMode="auto">
          <a:xfrm>
            <a:off x="1263650" y="3840165"/>
            <a:ext cx="1457326" cy="10001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Merkezi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AutoShape 7"/>
          <p:cNvSpPr>
            <a:spLocks noChangeShapeType="1"/>
          </p:cNvSpPr>
          <p:nvPr/>
        </p:nvSpPr>
        <p:spPr bwMode="auto">
          <a:xfrm flipH="1">
            <a:off x="3287713" y="2162177"/>
            <a:ext cx="406400" cy="25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/>
          <p:cNvSpPr>
            <a:spLocks noChangeShapeType="1"/>
          </p:cNvSpPr>
          <p:nvPr/>
        </p:nvSpPr>
        <p:spPr bwMode="auto">
          <a:xfrm>
            <a:off x="5372101" y="2143127"/>
            <a:ext cx="392112" cy="2587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3" name="AutoShape 5"/>
          <p:cNvSpPr>
            <a:spLocks noChangeShapeType="1"/>
          </p:cNvSpPr>
          <p:nvPr/>
        </p:nvSpPr>
        <p:spPr bwMode="auto">
          <a:xfrm flipH="1">
            <a:off x="5930901" y="3405190"/>
            <a:ext cx="438150" cy="3143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/>
          <p:cNvSpPr>
            <a:spLocks noChangeShapeType="1"/>
          </p:cNvSpPr>
          <p:nvPr/>
        </p:nvSpPr>
        <p:spPr bwMode="auto">
          <a:xfrm flipH="1">
            <a:off x="2352676" y="3476627"/>
            <a:ext cx="609600" cy="431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2963863" y="3849690"/>
            <a:ext cx="1457325" cy="10001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Ýerli edaralar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AutoShape 2"/>
          <p:cNvSpPr>
            <a:spLocks noChangeShapeType="1"/>
          </p:cNvSpPr>
          <p:nvPr/>
        </p:nvSpPr>
        <p:spPr bwMode="auto">
          <a:xfrm>
            <a:off x="3287713" y="3476627"/>
            <a:ext cx="517525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" name="Oval 1"/>
          <p:cNvSpPr>
            <a:spLocks noChangeArrowheads="1"/>
          </p:cNvSpPr>
          <p:nvPr/>
        </p:nvSpPr>
        <p:spPr bwMode="auto">
          <a:xfrm>
            <a:off x="4643438" y="3714752"/>
            <a:ext cx="2471738" cy="100012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Türkmenistanyň Prezidentiniň permanlary we kararlary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FC251BA-8F3A-4871-9E57-CDB4B42F352E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15" name="Номер слайда 3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endParaRPr lang="ru-RU" sz="1200" dirty="0">
              <a:latin typeface="+mn-lt"/>
            </a:endParaRPr>
          </a:p>
        </p:txBody>
      </p:sp>
      <p:sp>
        <p:nvSpPr>
          <p:cNvPr id="11277" name="_s1035" descr="Циновка"/>
          <p:cNvSpPr>
            <a:spLocks noChangeArrowheads="1"/>
          </p:cNvSpPr>
          <p:nvPr/>
        </p:nvSpPr>
        <p:spPr bwMode="auto">
          <a:xfrm>
            <a:off x="831850" y="116632"/>
            <a:ext cx="7469903" cy="1008063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hr-HR" sz="2800" dirty="0" smtClean="0">
                <a:solidFill>
                  <a:schemeClr val="bg1"/>
                </a:solidFill>
                <a:latin typeface="Times New Roman"/>
                <a:ea typeface="Times New Roman"/>
              </a:rPr>
              <a:t>Dolanadyryş </a:t>
            </a:r>
            <a:r>
              <a:rPr lang="hr-HR" sz="2800" dirty="0">
                <a:solidFill>
                  <a:schemeClr val="bg1"/>
                </a:solidFill>
                <a:latin typeface="Times New Roman"/>
                <a:ea typeface="Times New Roman"/>
              </a:rPr>
              <a:t>edaralarynyň bölünişikleri </a:t>
            </a:r>
            <a:endParaRPr lang="ru-RU" sz="2800" b="1" i="1" dirty="0">
              <a:solidFill>
                <a:schemeClr val="bg1"/>
              </a:solidFill>
            </a:endParaRPr>
          </a:p>
        </p:txBody>
      </p:sp>
      <p:sp>
        <p:nvSpPr>
          <p:cNvPr id="11279" name="_s1037"/>
          <p:cNvSpPr>
            <a:spLocks noChangeArrowheads="1"/>
          </p:cNvSpPr>
          <p:nvPr/>
        </p:nvSpPr>
        <p:spPr bwMode="auto">
          <a:xfrm>
            <a:off x="609072" y="5221211"/>
            <a:ext cx="7555095" cy="1223963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tk-TM" sz="2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                    </a:t>
            </a: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tk-TM" sz="20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tk-TM" sz="2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      </a:t>
            </a:r>
            <a:r>
              <a:rPr lang="en-US" sz="2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                      </a:t>
            </a:r>
            <a:r>
              <a:rPr lang="hr-HR" sz="24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Ýörite </a:t>
            </a:r>
            <a:r>
              <a:rPr lang="hr-HR" sz="2400" b="1" dirty="0">
                <a:solidFill>
                  <a:schemeClr val="bg1"/>
                </a:solidFill>
                <a:latin typeface="Times New Roman"/>
                <a:ea typeface="Times New Roman"/>
              </a:rPr>
              <a:t>ygtyýarly </a:t>
            </a:r>
            <a:r>
              <a:rPr lang="hr-HR" sz="24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edaralar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hr-HR" sz="2000" b="1" dirty="0" smtClean="0">
                <a:latin typeface="Times New Roman"/>
                <a:ea typeface="Times New Roman"/>
              </a:rPr>
              <a:t> 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1280" name="_s1037"/>
          <p:cNvSpPr>
            <a:spLocks noChangeArrowheads="1"/>
          </p:cNvSpPr>
          <p:nvPr/>
        </p:nvSpPr>
        <p:spPr bwMode="auto">
          <a:xfrm>
            <a:off x="107950" y="2229482"/>
            <a:ext cx="4176018" cy="1415542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hr-HR" sz="2400" b="1" dirty="0">
                <a:solidFill>
                  <a:schemeClr val="bg1"/>
                </a:solidFill>
                <a:latin typeface="Times New Roman"/>
                <a:ea typeface="Times New Roman"/>
              </a:rPr>
              <a:t>Pudaklaýyn ygtyýarly </a:t>
            </a:r>
            <a:r>
              <a:rPr lang="hr-HR" sz="24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edaralar</a:t>
            </a:r>
            <a:endParaRPr lang="tk-TM" sz="2400" b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282" name="_s1037"/>
          <p:cNvSpPr>
            <a:spLocks noChangeArrowheads="1"/>
          </p:cNvSpPr>
          <p:nvPr/>
        </p:nvSpPr>
        <p:spPr bwMode="auto">
          <a:xfrm>
            <a:off x="5131406" y="2028675"/>
            <a:ext cx="3905090" cy="204839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hr-HR" sz="2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Umumy </a:t>
            </a:r>
            <a:r>
              <a:rPr lang="hr-HR" sz="2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ygtyýarly </a:t>
            </a:r>
            <a:r>
              <a:rPr lang="hr-HR" sz="20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edaralar </a:t>
            </a:r>
            <a:endParaRPr lang="tk-TM" sz="2000" dirty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1761" name="AutoShape 17"/>
          <p:cNvSpPr>
            <a:spLocks noChangeArrowheads="1"/>
          </p:cNvSpPr>
          <p:nvPr/>
        </p:nvSpPr>
        <p:spPr bwMode="auto">
          <a:xfrm rot="5245931">
            <a:off x="6768986" y="1409054"/>
            <a:ext cx="863600" cy="360362"/>
          </a:xfrm>
          <a:prstGeom prst="rightArrow">
            <a:avLst>
              <a:gd name="adj1" fmla="val 50000"/>
              <a:gd name="adj2" fmla="val 59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2" name="AutoShape 18"/>
          <p:cNvSpPr>
            <a:spLocks noChangeArrowheads="1"/>
          </p:cNvSpPr>
          <p:nvPr/>
        </p:nvSpPr>
        <p:spPr bwMode="auto">
          <a:xfrm rot="5400000">
            <a:off x="1764159" y="1416694"/>
            <a:ext cx="863600" cy="360362"/>
          </a:xfrm>
          <a:prstGeom prst="rightArrow">
            <a:avLst>
              <a:gd name="adj1" fmla="val 50000"/>
              <a:gd name="adj2" fmla="val 59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5" name="AutoShape 21"/>
          <p:cNvSpPr>
            <a:spLocks noChangeArrowheads="1"/>
          </p:cNvSpPr>
          <p:nvPr/>
        </p:nvSpPr>
        <p:spPr bwMode="auto">
          <a:xfrm rot="5400000">
            <a:off x="2852743" y="2878193"/>
            <a:ext cx="3756308" cy="360362"/>
          </a:xfrm>
          <a:prstGeom prst="rightArrow">
            <a:avLst>
              <a:gd name="adj1" fmla="val 50000"/>
              <a:gd name="adj2" fmla="val 1398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6289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7" grpId="0" animBg="1"/>
      <p:bldP spid="11279" grpId="0" animBg="1"/>
      <p:bldP spid="11280" grpId="0" animBg="1"/>
      <p:bldP spid="11282" grpId="0" animBg="1"/>
      <p:bldP spid="31761" grpId="0" animBg="1"/>
      <p:bldP spid="31762" grpId="0" animBg="1"/>
      <p:bldP spid="317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F483FB4-5648-43A3-9D5D-70D95A09AF2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41987" name="_s1035"/>
          <p:cNvSpPr>
            <a:spLocks noChangeArrowheads="1"/>
          </p:cNvSpPr>
          <p:nvPr/>
        </p:nvSpPr>
        <p:spPr bwMode="auto">
          <a:xfrm>
            <a:off x="287338" y="0"/>
            <a:ext cx="8658225" cy="92541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hr-HR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 döwlet </a:t>
            </a:r>
            <a:r>
              <a:rPr lang="hr-HR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dolandyryş</a:t>
            </a:r>
            <a:endParaRPr lang="tk-TM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hr-HR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hr-HR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edaralaryny </a:t>
            </a:r>
            <a:r>
              <a:rPr lang="hr-HR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hr-HR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döretmekligiň  düzgüni </a:t>
            </a:r>
            <a:endParaRPr lang="ru-RU" sz="2400" b="1" dirty="0">
              <a:solidFill>
                <a:prstClr val="black"/>
              </a:solidFill>
            </a:endParaRPr>
          </a:p>
        </p:txBody>
      </p:sp>
      <p:cxnSp>
        <p:nvCxnSpPr>
          <p:cNvPr id="41990" name="_s1031"/>
          <p:cNvCxnSpPr>
            <a:cxnSpLocks noChangeShapeType="1"/>
          </p:cNvCxnSpPr>
          <p:nvPr/>
        </p:nvCxnSpPr>
        <p:spPr bwMode="auto">
          <a:xfrm rot="-5400000">
            <a:off x="2375694" y="1840707"/>
            <a:ext cx="28733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1" name="_s1037"/>
          <p:cNvSpPr>
            <a:spLocks noChangeArrowheads="1"/>
          </p:cNvSpPr>
          <p:nvPr/>
        </p:nvSpPr>
        <p:spPr bwMode="auto">
          <a:xfrm>
            <a:off x="107592" y="1408113"/>
            <a:ext cx="2844502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hr-HR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 </a:t>
            </a: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hr-HR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Prezidenti</a:t>
            </a: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hr-HR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hr-HR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tarapyndan 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41992" name="_s1037"/>
          <p:cNvSpPr>
            <a:spLocks noChangeArrowheads="1"/>
          </p:cNvSpPr>
          <p:nvPr/>
        </p:nvSpPr>
        <p:spPr bwMode="auto">
          <a:xfrm>
            <a:off x="6457863" y="1434023"/>
            <a:ext cx="2349500" cy="1390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hr-HR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 </a:t>
            </a: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hr-HR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hökümeti</a:t>
            </a: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hr-HR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hr-HR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tarapyndan 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41993" name="_s1039"/>
          <p:cNvSpPr>
            <a:spLocks noChangeArrowheads="1"/>
          </p:cNvSpPr>
          <p:nvPr/>
        </p:nvSpPr>
        <p:spPr bwMode="auto">
          <a:xfrm>
            <a:off x="5796136" y="4996531"/>
            <a:ext cx="3240360" cy="1527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hr-HR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Etrap, şäher häkimlikleri</a:t>
            </a:r>
            <a:endParaRPr lang="tk-TM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hr-HR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tarapyndan döredilýän </a:t>
            </a:r>
            <a:endParaRPr lang="tk-TM" sz="20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tk-TM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e</a:t>
            </a:r>
            <a:r>
              <a:rPr lang="hr-HR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daralar</a:t>
            </a:r>
            <a:r>
              <a:rPr lang="tk-TM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1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hr-HR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41994" name="_s1039"/>
          <p:cNvSpPr>
            <a:spLocks noChangeArrowheads="1"/>
          </p:cNvSpPr>
          <p:nvPr/>
        </p:nvSpPr>
        <p:spPr bwMode="auto">
          <a:xfrm>
            <a:off x="107592" y="5013176"/>
            <a:ext cx="3024248" cy="14255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hr-HR" b="1" dirty="0">
                <a:solidFill>
                  <a:srgbClr val="000000"/>
                </a:solidFill>
                <a:latin typeface="Times New Roman"/>
                <a:ea typeface="Times New Roman"/>
              </a:rPr>
              <a:t>Ministrlikler we pudaklaýyn </a:t>
            </a:r>
            <a:endParaRPr lang="tk-TM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hr-HR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edaralar </a:t>
            </a:r>
            <a:r>
              <a:rPr lang="hr-HR" b="1" dirty="0">
                <a:solidFill>
                  <a:srgbClr val="000000"/>
                </a:solidFill>
                <a:latin typeface="Times New Roman"/>
                <a:ea typeface="Times New Roman"/>
              </a:rPr>
              <a:t>tarapyndan </a:t>
            </a:r>
            <a:endParaRPr lang="tk-TM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hr-HR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döredilýän edaralar</a:t>
            </a:r>
            <a:endParaRPr lang="tk-TM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en-US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41995" name="_s1039"/>
          <p:cNvSpPr>
            <a:spLocks noChangeArrowheads="1"/>
          </p:cNvSpPr>
          <p:nvPr/>
        </p:nvSpPr>
        <p:spPr bwMode="auto">
          <a:xfrm>
            <a:off x="6445668" y="3307556"/>
            <a:ext cx="2499896" cy="1465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hr-HR" b="1" dirty="0">
                <a:solidFill>
                  <a:srgbClr val="000000"/>
                </a:solidFill>
                <a:latin typeface="Times New Roman"/>
                <a:ea typeface="Times New Roman"/>
              </a:rPr>
              <a:t>Ministrler </a:t>
            </a:r>
            <a:r>
              <a:rPr lang="hr-HR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Kabinetiniň</a:t>
            </a:r>
            <a:endParaRPr lang="tk-TM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hr-HR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ýanyndaky</a:t>
            </a:r>
            <a:r>
              <a:rPr lang="tk-TM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hr-HR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komitetleri</a:t>
            </a:r>
            <a:r>
              <a:rPr lang="hr-HR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endParaRPr lang="tk-TM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hr-HR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müdirlikleri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2952094" y="1984376"/>
            <a:ext cx="3475600" cy="147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7858125" y="2850330"/>
            <a:ext cx="0" cy="4572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4698592" y="925419"/>
            <a:ext cx="2" cy="966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 flipH="1">
            <a:off x="4673394" y="1891506"/>
            <a:ext cx="25198" cy="38843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3131840" y="5775846"/>
            <a:ext cx="266429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2606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91" grpId="0" animBg="1"/>
      <p:bldP spid="41992" grpId="0" animBg="1"/>
      <p:bldP spid="41993" grpId="0" animBg="1"/>
      <p:bldP spid="41994" grpId="0" animBg="1"/>
      <p:bldP spid="41995" grpId="0" animBg="1"/>
      <p:bldP spid="41996" grpId="0" animBg="1"/>
      <p:bldP spid="42003" grpId="0" animBg="1"/>
      <p:bldP spid="42005" grpId="0" animBg="1"/>
      <p:bldP spid="27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38FDC-BCB2-4B99-9954-AD3B94BB3D0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27655" name="Прямоугольник с двумя скругленными противолежащими углами 9"/>
          <p:cNvSpPr>
            <a:spLocks/>
          </p:cNvSpPr>
          <p:nvPr/>
        </p:nvSpPr>
        <p:spPr bwMode="auto">
          <a:xfrm>
            <a:off x="5715008" y="3143248"/>
            <a:ext cx="1701800" cy="749300"/>
          </a:xfrm>
          <a:custGeom>
            <a:avLst/>
            <a:gdLst>
              <a:gd name="T0" fmla="*/ 300039 w 2376264"/>
              <a:gd name="T1" fmla="*/ 0 h 1800200"/>
              <a:gd name="T2" fmla="*/ 2376264 w 2376264"/>
              <a:gd name="T3" fmla="*/ 0 h 1800200"/>
              <a:gd name="T4" fmla="*/ 2376264 w 2376264"/>
              <a:gd name="T5" fmla="*/ 0 h 1800200"/>
              <a:gd name="T6" fmla="*/ 2376264 w 2376264"/>
              <a:gd name="T7" fmla="*/ 1500161 h 1800200"/>
              <a:gd name="T8" fmla="*/ 2076225 w 2376264"/>
              <a:gd name="T9" fmla="*/ 1800200 h 1800200"/>
              <a:gd name="T10" fmla="*/ 0 w 2376264"/>
              <a:gd name="T11" fmla="*/ 1800200 h 1800200"/>
              <a:gd name="T12" fmla="*/ 0 w 2376264"/>
              <a:gd name="T13" fmla="*/ 1800200 h 1800200"/>
              <a:gd name="T14" fmla="*/ 0 w 2376264"/>
              <a:gd name="T15" fmla="*/ 300039 h 1800200"/>
              <a:gd name="T16" fmla="*/ 300039 w 2376264"/>
              <a:gd name="T17" fmla="*/ 0 h 18002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76264"/>
              <a:gd name="T28" fmla="*/ 0 h 1800200"/>
              <a:gd name="T29" fmla="*/ 2376264 w 2376264"/>
              <a:gd name="T30" fmla="*/ 1800200 h 18002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76264" h="1800200">
                <a:moveTo>
                  <a:pt x="300039" y="0"/>
                </a:moveTo>
                <a:lnTo>
                  <a:pt x="2376264" y="0"/>
                </a:lnTo>
                <a:lnTo>
                  <a:pt x="2376264" y="1500161"/>
                </a:lnTo>
                <a:cubicBezTo>
                  <a:pt x="2376264" y="1665868"/>
                  <a:pt x="2241932" y="1800200"/>
                  <a:pt x="2076225" y="1800200"/>
                </a:cubicBezTo>
                <a:lnTo>
                  <a:pt x="0" y="1800200"/>
                </a:lnTo>
                <a:lnTo>
                  <a:pt x="0" y="300039"/>
                </a:lnTo>
                <a:cubicBezTo>
                  <a:pt x="0" y="134332"/>
                  <a:pt x="134332" y="0"/>
                  <a:pt x="300039" y="0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hünärmenler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4" name="Прямоугольник с двумя скругленными противолежащими углами 12"/>
          <p:cNvSpPr>
            <a:spLocks/>
          </p:cNvSpPr>
          <p:nvPr/>
        </p:nvSpPr>
        <p:spPr bwMode="auto">
          <a:xfrm>
            <a:off x="3468695" y="4187823"/>
            <a:ext cx="2054225" cy="725487"/>
          </a:xfrm>
          <a:custGeom>
            <a:avLst/>
            <a:gdLst>
              <a:gd name="T0" fmla="*/ 300039 w 2376264"/>
              <a:gd name="T1" fmla="*/ 0 h 1800200"/>
              <a:gd name="T2" fmla="*/ 2376264 w 2376264"/>
              <a:gd name="T3" fmla="*/ 0 h 1800200"/>
              <a:gd name="T4" fmla="*/ 2376264 w 2376264"/>
              <a:gd name="T5" fmla="*/ 0 h 1800200"/>
              <a:gd name="T6" fmla="*/ 2376264 w 2376264"/>
              <a:gd name="T7" fmla="*/ 1500161 h 1800200"/>
              <a:gd name="T8" fmla="*/ 2076225 w 2376264"/>
              <a:gd name="T9" fmla="*/ 1800200 h 1800200"/>
              <a:gd name="T10" fmla="*/ 0 w 2376264"/>
              <a:gd name="T11" fmla="*/ 1800200 h 1800200"/>
              <a:gd name="T12" fmla="*/ 0 w 2376264"/>
              <a:gd name="T13" fmla="*/ 1800200 h 1800200"/>
              <a:gd name="T14" fmla="*/ 0 w 2376264"/>
              <a:gd name="T15" fmla="*/ 300039 h 1800200"/>
              <a:gd name="T16" fmla="*/ 300039 w 2376264"/>
              <a:gd name="T17" fmla="*/ 0 h 18002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76264"/>
              <a:gd name="T28" fmla="*/ 0 h 1800200"/>
              <a:gd name="T29" fmla="*/ 2376264 w 2376264"/>
              <a:gd name="T30" fmla="*/ 1800200 h 18002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76264" h="1800200">
                <a:moveTo>
                  <a:pt x="300039" y="0"/>
                </a:moveTo>
                <a:lnTo>
                  <a:pt x="2376264" y="0"/>
                </a:lnTo>
                <a:lnTo>
                  <a:pt x="2376264" y="1500161"/>
                </a:lnTo>
                <a:cubicBezTo>
                  <a:pt x="2376264" y="1665868"/>
                  <a:pt x="2241932" y="1800200"/>
                  <a:pt x="2076225" y="1800200"/>
                </a:cubicBezTo>
                <a:lnTo>
                  <a:pt x="0" y="1800200"/>
                </a:lnTo>
                <a:lnTo>
                  <a:pt x="0" y="300039"/>
                </a:lnTo>
                <a:cubicBezTo>
                  <a:pt x="0" y="134332"/>
                  <a:pt x="134332" y="0"/>
                  <a:pt x="300039" y="0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tehniki ýerine ýetirijler 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Прямоугольник с двумя скругленными противолежащими углами 13"/>
          <p:cNvSpPr>
            <a:spLocks/>
          </p:cNvSpPr>
          <p:nvPr/>
        </p:nvSpPr>
        <p:spPr bwMode="auto">
          <a:xfrm>
            <a:off x="1938345" y="3109910"/>
            <a:ext cx="1714500" cy="777875"/>
          </a:xfrm>
          <a:custGeom>
            <a:avLst/>
            <a:gdLst>
              <a:gd name="T0" fmla="*/ 300039 w 2376264"/>
              <a:gd name="T1" fmla="*/ 0 h 1800200"/>
              <a:gd name="T2" fmla="*/ 2376264 w 2376264"/>
              <a:gd name="T3" fmla="*/ 0 h 1800200"/>
              <a:gd name="T4" fmla="*/ 2376264 w 2376264"/>
              <a:gd name="T5" fmla="*/ 0 h 1800200"/>
              <a:gd name="T6" fmla="*/ 2376264 w 2376264"/>
              <a:gd name="T7" fmla="*/ 1500161 h 1800200"/>
              <a:gd name="T8" fmla="*/ 2076225 w 2376264"/>
              <a:gd name="T9" fmla="*/ 1800200 h 1800200"/>
              <a:gd name="T10" fmla="*/ 0 w 2376264"/>
              <a:gd name="T11" fmla="*/ 1800200 h 1800200"/>
              <a:gd name="T12" fmla="*/ 0 w 2376264"/>
              <a:gd name="T13" fmla="*/ 1800200 h 1800200"/>
              <a:gd name="T14" fmla="*/ 0 w 2376264"/>
              <a:gd name="T15" fmla="*/ 300039 h 1800200"/>
              <a:gd name="T16" fmla="*/ 300039 w 2376264"/>
              <a:gd name="T17" fmla="*/ 0 h 18002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76264"/>
              <a:gd name="T28" fmla="*/ 0 h 1800200"/>
              <a:gd name="T29" fmla="*/ 2376264 w 2376264"/>
              <a:gd name="T30" fmla="*/ 1800200 h 18002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76264" h="1800200">
                <a:moveTo>
                  <a:pt x="300039" y="0"/>
                </a:moveTo>
                <a:lnTo>
                  <a:pt x="2376264" y="0"/>
                </a:lnTo>
                <a:lnTo>
                  <a:pt x="2376264" y="1500161"/>
                </a:lnTo>
                <a:cubicBezTo>
                  <a:pt x="2376264" y="1665868"/>
                  <a:pt x="2241932" y="1800200"/>
                  <a:pt x="2076225" y="1800200"/>
                </a:cubicBezTo>
                <a:lnTo>
                  <a:pt x="0" y="1800200"/>
                </a:lnTo>
                <a:lnTo>
                  <a:pt x="0" y="300039"/>
                </a:lnTo>
                <a:cubicBezTo>
                  <a:pt x="0" y="134332"/>
                  <a:pt x="134332" y="0"/>
                  <a:pt x="300039" y="0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ýolbaşçylar</a:t>
            </a:r>
            <a:endParaRPr kumimoji="0" lang="hr-H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Прямоугольник с двумя вырезанными соседними углами 14"/>
          <p:cNvSpPr>
            <a:spLocks/>
          </p:cNvSpPr>
          <p:nvPr/>
        </p:nvSpPr>
        <p:spPr bwMode="auto">
          <a:xfrm>
            <a:off x="3028958" y="2016123"/>
            <a:ext cx="2952750" cy="936625"/>
          </a:xfrm>
          <a:custGeom>
            <a:avLst/>
            <a:gdLst>
              <a:gd name="T0" fmla="*/ 374843 w 2952328"/>
              <a:gd name="T1" fmla="*/ 0 h 2249016"/>
              <a:gd name="T2" fmla="*/ 2577485 w 2952328"/>
              <a:gd name="T3" fmla="*/ 0 h 2249016"/>
              <a:gd name="T4" fmla="*/ 2952328 w 2952328"/>
              <a:gd name="T5" fmla="*/ 374843 h 2249016"/>
              <a:gd name="T6" fmla="*/ 2952328 w 2952328"/>
              <a:gd name="T7" fmla="*/ 2249016 h 2249016"/>
              <a:gd name="T8" fmla="*/ 2952328 w 2952328"/>
              <a:gd name="T9" fmla="*/ 2249016 h 2249016"/>
              <a:gd name="T10" fmla="*/ 0 w 2952328"/>
              <a:gd name="T11" fmla="*/ 2249016 h 2249016"/>
              <a:gd name="T12" fmla="*/ 0 w 2952328"/>
              <a:gd name="T13" fmla="*/ 2249016 h 2249016"/>
              <a:gd name="T14" fmla="*/ 0 w 2952328"/>
              <a:gd name="T15" fmla="*/ 374843 h 2249016"/>
              <a:gd name="T16" fmla="*/ 374843 w 2952328"/>
              <a:gd name="T17" fmla="*/ 0 h 22490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952328"/>
              <a:gd name="T28" fmla="*/ 0 h 2249016"/>
              <a:gd name="T29" fmla="*/ 2952328 w 2952328"/>
              <a:gd name="T30" fmla="*/ 2249016 h 22490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952328" h="2249016">
                <a:moveTo>
                  <a:pt x="374843" y="0"/>
                </a:moveTo>
                <a:lnTo>
                  <a:pt x="2577485" y="0"/>
                </a:lnTo>
                <a:lnTo>
                  <a:pt x="2952328" y="374843"/>
                </a:lnTo>
                <a:lnTo>
                  <a:pt x="2952328" y="2249016"/>
                </a:lnTo>
                <a:lnTo>
                  <a:pt x="2952328" y="2249016"/>
                </a:lnTo>
                <a:lnTo>
                  <a:pt x="0" y="2249016"/>
                </a:lnTo>
                <a:lnTo>
                  <a:pt x="0" y="2249016"/>
                </a:lnTo>
                <a:lnTo>
                  <a:pt x="0" y="374843"/>
                </a:lnTo>
                <a:lnTo>
                  <a:pt x="374843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Döwlet gullukçylaryna bölünýär</a:t>
            </a:r>
            <a:endParaRPr kumimoji="0" lang="hr-H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AutoShape 3"/>
          <p:cNvSpPr>
            <a:spLocks noChangeShapeType="1"/>
          </p:cNvSpPr>
          <p:nvPr/>
        </p:nvSpPr>
        <p:spPr bwMode="auto">
          <a:xfrm flipH="1">
            <a:off x="2568583" y="2466973"/>
            <a:ext cx="460375" cy="6270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0" name="AutoShape 2"/>
          <p:cNvSpPr>
            <a:spLocks noChangeShapeType="1"/>
          </p:cNvSpPr>
          <p:nvPr/>
        </p:nvSpPr>
        <p:spPr bwMode="auto">
          <a:xfrm>
            <a:off x="5981708" y="2532060"/>
            <a:ext cx="752475" cy="596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AutoShape 1"/>
          <p:cNvSpPr>
            <a:spLocks noChangeShapeType="1"/>
          </p:cNvSpPr>
          <p:nvPr/>
        </p:nvSpPr>
        <p:spPr bwMode="auto">
          <a:xfrm flipH="1">
            <a:off x="4486283" y="2979735"/>
            <a:ext cx="20637" cy="1177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428596" y="8572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Döwlet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gullukçylarynyň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görnüşlere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bölünmeginiň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esasy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olaryň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işleriniň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häsiýetidir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260648"/>
            <a:ext cx="7427168" cy="792162"/>
          </a:xfrm>
          <a:solidFill>
            <a:srgbClr val="F7F7A7"/>
          </a:solidFill>
          <a:ln w="57150">
            <a:solidFill>
              <a:srgbClr val="008000"/>
            </a:solidFill>
          </a:ln>
        </p:spPr>
        <p:txBody>
          <a:bodyPr>
            <a:normAutofit/>
          </a:bodyPr>
          <a:lstStyle/>
          <a:p>
            <a:pPr algn="ctr"/>
            <a:r>
              <a:rPr lang="tk-TM" sz="2400" b="1" cap="none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cap="none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ürkmenistanyň</a:t>
            </a:r>
            <a:r>
              <a:rPr lang="ru-RU" sz="2400" b="1" cap="none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nebit</a:t>
            </a:r>
            <a:r>
              <a:rPr lang="en-US" sz="2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none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b="1" cap="none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b="1" cap="none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ru-RU" sz="2400" b="1" cap="none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toplumy</a:t>
            </a:r>
            <a:r>
              <a:rPr lang="ru-RU" sz="2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cap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1" name="AutoShape 4"/>
          <p:cNvSpPr>
            <a:spLocks noChangeArrowheads="1"/>
          </p:cNvSpPr>
          <p:nvPr/>
        </p:nvSpPr>
        <p:spPr bwMode="auto">
          <a:xfrm>
            <a:off x="1641848" y="1412776"/>
            <a:ext cx="6203167" cy="613596"/>
          </a:xfrm>
          <a:prstGeom prst="plaque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2" name="AutoShape 5"/>
          <p:cNvSpPr>
            <a:spLocks noChangeArrowheads="1"/>
          </p:cNvSpPr>
          <p:nvPr/>
        </p:nvSpPr>
        <p:spPr bwMode="auto">
          <a:xfrm>
            <a:off x="1571700" y="2229725"/>
            <a:ext cx="6273315" cy="725996"/>
          </a:xfrm>
          <a:prstGeom prst="plaque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43014" name="AutoShape 7"/>
          <p:cNvSpPr>
            <a:spLocks noChangeArrowheads="1"/>
          </p:cNvSpPr>
          <p:nvPr/>
        </p:nvSpPr>
        <p:spPr bwMode="auto">
          <a:xfrm>
            <a:off x="1529408" y="3995446"/>
            <a:ext cx="6315607" cy="731912"/>
          </a:xfrm>
          <a:prstGeom prst="plaque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800" dirty="0" smtClean="0">
                <a:solidFill>
                  <a:prstClr val="black"/>
                </a:solidFill>
                <a:cs typeface="Times New Roman" pitchFamily="18" charset="0"/>
              </a:rPr>
              <a:t>) </a:t>
            </a:r>
            <a:endParaRPr lang="ru-RU" sz="8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43015" name="AutoShape 8"/>
          <p:cNvSpPr>
            <a:spLocks noChangeArrowheads="1"/>
          </p:cNvSpPr>
          <p:nvPr/>
        </p:nvSpPr>
        <p:spPr bwMode="auto">
          <a:xfrm>
            <a:off x="1565556" y="5157192"/>
            <a:ext cx="6279459" cy="838200"/>
          </a:xfrm>
          <a:prstGeom prst="plaque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k-TM" sz="2400" dirty="0" smtClean="0">
                <a:solidFill>
                  <a:srgbClr val="FFFF00"/>
                </a:solidFill>
                <a:cs typeface="Times New Roman" pitchFamily="18" charset="0"/>
              </a:rPr>
              <a:t>                 </a:t>
            </a:r>
            <a:endParaRPr lang="en-US" sz="2400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ctr"/>
            <a:r>
              <a:rPr lang="ru-RU" sz="1000" dirty="0" smtClean="0">
                <a:solidFill>
                  <a:prstClr val="white"/>
                </a:solidFill>
                <a:ea typeface="Times New Roman"/>
              </a:rPr>
              <a:t> </a:t>
            </a:r>
            <a:endParaRPr lang="tk-TM" sz="1000" dirty="0" smtClean="0">
              <a:solidFill>
                <a:prstClr val="white"/>
              </a:solidFill>
              <a:cs typeface="Times New Roman" pitchFamily="18" charset="0"/>
            </a:endParaRPr>
          </a:p>
          <a:p>
            <a:pPr algn="ctr"/>
            <a:endParaRPr lang="en-US" sz="2400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rgbClr val="FFFF00"/>
                </a:solidFill>
                <a:cs typeface="Times New Roman" pitchFamily="18" charset="0"/>
              </a:rPr>
              <a:t> </a:t>
            </a:r>
            <a:endParaRPr lang="tk-TM" sz="1000" b="1" dirty="0" smtClean="0">
              <a:solidFill>
                <a:prstClr val="black"/>
              </a:solidFill>
              <a:ea typeface="Times New Roman"/>
            </a:endParaRPr>
          </a:p>
          <a:p>
            <a:pPr algn="ctr"/>
            <a:r>
              <a:rPr lang="ru-RU" sz="10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</a:p>
          <a:p>
            <a:pPr algn="ctr" hangingPunct="0"/>
            <a:endParaRPr lang="ru-RU" sz="800" dirty="0" smtClean="0">
              <a:solidFill>
                <a:prstClr val="white"/>
              </a:solidFill>
              <a:ea typeface="Times New Roman"/>
            </a:endParaRPr>
          </a:p>
          <a:p>
            <a:pPr algn="ctr"/>
            <a:endParaRPr lang="en-US" sz="800" dirty="0" smtClean="0">
              <a:solidFill>
                <a:prstClr val="white"/>
              </a:solidFill>
            </a:endParaRPr>
          </a:p>
          <a:p>
            <a:pPr algn="ctr"/>
            <a:endParaRPr lang="ru-RU" sz="800" dirty="0" smtClean="0">
              <a:solidFill>
                <a:prstClr val="black"/>
              </a:solidFill>
            </a:endParaRPr>
          </a:p>
          <a:p>
            <a:pPr algn="ctr"/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43017" name="Line 10"/>
          <p:cNvSpPr>
            <a:spLocks noChangeShapeType="1"/>
          </p:cNvSpPr>
          <p:nvPr/>
        </p:nvSpPr>
        <p:spPr bwMode="auto">
          <a:xfrm>
            <a:off x="755576" y="1591268"/>
            <a:ext cx="0" cy="36624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3019" name="Line 12"/>
          <p:cNvSpPr>
            <a:spLocks noChangeShapeType="1"/>
          </p:cNvSpPr>
          <p:nvPr/>
        </p:nvSpPr>
        <p:spPr bwMode="auto">
          <a:xfrm>
            <a:off x="755576" y="5253726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3020" name="Line 13"/>
          <p:cNvSpPr>
            <a:spLocks noChangeShapeType="1"/>
          </p:cNvSpPr>
          <p:nvPr/>
        </p:nvSpPr>
        <p:spPr bwMode="auto">
          <a:xfrm>
            <a:off x="755576" y="251852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3021" name="Line 14"/>
          <p:cNvSpPr>
            <a:spLocks noChangeShapeType="1"/>
          </p:cNvSpPr>
          <p:nvPr/>
        </p:nvSpPr>
        <p:spPr bwMode="auto">
          <a:xfrm>
            <a:off x="755576" y="3422497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3022" name="Line 15"/>
          <p:cNvSpPr>
            <a:spLocks noChangeShapeType="1"/>
          </p:cNvSpPr>
          <p:nvPr/>
        </p:nvSpPr>
        <p:spPr bwMode="auto">
          <a:xfrm>
            <a:off x="755576" y="16288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3023" name="Line 16"/>
          <p:cNvSpPr>
            <a:spLocks noChangeShapeType="1"/>
          </p:cNvSpPr>
          <p:nvPr/>
        </p:nvSpPr>
        <p:spPr bwMode="auto">
          <a:xfrm>
            <a:off x="755576" y="4361402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1656047" y="3106102"/>
            <a:ext cx="6188968" cy="632789"/>
          </a:xfrm>
          <a:prstGeom prst="plaque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tk-TM" sz="2400" b="1" dirty="0" smtClean="0"/>
          </a:p>
          <a:p>
            <a:pPr lvl="0" algn="ctr"/>
            <a:endParaRPr lang="en-US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cs-CZ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Türkmengaz» döwlet konsernini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en-US" sz="2000" b="1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 algn="ctr"/>
            <a:endParaRPr lang="en-US" sz="2000" b="1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 algn="ctr"/>
            <a:endParaRPr lang="en-US" sz="2000" b="1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 algn="ctr"/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cs-CZ" sz="2000" b="1" dirty="0">
                <a:solidFill>
                  <a:prstClr val="black"/>
                </a:solidFill>
                <a:latin typeface="Times New Roman"/>
                <a:ea typeface="Calibri"/>
              </a:rPr>
              <a:t>« </a:t>
            </a:r>
            <a: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Türkmennebitgazgurluşyk» döwlet konsernini</a:t>
            </a: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dirty="0"/>
              <a:t> </a:t>
            </a:r>
            <a:endParaRPr lang="en-US" dirty="0" smtClean="0"/>
          </a:p>
          <a:p>
            <a:pPr lvl="0" algn="ctr"/>
            <a:endParaRPr lang="en-US" dirty="0" smtClean="0"/>
          </a:p>
          <a:p>
            <a:r>
              <a:rPr lang="cs-CZ" sz="2000" b="1" dirty="0" smtClean="0">
                <a:latin typeface="Times New Roman"/>
                <a:ea typeface="Calibri"/>
              </a:rPr>
              <a:t>«Türkmengeologiýa</a:t>
            </a:r>
            <a:r>
              <a:rPr lang="cs-CZ" sz="2000" b="1" dirty="0">
                <a:latin typeface="Times New Roman"/>
                <a:ea typeface="Calibri"/>
              </a:rPr>
              <a:t>» döwlet </a:t>
            </a:r>
            <a:r>
              <a:rPr lang="cs-CZ" sz="2000" b="1" dirty="0" smtClean="0">
                <a:latin typeface="Times New Roman"/>
                <a:ea typeface="Calibri"/>
              </a:rPr>
              <a:t>korporasiýasyny</a:t>
            </a:r>
            <a:endParaRPr lang="tk-TM" sz="2000" b="1" dirty="0" smtClean="0">
              <a:latin typeface="Times New Roman"/>
              <a:ea typeface="Calibri"/>
            </a:endParaRPr>
          </a:p>
          <a:p>
            <a:pPr lvl="0" algn="ctr">
              <a:spcAft>
                <a:spcPts val="0"/>
              </a:spcAft>
            </a:pPr>
            <a:r>
              <a:rPr lang="en-US" sz="1200" dirty="0" smtClean="0">
                <a:latin typeface="Times New Roman"/>
                <a:ea typeface="Calibri"/>
              </a:rPr>
              <a:t> </a:t>
            </a:r>
            <a:endParaRPr lang="ru-RU" sz="1200" dirty="0" smtClean="0">
              <a:latin typeface="Times New Roman"/>
              <a:ea typeface="Calibri"/>
            </a:endParaRPr>
          </a:p>
          <a:p>
            <a:pPr algn="ctr"/>
            <a:endParaRPr lang="ru-RU" sz="2000" b="1" dirty="0" smtClean="0">
              <a:latin typeface="Times New Roman"/>
              <a:ea typeface="Calibri"/>
            </a:endParaRPr>
          </a:p>
          <a:p>
            <a:pPr lvl="0" algn="ctr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Türkmenbaşydaky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nebiti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gaýtadan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işleýän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zawodlaryň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toplumy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51720" y="2254169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tk-TM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ürkmennebit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» döwlet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konsernini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lvl="0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9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2014</Template>
  <TotalTime>766</TotalTime>
  <Words>521</Words>
  <Application>Microsoft Office PowerPoint</Application>
  <PresentationFormat>Экран (4:3)</PresentationFormat>
  <Paragraphs>189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Constantia</vt:lpstr>
      <vt:lpstr>Franklin Gothic Book</vt:lpstr>
      <vt:lpstr>Franklin Gothic Medium</vt:lpstr>
      <vt:lpstr>Tahoma</vt:lpstr>
      <vt:lpstr>Times New Roman</vt:lpstr>
      <vt:lpstr>Wingdings 2</vt:lpstr>
      <vt:lpstr>Трек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Türkmenistanyň  nebit we gaz   toplumy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A-17-026-A</dc:creator>
  <cp:lastModifiedBy>Admin</cp:lastModifiedBy>
  <cp:revision>91</cp:revision>
  <dcterms:created xsi:type="dcterms:W3CDTF">2014-11-12T06:10:33Z</dcterms:created>
  <dcterms:modified xsi:type="dcterms:W3CDTF">2020-09-21T09:29:30Z</dcterms:modified>
</cp:coreProperties>
</file>