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4FEA1-22AF-4945-853A-CE97248C484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75E2-2CEF-4034-A8A0-47C2B4341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321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4FEA1-22AF-4945-853A-CE97248C484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75E2-2CEF-4034-A8A0-47C2B4341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07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4FEA1-22AF-4945-853A-CE97248C484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75E2-2CEF-4034-A8A0-47C2B4341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16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4FEA1-22AF-4945-853A-CE97248C484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75E2-2CEF-4034-A8A0-47C2B4341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29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4FEA1-22AF-4945-853A-CE97248C484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75E2-2CEF-4034-A8A0-47C2B4341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753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4FEA1-22AF-4945-853A-CE97248C484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75E2-2CEF-4034-A8A0-47C2B4341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957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4FEA1-22AF-4945-853A-CE97248C484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75E2-2CEF-4034-A8A0-47C2B4341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089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4FEA1-22AF-4945-853A-CE97248C484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75E2-2CEF-4034-A8A0-47C2B4341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03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4FEA1-22AF-4945-853A-CE97248C484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75E2-2CEF-4034-A8A0-47C2B4341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4FEA1-22AF-4945-853A-CE97248C484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75E2-2CEF-4034-A8A0-47C2B4341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340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4FEA1-22AF-4945-853A-CE97248C484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75E2-2CEF-4034-A8A0-47C2B4341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735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4FEA1-22AF-4945-853A-CE97248C484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B75E2-2CEF-4034-A8A0-47C2B4341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356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78069" y="365126"/>
            <a:ext cx="11412416" cy="102406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sq-AL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Jemgyýetiň sosial düzümi</a:t>
            </a:r>
            <a:r>
              <a:rPr lang="sq-AL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" y="1389186"/>
            <a:ext cx="11676184" cy="5125914"/>
          </a:xfrm>
        </p:spPr>
      </p:pic>
    </p:spTree>
    <p:extLst>
      <p:ext uri="{BB962C8B-B14F-4D97-AF65-F5344CB8AC3E}">
        <p14:creationId xmlns:p14="http://schemas.microsoft.com/office/powerpoint/2010/main" val="997634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5991" y="365126"/>
            <a:ext cx="11289323" cy="1015266"/>
          </a:xfr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>
            <a:normAutofit/>
          </a:bodyPr>
          <a:lstStyle/>
          <a:p>
            <a:pPr lvl="0"/>
            <a:r>
              <a:rPr lang="ru-RU" dirty="0" err="1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Industrial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ial Black" panose="020B0A04020102020204" pitchFamily="34" charset="0"/>
              </a:rPr>
              <a:t>jemgyýetiň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sosial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düzümi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92" y="1468316"/>
            <a:ext cx="11289323" cy="50819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40725" y="1595570"/>
            <a:ext cx="1113985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q-AL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Jemgyýetiň sosial düzümi özara baglan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sq-AL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şykly toparlaryň we edaralaryň durnuklylygyny hem netijeli hereketini üpjün edýär. Jemgyýetiň sosial düzümi barada dürli hili taglymatlar bar. Olar: sosial deňsizlik taglymaty; synpy taglymat; sosial edaralar </a:t>
            </a:r>
            <a:r>
              <a:rPr lang="sq-AL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taglymaty</a:t>
            </a:r>
            <a:r>
              <a:rPr lang="tk-TM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dyr.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taglymatlar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jemgyýetiň</a:t>
            </a:r>
            <a:r>
              <a:rPr lang="tk-TM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sosial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düzüminiň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özgerişini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häsiýetlendirýärler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sq-AL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Adaty </a:t>
            </a:r>
            <a:r>
              <a:rPr lang="sq-AL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türkmen jemgyýetinde hanlar we begzadalar ýokary gatlagy düzen bolsalar, ruhanylar ortaky gatlagy </a:t>
            </a:r>
            <a:r>
              <a:rPr lang="sq-AL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düz</a:t>
            </a:r>
            <a:r>
              <a:rPr lang="tk-TM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üpdi</a:t>
            </a:r>
            <a:r>
              <a:rPr lang="sq-AL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sq-AL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Daýhanlary, söwdägärleri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senetçileri</a:t>
            </a:r>
            <a:r>
              <a:rPr lang="sq-AL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başgalary birikdirýän üçinji gatlak – garamaýaklar gatlagy </a:t>
            </a:r>
            <a:r>
              <a:rPr lang="sq-AL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</a:t>
            </a:r>
            <a:r>
              <a:rPr lang="tk-TM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updyr</a:t>
            </a:r>
            <a:r>
              <a:rPr lang="sq-AL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666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470" y="167055"/>
            <a:ext cx="11966330" cy="1380392"/>
          </a:xfr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>
            <a:noAutofit/>
          </a:bodyPr>
          <a:lstStyle/>
          <a:p>
            <a:pPr algn="ctr"/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Sosial struktura tutyş jemgyýetde ýaşaýan adamlaryň bir-birinden tapawutly taraplaryny öwrenip olaryň ýaşaýyş durmuşyny seljerýär. (Sosial Strata, status, rol)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84" y="1834418"/>
            <a:ext cx="5249007" cy="473343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968" y="1690688"/>
            <a:ext cx="6142894" cy="487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093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277" y="365125"/>
            <a:ext cx="11517923" cy="1325563"/>
          </a:xfrm>
        </p:spPr>
        <p:txBody>
          <a:bodyPr>
            <a:noAutofit/>
          </a:bodyPr>
          <a:lstStyle/>
          <a:p>
            <a:pPr lvl="0" algn="ctr"/>
            <a:r>
              <a:rPr lang="sq-AL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 taryhy özgertmeler döwür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</a:t>
            </a:r>
            <a:r>
              <a:rPr lang="sq-AL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</a:t>
            </a:r>
            <a:r>
              <a:rPr lang="sq-AL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emgyýetiň düzüminde dörän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döreýän</a:t>
            </a:r>
            <a:r>
              <a:rPr lang="sq-AL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sosial toparlar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yň</a:t>
            </a:r>
            <a:r>
              <a:rPr lang="sq-AL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synplar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yň</a:t>
            </a:r>
            <a:r>
              <a:rPr lang="sq-AL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gatlaklar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yň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aýtarynlyklary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76" y="1802423"/>
            <a:ext cx="11517923" cy="4765066"/>
          </a:xfrm>
        </p:spPr>
      </p:pic>
      <p:sp>
        <p:nvSpPr>
          <p:cNvPr id="5" name="Прямоугольник 4"/>
          <p:cNvSpPr/>
          <p:nvPr/>
        </p:nvSpPr>
        <p:spPr>
          <a:xfrm>
            <a:off x="492368" y="1844828"/>
            <a:ext cx="11324494" cy="4616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k-TM" sz="25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Täze döwriň jemgyýetiniň düzüminde m</a:t>
            </a:r>
            <a:r>
              <a:rPr lang="sq-AL" sz="25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ülkdarlaryň</a:t>
            </a:r>
            <a:r>
              <a:rPr lang="sq-AL" sz="25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telekeçileriň, kärendeçileriň topary</a:t>
            </a:r>
            <a:r>
              <a:rPr lang="ru-RU" sz="25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nyň</a:t>
            </a:r>
            <a:r>
              <a:rPr lang="sq-AL" sz="25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döwletiň goldawy esasynda berk</a:t>
            </a:r>
            <a:r>
              <a:rPr lang="ru-RU" sz="25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eýändigini</a:t>
            </a:r>
            <a:r>
              <a:rPr lang="ru-RU" sz="25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biz</a:t>
            </a:r>
            <a:r>
              <a:rPr lang="ru-RU" sz="25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görýäris</a:t>
            </a:r>
            <a:r>
              <a:rPr lang="sq-AL" sz="25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Hakyky haryt öndürijileri-hususyýetçileri döretmek döwletiň üns merkezinde</a:t>
            </a:r>
            <a:r>
              <a:rPr lang="ru-RU" sz="25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sq-AL" sz="25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5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25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5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5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25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wajyp</a:t>
            </a:r>
            <a:r>
              <a:rPr lang="ru-RU" sz="25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5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ru-RU" sz="25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ý</a:t>
            </a:r>
            <a:r>
              <a:rPr lang="sq-AL" sz="25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urtda edaralaýyn-kanunçylyk esasynda eýeçiligiň we ykdysady işiň subýektleriniň dürli görnüşleriniň, şol sanda döwletiňki däl sektory </a:t>
            </a:r>
            <a:r>
              <a:rPr lang="ru-RU" sz="25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berkäp</a:t>
            </a:r>
            <a:r>
              <a:rPr lang="sq-AL" sz="25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başlady. Olara döwletiň kärhanalarynyň işgärleriniň uly bölegi geçip</a:t>
            </a:r>
            <a:r>
              <a:rPr lang="ru-RU" sz="25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</a:t>
            </a:r>
            <a:r>
              <a:rPr lang="sq-AL" sz="25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em-kemden araçylyk işler, hyzmat, maliýe-bank operasiýalary bilen meşgul bolýan adamlaryň sany artýar. Ýurtda bazar gatnaşyklary bilen baglanyşykly täze işlerde işleýän adam toparlary kemala gelip başlaýar – paýdarlar we hususy kärhanalaryň menedžerleri, gymmat bahaly kagyzlary bahalaýan hünärmenler we başgalar. </a:t>
            </a:r>
            <a:endParaRPr lang="ru-RU" sz="25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070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63414" y="365125"/>
            <a:ext cx="11514994" cy="1226283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sq-A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ilatynyň milli düzümi. Milletara </a:t>
            </a:r>
            <a:r>
              <a:rPr lang="sq-A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63414" y="1869585"/>
            <a:ext cx="5334001" cy="4794983"/>
          </a:xfrm>
          <a:solidFill>
            <a:schemeClr val="accent4">
              <a:lumMod val="75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k-TM" dirty="0" smtClean="0"/>
              <a:t>	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Ýurtda</a:t>
            </a:r>
            <a:r>
              <a:rPr lang="sq-A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 gat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sq-A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aşyklar bilen baglan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sq-A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şykly iki ugry görkezse bolar. Olaryň birinjisi,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</a:t>
            </a:r>
            <a:r>
              <a:rPr lang="sq-A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ň durmuşynyň ähli taraplaryny kämilleşdirmekden,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</a:t>
            </a:r>
            <a:r>
              <a:rPr lang="sq-A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ň bitewiligini, jebisligini üpjün etmekden, milli medeniýetiň ösüşine doly ýazgynlyk bermekden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milletleriň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wekilleriniň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medeni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gymmatlyklaryny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ulanmaklaryna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gerekli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döretmekden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ybaratdyr.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091" y="1869586"/>
            <a:ext cx="6040317" cy="4794984"/>
          </a:xfrm>
        </p:spPr>
      </p:pic>
    </p:spTree>
    <p:extLst>
      <p:ext uri="{BB962C8B-B14F-4D97-AF65-F5344CB8AC3E}">
        <p14:creationId xmlns:p14="http://schemas.microsoft.com/office/powerpoint/2010/main" val="1526209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316" y="365126"/>
            <a:ext cx="11471030" cy="900966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sq-AL" b="1" dirty="0"/>
              <a:t>Ilatyň ýaşy we jynsy toparlara bölünmegi.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5316" y="1500310"/>
            <a:ext cx="6409592" cy="5156078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q-AL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-nj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ýyl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Türkmenistanyň ilaty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6,2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mln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adam.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Ilat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yň jynsy boýunça bölünişi: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ilatyň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50,8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göterimi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zenanlar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49,2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göterimi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erkekler</a:t>
            </a:r>
            <a:endParaRPr lang="tk-TM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ilatynyň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ep-esli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aralykdaky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246" y="1500310"/>
            <a:ext cx="4991100" cy="5156078"/>
          </a:xfrm>
        </p:spPr>
      </p:pic>
    </p:spTree>
    <p:extLst>
      <p:ext uri="{BB962C8B-B14F-4D97-AF65-F5344CB8AC3E}">
        <p14:creationId xmlns:p14="http://schemas.microsoft.com/office/powerpoint/2010/main" val="562034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653" y="365125"/>
            <a:ext cx="11350869" cy="1173529"/>
          </a:xfr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normAutofit/>
          </a:bodyPr>
          <a:lstStyle/>
          <a:p>
            <a:r>
              <a:rPr lang="sq-AL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Jemgyýetde maşgalanyň orny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1015" y="1825625"/>
            <a:ext cx="6101861" cy="481256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sq-A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Maşgala maşgala-nika ýa-da gan birligine esaslanýan, agzalary umumy durmuş birligi, özara ahlak jogapkärligi we birek-birege hemaýat bermekligi bilen baglaşan sosial topar bolup çykyş edýär. Jemgyýetde maşgalanyň ilkinji wezipesi geljekki nesli öndürmek we çaga terbiýelemek bolýar. </a:t>
            </a: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008" y="1825624"/>
            <a:ext cx="5354513" cy="4812567"/>
          </a:xfrm>
        </p:spPr>
      </p:pic>
    </p:spTree>
    <p:extLst>
      <p:ext uri="{BB962C8B-B14F-4D97-AF65-F5344CB8AC3E}">
        <p14:creationId xmlns:p14="http://schemas.microsoft.com/office/powerpoint/2010/main" val="30481863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342</Words>
  <Application>Microsoft Office PowerPoint</Application>
  <PresentationFormat>Широкоэкранный</PresentationFormat>
  <Paragraphs>17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Times New Roman</vt:lpstr>
      <vt:lpstr>Тема Office</vt:lpstr>
      <vt:lpstr>Jemgyýetiň sosial düzümi.</vt:lpstr>
      <vt:lpstr>Industrial jemgyýetiň sosial düzümi. </vt:lpstr>
      <vt:lpstr>Sosial struktura tutyş jemgyýetde ýaşaýan adamlaryň bir-birinden tapawutly taraplaryny öwrenip olaryň ýaşaýyş durmuşyny seljerýär. (Sosial Strata, status, rol)</vt:lpstr>
      <vt:lpstr>Täze taryhy özgertmeler döwüründe jemgyýetiň düzüminde dörän we döreýän sosial toparlaryň, synplaryň, gatlaklaryň aýtarynlyklary.  </vt:lpstr>
      <vt:lpstr>Türkmenistanyň ilatynyň milli düzümi. Milletara gatnaşyklar</vt:lpstr>
      <vt:lpstr>Ilatyň ýaşy we jynsy toparlara bölünmegi. </vt:lpstr>
      <vt:lpstr>Jemgyýetde maşgalanyň orny.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Jemgyýetiň sosial düzümi.</dc:title>
  <dc:creator>Lenovo</dc:creator>
  <cp:lastModifiedBy>Lenovo</cp:lastModifiedBy>
  <cp:revision>13</cp:revision>
  <dcterms:created xsi:type="dcterms:W3CDTF">2021-01-09T09:14:48Z</dcterms:created>
  <dcterms:modified xsi:type="dcterms:W3CDTF">2021-01-12T08:07:37Z</dcterms:modified>
</cp:coreProperties>
</file>