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  <p:sldMasterId id="2147483922" r:id="rId2"/>
  </p:sldMasterIdLst>
  <p:notesMasterIdLst>
    <p:notesMasterId r:id="rId16"/>
  </p:notesMasterIdLst>
  <p:sldIdLst>
    <p:sldId id="328" r:id="rId3"/>
    <p:sldId id="340" r:id="rId4"/>
    <p:sldId id="428" r:id="rId5"/>
    <p:sldId id="435" r:id="rId6"/>
    <p:sldId id="436" r:id="rId7"/>
    <p:sldId id="427" r:id="rId8"/>
    <p:sldId id="432" r:id="rId9"/>
    <p:sldId id="431" r:id="rId10"/>
    <p:sldId id="433" r:id="rId11"/>
    <p:sldId id="434" r:id="rId12"/>
    <p:sldId id="414" r:id="rId13"/>
    <p:sldId id="415" r:id="rId14"/>
    <p:sldId id="40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B8B"/>
    <a:srgbClr val="FF0000"/>
    <a:srgbClr val="05C325"/>
    <a:srgbClr val="E7BC07"/>
    <a:srgbClr val="FFFF57"/>
    <a:srgbClr val="FFFF25"/>
    <a:srgbClr val="0FF936"/>
    <a:srgbClr val="F4F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283" autoAdjust="0"/>
    <p:restoredTop sz="94615" autoAdjust="0"/>
  </p:normalViewPr>
  <p:slideViewPr>
    <p:cSldViewPr>
      <p:cViewPr varScale="1">
        <p:scale>
          <a:sx n="55" d="100"/>
          <a:sy n="55" d="100"/>
        </p:scale>
        <p:origin x="-78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6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A19BA95-2C76-475B-8A89-FA9B5556FDE9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CDEE2C0-56AD-4EC8-AD02-DD615AA15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985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49993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11112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17343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02BE0-945D-443E-98A3-C517ECE2405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798002"/>
      </p:ext>
    </p:extLst>
  </p:cSld>
  <p:clrMapOvr>
    <a:masterClrMapping/>
  </p:clrMapOvr>
  <p:transition advTm="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E3F4-C36A-4F30-9B1F-54AF6013B6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852327"/>
      </p:ext>
    </p:extLst>
  </p:cSld>
  <p:clrMapOvr>
    <a:masterClrMapping/>
  </p:clrMapOvr>
  <p:transition advTm="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B3BC0-7A02-46A7-835C-1E28674E35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552168"/>
      </p:ext>
    </p:extLst>
  </p:cSld>
  <p:clrMapOvr>
    <a:masterClrMapping/>
  </p:clrMapOvr>
  <p:transition advTm="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6EB3-899A-4248-9314-50452454DE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521047"/>
      </p:ext>
    </p:extLst>
  </p:cSld>
  <p:clrMapOvr>
    <a:masterClrMapping/>
  </p:clrMapOvr>
  <p:transition advTm="0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1319-2892-4268-80DE-DC25729D24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6052243"/>
      </p:ext>
    </p:extLst>
  </p:cSld>
  <p:clrMapOvr>
    <a:masterClrMapping/>
  </p:clrMapOvr>
  <p:transition advTm="0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774C3-1DC6-4E91-8EF3-33718A11B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523272"/>
      </p:ext>
    </p:extLst>
  </p:cSld>
  <p:clrMapOvr>
    <a:masterClrMapping/>
  </p:clrMapOvr>
  <p:transition advTm="0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5F67-9239-46BC-9215-095D61A022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203366"/>
      </p:ext>
    </p:extLst>
  </p:cSld>
  <p:clrMapOvr>
    <a:masterClrMapping/>
  </p:clrMapOvr>
  <p:transition advTm="0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C4336-62CF-4CD3-8F38-5F363CFCF2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405834"/>
      </p:ext>
    </p:extLst>
  </p:cSld>
  <p:clrMapOvr>
    <a:masterClrMapping/>
  </p:clrMapOvr>
  <p:transition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6632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738FD-F994-47D3-85D4-8CB72AEBE0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299903"/>
      </p:ext>
    </p:extLst>
  </p:cSld>
  <p:clrMapOvr>
    <a:masterClrMapping/>
  </p:clrMapOvr>
  <p:transition advTm="0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5ED7D-6037-449B-B96C-1BC39097A95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188254"/>
      </p:ext>
    </p:extLst>
  </p:cSld>
  <p:clrMapOvr>
    <a:masterClrMapping/>
  </p:clrMapOvr>
  <p:transition advTm="0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3885-DE0A-4BA6-A5CD-91C9D26D0D0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124928"/>
      </p:ext>
    </p:extLst>
  </p:cSld>
  <p:clrMapOvr>
    <a:masterClrMapping/>
  </p:clrMapOvr>
  <p:transition advTm="0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68D3E-2226-448A-928D-2249D63F38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128524"/>
      </p:ext>
    </p:extLst>
  </p:cSld>
  <p:clrMapOvr>
    <a:masterClrMapping/>
  </p:clrMapOvr>
  <p:transition advTm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54489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096057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36187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61639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66372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80768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86099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06.03.2017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64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ransition spd="slow">
    <p:pull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DC5FF"/>
            </a:gs>
            <a:gs pos="50000">
              <a:srgbClr val="FFEBFA"/>
            </a:gs>
            <a:gs pos="100000">
              <a:srgbClr val="9DC5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 smtClean="0"/>
            </a:lvl1pPr>
          </a:lstStyle>
          <a:p>
            <a:pPr>
              <a:defRPr/>
            </a:pPr>
            <a:fld id="{FEF10F1C-4A87-46A0-AC5E-305247760E62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47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</p:sldLayoutIdLst>
  <p:transition advTm="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36"/>
          <p:cNvSpPr>
            <a:spLocks noChangeArrowheads="1"/>
          </p:cNvSpPr>
          <p:nvPr/>
        </p:nvSpPr>
        <p:spPr bwMode="auto">
          <a:xfrm>
            <a:off x="1112942" y="283143"/>
            <a:ext cx="7848600" cy="1368152"/>
          </a:xfrm>
          <a:prstGeom prst="plaque">
            <a:avLst>
              <a:gd name="adj" fmla="val 16667"/>
            </a:avLst>
          </a:prstGeom>
          <a:solidFill>
            <a:srgbClr val="008000"/>
          </a:solidFill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solidFill>
                <a:prstClr val="black"/>
              </a:solidFill>
              <a:latin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 </a:t>
            </a: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 smtClean="0">
                <a:solidFill>
                  <a:schemeClr val="bg1"/>
                </a:solidFill>
                <a:latin typeface="Times New Roman"/>
                <a:ea typeface="Times New Roman"/>
              </a:rPr>
              <a:t>Türkmenistanyň</a:t>
            </a:r>
            <a:r>
              <a:rPr lang="ru-RU" sz="32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  <a:latin typeface="Times New Roman"/>
                <a:ea typeface="Times New Roman"/>
              </a:rPr>
              <a:t>döwlet</a:t>
            </a:r>
            <a:r>
              <a:rPr lang="ru-RU" sz="3200" b="1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  <a:latin typeface="Times New Roman"/>
                <a:ea typeface="Times New Roman"/>
              </a:rPr>
              <a:t>hukugynyň</a:t>
            </a:r>
            <a:r>
              <a:rPr lang="ru-RU" sz="3200" b="1" i="1" dirty="0">
                <a:solidFill>
                  <a:schemeClr val="bg1"/>
                </a:solidFill>
                <a:latin typeface="Times New Roman"/>
                <a:ea typeface="Times New Roman"/>
              </a:rPr>
              <a:t>  </a:t>
            </a:r>
            <a:r>
              <a:rPr lang="ru-RU" sz="3200" b="1" i="1" dirty="0" err="1">
                <a:solidFill>
                  <a:schemeClr val="bg1"/>
                </a:solidFill>
                <a:latin typeface="Times New Roman"/>
                <a:ea typeface="Times New Roman"/>
              </a:rPr>
              <a:t>esaslary</a:t>
            </a:r>
            <a:endParaRPr lang="en-US" sz="3200" b="1" i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1.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Döwlet  </a:t>
            </a:r>
            <a:r>
              <a:rPr lang="cs-CZ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hukugy barada düşünje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onu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ň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we </a:t>
            </a:r>
            <a:r>
              <a:rPr lang="tk-TM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ç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esmeleri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k-TM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onstitusi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on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hukuk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gurl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u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şynyň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esaslary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Türkmenistanda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adamyň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we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raýatyň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esasy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hukuklary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azatlyklary</a:t>
            </a: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hem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borçlary</a:t>
            </a:r>
            <a:r>
              <a:rPr lang="tk-TM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1040855" y="184471"/>
            <a:ext cx="1440160" cy="475828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FF00"/>
                </a:solidFill>
                <a:latin typeface="Times New Roman"/>
              </a:rPr>
              <a:t>2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02" y="30709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20292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n-US" sz="8800" dirty="0" smtClean="0">
                <a:latin typeface="Times New Roman"/>
                <a:ea typeface="Calibri"/>
              </a:rPr>
              <a:t>      </a:t>
            </a:r>
            <a:r>
              <a:rPr lang="az-Latn-AZ" sz="12800" dirty="0">
                <a:solidFill>
                  <a:srgbClr val="FF0000"/>
                </a:solidFill>
                <a:latin typeface="Times New Roman"/>
                <a:ea typeface="Times New Roman"/>
              </a:rPr>
              <a:t>Türkmenistan </a:t>
            </a:r>
            <a:r>
              <a:rPr lang="sl-SI" sz="12800" dirty="0">
                <a:solidFill>
                  <a:srgbClr val="FF0000"/>
                </a:solidFill>
                <a:latin typeface="Times New Roman"/>
                <a:ea typeface="Times New Roman"/>
              </a:rPr>
              <a:t>- </a:t>
            </a:r>
            <a:r>
              <a:rPr lang="az-Latn-AZ" sz="12800" dirty="0">
                <a:solidFill>
                  <a:srgbClr val="FF0000"/>
                </a:solidFill>
                <a:latin typeface="Times New Roman"/>
                <a:ea typeface="Times New Roman"/>
              </a:rPr>
              <a:t>demokratik, hukuk we dünýewi döwlet bolup, onda döwleti dolandyrmak prezident respublikasy görnüşinde amala aşyrylýar.</a:t>
            </a:r>
            <a:endParaRPr lang="ru-RU" sz="12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</a:t>
            </a:r>
            <a:r>
              <a:rPr lang="az-Latn-AZ" sz="1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Türkmenistan </a:t>
            </a:r>
            <a:r>
              <a:rPr lang="az-Latn-AZ" sz="12800" dirty="0">
                <a:solidFill>
                  <a:srgbClr val="FF0000"/>
                </a:solidFill>
                <a:latin typeface="Times New Roman"/>
                <a:ea typeface="Times New Roman"/>
              </a:rPr>
              <a:t>öz çäginde hökmürowandyr we bütin häkimiýete eýedir, ol içeri we daşary syýasaty özbaşdak amala aşyrýar. Türkmenistanyň döwlet özygtyýarlylygy we çägi bitewidir hem bölünmezdir.</a:t>
            </a:r>
            <a:endParaRPr lang="ru-RU" sz="12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</a:t>
            </a:r>
            <a:r>
              <a:rPr lang="az-Latn-AZ" sz="1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Döwlet </a:t>
            </a:r>
            <a:r>
              <a:rPr lang="az-Latn-AZ" sz="12800" dirty="0">
                <a:solidFill>
                  <a:srgbClr val="FF0000"/>
                </a:solidFill>
                <a:latin typeface="Times New Roman"/>
                <a:ea typeface="Times New Roman"/>
              </a:rPr>
              <a:t>Türkmenistanyň garaşsyzlygyny, çäk bütewiligini, konstitusion gurluşyny goraýar, kanunylygyň berjaý edilmegini hem hukuk tertibini üpjün edýär.</a:t>
            </a:r>
            <a:endParaRPr lang="ru-RU" sz="12800" dirty="0"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Clr>
                <a:srgbClr val="0BD0D9"/>
              </a:buClr>
              <a:buNone/>
            </a:pPr>
            <a:endParaRPr lang="ru-RU" sz="128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128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tk-TM" sz="86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12267"/>
            <a:ext cx="7488832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8755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algn="just">
              <a:spcAft>
                <a:spcPts val="0"/>
              </a:spcAft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107950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061109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1547664" y="1744794"/>
            <a:ext cx="6480720" cy="3108543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tr-TR" sz="2800" b="1" i="0" dirty="0"/>
              <a:t>bu jemgyýetde </a:t>
            </a:r>
            <a:r>
              <a:rPr lang="ru-RU" sz="2800" b="1" i="0" dirty="0" err="1"/>
              <a:t>çykarylýan</a:t>
            </a:r>
            <a:r>
              <a:rPr lang="ru-RU" sz="2800" b="1" i="0" dirty="0"/>
              <a:t> </a:t>
            </a:r>
            <a:r>
              <a:rPr lang="ru-RU" sz="2800" b="1" i="0" dirty="0" err="1"/>
              <a:t>hukuk</a:t>
            </a:r>
            <a:r>
              <a:rPr lang="ru-RU" sz="2800" b="1" i="0" dirty="0"/>
              <a:t> </a:t>
            </a:r>
            <a:r>
              <a:rPr lang="ru-RU" sz="2800" b="1" i="0" dirty="0" err="1"/>
              <a:t>namalary</a:t>
            </a:r>
            <a:r>
              <a:rPr lang="ru-RU" sz="2800" b="1" i="0" dirty="0"/>
              <a:t> </a:t>
            </a:r>
            <a:r>
              <a:rPr lang="ru-RU" sz="2800" b="1" i="0" dirty="0" err="1"/>
              <a:t>bilen</a:t>
            </a:r>
            <a:r>
              <a:rPr lang="ru-RU" sz="2800" b="1" i="0" dirty="0"/>
              <a:t> </a:t>
            </a:r>
            <a:r>
              <a:rPr lang="tr-TR" sz="2800" b="1" i="0" dirty="0"/>
              <a:t>döwle</a:t>
            </a:r>
            <a:r>
              <a:rPr lang="ru-RU" sz="2800" b="1" i="0" dirty="0" err="1"/>
              <a:t>diň</a:t>
            </a:r>
            <a:r>
              <a:rPr lang="ru-RU" sz="2800" b="1" i="0" dirty="0"/>
              <a:t> </a:t>
            </a:r>
            <a:r>
              <a:rPr lang="ru-RU" sz="2800" b="1" i="0" dirty="0" err="1"/>
              <a:t>özuniň</a:t>
            </a:r>
            <a:r>
              <a:rPr lang="ru-RU" sz="2800" b="1" i="0" dirty="0"/>
              <a:t> </a:t>
            </a:r>
            <a:r>
              <a:rPr lang="ru-RU" sz="2800" b="1" i="0" dirty="0" err="1"/>
              <a:t>baglanşyklydygyny</a:t>
            </a:r>
            <a:r>
              <a:rPr lang="ru-RU" sz="2800" b="1" i="0" dirty="0"/>
              <a:t> </a:t>
            </a:r>
            <a:r>
              <a:rPr lang="ru-RU" sz="2800" b="1" i="0" dirty="0" err="1"/>
              <a:t>aňladýar</a:t>
            </a:r>
            <a:r>
              <a:rPr lang="ru-RU" sz="2800" b="1" i="0" dirty="0"/>
              <a:t>, </a:t>
            </a:r>
            <a:r>
              <a:rPr lang="tr-TR" sz="2800" b="1" i="0" dirty="0"/>
              <a:t>döwlet</a:t>
            </a:r>
            <a:r>
              <a:rPr lang="ru-RU" sz="2800" b="1" i="0" dirty="0"/>
              <a:t> </a:t>
            </a:r>
            <a:r>
              <a:rPr lang="ru-RU" sz="2800" b="1" i="0" dirty="0" err="1"/>
              <a:t>edaralary,wezipeli</a:t>
            </a:r>
            <a:r>
              <a:rPr lang="ru-RU" sz="2800" b="1" i="0" dirty="0"/>
              <a:t> </a:t>
            </a:r>
            <a:r>
              <a:rPr lang="ru-RU" sz="2800" b="1" i="0" dirty="0" err="1"/>
              <a:t>adamlar</a:t>
            </a:r>
            <a:r>
              <a:rPr lang="ru-RU" sz="2800" b="1" i="0" dirty="0"/>
              <a:t> </a:t>
            </a:r>
            <a:r>
              <a:rPr lang="ru-RU" sz="2800" b="1" i="0" dirty="0" err="1"/>
              <a:t>we</a:t>
            </a:r>
            <a:r>
              <a:rPr lang="ru-RU" sz="2800" b="1" i="0" dirty="0"/>
              <a:t>  </a:t>
            </a:r>
            <a:r>
              <a:rPr lang="ru-RU" sz="2800" b="1" i="0" dirty="0" err="1"/>
              <a:t>raýatlar</a:t>
            </a:r>
            <a:r>
              <a:rPr lang="ru-RU" sz="2800" b="1" i="0" dirty="0"/>
              <a:t> </a:t>
            </a:r>
            <a:r>
              <a:rPr lang="ru-RU" sz="2800" b="1" i="0" dirty="0" err="1"/>
              <a:t>hukuk</a:t>
            </a:r>
            <a:r>
              <a:rPr lang="ru-RU" sz="2800" b="1" i="0" dirty="0"/>
              <a:t> </a:t>
            </a:r>
            <a:r>
              <a:rPr lang="ru-RU" sz="2800" b="1" i="0" dirty="0" err="1"/>
              <a:t>namalary</a:t>
            </a:r>
            <a:r>
              <a:rPr lang="ru-RU" sz="2800" b="1" i="0" dirty="0"/>
              <a:t> </a:t>
            </a:r>
            <a:r>
              <a:rPr lang="ru-RU" sz="2800" b="1" i="0" dirty="0" err="1"/>
              <a:t>berjaý</a:t>
            </a:r>
            <a:r>
              <a:rPr lang="ru-RU" sz="2800" b="1" i="0" dirty="0"/>
              <a:t> </a:t>
            </a:r>
            <a:r>
              <a:rPr lang="ru-RU" sz="2800" b="1" i="0" dirty="0" err="1"/>
              <a:t>etmäge</a:t>
            </a:r>
            <a:r>
              <a:rPr lang="ru-RU" sz="2800" b="1" i="0" dirty="0"/>
              <a:t> </a:t>
            </a:r>
            <a:r>
              <a:rPr lang="ru-RU" sz="2800" b="1" i="0" dirty="0" err="1"/>
              <a:t>borçlydyr</a:t>
            </a:r>
            <a:r>
              <a:rPr lang="ru-RU" sz="2800" b="1" i="0" dirty="0"/>
              <a:t> </a:t>
            </a:r>
            <a:r>
              <a:rPr lang="tr-TR" sz="2800" b="1" i="0" dirty="0"/>
              <a:t>.</a:t>
            </a:r>
            <a:endParaRPr lang="ru-RU" sz="2800" b="1" i="0" dirty="0"/>
          </a:p>
          <a:p>
            <a:pPr algn="just"/>
            <a:r>
              <a:rPr lang="en-US" sz="2800" i="0" dirty="0" smtClean="0"/>
              <a:t> </a:t>
            </a:r>
            <a:endParaRPr lang="ru-RU" sz="2800" i="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1115616" y="116632"/>
            <a:ext cx="7416824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tr-TR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Hukuk döwleti </a:t>
            </a:r>
            <a:endParaRPr lang="ru-RU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-362942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Двойная стрелка вверх/вниз 8"/>
          <p:cNvSpPr/>
          <p:nvPr/>
        </p:nvSpPr>
        <p:spPr bwMode="auto">
          <a:xfrm>
            <a:off x="4739444" y="1121934"/>
            <a:ext cx="216024" cy="581684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9978560"/>
      </p:ext>
    </p:extLst>
  </p:cSld>
  <p:clrMapOvr>
    <a:masterClrMapping/>
  </p:clrMapOvr>
  <p:transition spd="slow" advTm="175000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070" y="4616477"/>
            <a:ext cx="8183880" cy="1051560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15000"/>
              </a:lnSpc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996" y="548680"/>
            <a:ext cx="8461448" cy="5141168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buNone/>
            </a:pP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48680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93996" y="2900003"/>
            <a:ext cx="2396518" cy="1143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451821" y="622905"/>
            <a:ext cx="2391987" cy="128298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az-Latn-AZ" b="1" dirty="0" smtClean="0">
                <a:latin typeface="Times New Roman" pitchFamily="18" charset="0"/>
                <a:cs typeface="Times New Roman" pitchFamily="18" charset="0"/>
              </a:rPr>
              <a:t>anunlaryň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hil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taýdan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ýokary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derejede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bolmagy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3960" y="701080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68760" y="1005880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ертикальный свиток 21"/>
          <p:cNvSpPr/>
          <p:nvPr/>
        </p:nvSpPr>
        <p:spPr>
          <a:xfrm>
            <a:off x="6100081" y="2748246"/>
            <a:ext cx="2739317" cy="1143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50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araşsyz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kazyýet</a:t>
            </a:r>
            <a:endParaRPr lang="ru-RU" sz="1400" b="1" u="none" strike="noStrike" spc="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3" name="Вертикальный свиток 22"/>
          <p:cNvSpPr/>
          <p:nvPr/>
        </p:nvSpPr>
        <p:spPr>
          <a:xfrm>
            <a:off x="296549" y="2703310"/>
            <a:ext cx="2827895" cy="153726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öwletiň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şahsyetiň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özara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jogapkärçiligi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ертикальный свиток 23"/>
          <p:cNvSpPr/>
          <p:nvPr/>
        </p:nvSpPr>
        <p:spPr>
          <a:xfrm>
            <a:off x="6100080" y="670195"/>
            <a:ext cx="2511978" cy="127008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err="1">
                <a:latin typeface="Times New Roman"/>
                <a:ea typeface="Calibri"/>
                <a:cs typeface="Times New Roman"/>
              </a:rPr>
              <a:t>raýatlaryň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hukuk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            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  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medeniýetli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 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bolmagy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Вертикальный свиток 24"/>
          <p:cNvSpPr/>
          <p:nvPr/>
        </p:nvSpPr>
        <p:spPr>
          <a:xfrm>
            <a:off x="1066478" y="4881486"/>
            <a:ext cx="4215177" cy="106779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223628" y="5018300"/>
            <a:ext cx="41014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az-Latn-A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anunlaryň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ýetirilisine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gözegçilik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42439" y="2860734"/>
            <a:ext cx="26228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Hukuk 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döwleti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ň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esasy alamatlary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431032" y="591754"/>
            <a:ext cx="8461448" cy="5141168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indent="0" algn="just" fontAlgn="auto">
              <a:lnSpc>
                <a:spcPct val="115000"/>
              </a:lnSpc>
              <a:spcAft>
                <a:spcPts val="0"/>
              </a:spcAft>
              <a:buClr>
                <a:srgbClr val="F07F09"/>
              </a:buClr>
              <a:buFont typeface="Wingdings 2"/>
              <a:buNone/>
            </a:pPr>
            <a:r>
              <a:rPr lang="en-US" smtClean="0">
                <a:solidFill>
                  <a:prstClr val="black"/>
                </a:solidFill>
              </a:rPr>
              <a:t>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flipH="1">
            <a:off x="5148064" y="1190651"/>
            <a:ext cx="49801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бъект 2"/>
          <p:cNvSpPr txBox="1">
            <a:spLocks/>
          </p:cNvSpPr>
          <p:nvPr/>
        </p:nvSpPr>
        <p:spPr>
          <a:xfrm>
            <a:off x="431032" y="526869"/>
            <a:ext cx="8461448" cy="5141168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indent="0" algn="just" fontAlgn="auto">
              <a:lnSpc>
                <a:spcPct val="115000"/>
              </a:lnSpc>
              <a:spcAft>
                <a:spcPts val="0"/>
              </a:spcAft>
              <a:buClr>
                <a:srgbClr val="F07F09"/>
              </a:buClr>
              <a:buFont typeface="Wingdings 2"/>
              <a:buNone/>
            </a:pPr>
            <a:r>
              <a:rPr lang="en-US" smtClean="0">
                <a:solidFill>
                  <a:prstClr val="black"/>
                </a:solidFill>
              </a:rPr>
              <a:t>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466528" y="569943"/>
            <a:ext cx="8461448" cy="5141168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indent="0" algn="just" fontAlgn="auto">
              <a:lnSpc>
                <a:spcPct val="115000"/>
              </a:lnSpc>
              <a:spcAft>
                <a:spcPts val="0"/>
              </a:spcAft>
              <a:buClr>
                <a:srgbClr val="F07F09"/>
              </a:buClr>
              <a:buFont typeface="Wingdings 2"/>
              <a:buNone/>
            </a:pP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223628" y="1477348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787516" y="864289"/>
            <a:ext cx="5881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251520" y="-1781078"/>
            <a:ext cx="8360538" cy="988683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indent="0" algn="just" fontAlgn="auto">
              <a:lnSpc>
                <a:spcPct val="115000"/>
              </a:lnSpc>
              <a:spcAft>
                <a:spcPts val="0"/>
              </a:spcAft>
              <a:buClr>
                <a:srgbClr val="F07F09"/>
              </a:buClr>
              <a:buFont typeface="Wingdings 2"/>
              <a:buNone/>
            </a:pPr>
            <a:r>
              <a:rPr lang="en-US" smtClean="0">
                <a:solidFill>
                  <a:prstClr val="black"/>
                </a:solidFill>
              </a:rPr>
              <a:t>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6" name="Объект 2"/>
          <p:cNvSpPr txBox="1">
            <a:spLocks/>
          </p:cNvSpPr>
          <p:nvPr/>
        </p:nvSpPr>
        <p:spPr>
          <a:xfrm>
            <a:off x="780977" y="-1667183"/>
            <a:ext cx="8360538" cy="988683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indent="0" algn="just" fontAlgn="auto">
              <a:lnSpc>
                <a:spcPct val="115000"/>
              </a:lnSpc>
              <a:spcAft>
                <a:spcPts val="0"/>
              </a:spcAft>
              <a:buClr>
                <a:srgbClr val="F07F09"/>
              </a:buClr>
              <a:buFont typeface="Wingdings 2"/>
              <a:buNone/>
            </a:pPr>
            <a:r>
              <a:rPr lang="en-US" smtClean="0">
                <a:solidFill>
                  <a:prstClr val="black"/>
                </a:solidFill>
              </a:rPr>
              <a:t>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835486" y="898157"/>
            <a:ext cx="5881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21160" y="1158280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Вертикальный свиток 70"/>
          <p:cNvSpPr/>
          <p:nvPr/>
        </p:nvSpPr>
        <p:spPr>
          <a:xfrm>
            <a:off x="3106464" y="644361"/>
            <a:ext cx="2740829" cy="128298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20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az-Latn-AZ" sz="2000" b="1" dirty="0" smtClean="0">
                <a:latin typeface="Times New Roman" pitchFamily="18" charset="0"/>
                <a:cs typeface="Times New Roman" pitchFamily="18" charset="0"/>
              </a:rPr>
              <a:t>anunlarynyň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hökmürowanlygy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5" name="Прямая со стрелкой 74"/>
          <p:cNvCxnSpPr/>
          <p:nvPr/>
        </p:nvCxnSpPr>
        <p:spPr>
          <a:xfrm flipH="1" flipV="1">
            <a:off x="2634395" y="1940279"/>
            <a:ext cx="759601" cy="848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4592255" y="1968795"/>
            <a:ext cx="0" cy="891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4592255" y="3777566"/>
            <a:ext cx="24569" cy="947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V="1">
            <a:off x="5730032" y="2011829"/>
            <a:ext cx="457058" cy="848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5764964" y="3398350"/>
            <a:ext cx="47262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23" idx="3"/>
          </p:cNvCxnSpPr>
          <p:nvPr/>
        </p:nvCxnSpPr>
        <p:spPr>
          <a:xfrm flipH="1">
            <a:off x="2932287" y="3471940"/>
            <a:ext cx="4617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Вертикальный свиток 31"/>
          <p:cNvSpPr/>
          <p:nvPr/>
        </p:nvSpPr>
        <p:spPr>
          <a:xfrm>
            <a:off x="5985835" y="5010150"/>
            <a:ext cx="2739317" cy="1143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50"/>
            </a:pPr>
            <a:r>
              <a:rPr lang="tk-TM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eýleki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alamatlary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50"/>
            </a:pP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u="none" strike="noStrike" spc="0" dirty="0">
              <a:effectLst/>
              <a:latin typeface="Times New Roman"/>
              <a:ea typeface="Calibri"/>
              <a:cs typeface="Times New Roman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580112" y="4043480"/>
            <a:ext cx="606978" cy="947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742403"/>
      </p:ext>
    </p:extLst>
  </p:cSld>
  <p:clrMapOvr>
    <a:masterClrMapping/>
  </p:clrMapOvr>
  <p:transition spd="slow" advTm="0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907704" y="21140"/>
            <a:ext cx="5574300" cy="139612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az-Latn-AZ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Türkmenistanda </a:t>
            </a:r>
            <a:r>
              <a:rPr lang="az-Latn-AZ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adamyň we raýatyň hukuklary, azatlyklary </a:t>
            </a:r>
            <a:r>
              <a:rPr lang="tk-TM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we </a:t>
            </a:r>
            <a:r>
              <a:rPr lang="az-Latn-AZ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borçlary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az-Latn-AZ" sz="2800" b="1" dirty="0">
                <a:latin typeface="Times New Roman"/>
                <a:ea typeface="Times New Roman"/>
              </a:rPr>
              <a:t> 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106149" y="3379491"/>
            <a:ext cx="4889736" cy="0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467544" y="2868713"/>
            <a:ext cx="1769241" cy="102155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  <a:latin typeface="Times New Roman"/>
                <a:ea typeface="Times New Roman"/>
              </a:rPr>
              <a:t>durmuş-ykdysady hukuklar</a:t>
            </a:r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6995885" y="2882407"/>
            <a:ext cx="1732160" cy="112371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şahsy hukuklar we azatlyklar</a:t>
            </a:r>
            <a:endParaRPr lang="ru-RU" sz="20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60" name="Line 33"/>
          <p:cNvSpPr>
            <a:spLocks noChangeShapeType="1"/>
          </p:cNvSpPr>
          <p:nvPr/>
        </p:nvSpPr>
        <p:spPr bwMode="auto">
          <a:xfrm flipV="1">
            <a:off x="4701790" y="1418689"/>
            <a:ext cx="0" cy="1450024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3647638" y="2876169"/>
            <a:ext cx="1898487" cy="112371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syýasy hukuklar we azatlyklar</a:t>
            </a:r>
            <a:endParaRPr lang="ru-RU" sz="20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270399"/>
      </p:ext>
    </p:extLst>
  </p:cSld>
  <p:clrMapOvr>
    <a:masterClrMapping/>
  </p:clrMapOvr>
  <p:transition advTm="17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38912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3600" dirty="0" smtClean="0">
                <a:latin typeface="Times New Roman"/>
                <a:ea typeface="Calibri"/>
                <a:cs typeface="Times New Roman"/>
              </a:rPr>
              <a:t>1.Türkmenistanyň </a:t>
            </a:r>
            <a:r>
              <a:rPr lang="cs-CZ" sz="3600" dirty="0">
                <a:latin typeface="Times New Roman"/>
                <a:ea typeface="Calibri"/>
                <a:cs typeface="Times New Roman"/>
              </a:rPr>
              <a:t>Konstitusiýasy</a:t>
            </a:r>
            <a:r>
              <a:rPr lang="cs-CZ" sz="3600">
                <a:latin typeface="Times New Roman"/>
                <a:ea typeface="Calibri"/>
                <a:cs typeface="Times New Roman"/>
              </a:rPr>
              <a:t>. </a:t>
            </a:r>
            <a:r>
              <a:rPr lang="cs-CZ" sz="360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cs-CZ" sz="3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˝Türkmenistan˝ gazeti</a:t>
            </a:r>
            <a:r>
              <a:rPr lang="sq-AL" sz="3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3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ý. </a:t>
            </a:r>
            <a:endParaRPr lang="en-US" sz="36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endParaRPr lang="ru-RU" sz="3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sk-SK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o-RO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Türkmenistanyň kanunçylygynyň esaslary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hr-HR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ro-RO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okary okuw mekdepleri üçin okuw kitaby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sq-AL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., </a:t>
            </a:r>
            <a:r>
              <a:rPr lang="sq-AL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2010 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.,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s. 9- 5</a:t>
            </a:r>
            <a:r>
              <a:rPr lang="tk-TM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3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80340" algn="just">
              <a:spcAft>
                <a:spcPts val="0"/>
              </a:spcAft>
            </a:pPr>
            <a:endParaRPr lang="en-US" sz="3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.«Türkmenistanyň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emiselik bitaraplyk</a:t>
            </a:r>
            <a:r>
              <a:rPr lang="ru-RU" sz="3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gy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hakynda» Türkmenistanyň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Konstitusion</a:t>
            </a:r>
            <a:r>
              <a:rPr lang="cs-CZ" sz="34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kanuny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-Türkmenistanyň Mejlisiniň Maglumatlary  №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199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cs-CZ" sz="3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ý.</a:t>
            </a:r>
            <a:endParaRPr lang="ru-RU" sz="3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80340" algn="just">
              <a:spcAft>
                <a:spcPts val="0"/>
              </a:spcAft>
            </a:pPr>
            <a:endParaRPr lang="en-US" sz="3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marR="180340" indent="0" algn="just">
              <a:buNone/>
            </a:pPr>
            <a:r>
              <a:rPr lang="en-US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ru-RU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«</a:t>
            </a:r>
            <a:r>
              <a:rPr lang="ru-RU" sz="34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Syýasy</a:t>
            </a:r>
            <a:r>
              <a:rPr lang="ru-RU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partiýarlar</a:t>
            </a:r>
            <a:r>
              <a:rPr lang="ru-RU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hakynda</a:t>
            </a:r>
            <a:r>
              <a:rPr lang="cs-CZ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 Türkmenistanyň kanuny- ˝Türkmenistan˝ gazeti</a:t>
            </a:r>
            <a:r>
              <a:rPr lang="sq-AL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13.01.12 ý. </a:t>
            </a:r>
            <a:endParaRPr lang="en-US" sz="34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180340" indent="0" algn="just">
              <a:buNone/>
            </a:pPr>
            <a:r>
              <a:rPr lang="en-US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«T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elekiçilik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işi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hakynda» Türk</a:t>
            </a:r>
            <a:r>
              <a:rPr lang="sq-AL" sz="3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enistanyň kanuny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Türkmenistanyň Mejlisiniň Maglumatlary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 1993 ý.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9-10</a:t>
            </a:r>
            <a:r>
              <a:rPr lang="cs-CZ" sz="3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marR="180340" indent="0" algn="just">
              <a:spcAft>
                <a:spcPts val="0"/>
              </a:spcAft>
              <a:buNone/>
            </a:pP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141099"/>
            <a:ext cx="1475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Edebiýat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70622"/>
            <a:ext cx="8570276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444544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Clr>
                <a:srgbClr val="0BD0D9"/>
              </a:buClr>
              <a:buNone/>
            </a:pPr>
            <a:r>
              <a:rPr lang="en-US" sz="8800" dirty="0" smtClean="0">
                <a:latin typeface="Times New Roman"/>
                <a:ea typeface="Calibri"/>
              </a:rPr>
              <a:t>      </a:t>
            </a:r>
            <a:endParaRPr lang="ru-RU" sz="48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7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tk-TM" sz="86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12267"/>
            <a:ext cx="7488832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8755"/>
            <a:ext cx="8136904" cy="637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algn="just">
              <a:spcAft>
                <a:spcPts val="0"/>
              </a:spcAft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cs-CZ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Hukuk pudaklarynyň namalarynyň  arasynda birinji we esasy orun - döwlet (konstitusion) hukugyna degişli. </a:t>
            </a:r>
            <a:endParaRPr lang="en-US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270510" algn="just">
              <a:spcBef>
                <a:spcPts val="50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cs-CZ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Döwlet hukugynyň namalary jemgyýetçilik gurluşynyň we 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d</a:t>
            </a:r>
            <a:r>
              <a:rPr lang="cs-CZ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öwlet</a:t>
            </a:r>
            <a:r>
              <a:rPr lang="ru-RU" sz="2800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iň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syýasatynyň, raýatlaryň hem-de jemgyýetçilik  guramalarynyň hukuk ýagdaýynyň esaslaryny, ýokary we ýerli häkimiýet edaralarynyň  gurluşynyň  we işleýşiniň düzümini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kesgitleỳär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  <a:r>
              <a:rPr lang="en-US" sz="2800" spc="2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tk-TM" sz="2800" spc="2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indent="270510" algn="just">
              <a:spcBef>
                <a:spcPts val="500"/>
              </a:spcBef>
              <a:spcAft>
                <a:spcPts val="0"/>
              </a:spcAft>
            </a:pPr>
            <a:r>
              <a:rPr lang="tk-TM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k-TM" sz="28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Döwlet</a:t>
            </a:r>
            <a:r>
              <a:rPr lang="en-US" sz="28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hukugy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hukuk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ulgamynyň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esasyny</a:t>
            </a:r>
            <a:r>
              <a:rPr lang="ru-RU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dűzyä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r.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Döwlet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hukugynyň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namalary</a:t>
            </a:r>
            <a:r>
              <a:rPr lang="en-US" sz="2800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jemgyýetiň</a:t>
            </a:r>
            <a:r>
              <a:rPr lang="en-US" sz="2800" spc="25" dirty="0">
                <a:solidFill>
                  <a:srgbClr val="000000"/>
                </a:solidFill>
                <a:latin typeface="Times New Roman"/>
                <a:ea typeface="Times New Roman"/>
              </a:rPr>
              <a:t> we </a:t>
            </a:r>
            <a:r>
              <a:rPr lang="en-US" sz="28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döwlediň</a:t>
            </a:r>
            <a:r>
              <a:rPr lang="en-US" sz="2800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syýasy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ykdysady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durmuş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gurluşynyň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wajyp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esaslaryny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berkidip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beýleki</a:t>
            </a:r>
            <a:r>
              <a:rPr lang="en-US" sz="2800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hukuk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pudaklary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üçin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esaslandyryjy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bolup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çykyş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edýär</a:t>
            </a:r>
            <a:r>
              <a:rPr lang="en-US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107950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25574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Загнутый угол 1"/>
          <p:cNvSpPr>
            <a:spLocks noChangeArrowheads="1"/>
          </p:cNvSpPr>
          <p:nvPr/>
        </p:nvSpPr>
        <p:spPr bwMode="auto">
          <a:xfrm>
            <a:off x="3214678" y="642918"/>
            <a:ext cx="2683134" cy="1695088"/>
          </a:xfrm>
          <a:prstGeom prst="foldedCorner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Raýatlaryň  hukuklary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Блок-схема: подготовка 5"/>
          <p:cNvSpPr>
            <a:spLocks noChangeArrowheads="1"/>
          </p:cNvSpPr>
          <p:nvPr/>
        </p:nvSpPr>
        <p:spPr bwMode="auto">
          <a:xfrm>
            <a:off x="500034" y="2428868"/>
            <a:ext cx="2946008" cy="1869583"/>
          </a:xfrm>
          <a:prstGeom prst="flowChartPreparation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durmuş-ykdysady hukuklar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Блок-схема: подготовка 6"/>
          <p:cNvSpPr>
            <a:spLocks noChangeArrowheads="1"/>
          </p:cNvSpPr>
          <p:nvPr/>
        </p:nvSpPr>
        <p:spPr bwMode="auto">
          <a:xfrm>
            <a:off x="5429256" y="2357430"/>
            <a:ext cx="3000396" cy="1851454"/>
          </a:xfrm>
          <a:prstGeom prst="flowChartPreparation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syýasy hukuklar we azatlyklar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Блок-схема: подготовка 7"/>
          <p:cNvSpPr>
            <a:spLocks noChangeArrowheads="1"/>
          </p:cNvSpPr>
          <p:nvPr/>
        </p:nvSpPr>
        <p:spPr bwMode="auto">
          <a:xfrm>
            <a:off x="2786050" y="4286256"/>
            <a:ext cx="3242876" cy="1196533"/>
          </a:xfrm>
          <a:prstGeom prst="flowChartPreparation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şahsy hukuklar we azatlyklar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AutoShape 3"/>
          <p:cNvSpPr>
            <a:spLocks noChangeShapeType="1"/>
          </p:cNvSpPr>
          <p:nvPr/>
        </p:nvSpPr>
        <p:spPr bwMode="auto">
          <a:xfrm flipH="1">
            <a:off x="3929058" y="3143248"/>
            <a:ext cx="1561385" cy="10968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AutoShape 2"/>
          <p:cNvSpPr>
            <a:spLocks noChangeShapeType="1"/>
          </p:cNvSpPr>
          <p:nvPr/>
        </p:nvSpPr>
        <p:spPr bwMode="auto">
          <a:xfrm flipV="1">
            <a:off x="3643306" y="2714620"/>
            <a:ext cx="2143787" cy="8090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 flipH="1">
            <a:off x="1000100" y="714356"/>
            <a:ext cx="2211772" cy="168149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Ромб 6"/>
          <p:cNvSpPr>
            <a:spLocks noChangeArrowheads="1"/>
          </p:cNvSpPr>
          <p:nvPr/>
        </p:nvSpPr>
        <p:spPr bwMode="auto">
          <a:xfrm>
            <a:off x="2684455" y="1227147"/>
            <a:ext cx="3935413" cy="1854200"/>
          </a:xfrm>
          <a:prstGeom prst="diamond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15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Türkmenistanda adamyň we raýatyň hukuklary, azatlyklary</a:t>
            </a:r>
            <a:endParaRPr kumimoji="0" lang="az-Latn-A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Овал 14"/>
          <p:cNvSpPr>
            <a:spLocks noChangeArrowheads="1"/>
          </p:cNvSpPr>
          <p:nvPr/>
        </p:nvSpPr>
        <p:spPr bwMode="auto">
          <a:xfrm>
            <a:off x="1625592" y="3151197"/>
            <a:ext cx="1993901" cy="111283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durmuş-ykdysady hukuklar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Овал 15"/>
          <p:cNvSpPr>
            <a:spLocks noChangeArrowheads="1"/>
          </p:cNvSpPr>
          <p:nvPr/>
        </p:nvSpPr>
        <p:spPr bwMode="auto">
          <a:xfrm>
            <a:off x="3500430" y="4786322"/>
            <a:ext cx="2078038" cy="106203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şahsy hukuklar we azatlyklar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4" name="Овал 16"/>
          <p:cNvSpPr>
            <a:spLocks noChangeArrowheads="1"/>
          </p:cNvSpPr>
          <p:nvPr/>
        </p:nvSpPr>
        <p:spPr bwMode="auto">
          <a:xfrm>
            <a:off x="5578468" y="3151197"/>
            <a:ext cx="1966912" cy="124301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syýasy hukuklar we azatlyklar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AutoShape 3"/>
          <p:cNvSpPr>
            <a:spLocks noChangeShapeType="1"/>
          </p:cNvSpPr>
          <p:nvPr/>
        </p:nvSpPr>
        <p:spPr bwMode="auto">
          <a:xfrm>
            <a:off x="6621455" y="2147897"/>
            <a:ext cx="0" cy="1023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2" name="AutoShape 2"/>
          <p:cNvSpPr>
            <a:spLocks noChangeShapeType="1"/>
          </p:cNvSpPr>
          <p:nvPr/>
        </p:nvSpPr>
        <p:spPr bwMode="auto">
          <a:xfrm>
            <a:off x="2684455" y="2147897"/>
            <a:ext cx="0" cy="1023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1" name="AutoShape 1"/>
          <p:cNvSpPr>
            <a:spLocks noChangeShapeType="1"/>
          </p:cNvSpPr>
          <p:nvPr/>
        </p:nvSpPr>
        <p:spPr bwMode="auto">
          <a:xfrm>
            <a:off x="4652955" y="3041660"/>
            <a:ext cx="0" cy="1789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28" y="140621"/>
            <a:ext cx="7832924" cy="1416171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tk-TM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ö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wlet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hukugynyň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kadalarynda</a:t>
            </a:r>
            <a:r>
              <a:rPr lang="ru-RU" sz="2800" b="1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döwlet</a:t>
            </a:r>
            <a:r>
              <a:rPr lang="ru-RU" sz="2800" b="1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hakimiýeti</a:t>
            </a:r>
            <a:r>
              <a:rPr lang="ru-RU" sz="2800" b="1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guralanda</a:t>
            </a:r>
            <a:r>
              <a:rPr lang="ru-RU" sz="2800" b="1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we</a:t>
            </a:r>
            <a:r>
              <a:rPr lang="ru-RU" sz="2800" b="1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amala</a:t>
            </a:r>
            <a:r>
              <a:rPr lang="ru-RU" sz="2800" b="1" spc="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10" dirty="0" err="1">
                <a:solidFill>
                  <a:srgbClr val="000000"/>
                </a:solidFill>
                <a:latin typeface="Times New Roman"/>
                <a:ea typeface="Times New Roman"/>
              </a:rPr>
              <a:t>aşyralynda</a:t>
            </a:r>
            <a:r>
              <a:rPr lang="ru-RU" sz="2800" b="1" spc="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ýüze</a:t>
            </a:r>
            <a:r>
              <a:rPr lang="ru-RU" sz="2800" b="1" spc="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10" dirty="0" err="1">
                <a:solidFill>
                  <a:srgbClr val="000000"/>
                </a:solidFill>
                <a:latin typeface="Times New Roman"/>
                <a:ea typeface="Times New Roman"/>
              </a:rPr>
              <a:t>çykýan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28665" y="2771229"/>
            <a:ext cx="3479451" cy="143484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şahsyýetiň</a:t>
            </a:r>
            <a:r>
              <a:rPr lang="en-US" sz="2400" b="1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b="1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hukuk</a:t>
            </a:r>
            <a:r>
              <a:rPr lang="en-US" sz="2400" b="1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b="1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ýagdaýyny</a:t>
            </a:r>
            <a:endParaRPr lang="ru-RU" sz="2400" b="1" dirty="0">
              <a:solidFill>
                <a:prstClr val="black"/>
              </a:solidFill>
              <a:ea typeface="Times New Roman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743773" y="1585787"/>
            <a:ext cx="1" cy="118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995732" y="4206077"/>
            <a:ext cx="3072080" cy="22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67569" y="3894453"/>
            <a:ext cx="24969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sz="1600" b="1" dirty="0">
              <a:solidFill>
                <a:prstClr val="black"/>
              </a:solidFill>
              <a:latin typeface="Times New Roman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105986" y="1585787"/>
            <a:ext cx="7220" cy="118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94828" y="2401897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4018" y="3417399"/>
            <a:ext cx="3323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58315" y="4941168"/>
            <a:ext cx="5795545" cy="1226553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sz="1400" b="1" dirty="0">
              <a:solidFill>
                <a:prstClr val="black"/>
              </a:solidFill>
              <a:ea typeface="Times New Roman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9795" y="2771229"/>
            <a:ext cx="3479451" cy="146177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spc="20" dirty="0">
                <a:solidFill>
                  <a:srgbClr val="000000"/>
                </a:solidFill>
                <a:latin typeface="Times New Roman"/>
                <a:ea typeface="Times New Roman"/>
              </a:rPr>
              <a:t>jemgyýetçilik gurluşynyň we döwlediň syýasatyň esaslaryny</a:t>
            </a:r>
            <a:endParaRPr lang="ru-RU" sz="2400" b="1" dirty="0">
              <a:solidFill>
                <a:prstClr val="black"/>
              </a:solidFill>
              <a:ea typeface="Times New Roman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>
            <a:stCxn id="2" idx="2"/>
          </p:cNvCxnSpPr>
          <p:nvPr/>
        </p:nvCxnSpPr>
        <p:spPr>
          <a:xfrm>
            <a:off x="4611290" y="1556792"/>
            <a:ext cx="1552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82417" y="5077390"/>
            <a:ext cx="5288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en-US" sz="2800" b="1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dolandyryş</a:t>
            </a:r>
            <a:r>
              <a:rPr lang="en-US" sz="2800" b="1" spc="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lang="en-US" sz="2800" b="1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çäk</a:t>
            </a:r>
            <a:r>
              <a:rPr lang="en-US" sz="2800" b="1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gurluşyny</a:t>
            </a:r>
            <a:r>
              <a:rPr lang="en-US" sz="2800" b="1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berkidilýar</a:t>
            </a:r>
            <a:endParaRPr lang="ru-RU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475480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5"/>
          <p:cNvSpPr>
            <a:spLocks noChangeArrowheads="1"/>
          </p:cNvSpPr>
          <p:nvPr/>
        </p:nvSpPr>
        <p:spPr bwMode="auto">
          <a:xfrm rot="5400000">
            <a:off x="3851920" y="-2374230"/>
            <a:ext cx="1296144" cy="6624736"/>
          </a:xfrm>
          <a:prstGeom prst="moon">
            <a:avLst>
              <a:gd name="adj" fmla="val 87500"/>
            </a:avLst>
          </a:prstGeom>
          <a:solidFill>
            <a:srgbClr val="92D05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just" hangingPunct="0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Döwlet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hukugynyň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çeşmeleri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4037" name="AutoShape 10"/>
          <p:cNvSpPr>
            <a:spLocks noChangeArrowheads="1"/>
          </p:cNvSpPr>
          <p:nvPr/>
        </p:nvSpPr>
        <p:spPr bwMode="auto">
          <a:xfrm>
            <a:off x="290084" y="3284983"/>
            <a:ext cx="3955317" cy="115212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just" eaLnBrk="0" hangingPunct="0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Konstitusiýasy</a:t>
            </a:r>
            <a:endParaRPr lang="ru-RU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eaLnBrk="0" hangingPunct="0"/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70510" algn="just">
              <a:lnSpc>
                <a:spcPct val="90000"/>
              </a:lnSpc>
              <a:spcAft>
                <a:spcPts val="0"/>
              </a:spcAft>
            </a:pP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44038" name="AutoShape 11"/>
          <p:cNvSpPr>
            <a:spLocks noChangeArrowheads="1"/>
          </p:cNvSpPr>
          <p:nvPr/>
        </p:nvSpPr>
        <p:spPr bwMode="auto">
          <a:xfrm>
            <a:off x="4843867" y="3284985"/>
            <a:ext cx="4176464" cy="115212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3" name="Line 17"/>
          <p:cNvSpPr>
            <a:spLocks noChangeShapeType="1"/>
          </p:cNvSpPr>
          <p:nvPr/>
        </p:nvSpPr>
        <p:spPr bwMode="auto">
          <a:xfrm flipH="1">
            <a:off x="2123728" y="1514220"/>
            <a:ext cx="864095" cy="17707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>
            <a:off x="5796136" y="1514221"/>
            <a:ext cx="1135963" cy="177076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20072" y="3480068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Konstitusion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kanunlar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9794" y="385337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tk-TM" sz="1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4240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-956071" y="2533918"/>
            <a:ext cx="3456384" cy="2200558"/>
          </a:xfrm>
          <a:prstGeom prst="ellipse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0"/>
              </a:spcAft>
            </a:pPr>
            <a:endParaRPr lang="en-US" sz="1600" b="1" dirty="0" smtClean="0">
              <a:solidFill>
                <a:srgbClr val="FF0000"/>
              </a:solidFill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en-US" sz="1600" b="1" dirty="0" smtClean="0">
              <a:solidFill>
                <a:srgbClr val="FF0000"/>
              </a:solidFill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en-US" sz="12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en-US" sz="12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tk-TM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bölüm</a:t>
            </a: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</a:p>
          <a:p>
            <a:pPr algn="ctr">
              <a:spcAft>
                <a:spcPts val="0"/>
              </a:spcAft>
            </a:pPr>
            <a:r>
              <a:rPr lang="az-Latn-AZ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Türkmenistanda </a:t>
            </a: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tk-TM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döwlet </a:t>
            </a: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häkimiýet </a:t>
            </a:r>
            <a:r>
              <a:rPr lang="en-US" sz="12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tk-TM" sz="1200" b="1" dirty="0" smtClean="0">
                <a:solidFill>
                  <a:srgbClr val="FF0000"/>
                </a:solidFill>
                <a:ea typeface="Times New Roman"/>
              </a:rPr>
              <a:t>e</a:t>
            </a: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daralary</a:t>
            </a:r>
            <a:r>
              <a:rPr lang="tk-TM" sz="1200" b="1" dirty="0" smtClean="0">
                <a:solidFill>
                  <a:srgbClr val="FF0000"/>
                </a:solidFill>
                <a:ea typeface="Times New Roman"/>
              </a:rPr>
              <a:t>nyň ulgamy</a:t>
            </a:r>
          </a:p>
          <a:p>
            <a:pPr algn="ctr">
              <a:spcAft>
                <a:spcPts val="0"/>
              </a:spcAft>
            </a:pPr>
            <a:r>
              <a:rPr lang="en-US" sz="1200" b="1" dirty="0" smtClean="0">
                <a:solidFill>
                  <a:srgbClr val="FF0000"/>
                </a:solidFill>
                <a:ea typeface="Times New Roman"/>
              </a:rPr>
              <a:t>(</a:t>
            </a: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Türkmenistanyň</a:t>
            </a:r>
            <a:r>
              <a:rPr lang="en-US" sz="12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Prezidenti,</a:t>
            </a:r>
            <a:endParaRPr lang="tk-TM" sz="1200" b="1" dirty="0" smtClean="0">
              <a:solidFill>
                <a:srgbClr val="FF0000"/>
              </a:solidFill>
              <a:ea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Mejlis,   Ministrler Kabinet</a:t>
            </a:r>
            <a:r>
              <a:rPr lang="tk-TM" sz="1200" b="1" dirty="0" smtClean="0">
                <a:solidFill>
                  <a:srgbClr val="FF0000"/>
                </a:solidFill>
                <a:ea typeface="Times New Roman"/>
              </a:rPr>
              <a:t>i</a:t>
            </a: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, </a:t>
            </a:r>
            <a:endParaRPr lang="tk-TM" sz="1200" b="1" dirty="0" smtClean="0">
              <a:solidFill>
                <a:srgbClr val="FF0000"/>
              </a:solidFill>
              <a:ea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az-Latn-AZ" sz="1200" b="1" dirty="0" smtClean="0">
                <a:solidFill>
                  <a:srgbClr val="FF0000"/>
                </a:solidFill>
                <a:ea typeface="Times New Roman"/>
              </a:rPr>
              <a:t>kazyýet häkimiýet</a:t>
            </a:r>
            <a:r>
              <a:rPr lang="en-US" sz="1200" b="1" dirty="0" err="1" smtClean="0">
                <a:solidFill>
                  <a:srgbClr val="FF0000"/>
                </a:solidFill>
                <a:ea typeface="Times New Roman"/>
              </a:rPr>
              <a:t>i</a:t>
            </a:r>
            <a:r>
              <a:rPr lang="en-US" sz="1200" b="1" dirty="0" smtClean="0">
                <a:solidFill>
                  <a:srgbClr val="FF0000"/>
                </a:solidFill>
                <a:ea typeface="Times New Roman"/>
              </a:rPr>
              <a:t>)</a:t>
            </a:r>
            <a:r>
              <a:rPr lang="tk-TM" sz="1200" b="1" dirty="0">
                <a:solidFill>
                  <a:srgbClr val="FF0000"/>
                </a:solidFill>
                <a:ea typeface="Times New Roman"/>
              </a:rPr>
              <a:t>,</a:t>
            </a:r>
            <a:endParaRPr lang="tk-TM" sz="1200" b="1" dirty="0" smtClean="0">
              <a:solidFill>
                <a:srgbClr val="FF0000"/>
              </a:solidFill>
              <a:ea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tk-TM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döwlet </a:t>
            </a:r>
            <a:r>
              <a:rPr lang="az-Latn-AZ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häkimiýet</a:t>
            </a:r>
            <a:r>
              <a:rPr lang="tk-TM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iniň ý</a:t>
            </a:r>
            <a:r>
              <a:rPr lang="az-Latn-AZ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erli </a:t>
            </a:r>
            <a:endParaRPr lang="en-US" sz="12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az-Latn-AZ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edaralary</a:t>
            </a:r>
            <a:endParaRPr lang="en-US" sz="12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(</a:t>
            </a:r>
            <a:r>
              <a:rPr lang="az-Latn-AZ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halk maslahatlary</a:t>
            </a: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 h</a:t>
            </a:r>
            <a:r>
              <a:rPr lang="az-Latn-AZ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äkimler</a:t>
            </a:r>
            <a:r>
              <a:rPr lang="en-US" sz="1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)</a:t>
            </a:r>
            <a:r>
              <a:rPr lang="tk-TM" sz="1200" b="1" dirty="0">
                <a:solidFill>
                  <a:srgbClr val="FF0000"/>
                </a:solidFill>
                <a:ea typeface="Times New Roman"/>
              </a:rPr>
              <a:t> </a:t>
            </a:r>
            <a:endParaRPr lang="tk-TM" sz="1200" b="1" dirty="0" smtClean="0">
              <a:solidFill>
                <a:srgbClr val="FF0000"/>
              </a:solidFill>
              <a:ea typeface="Times New Roman"/>
            </a:endParaRPr>
          </a:p>
          <a:p>
            <a:pPr lvl="0" algn="ctr">
              <a:spcAft>
                <a:spcPts val="0"/>
              </a:spcAft>
            </a:pPr>
            <a:endParaRPr lang="tk-TM" sz="8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</a:pPr>
            <a:endParaRPr lang="tk-TM" sz="8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</a:pPr>
            <a:endParaRPr lang="ru-RU" sz="8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200" dirty="0" smtClean="0"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az-Latn-AZ" sz="2800" b="1" dirty="0" smtClean="0">
                <a:ea typeface="Times New Roman"/>
              </a:rPr>
              <a:t> </a:t>
            </a:r>
            <a:endParaRPr lang="ru-RU" sz="1600" dirty="0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600" dirty="0">
              <a:ea typeface="Times New Roman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73334" y="188640"/>
            <a:ext cx="2786082" cy="1714536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8 bölüm</a:t>
            </a: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Jemleýji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düzgünler </a:t>
            </a:r>
            <a:endParaRPr lang="ru-RU" sz="16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64642" y="2963862"/>
            <a:ext cx="3000375" cy="928688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0"/>
              </a:spcAft>
            </a:pPr>
            <a:r>
              <a:rPr lang="az-Latn-AZ" sz="1400" b="1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TÜRKMENISTANYŇ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az-Latn-AZ" sz="1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KONSTITUSIÝASY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-14.09.2016 </a:t>
            </a:r>
            <a:r>
              <a:rPr lang="tk-TM" sz="1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az-Latn-AZ" sz="14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tk-TM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rejelenen görnüşi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072188" y="3357563"/>
            <a:ext cx="732060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857875" y="4000500"/>
            <a:ext cx="946373" cy="10895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500563" y="4143375"/>
            <a:ext cx="0" cy="797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231595" y="4071938"/>
            <a:ext cx="911656" cy="11572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426042" y="3419041"/>
            <a:ext cx="42862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2500313" y="1785939"/>
            <a:ext cx="1135583" cy="10432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464446" y="2117725"/>
            <a:ext cx="14292" cy="7114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12346" y="1371638"/>
            <a:ext cx="1302320" cy="151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872" y="-264574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51" y="4542272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4418" y="4643437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Овал 21"/>
          <p:cNvSpPr/>
          <p:nvPr/>
        </p:nvSpPr>
        <p:spPr>
          <a:xfrm>
            <a:off x="2821782" y="343209"/>
            <a:ext cx="2900374" cy="1714536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ru-RU" sz="1400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1" y="1963836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65658" y="738580"/>
            <a:ext cx="28666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</a:t>
            </a: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bölüm</a:t>
            </a:r>
          </a:p>
          <a:p>
            <a:pPr algn="ctr">
              <a:spcAft>
                <a:spcPts val="0"/>
              </a:spcAft>
            </a:pP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Türkmenistanyň konstitusion</a:t>
            </a:r>
            <a:endParaRPr lang="en-US" sz="1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az-Latn-AZ" sz="1400" b="1" dirty="0">
                <a:solidFill>
                  <a:srgbClr val="FF0000"/>
                </a:solidFill>
                <a:latin typeface="Times New Roman"/>
                <a:ea typeface="Times New Roman"/>
              </a:rPr>
              <a:t>gurluşynyň esaslary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258" y="548680"/>
            <a:ext cx="242624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2</a:t>
            </a:r>
            <a:r>
              <a:rPr lang="tk-TM" sz="1400" b="1" smtClean="0">
                <a:solidFill>
                  <a:srgbClr val="FF0000"/>
                </a:solidFill>
                <a:latin typeface="Times New Roman"/>
                <a:ea typeface="Times New Roman"/>
              </a:rPr>
              <a:t>  </a:t>
            </a: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bölüm.</a:t>
            </a:r>
          </a:p>
          <a:p>
            <a:pPr algn="ctr">
              <a:spcAft>
                <a:spcPts val="0"/>
              </a:spcAft>
            </a:pP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Türkmenistanda adamyň</a:t>
            </a:r>
            <a:endParaRPr lang="en-US" sz="1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az-Latn-AZ" sz="1400" b="1" dirty="0">
                <a:solidFill>
                  <a:srgbClr val="FF0000"/>
                </a:solidFill>
                <a:latin typeface="Times New Roman"/>
                <a:ea typeface="Times New Roman"/>
              </a:rPr>
              <a:t>we raýatyň hukuklary</a:t>
            </a: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</a:t>
            </a:r>
            <a:endParaRPr lang="en-US" sz="1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az-Latn-AZ" sz="1400" b="1" dirty="0">
                <a:solidFill>
                  <a:srgbClr val="FF0000"/>
                </a:solidFill>
                <a:latin typeface="Times New Roman"/>
                <a:ea typeface="Times New Roman"/>
              </a:rPr>
              <a:t>azatlyklary </a:t>
            </a:r>
            <a:r>
              <a:rPr lang="en-US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we </a:t>
            </a:r>
            <a:r>
              <a:rPr lang="az-Latn-AZ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az-Latn-AZ" sz="1400" b="1" dirty="0">
                <a:solidFill>
                  <a:srgbClr val="FF0000"/>
                </a:solidFill>
                <a:latin typeface="Times New Roman"/>
                <a:ea typeface="Times New Roman"/>
              </a:rPr>
              <a:t>borçlary</a:t>
            </a:r>
            <a:endParaRPr lang="ru-RU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az-Latn-AZ" sz="1400" b="1" dirty="0">
                <a:latin typeface="Times New Roman"/>
                <a:ea typeface="Times New Roman"/>
              </a:rPr>
              <a:t> 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47286" y="3058874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</a:t>
            </a:r>
            <a:endParaRPr lang="ru-RU" sz="8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25418" y="5538419"/>
            <a:ext cx="178132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5 bölüm.</a:t>
            </a:r>
          </a:p>
          <a:p>
            <a:pPr algn="ctr">
              <a:spcAft>
                <a:spcPts val="0"/>
              </a:spcAft>
            </a:pP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S</a:t>
            </a:r>
            <a:r>
              <a:rPr lang="az-Latn-AZ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aýlaw </a:t>
            </a:r>
            <a:r>
              <a:rPr lang="az-Latn-AZ" b="1" dirty="0">
                <a:solidFill>
                  <a:srgbClr val="FF0000"/>
                </a:solidFill>
                <a:latin typeface="Times New Roman"/>
                <a:ea typeface="Times New Roman"/>
              </a:rPr>
              <a:t>ulgamy</a:t>
            </a:r>
            <a:r>
              <a:rPr lang="az-Latn-AZ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</a:t>
            </a:r>
            <a:endParaRPr lang="en-US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az-Latn-AZ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az-Latn-AZ" b="1" dirty="0">
                <a:solidFill>
                  <a:srgbClr val="FF0000"/>
                </a:solidFill>
                <a:latin typeface="Times New Roman"/>
                <a:ea typeface="Times New Roman"/>
              </a:rPr>
              <a:t>sala salşyk</a:t>
            </a:r>
            <a:endParaRPr lang="ru-RU" sz="11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0129" y="4312838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020273" y="5369588"/>
            <a:ext cx="1494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</a:t>
            </a: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6 bölüm. </a:t>
            </a:r>
          </a:p>
          <a:p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P</a:t>
            </a:r>
            <a:r>
              <a:rPr lang="az-Latn-AZ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rokuratura</a:t>
            </a: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68935" y="2829206"/>
            <a:ext cx="183018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1400" b="1" dirty="0">
                <a:solidFill>
                  <a:srgbClr val="FF0000"/>
                </a:solidFill>
                <a:latin typeface="Times New Roman"/>
                <a:ea typeface="Times New Roman"/>
              </a:rPr>
              <a:t>7</a:t>
            </a: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bölüm. </a:t>
            </a:r>
          </a:p>
          <a:p>
            <a:pPr algn="ctr">
              <a:spcAft>
                <a:spcPts val="0"/>
              </a:spcAft>
            </a:pP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Ykdysadyýet we</a:t>
            </a:r>
          </a:p>
          <a:p>
            <a:pPr algn="ctr">
              <a:spcAft>
                <a:spcPts val="0"/>
              </a:spcAft>
            </a:pP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</a:t>
            </a:r>
            <a:r>
              <a:rPr lang="tk-TM" sz="1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aliýe-karz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tk-TM" sz="1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(</a:t>
            </a:r>
            <a:r>
              <a:rPr lang="ru-RU" sz="1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кредит</a:t>
            </a:r>
            <a:r>
              <a:rPr lang="tk-TM" sz="1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)</a:t>
            </a:r>
            <a:endParaRPr lang="en-US" sz="1400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tk-TM" sz="1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ulgamy</a:t>
            </a:r>
            <a:endParaRPr lang="ru-RU" sz="14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354" y="5476865"/>
            <a:ext cx="21602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1400" b="1" dirty="0" smtClean="0">
                <a:solidFill>
                  <a:srgbClr val="FF0000"/>
                </a:solidFill>
                <a:latin typeface="Calibri"/>
                <a:ea typeface="Times New Roman"/>
              </a:rPr>
              <a:t>4  </a:t>
            </a: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bölüm.</a:t>
            </a:r>
            <a:endParaRPr lang="tk-TM" sz="1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1400" b="1" dirty="0" smtClean="0">
                <a:solidFill>
                  <a:srgbClr val="FF0000"/>
                </a:solidFill>
                <a:latin typeface="Calibri"/>
                <a:ea typeface="Times New Roman"/>
              </a:rPr>
              <a:t> </a:t>
            </a:r>
            <a:r>
              <a:rPr lang="tk-TM" sz="1400" b="1" dirty="0">
                <a:solidFill>
                  <a:srgbClr val="FF0000"/>
                </a:solidFill>
                <a:latin typeface="Calibri"/>
                <a:ea typeface="Times New Roman"/>
              </a:rPr>
              <a:t>Ý</a:t>
            </a:r>
            <a:r>
              <a:rPr lang="az-Latn-AZ" sz="1400" b="1" dirty="0" smtClean="0">
                <a:solidFill>
                  <a:srgbClr val="FF0000"/>
                </a:solidFill>
                <a:latin typeface="Calibri"/>
                <a:ea typeface="Times New Roman"/>
              </a:rPr>
              <a:t>erli </a:t>
            </a:r>
            <a:r>
              <a:rPr lang="az-Latn-AZ" sz="1400" b="1" dirty="0">
                <a:solidFill>
                  <a:srgbClr val="FF0000"/>
                </a:solidFill>
                <a:latin typeface="Calibri"/>
                <a:ea typeface="Times New Roman"/>
              </a:rPr>
              <a:t>öz-özüňi dolandyryş</a:t>
            </a:r>
            <a:endParaRPr lang="en-US" sz="1400" b="1" dirty="0">
              <a:solidFill>
                <a:srgbClr val="FF0000"/>
              </a:solidFill>
              <a:latin typeface="Calibri"/>
              <a:ea typeface="Times New Roman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Calibri"/>
                <a:ea typeface="Times New Roman"/>
              </a:rPr>
              <a:t>(</a:t>
            </a: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</a:t>
            </a:r>
            <a:r>
              <a:rPr lang="az-Latn-AZ" sz="1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eňeşler we ýerli jemgyýetçilik </a:t>
            </a: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az-Latn-AZ" sz="1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edaralary</a:t>
            </a:r>
            <a:r>
              <a:rPr lang="tk-TM" sz="1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endParaRPr lang="tk-TM" sz="1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16234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107504" y="1744794"/>
            <a:ext cx="8856984" cy="353943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buFontTx/>
              <a:buChar char="-"/>
            </a:pPr>
            <a:r>
              <a:rPr lang="az-Latn-AZ" sz="3200" dirty="0" smtClean="0">
                <a:cs typeface="Times New Roman" pitchFamily="18" charset="0"/>
              </a:rPr>
              <a:t>adamyň </a:t>
            </a:r>
            <a:r>
              <a:rPr lang="az-Latn-AZ" sz="3200" dirty="0">
                <a:cs typeface="Times New Roman" pitchFamily="18" charset="0"/>
              </a:rPr>
              <a:t>we raýatyň hukuklary</a:t>
            </a:r>
            <a:r>
              <a:rPr lang="ru-RU" sz="3200" dirty="0" err="1" smtClean="0">
                <a:cs typeface="Times New Roman" pitchFamily="18" charset="0"/>
              </a:rPr>
              <a:t>na</a:t>
            </a:r>
            <a:r>
              <a:rPr lang="az-Latn-AZ" sz="3200" dirty="0" smtClean="0">
                <a:cs typeface="Times New Roman" pitchFamily="18" charset="0"/>
              </a:rPr>
              <a:t>, 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az-Latn-AZ" sz="3200" dirty="0" smtClean="0">
                <a:cs typeface="Times New Roman" pitchFamily="18" charset="0"/>
              </a:rPr>
              <a:t>azatlyklary</a:t>
            </a:r>
            <a:r>
              <a:rPr lang="ru-RU" sz="3200" dirty="0" err="1">
                <a:cs typeface="Times New Roman" pitchFamily="18" charset="0"/>
              </a:rPr>
              <a:t>na</a:t>
            </a:r>
            <a:r>
              <a:rPr lang="az-Latn-AZ" sz="3200" dirty="0">
                <a:cs typeface="Times New Roman" pitchFamily="18" charset="0"/>
              </a:rPr>
              <a:t> 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   </a:t>
            </a:r>
            <a:r>
              <a:rPr lang="az-Latn-AZ" sz="3200" dirty="0" smtClean="0">
                <a:cs typeface="Times New Roman" pitchFamily="18" charset="0"/>
              </a:rPr>
              <a:t>hem </a:t>
            </a:r>
            <a:r>
              <a:rPr lang="az-Latn-AZ" sz="3200" dirty="0">
                <a:cs typeface="Times New Roman" pitchFamily="18" charset="0"/>
              </a:rPr>
              <a:t>borçlary</a:t>
            </a:r>
            <a:r>
              <a:rPr lang="ru-RU" sz="3200" dirty="0" err="1" smtClean="0">
                <a:cs typeface="Times New Roman" pitchFamily="18" charset="0"/>
              </a:rPr>
              <a:t>na</a:t>
            </a:r>
            <a:r>
              <a:rPr lang="ru-RU" sz="3200" dirty="0" smtClean="0">
                <a:cs typeface="Times New Roman" pitchFamily="18" charset="0"/>
              </a:rPr>
              <a:t>,</a:t>
            </a:r>
            <a:r>
              <a:rPr lang="az-Latn-AZ" sz="3200" dirty="0" smtClean="0">
                <a:cs typeface="Times New Roman" pitchFamily="18" charset="0"/>
              </a:rPr>
              <a:t> </a:t>
            </a:r>
            <a:endParaRPr lang="en-US" sz="3200" dirty="0" smtClean="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az-Latn-AZ" sz="3200" dirty="0" smtClean="0">
                <a:cs typeface="Times New Roman" pitchFamily="18" charset="0"/>
              </a:rPr>
              <a:t>häkimiýet </a:t>
            </a:r>
            <a:r>
              <a:rPr lang="az-Latn-AZ" sz="3200" dirty="0">
                <a:cs typeface="Times New Roman" pitchFamily="18" charset="0"/>
              </a:rPr>
              <a:t>we dolandyryş edaralarynyň </a:t>
            </a:r>
            <a:r>
              <a:rPr lang="az-Latn-AZ" sz="3200" dirty="0" smtClean="0">
                <a:cs typeface="Times New Roman" pitchFamily="18" charset="0"/>
              </a:rPr>
              <a:t>ulgamy</a:t>
            </a:r>
            <a:r>
              <a:rPr lang="ru-RU" sz="3200" dirty="0" err="1" smtClean="0">
                <a:cs typeface="Times New Roman" pitchFamily="18" charset="0"/>
              </a:rPr>
              <a:t>na</a:t>
            </a:r>
            <a:r>
              <a:rPr lang="ru-RU" sz="3200" dirty="0" smtClean="0">
                <a:cs typeface="Times New Roman" pitchFamily="18" charset="0"/>
              </a:rPr>
              <a:t>, 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-    </a:t>
            </a:r>
            <a:r>
              <a:rPr lang="ru-RU" sz="3200" dirty="0" smtClean="0">
                <a:cs typeface="Times New Roman" pitchFamily="18" charset="0"/>
              </a:rPr>
              <a:t>ý</a:t>
            </a:r>
            <a:r>
              <a:rPr lang="az-Latn-AZ" sz="3200" dirty="0" smtClean="0">
                <a:cs typeface="Times New Roman" pitchFamily="18" charset="0"/>
              </a:rPr>
              <a:t>erli öz-özüňi dolandyryş ulgamy</a:t>
            </a:r>
            <a:r>
              <a:rPr lang="ru-RU" sz="3200" dirty="0" err="1" smtClean="0">
                <a:cs typeface="Times New Roman" pitchFamily="18" charset="0"/>
              </a:rPr>
              <a:t>na</a:t>
            </a:r>
            <a:r>
              <a:rPr lang="ru-RU" sz="3200" dirty="0" smtClean="0">
                <a:cs typeface="Times New Roman" pitchFamily="18" charset="0"/>
              </a:rPr>
              <a:t>, 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-   </a:t>
            </a:r>
            <a:r>
              <a:rPr lang="az-Latn-AZ" sz="3200" dirty="0" smtClean="0">
                <a:cs typeface="Times New Roman" pitchFamily="18" charset="0"/>
              </a:rPr>
              <a:t>sala salşyk</a:t>
            </a:r>
            <a:r>
              <a:rPr lang="en-US" sz="3200" smtClean="0">
                <a:cs typeface="Times New Roman" pitchFamily="18" charset="0"/>
              </a:rPr>
              <a:t>,</a:t>
            </a:r>
            <a:r>
              <a:rPr lang="az-Latn-AZ" sz="3200" smtClean="0">
                <a:cs typeface="Times New Roman" pitchFamily="18" charset="0"/>
              </a:rPr>
              <a:t> </a:t>
            </a:r>
            <a:r>
              <a:rPr lang="ru-RU" sz="3200" dirty="0">
                <a:cs typeface="Times New Roman" pitchFamily="18" charset="0"/>
              </a:rPr>
              <a:t>s</a:t>
            </a:r>
            <a:r>
              <a:rPr lang="az-Latn-AZ" sz="3200" dirty="0">
                <a:cs typeface="Times New Roman" pitchFamily="18" charset="0"/>
              </a:rPr>
              <a:t>aýlaw ulgamy</a:t>
            </a:r>
            <a:r>
              <a:rPr lang="ru-RU" sz="3200" dirty="0" err="1">
                <a:cs typeface="Times New Roman" pitchFamily="18" charset="0"/>
              </a:rPr>
              <a:t>na</a:t>
            </a:r>
            <a:r>
              <a:rPr lang="ru-RU" sz="3200" dirty="0" smtClean="0">
                <a:cs typeface="Times New Roman" pitchFamily="18" charset="0"/>
              </a:rPr>
              <a:t>,</a:t>
            </a:r>
            <a:endParaRPr lang="en-US" sz="3200" dirty="0" smtClean="0"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ru-RU" sz="3200" dirty="0" smtClean="0">
                <a:cs typeface="Times New Roman" pitchFamily="18" charset="0"/>
              </a:rPr>
              <a:t>k</a:t>
            </a:r>
            <a:r>
              <a:rPr lang="az-Latn-AZ" sz="3200" dirty="0">
                <a:cs typeface="Times New Roman" pitchFamily="18" charset="0"/>
              </a:rPr>
              <a:t>azyýet häkimiýeti</a:t>
            </a:r>
            <a:r>
              <a:rPr lang="ru-RU" sz="3200" dirty="0" err="1">
                <a:cs typeface="Times New Roman" pitchFamily="18" charset="0"/>
              </a:rPr>
              <a:t>ne</a:t>
            </a:r>
            <a:r>
              <a:rPr lang="ru-RU" sz="3200" dirty="0">
                <a:cs typeface="Times New Roman" pitchFamily="18" charset="0"/>
              </a:rPr>
              <a:t>, </a:t>
            </a:r>
            <a:endParaRPr lang="en-US" sz="3200" dirty="0" smtClean="0"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ru-RU" sz="3200" dirty="0" smtClean="0">
                <a:cs typeface="Times New Roman" pitchFamily="18" charset="0"/>
              </a:rPr>
              <a:t>p</a:t>
            </a:r>
            <a:r>
              <a:rPr lang="az-Latn-AZ" sz="3200" dirty="0">
                <a:cs typeface="Times New Roman" pitchFamily="18" charset="0"/>
              </a:rPr>
              <a:t>rokuratura</a:t>
            </a:r>
            <a:r>
              <a:rPr lang="ru-RU" sz="3200" dirty="0">
                <a:cs typeface="Times New Roman" pitchFamily="18" charset="0"/>
              </a:rPr>
              <a:t> </a:t>
            </a:r>
            <a:r>
              <a:rPr lang="ru-RU" sz="3200" dirty="0" err="1">
                <a:cs typeface="Times New Roman" pitchFamily="18" charset="0"/>
              </a:rPr>
              <a:t>degişli</a:t>
            </a:r>
            <a:r>
              <a:rPr lang="ru-RU" sz="3200" dirty="0"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   </a:t>
            </a:r>
            <a:r>
              <a:rPr lang="ru-RU" sz="3200" dirty="0" err="1" smtClean="0">
                <a:cs typeface="Times New Roman" pitchFamily="18" charset="0"/>
              </a:rPr>
              <a:t>kadalar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cs-CZ" sz="3200" dirty="0">
                <a:cs typeface="Times New Roman" pitchFamily="18" charset="0"/>
              </a:rPr>
              <a:t>beýan ed</a:t>
            </a:r>
            <a:r>
              <a:rPr lang="ru-RU" sz="3200" dirty="0" err="1">
                <a:cs typeface="Times New Roman" pitchFamily="18" charset="0"/>
              </a:rPr>
              <a:t>ilen</a:t>
            </a:r>
            <a:r>
              <a:rPr lang="cs-CZ" sz="3200" dirty="0" smtClean="0">
                <a:cs typeface="Times New Roman" pitchFamily="18" charset="0"/>
              </a:rPr>
              <a:t>.</a:t>
            </a:r>
            <a:endParaRPr lang="ru-RU" sz="3200" dirty="0"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611560" y="116632"/>
            <a:ext cx="8136904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z-Latn-AZ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Konstitusiý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ru-RU" sz="28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cs typeface="Times New Roman" pitchFamily="18" charset="0"/>
              </a:rPr>
              <a:t>d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öwlet </a:t>
            </a:r>
            <a:r>
              <a:rPr lang="az-Latn-AZ" sz="2400" b="1" dirty="0">
                <a:solidFill>
                  <a:schemeClr val="bg1"/>
                </a:solidFill>
                <a:cs typeface="Times New Roman" pitchFamily="18" charset="0"/>
              </a:rPr>
              <a:t>gurluşyn</a:t>
            </a:r>
            <a:r>
              <a:rPr lang="ru-RU" sz="2400" b="1" dirty="0" err="1">
                <a:solidFill>
                  <a:schemeClr val="bg1"/>
                </a:solidFill>
                <a:cs typeface="Times New Roman" pitchFamily="18" charset="0"/>
              </a:rPr>
              <a:t>yň</a:t>
            </a:r>
            <a:r>
              <a:rPr lang="ru-RU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az-Latn-AZ" sz="2400" b="1" dirty="0">
                <a:solidFill>
                  <a:schemeClr val="bg1"/>
                </a:solidFill>
                <a:cs typeface="Times New Roman" pitchFamily="18" charset="0"/>
              </a:rPr>
              <a:t> esaslary</a:t>
            </a:r>
            <a:r>
              <a:rPr lang="ru-RU" sz="2400" b="1" dirty="0" err="1">
                <a:solidFill>
                  <a:schemeClr val="bg1"/>
                </a:solidFill>
                <a:cs typeface="Times New Roman" pitchFamily="18" charset="0"/>
              </a:rPr>
              <a:t>na</a:t>
            </a:r>
            <a:r>
              <a:rPr lang="ru-RU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cs typeface="Times New Roman" pitchFamily="18" charset="0"/>
              </a:rPr>
              <a:t>degişli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-362942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Двойная стрелка вверх/вниз 8"/>
          <p:cNvSpPr/>
          <p:nvPr/>
        </p:nvSpPr>
        <p:spPr bwMode="auto">
          <a:xfrm>
            <a:off x="4739444" y="1121934"/>
            <a:ext cx="216024" cy="581684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000" i="1" smtClean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1075589"/>
      </p:ext>
    </p:extLst>
  </p:cSld>
  <p:clrMapOvr>
    <a:masterClrMapping/>
  </p:clrMapOvr>
  <p:transition advTm="175000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1329</TotalTime>
  <Words>593</Words>
  <Application>Microsoft Office PowerPoint</Application>
  <PresentationFormat>Экран (4:3)</PresentationFormat>
  <Paragraphs>171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Оформление по умолчанию</vt:lpstr>
      <vt:lpstr>Слайд 1</vt:lpstr>
      <vt:lpstr>  </vt:lpstr>
      <vt:lpstr>  </vt:lpstr>
      <vt:lpstr>Слайд 4</vt:lpstr>
      <vt:lpstr>Слайд 5</vt:lpstr>
      <vt:lpstr>Döwlet  hukugynyň  kadalarynda döwlet hakimiýeti guralanda we amala aşyralynda ýüze çykýan</vt:lpstr>
      <vt:lpstr>Слайд 7</vt:lpstr>
      <vt:lpstr>Слайд 8</vt:lpstr>
      <vt:lpstr>Слайд 9</vt:lpstr>
      <vt:lpstr>  </vt:lpstr>
      <vt:lpstr>Слайд 11</vt:lpstr>
      <vt:lpstr>  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A-17-026-A</dc:creator>
  <cp:lastModifiedBy>Enara</cp:lastModifiedBy>
  <cp:revision>238</cp:revision>
  <dcterms:created xsi:type="dcterms:W3CDTF">2014-11-12T06:10:33Z</dcterms:created>
  <dcterms:modified xsi:type="dcterms:W3CDTF">2017-03-06T12:37:26Z</dcterms:modified>
</cp:coreProperties>
</file>