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6" r:id="rId2"/>
    <p:sldId id="257" r:id="rId3"/>
    <p:sldId id="258" r:id="rId4"/>
    <p:sldId id="259" r:id="rId5"/>
    <p:sldId id="267" r:id="rId6"/>
    <p:sldId id="261" r:id="rId7"/>
    <p:sldId id="263" r:id="rId8"/>
    <p:sldId id="264" r:id="rId9"/>
    <p:sldId id="265" r:id="rId10"/>
    <p:sldId id="268" r:id="rId11"/>
    <p:sldId id="269" r:id="rId12"/>
    <p:sldId id="270" r:id="rId13"/>
    <p:sldId id="271" r:id="rId14"/>
    <p:sldId id="272" r:id="rId15"/>
    <p:sldId id="273" r:id="rId16"/>
    <p:sldId id="274" r:id="rId17"/>
    <p:sldId id="275" r:id="rId18"/>
    <p:sldId id="276" r:id="rId1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9" d="100"/>
          <a:sy n="79" d="100"/>
        </p:scale>
        <p:origin x="108" y="75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ru-RU" smtClean="0"/>
              <a:t>Образец заголовка</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02.10.2020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42010417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ru-RU" smtClean="0"/>
              <a:t>Образец заголовка</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Date Placeholder 2"/>
          <p:cNvSpPr>
            <a:spLocks noGrp="1"/>
          </p:cNvSpPr>
          <p:nvPr>
            <p:ph type="dt" sz="half" idx="10"/>
          </p:nvPr>
        </p:nvSpPr>
        <p:spPr/>
        <p:txBody>
          <a:bodyPr/>
          <a:lstStyle/>
          <a:p>
            <a:fld id="{B4C71EC6-210F-42DE-9C53-41977AD35B3D}" type="datetimeFigureOut">
              <a:rPr lang="ru-RU" smtClean="0"/>
              <a:t>02.10.2020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24732233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02.10.2020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2573485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02.10.2020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7815741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02.10.2020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19021493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02.10.2020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0008420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ru-RU" smtClean="0"/>
              <a:t>Образец заголовка</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02.10.2020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19310724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02.10.2020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24046024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02.10.2020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32938263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02.10.2020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4325770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02.10.2020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27167148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ru-RU" smtClean="0"/>
              <a:t>Образец заголовка</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4C71EC6-210F-42DE-9C53-41977AD35B3D}" type="datetimeFigureOut">
              <a:rPr lang="ru-RU" smtClean="0"/>
              <a:t>02.10.2020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1558027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ru-RU" smtClean="0"/>
              <a:t>Образец заголовка</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02.10.2020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12577752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4C71EC6-210F-42DE-9C53-41977AD35B3D}" type="datetimeFigureOut">
              <a:rPr lang="ru-RU" smtClean="0"/>
              <a:t>02.10.2020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9332853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02.10.2020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9631110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02.10.2020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36353529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ru-RU" smtClean="0"/>
              <a:t>Образец заголовка</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02.10.2020</a:t>
            </a:fld>
            <a:endParaRPr lang="ru-RU"/>
          </a:p>
        </p:txBody>
      </p:sp>
      <p:sp>
        <p:nvSpPr>
          <p:cNvPr id="6" name="Footer Placeholder 5"/>
          <p:cNvSpPr>
            <a:spLocks noGrp="1"/>
          </p:cNvSpPr>
          <p:nvPr>
            <p:ph type="ftr" sz="quarter" idx="11"/>
          </p:nvPr>
        </p:nvSpPr>
        <p:spPr>
          <a:xfrm>
            <a:off x="533400" y="6172200"/>
            <a:ext cx="5811724" cy="365125"/>
          </a:xfrm>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16427107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4C71EC6-210F-42DE-9C53-41977AD35B3D}" type="datetimeFigureOut">
              <a:rPr lang="ru-RU" smtClean="0"/>
              <a:t>02.10.2020</a:t>
            </a:fld>
            <a:endParaRPr lang="ru-RU"/>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ru-RU"/>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B19B0651-EE4F-4900-A07F-96A6BFA9D0F0}" type="slidenum">
              <a:rPr lang="ru-RU" smtClean="0"/>
              <a:t>‹#›</a:t>
            </a:fld>
            <a:endParaRPr lang="ru-RU"/>
          </a:p>
        </p:txBody>
      </p:sp>
    </p:spTree>
    <p:extLst>
      <p:ext uri="{BB962C8B-B14F-4D97-AF65-F5344CB8AC3E}">
        <p14:creationId xmlns:p14="http://schemas.microsoft.com/office/powerpoint/2010/main" val="331953600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2" name="Прямоугольник 1"/>
          <p:cNvSpPr/>
          <p:nvPr/>
        </p:nvSpPr>
        <p:spPr>
          <a:xfrm>
            <a:off x="0" y="1215061"/>
            <a:ext cx="9144000" cy="4427879"/>
          </a:xfrm>
          <a:prstGeom prst="rect">
            <a:avLst/>
          </a:prstGeom>
        </p:spPr>
        <p:txBody>
          <a:bodyPr wrap="square">
            <a:spAutoFit/>
          </a:bodyPr>
          <a:lstStyle/>
          <a:p>
            <a:pPr marL="270510" indent="-270510">
              <a:lnSpc>
                <a:spcPct val="115000"/>
              </a:lnSpc>
              <a:spcAft>
                <a:spcPts val="1000"/>
              </a:spcAft>
            </a:pPr>
            <a:r>
              <a:rPr lang="ru-RU" sz="2400" b="1" dirty="0">
                <a:latin typeface="Times New Roman" panose="02020603050405020304" pitchFamily="18" charset="0"/>
                <a:ea typeface="Times New Roman" panose="02020603050405020304" pitchFamily="18" charset="0"/>
                <a:cs typeface="Times New Roman" panose="02020603050405020304" pitchFamily="18" charset="0"/>
              </a:rPr>
              <a:t>13. </a:t>
            </a:r>
            <a:r>
              <a:rPr lang="ru-RU" sz="2400" b="1" dirty="0" err="1">
                <a:latin typeface="Times New Roman" panose="02020603050405020304" pitchFamily="18" charset="0"/>
                <a:ea typeface="Times New Roman" panose="02020603050405020304" pitchFamily="18" charset="0"/>
                <a:cs typeface="Times New Roman" panose="02020603050405020304" pitchFamily="18" charset="0"/>
              </a:rPr>
              <a:t>Tema</a:t>
            </a:r>
            <a:r>
              <a:rPr lang="ru-RU"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ea typeface="Times New Roman" panose="02020603050405020304" pitchFamily="18" charset="0"/>
                <a:cs typeface="Times New Roman" panose="02020603050405020304" pitchFamily="18" charset="0"/>
              </a:rPr>
              <a:t>Türkmenistanyň</a:t>
            </a:r>
            <a:r>
              <a:rPr lang="ru-RU"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ea typeface="Times New Roman" panose="02020603050405020304" pitchFamily="18" charset="0"/>
                <a:cs typeface="Times New Roman" panose="02020603050405020304" pitchFamily="18" charset="0"/>
              </a:rPr>
              <a:t>Prezidentiniň</a:t>
            </a:r>
            <a:r>
              <a:rPr lang="ru-RU"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ea typeface="Times New Roman" panose="02020603050405020304" pitchFamily="18" charset="0"/>
                <a:cs typeface="Times New Roman" panose="02020603050405020304" pitchFamily="18" charset="0"/>
              </a:rPr>
              <a:t>ýurdumyzy</a:t>
            </a:r>
            <a:r>
              <a:rPr lang="ru-RU" sz="2400" b="1" dirty="0">
                <a:latin typeface="Times New Roman" panose="02020603050405020304" pitchFamily="18" charset="0"/>
                <a:ea typeface="Times New Roman" panose="02020603050405020304" pitchFamily="18" charset="0"/>
                <a:cs typeface="Times New Roman" panose="02020603050405020304" pitchFamily="18" charset="0"/>
              </a:rPr>
              <a:t> 2019-2025-nji </a:t>
            </a:r>
            <a:r>
              <a:rPr lang="ru-RU" sz="2400" b="1" dirty="0" err="1">
                <a:latin typeface="Times New Roman" panose="02020603050405020304" pitchFamily="18" charset="0"/>
                <a:ea typeface="Times New Roman" panose="02020603050405020304" pitchFamily="18" charset="0"/>
                <a:cs typeface="Times New Roman" panose="02020603050405020304" pitchFamily="18" charset="0"/>
              </a:rPr>
              <a:t>ýyllarda</a:t>
            </a:r>
            <a:r>
              <a:rPr lang="ru-RU"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ea typeface="Times New Roman" panose="02020603050405020304" pitchFamily="18" charset="0"/>
                <a:cs typeface="Times New Roman" panose="02020603050405020304" pitchFamily="18" charset="0"/>
              </a:rPr>
              <a:t>durmuş-ykdysady</a:t>
            </a:r>
            <a:r>
              <a:rPr lang="ru-RU"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ea typeface="Times New Roman" panose="02020603050405020304" pitchFamily="18" charset="0"/>
                <a:cs typeface="Times New Roman" panose="02020603050405020304" pitchFamily="18" charset="0"/>
              </a:rPr>
              <a:t>taýdan</a:t>
            </a:r>
            <a:r>
              <a:rPr lang="ru-RU"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ea typeface="Times New Roman" panose="02020603050405020304" pitchFamily="18" charset="0"/>
                <a:cs typeface="Times New Roman" panose="02020603050405020304" pitchFamily="18" charset="0"/>
              </a:rPr>
              <a:t>ösdürmegiň</a:t>
            </a:r>
            <a:r>
              <a:rPr lang="ru-RU"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ea typeface="Times New Roman" panose="02020603050405020304" pitchFamily="18" charset="0"/>
                <a:cs typeface="Times New Roman" panose="02020603050405020304" pitchFamily="18" charset="0"/>
              </a:rPr>
              <a:t>Maksatnamasy</a:t>
            </a:r>
            <a:r>
              <a:rPr lang="ru-RU" sz="2400" b="1" dirty="0">
                <a:latin typeface="Times New Roman" panose="02020603050405020304" pitchFamily="18" charset="0"/>
                <a:ea typeface="Times New Roman" panose="02020603050405020304" pitchFamily="18" charset="0"/>
                <a:cs typeface="Times New Roman" panose="02020603050405020304" pitchFamily="18" charset="0"/>
              </a:rPr>
              <a:t>.</a:t>
            </a:r>
            <a:endParaRPr lang="ru-RU" dirty="0">
              <a:latin typeface="Calibri" panose="020F0502020204030204" pitchFamily="34" charset="0"/>
              <a:ea typeface="Times New Roman" panose="02020603050405020304" pitchFamily="18" charset="0"/>
              <a:cs typeface="Times New Roman" panose="02020603050405020304" pitchFamily="18" charset="0"/>
            </a:endParaRPr>
          </a:p>
          <a:p>
            <a:pPr marL="270510" indent="-270510">
              <a:lnSpc>
                <a:spcPct val="115000"/>
              </a:lnSpc>
              <a:spcAft>
                <a:spcPts val="1000"/>
              </a:spcAft>
            </a:pPr>
            <a:r>
              <a:rPr lang="ru-RU"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ea typeface="Times New Roman" panose="02020603050405020304" pitchFamily="18" charset="0"/>
                <a:cs typeface="Times New Roman" panose="02020603050405020304" pitchFamily="18" charset="0"/>
              </a:rPr>
              <a:t>Meýilnama</a:t>
            </a:r>
            <a:r>
              <a:rPr lang="ru-RU" sz="2400" b="1" dirty="0">
                <a:latin typeface="Times New Roman" panose="02020603050405020304" pitchFamily="18" charset="0"/>
                <a:ea typeface="Times New Roman" panose="02020603050405020304" pitchFamily="18" charset="0"/>
                <a:cs typeface="Times New Roman" panose="02020603050405020304" pitchFamily="18" charset="0"/>
              </a:rPr>
              <a:t>:</a:t>
            </a:r>
            <a:endParaRPr lang="ru-RU" dirty="0">
              <a:latin typeface="Calibri" panose="020F0502020204030204" pitchFamily="34" charset="0"/>
              <a:ea typeface="Times New Roman" panose="02020603050405020304" pitchFamily="18" charset="0"/>
              <a:cs typeface="Times New Roman" panose="02020603050405020304" pitchFamily="18" charset="0"/>
            </a:endParaRPr>
          </a:p>
          <a:p>
            <a:pPr marL="270510" indent="-270510">
              <a:lnSpc>
                <a:spcPct val="115000"/>
              </a:lnSpc>
              <a:spcAft>
                <a:spcPts val="1000"/>
              </a:spcAft>
            </a:pPr>
            <a:r>
              <a:rPr lang="ru-RU" sz="2400" b="1" dirty="0">
                <a:latin typeface="Times New Roman" panose="02020603050405020304" pitchFamily="18" charset="0"/>
                <a:ea typeface="Times New Roman" panose="02020603050405020304" pitchFamily="18" charset="0"/>
                <a:cs typeface="Times New Roman" panose="02020603050405020304" pitchFamily="18" charset="0"/>
              </a:rPr>
              <a:t>1. </a:t>
            </a:r>
            <a:r>
              <a:rPr lang="ru-RU" sz="2400" b="1" dirty="0" err="1">
                <a:latin typeface="Times New Roman" panose="02020603050405020304" pitchFamily="18" charset="0"/>
                <a:ea typeface="Times New Roman" panose="02020603050405020304" pitchFamily="18" charset="0"/>
                <a:cs typeface="Times New Roman" panose="02020603050405020304" pitchFamily="18" charset="0"/>
              </a:rPr>
              <a:t>Berkarar</a:t>
            </a:r>
            <a:r>
              <a:rPr lang="ru-RU"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ea typeface="Times New Roman" panose="02020603050405020304" pitchFamily="18" charset="0"/>
                <a:cs typeface="Times New Roman" panose="02020603050405020304" pitchFamily="18" charset="0"/>
              </a:rPr>
              <a:t>döwletiň</a:t>
            </a:r>
            <a:r>
              <a:rPr lang="ru-RU"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ea typeface="Times New Roman" panose="02020603050405020304" pitchFamily="18" charset="0"/>
                <a:cs typeface="Times New Roman" panose="02020603050405020304" pitchFamily="18" charset="0"/>
              </a:rPr>
              <a:t>bagtyýarlyk</a:t>
            </a:r>
            <a:r>
              <a:rPr lang="ru-RU"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ea typeface="Times New Roman" panose="02020603050405020304" pitchFamily="18" charset="0"/>
                <a:cs typeface="Times New Roman" panose="02020603050405020304" pitchFamily="18" charset="0"/>
              </a:rPr>
              <a:t>döwründe</a:t>
            </a:r>
            <a:r>
              <a:rPr lang="ru-RU"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ea typeface="Times New Roman" panose="02020603050405020304" pitchFamily="18" charset="0"/>
                <a:cs typeface="Times New Roman" panose="02020603050405020304" pitchFamily="18" charset="0"/>
              </a:rPr>
              <a:t>Türkmenistanyň</a:t>
            </a:r>
            <a:r>
              <a:rPr lang="ru-RU"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ea typeface="Times New Roman" panose="02020603050405020304" pitchFamily="18" charset="0"/>
                <a:cs typeface="Times New Roman" panose="02020603050405020304" pitchFamily="18" charset="0"/>
              </a:rPr>
              <a:t>durmuş-ykdysady</a:t>
            </a:r>
            <a:r>
              <a:rPr lang="ru-RU"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ea typeface="Times New Roman" panose="02020603050405020304" pitchFamily="18" charset="0"/>
                <a:cs typeface="Times New Roman" panose="02020603050405020304" pitchFamily="18" charset="0"/>
              </a:rPr>
              <a:t>ösüşiniň</a:t>
            </a:r>
            <a:r>
              <a:rPr lang="ru-RU"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ea typeface="Times New Roman" panose="02020603050405020304" pitchFamily="18" charset="0"/>
                <a:cs typeface="Times New Roman" panose="02020603050405020304" pitchFamily="18" charset="0"/>
              </a:rPr>
              <a:t>häzirki</a:t>
            </a:r>
            <a:r>
              <a:rPr lang="ru-RU"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ea typeface="Times New Roman" panose="02020603050405020304" pitchFamily="18" charset="0"/>
                <a:cs typeface="Times New Roman" panose="02020603050405020304" pitchFamily="18" charset="0"/>
              </a:rPr>
              <a:t>zaman</a:t>
            </a:r>
            <a:r>
              <a:rPr lang="ru-RU"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ea typeface="Times New Roman" panose="02020603050405020304" pitchFamily="18" charset="0"/>
                <a:cs typeface="Times New Roman" panose="02020603050405020304" pitchFamily="18" charset="0"/>
              </a:rPr>
              <a:t>ýagdaýy</a:t>
            </a:r>
            <a:r>
              <a:rPr lang="ru-RU" sz="2400" b="1" dirty="0">
                <a:latin typeface="Times New Roman" panose="02020603050405020304" pitchFamily="18" charset="0"/>
                <a:ea typeface="Times New Roman" panose="02020603050405020304" pitchFamily="18" charset="0"/>
                <a:cs typeface="Times New Roman" panose="02020603050405020304" pitchFamily="18" charset="0"/>
              </a:rPr>
              <a:t>. </a:t>
            </a:r>
            <a:endParaRPr lang="ru-RU" dirty="0">
              <a:latin typeface="Calibri" panose="020F0502020204030204" pitchFamily="34" charset="0"/>
              <a:ea typeface="Times New Roman" panose="02020603050405020304" pitchFamily="18" charset="0"/>
              <a:cs typeface="Times New Roman" panose="02020603050405020304" pitchFamily="18" charset="0"/>
            </a:endParaRPr>
          </a:p>
          <a:p>
            <a:pPr marL="270510" indent="-270510">
              <a:lnSpc>
                <a:spcPct val="115000"/>
              </a:lnSpc>
              <a:spcAft>
                <a:spcPts val="1000"/>
              </a:spcAft>
            </a:pPr>
            <a:r>
              <a:rPr lang="ru-RU" sz="2400" b="1" dirty="0">
                <a:latin typeface="Times New Roman" panose="02020603050405020304" pitchFamily="18" charset="0"/>
                <a:ea typeface="Times New Roman" panose="02020603050405020304" pitchFamily="18" charset="0"/>
                <a:cs typeface="Times New Roman" panose="02020603050405020304" pitchFamily="18" charset="0"/>
              </a:rPr>
              <a:t>2. </a:t>
            </a:r>
            <a:r>
              <a:rPr lang="ru-RU" sz="2400" b="1" dirty="0" err="1">
                <a:latin typeface="Times New Roman" panose="02020603050405020304" pitchFamily="18" charset="0"/>
                <a:ea typeface="Times New Roman" panose="02020603050405020304" pitchFamily="18" charset="0"/>
                <a:cs typeface="Times New Roman" panose="02020603050405020304" pitchFamily="18" charset="0"/>
              </a:rPr>
              <a:t>Türkmenistany</a:t>
            </a:r>
            <a:r>
              <a:rPr lang="ru-RU" sz="2400" b="1" dirty="0">
                <a:latin typeface="Times New Roman" panose="02020603050405020304" pitchFamily="18" charset="0"/>
                <a:ea typeface="Times New Roman" panose="02020603050405020304" pitchFamily="18" charset="0"/>
                <a:cs typeface="Times New Roman" panose="02020603050405020304" pitchFamily="18" charset="0"/>
              </a:rPr>
              <a:t> 2019-2025-nji </a:t>
            </a:r>
            <a:r>
              <a:rPr lang="ru-RU" sz="2400" b="1" dirty="0" err="1">
                <a:latin typeface="Times New Roman" panose="02020603050405020304" pitchFamily="18" charset="0"/>
                <a:ea typeface="Times New Roman" panose="02020603050405020304" pitchFamily="18" charset="0"/>
                <a:cs typeface="Times New Roman" panose="02020603050405020304" pitchFamily="18" charset="0"/>
              </a:rPr>
              <a:t>ýyllarda</a:t>
            </a:r>
            <a:r>
              <a:rPr lang="ru-RU"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ea typeface="Times New Roman" panose="02020603050405020304" pitchFamily="18" charset="0"/>
                <a:cs typeface="Times New Roman" panose="02020603050405020304" pitchFamily="18" charset="0"/>
              </a:rPr>
              <a:t>durnukly</a:t>
            </a:r>
            <a:r>
              <a:rPr lang="ru-RU"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ea typeface="Times New Roman" panose="02020603050405020304" pitchFamily="18" charset="0"/>
                <a:cs typeface="Times New Roman" panose="02020603050405020304" pitchFamily="18" charset="0"/>
              </a:rPr>
              <a:t>ösdürmegiň</a:t>
            </a:r>
            <a:r>
              <a:rPr lang="ru-RU"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ea typeface="Times New Roman" panose="02020603050405020304" pitchFamily="18" charset="0"/>
                <a:cs typeface="Times New Roman" panose="02020603050405020304" pitchFamily="18" charset="0"/>
              </a:rPr>
              <a:t>döwlet</a:t>
            </a:r>
            <a:r>
              <a:rPr lang="ru-RU"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ea typeface="Times New Roman" panose="02020603050405020304" pitchFamily="18" charset="0"/>
                <a:cs typeface="Times New Roman" panose="02020603050405020304" pitchFamily="18" charset="0"/>
              </a:rPr>
              <a:t>syýasaty</a:t>
            </a:r>
            <a:r>
              <a:rPr lang="ru-RU" sz="2400" b="1" dirty="0">
                <a:latin typeface="Times New Roman" panose="02020603050405020304" pitchFamily="18" charset="0"/>
                <a:ea typeface="Times New Roman" panose="02020603050405020304" pitchFamily="18" charset="0"/>
                <a:cs typeface="Times New Roman" panose="02020603050405020304" pitchFamily="18" charset="0"/>
              </a:rPr>
              <a:t>. </a:t>
            </a:r>
            <a:endParaRPr lang="ru-RU" dirty="0">
              <a:latin typeface="Calibri" panose="020F0502020204030204" pitchFamily="34" charset="0"/>
              <a:ea typeface="Times New Roman" panose="02020603050405020304" pitchFamily="18" charset="0"/>
              <a:cs typeface="Times New Roman" panose="02020603050405020304" pitchFamily="18" charset="0"/>
            </a:endParaRPr>
          </a:p>
          <a:p>
            <a:pPr marL="270510" indent="-270510">
              <a:lnSpc>
                <a:spcPct val="115000"/>
              </a:lnSpc>
              <a:spcAft>
                <a:spcPts val="1000"/>
              </a:spcAft>
            </a:pPr>
            <a:r>
              <a:rPr lang="ru-RU" sz="2400" b="1" dirty="0">
                <a:latin typeface="Times New Roman" panose="02020603050405020304" pitchFamily="18" charset="0"/>
                <a:ea typeface="Times New Roman" panose="02020603050405020304" pitchFamily="18" charset="0"/>
                <a:cs typeface="Times New Roman" panose="02020603050405020304" pitchFamily="18" charset="0"/>
              </a:rPr>
              <a:t>3. </a:t>
            </a:r>
            <a:r>
              <a:rPr lang="ru-RU" sz="2400" b="1" dirty="0" err="1">
                <a:latin typeface="Times New Roman" panose="02020603050405020304" pitchFamily="18" charset="0"/>
                <a:ea typeface="Times New Roman" panose="02020603050405020304" pitchFamily="18" charset="0"/>
                <a:cs typeface="Times New Roman" panose="02020603050405020304" pitchFamily="18" charset="0"/>
              </a:rPr>
              <a:t>Ykdysadyýetiň</a:t>
            </a:r>
            <a:r>
              <a:rPr lang="ru-RU"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ea typeface="Times New Roman" panose="02020603050405020304" pitchFamily="18" charset="0"/>
                <a:cs typeface="Times New Roman" panose="02020603050405020304" pitchFamily="18" charset="0"/>
              </a:rPr>
              <a:t>pudaklarynyň</a:t>
            </a:r>
            <a:r>
              <a:rPr lang="ru-RU" sz="2400" b="1" dirty="0">
                <a:latin typeface="Times New Roman" panose="02020603050405020304" pitchFamily="18" charset="0"/>
                <a:ea typeface="Times New Roman" panose="02020603050405020304" pitchFamily="18" charset="0"/>
                <a:cs typeface="Times New Roman" panose="02020603050405020304" pitchFamily="18" charset="0"/>
              </a:rPr>
              <a:t> 2019-2025-nji </a:t>
            </a:r>
            <a:r>
              <a:rPr lang="ru-RU" sz="2400" b="1" dirty="0" err="1">
                <a:latin typeface="Times New Roman" panose="02020603050405020304" pitchFamily="18" charset="0"/>
                <a:ea typeface="Times New Roman" panose="02020603050405020304" pitchFamily="18" charset="0"/>
                <a:cs typeface="Times New Roman" panose="02020603050405020304" pitchFamily="18" charset="0"/>
              </a:rPr>
              <a:t>ýyllarda</a:t>
            </a:r>
            <a:r>
              <a:rPr lang="ru-RU"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ea typeface="Times New Roman" panose="02020603050405020304" pitchFamily="18" charset="0"/>
                <a:cs typeface="Times New Roman" panose="02020603050405020304" pitchFamily="18" charset="0"/>
              </a:rPr>
              <a:t>depginli</a:t>
            </a:r>
            <a:r>
              <a:rPr lang="ru-RU"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ea typeface="Times New Roman" panose="02020603050405020304" pitchFamily="18" charset="0"/>
                <a:cs typeface="Times New Roman" panose="02020603050405020304" pitchFamily="18" charset="0"/>
              </a:rPr>
              <a:t>ösüşini</a:t>
            </a:r>
            <a:r>
              <a:rPr lang="ru-RU"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ea typeface="Times New Roman" panose="02020603050405020304" pitchFamily="18" charset="0"/>
                <a:cs typeface="Times New Roman" panose="02020603050405020304" pitchFamily="18" charset="0"/>
              </a:rPr>
              <a:t>üpjün</a:t>
            </a:r>
            <a:r>
              <a:rPr lang="ru-RU"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ea typeface="Times New Roman" panose="02020603050405020304" pitchFamily="18" charset="0"/>
                <a:cs typeface="Times New Roman" panose="02020603050405020304" pitchFamily="18" charset="0"/>
              </a:rPr>
              <a:t>etmek</a:t>
            </a:r>
            <a:r>
              <a:rPr lang="ru-RU" sz="2400" b="1" dirty="0">
                <a:latin typeface="Times New Roman" panose="02020603050405020304" pitchFamily="18" charset="0"/>
                <a:ea typeface="Times New Roman" panose="02020603050405020304" pitchFamily="18" charset="0"/>
                <a:cs typeface="Times New Roman" panose="02020603050405020304" pitchFamily="18" charset="0"/>
              </a:rPr>
              <a:t>.</a:t>
            </a:r>
            <a:endParaRPr lang="ru-RU"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522163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3632" y="72"/>
            <a:ext cx="9144000" cy="6463308"/>
          </a:xfrm>
          <a:prstGeom prst="rect">
            <a:avLst/>
          </a:prstGeom>
        </p:spPr>
        <p:txBody>
          <a:bodyPr wrap="square">
            <a:spAutoFit/>
          </a:bodyPr>
          <a:lstStyle/>
          <a:p>
            <a:pPr indent="180340">
              <a:lnSpc>
                <a:spcPct val="115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ru-RU" sz="2000" dirty="0" err="1">
                <a:latin typeface="Times New Roman" panose="02020603050405020304" pitchFamily="18" charset="0"/>
                <a:ea typeface="Times New Roman" panose="02020603050405020304" pitchFamily="18" charset="0"/>
                <a:cs typeface="Times New Roman" panose="02020603050405020304" pitchFamily="18" charset="0"/>
              </a:rPr>
              <a:t>Ýokarda</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cs typeface="Times New Roman" panose="02020603050405020304" pitchFamily="18" charset="0"/>
              </a:rPr>
              <a:t>görkezilen</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cs typeface="Times New Roman" panose="02020603050405020304" pitchFamily="18" charset="0"/>
              </a:rPr>
              <a:t>milli</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cs typeface="Times New Roman" panose="02020603050405020304" pitchFamily="18" charset="0"/>
              </a:rPr>
              <a:t>Durnukly</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cs typeface="Times New Roman" panose="02020603050405020304" pitchFamily="18" charset="0"/>
              </a:rPr>
              <a:t>ösüşiň</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 l, 8, 10 </a:t>
            </a:r>
            <a:r>
              <a:rPr lang="ru-RU" sz="2000" dirty="0" err="1">
                <a:latin typeface="Times New Roman" panose="02020603050405020304" pitchFamily="18" charset="0"/>
                <a:ea typeface="Times New Roman" panose="02020603050405020304" pitchFamily="18" charset="0"/>
                <a:cs typeface="Times New Roman" panose="02020603050405020304" pitchFamily="18" charset="0"/>
              </a:rPr>
              <a:t>we</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 17-nji </a:t>
            </a:r>
            <a:r>
              <a:rPr lang="ru-RU" sz="2000" dirty="0" err="1">
                <a:latin typeface="Times New Roman" panose="02020603050405020304" pitchFamily="18" charset="0"/>
                <a:ea typeface="Times New Roman" panose="02020603050405020304" pitchFamily="18" charset="0"/>
                <a:cs typeface="Times New Roman" panose="02020603050405020304" pitchFamily="18" charset="0"/>
              </a:rPr>
              <a:t>maksatlary</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cs typeface="Times New Roman" panose="02020603050405020304" pitchFamily="18" charset="0"/>
              </a:rPr>
              <a:t>bilen</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cs typeface="Times New Roman" panose="02020603050405020304" pitchFamily="18" charset="0"/>
              </a:rPr>
              <a:t>we</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cs typeface="Times New Roman" panose="02020603050405020304" pitchFamily="18" charset="0"/>
              </a:rPr>
              <a:t>Türkmenistan</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cs typeface="Times New Roman" panose="02020603050405020304" pitchFamily="18" charset="0"/>
              </a:rPr>
              <a:t>tarapyndan</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cs typeface="Times New Roman" panose="02020603050405020304" pitchFamily="18" charset="0"/>
              </a:rPr>
              <a:t>kabul</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cs typeface="Times New Roman" panose="02020603050405020304" pitchFamily="18" charset="0"/>
              </a:rPr>
              <a:t>edilen</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cs typeface="Times New Roman" panose="02020603050405020304" pitchFamily="18" charset="0"/>
              </a:rPr>
              <a:t>degisli</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cs typeface="Times New Roman" panose="02020603050405020304" pitchFamily="18" charset="0"/>
              </a:rPr>
              <a:t>wezipeleri</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cs typeface="Times New Roman" panose="02020603050405020304" pitchFamily="18" charset="0"/>
              </a:rPr>
              <a:t>ýardam</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cs typeface="Times New Roman" panose="02020603050405020304" pitchFamily="18" charset="0"/>
              </a:rPr>
              <a:t>eder</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cs typeface="Times New Roman" panose="02020603050405020304" pitchFamily="18" charset="0"/>
              </a:rPr>
              <a:t>llatyn</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cs typeface="Times New Roman" panose="02020603050405020304" pitchFamily="18" charset="0"/>
              </a:rPr>
              <a:t>jan</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cs typeface="Times New Roman" panose="02020603050405020304" pitchFamily="18" charset="0"/>
              </a:rPr>
              <a:t>başyna</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cs typeface="Times New Roman" panose="02020603050405020304" pitchFamily="18" charset="0"/>
              </a:rPr>
              <a:t>düşýän</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cs typeface="Times New Roman" panose="02020603050405020304" pitchFamily="18" charset="0"/>
              </a:rPr>
              <a:t>ykdysady</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cs typeface="Times New Roman" panose="02020603050405020304" pitchFamily="18" charset="0"/>
              </a:rPr>
              <a:t>ösüş</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cs typeface="Times New Roman" panose="02020603050405020304" pitchFamily="18" charset="0"/>
              </a:rPr>
              <a:t>depgininden</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cs typeface="Times New Roman" panose="02020603050405020304" pitchFamily="18" charset="0"/>
              </a:rPr>
              <a:t>gelýän</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cs typeface="Times New Roman" panose="02020603050405020304" pitchFamily="18" charset="0"/>
              </a:rPr>
              <a:t>ykdysady</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cs typeface="Times New Roman" panose="02020603050405020304" pitchFamily="18" charset="0"/>
              </a:rPr>
              <a:t>ösüş</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cs typeface="Times New Roman" panose="02020603050405020304" pitchFamily="18" charset="0"/>
              </a:rPr>
              <a:t>saklanar</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cs typeface="Times New Roman" panose="02020603050405020304" pitchFamily="18" charset="0"/>
              </a:rPr>
              <a:t>Syýasatlary</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cs typeface="Times New Roman" panose="02020603050405020304" pitchFamily="18" charset="0"/>
              </a:rPr>
              <a:t>utgaşdyrmak</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cs typeface="Times New Roman" panose="02020603050405020304" pitchFamily="18" charset="0"/>
              </a:rPr>
              <a:t>we</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cs typeface="Times New Roman" panose="02020603050405020304" pitchFamily="18" charset="0"/>
              </a:rPr>
              <a:t>olary</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cs typeface="Times New Roman" panose="02020603050405020304" pitchFamily="18" charset="0"/>
              </a:rPr>
              <a:t>üpjün</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cs typeface="Times New Roman" panose="02020603050405020304" pitchFamily="18" charset="0"/>
              </a:rPr>
              <a:t>etmek</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cs typeface="Times New Roman" panose="02020603050405020304" pitchFamily="18" charset="0"/>
              </a:rPr>
              <a:t>arkaly</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cs typeface="Times New Roman" panose="02020603050405020304" pitchFamily="18" charset="0"/>
              </a:rPr>
              <a:t>makroykdysady</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cs typeface="Times New Roman" panose="02020603050405020304" pitchFamily="18" charset="0"/>
              </a:rPr>
              <a:t>durnuklylyk</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cs typeface="Times New Roman" panose="02020603050405020304" pitchFamily="18" charset="0"/>
              </a:rPr>
              <a:t>ýokarlanar</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a:t>
            </a:r>
            <a:endParaRPr lang="ru-RU" sz="1600" dirty="0">
              <a:latin typeface="Calibri" panose="020F0502020204030204" pitchFamily="34" charset="0"/>
              <a:ea typeface="Times New Roman" panose="02020603050405020304" pitchFamily="18" charset="0"/>
              <a:cs typeface="Times New Roman" panose="02020603050405020304" pitchFamily="18" charset="0"/>
            </a:endParaRPr>
          </a:p>
          <a:p>
            <a:pPr indent="180340">
              <a:lnSpc>
                <a:spcPct val="115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ru-RU" sz="2000" dirty="0" err="1">
                <a:latin typeface="Times New Roman" panose="02020603050405020304" pitchFamily="18" charset="0"/>
                <a:ea typeface="Times New Roman" panose="02020603050405020304" pitchFamily="18" charset="0"/>
                <a:cs typeface="Times New Roman" panose="02020603050405020304" pitchFamily="18" charset="0"/>
              </a:rPr>
              <a:t>Milli</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cs typeface="Times New Roman" panose="02020603050405020304" pitchFamily="18" charset="0"/>
              </a:rPr>
              <a:t>ykdysadyýeti</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cs typeface="Times New Roman" panose="02020603050405020304" pitchFamily="18" charset="0"/>
              </a:rPr>
              <a:t>diwersifikasiýalaşdyrmak</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cs typeface="Times New Roman" panose="02020603050405020304" pitchFamily="18" charset="0"/>
              </a:rPr>
              <a:t>Milli</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cs typeface="Times New Roman" panose="02020603050405020304" pitchFamily="18" charset="0"/>
              </a:rPr>
              <a:t>ykdysadyýetiň</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cs typeface="Times New Roman" panose="02020603050405020304" pitchFamily="18" charset="0"/>
              </a:rPr>
              <a:t>ýokary</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cs typeface="Times New Roman" panose="02020603050405020304" pitchFamily="18" charset="0"/>
              </a:rPr>
              <a:t>netijeli</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cs typeface="Times New Roman" panose="02020603050405020304" pitchFamily="18" charset="0"/>
              </a:rPr>
              <a:t>ösüşini</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cs typeface="Times New Roman" panose="02020603050405020304" pitchFamily="18" charset="0"/>
              </a:rPr>
              <a:t>gazanmakda</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cs typeface="Times New Roman" panose="02020603050405020304" pitchFamily="18" charset="0"/>
              </a:rPr>
              <a:t>Türkmenistanyň</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cs typeface="Times New Roman" panose="02020603050405020304" pitchFamily="18" charset="0"/>
              </a:rPr>
              <a:t>ykdysadyýetini</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cs typeface="Times New Roman" panose="02020603050405020304" pitchFamily="18" charset="0"/>
              </a:rPr>
              <a:t>diwersifikasiýalaşdyrmak</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cs typeface="Times New Roman" panose="02020603050405020304" pitchFamily="18" charset="0"/>
              </a:rPr>
              <a:t>onuň</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cs typeface="Times New Roman" panose="02020603050405020304" pitchFamily="18" charset="0"/>
              </a:rPr>
              <a:t>pudaklaýyn</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cs typeface="Times New Roman" panose="02020603050405020304" pitchFamily="18" charset="0"/>
              </a:rPr>
              <a:t>we</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cs typeface="Times New Roman" panose="02020603050405020304" pitchFamily="18" charset="0"/>
              </a:rPr>
              <a:t>eýeçilik</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cs typeface="Times New Roman" panose="02020603050405020304" pitchFamily="18" charset="0"/>
              </a:rPr>
              <a:t>görnüşleri</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cs typeface="Times New Roman" panose="02020603050405020304" pitchFamily="18" charset="0"/>
              </a:rPr>
              <a:t>babatynda</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cs typeface="Times New Roman" panose="02020603050405020304" pitchFamily="18" charset="0"/>
              </a:rPr>
              <a:t>düzümini</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cs typeface="Times New Roman" panose="02020603050405020304" pitchFamily="18" charset="0"/>
              </a:rPr>
              <a:t>kämilleşdirmek</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cs typeface="Times New Roman" panose="02020603050405020304" pitchFamily="18" charset="0"/>
              </a:rPr>
              <a:t>wezipesi</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cs typeface="Times New Roman" panose="02020603050405020304" pitchFamily="18" charset="0"/>
              </a:rPr>
              <a:t>aýratyn</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cs typeface="Times New Roman" panose="02020603050405020304" pitchFamily="18" charset="0"/>
              </a:rPr>
              <a:t>ähmiýete</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cs typeface="Times New Roman" panose="02020603050405020304" pitchFamily="18" charset="0"/>
              </a:rPr>
              <a:t>eýe</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cs typeface="Times New Roman" panose="02020603050405020304" pitchFamily="18" charset="0"/>
              </a:rPr>
              <a:t>bolýar</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cs typeface="Times New Roman" panose="02020603050405020304" pitchFamily="18" charset="0"/>
              </a:rPr>
              <a:t>Şu</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cs typeface="Times New Roman" panose="02020603050405020304" pitchFamily="18" charset="0"/>
              </a:rPr>
              <a:t>nukdaýnazardan</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cs typeface="Times New Roman" panose="02020603050405020304" pitchFamily="18" charset="0"/>
              </a:rPr>
              <a:t>öňde</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cs typeface="Times New Roman" panose="02020603050405020304" pitchFamily="18" charset="0"/>
              </a:rPr>
              <a:t>durýan</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cs typeface="Times New Roman" panose="02020603050405020304" pitchFamily="18" charset="0"/>
              </a:rPr>
              <a:t>wezipeler</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cs typeface="Times New Roman" panose="02020603050405020304" pitchFamily="18" charset="0"/>
              </a:rPr>
              <a:t>iki</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cs typeface="Times New Roman" panose="02020603050405020304" pitchFamily="18" charset="0"/>
              </a:rPr>
              <a:t>esasda</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cs typeface="Times New Roman" panose="02020603050405020304" pitchFamily="18" charset="0"/>
              </a:rPr>
              <a:t>alnyp</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cs typeface="Times New Roman" panose="02020603050405020304" pitchFamily="18" charset="0"/>
              </a:rPr>
              <a:t>barlar</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 </a:t>
            </a:r>
            <a:endParaRPr lang="ru-RU" sz="1600" dirty="0">
              <a:latin typeface="Calibri" panose="020F0502020204030204" pitchFamily="34" charset="0"/>
              <a:ea typeface="Times New Roman" panose="02020603050405020304" pitchFamily="18" charset="0"/>
              <a:cs typeface="Times New Roman" panose="02020603050405020304" pitchFamily="18" charset="0"/>
            </a:endParaRPr>
          </a:p>
          <a:p>
            <a:pPr indent="180340">
              <a:lnSpc>
                <a:spcPct val="115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ru-RU" sz="20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cs typeface="Times New Roman" panose="02020603050405020304" pitchFamily="18" charset="0"/>
              </a:rPr>
              <a:t>Türkmenistanyň</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cs typeface="Times New Roman" panose="02020603050405020304" pitchFamily="18" charset="0"/>
              </a:rPr>
              <a:t>halkara</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cs typeface="Times New Roman" panose="02020603050405020304" pitchFamily="18" charset="0"/>
              </a:rPr>
              <a:t>zähmet</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cs typeface="Times New Roman" panose="02020603050405020304" pitchFamily="18" charset="0"/>
              </a:rPr>
              <a:t>bölünisiginde</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cs typeface="Times New Roman" panose="02020603050405020304" pitchFamily="18" charset="0"/>
              </a:rPr>
              <a:t>eýeleşän</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cs typeface="Times New Roman" panose="02020603050405020304" pitchFamily="18" charset="0"/>
              </a:rPr>
              <a:t>ornuny</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ea typeface="Times New Roman" panose="02020603050405020304" pitchFamily="18" charset="0"/>
                <a:cs typeface="Times New Roman" panose="02020603050405020304" pitchFamily="18" charset="0"/>
              </a:rPr>
              <a:t>berkitmek</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Bu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ugurda</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nebitgaz</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himiýa</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nebit</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we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gazhimiýa</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ýeňil</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senagaty</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gurluşyk</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materiallary</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Oba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hojalygy</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ýaly</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pudaklarda</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alnyp</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barlar</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a:t>
            </a:r>
            <a:endParaRPr lang="ru-RU" sz="1600" dirty="0">
              <a:latin typeface="Calibri" panose="020F0502020204030204" pitchFamily="34" charset="0"/>
              <a:ea typeface="Times New Roman" panose="02020603050405020304" pitchFamily="18" charset="0"/>
              <a:cs typeface="Times New Roman" panose="02020603050405020304" pitchFamily="18" charset="0"/>
            </a:endParaRPr>
          </a:p>
          <a:p>
            <a:pPr indent="180340">
              <a:lnSpc>
                <a:spcPct val="115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ýurduň</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içerki</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bazarlarynda</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islegleri</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kanagatlandyrmaga</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gönükdirilen</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endParaRPr lang="ru-RU" sz="1600" dirty="0">
              <a:latin typeface="Calibri" panose="020F0502020204030204" pitchFamily="34" charset="0"/>
              <a:ea typeface="Times New Roman" panose="02020603050405020304" pitchFamily="18" charset="0"/>
              <a:cs typeface="Times New Roman" panose="02020603050405020304" pitchFamily="18" charset="0"/>
            </a:endParaRPr>
          </a:p>
          <a:p>
            <a:pPr indent="180340">
              <a:lnSpc>
                <a:spcPct val="115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ön</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ü</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mleri</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öndürm</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e i</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şleri</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we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hyzmatlary</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ýerine</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ýetir</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ý</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än</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kärhanalary</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döretmeg</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i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giň</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gerimler</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bilen</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alyp</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barmak</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Ykdysadyýeti</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pudaklaýyn</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diwersifikasiýalaşdyrmagyň</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esasy</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ýörelgesi</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daşarky</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we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içerki</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bazarlaryň</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isleglerini</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düýpli</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öwrenmek</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bilen</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ýurduň</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sarp</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bazarynda</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importyň</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ornuny</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tutýan</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ukyply</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önümleriň</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öndürilmegine</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hyzmatlaryň</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hiliniň</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ýokary</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bolmagyna</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uly</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üns</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berler</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endParaRPr lang="ru-RU" sz="16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192256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0" y="-78198"/>
            <a:ext cx="9144000" cy="66941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0" numCol="1" anchor="ctr" anchorCtr="0" compatLnSpc="1">
            <a:prstTxWarp prst="textNoShape">
              <a:avLst/>
            </a:prstTxWarp>
            <a:spAutoFit/>
          </a:bodyPr>
          <a:lstStyle/>
          <a:p>
            <a:pPr marL="0" marR="0" lvl="0" indent="180975" algn="l" defTabSz="914400" rtl="0" eaLnBrk="0" fontAlgn="base" latinLnBrk="0" hangingPunct="0">
              <a:lnSpc>
                <a:spcPct val="100000"/>
              </a:lnSpc>
              <a:spcBef>
                <a:spcPct val="0"/>
              </a:spcBef>
              <a:spcAft>
                <a:spcPct val="0"/>
              </a:spcAft>
              <a:buClrTx/>
              <a:buSzTx/>
              <a:buFontTx/>
              <a:buNone/>
              <a:tabLst/>
            </a:pP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Häzirki</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wagtda</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Türkmenistanyň</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Ykdysadyýetiniň</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eýeçilik</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görnüşleri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boýunça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düzüminde</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döwletiň</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eýeçiliginiň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paýynyň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azaldylmagyna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uly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ähmiýet</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berilýär</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Ýurdumyzda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döwlete</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degişli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däl</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pudagyň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ösdürilmegi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boýunça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amala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aşyrylýan</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çäreleriň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netijesinde</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Ykdysady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işjeňlik</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artýar</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içerki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bazarlaryň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haryt</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üpjunçiligi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gowulanýar</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Şeýlelikde</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maksatnamalaýyn</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meýilleşdirilýän</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döwürde</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diwersifikasiýalaşdyrmak</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işjeňligi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şu</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ugurlara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gönükdürilendir</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önümçilik</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we</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hyzmatlar</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bilen</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meşgullançan</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kiçi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we</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orta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telekeçiligi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ösdürmegi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dowam</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etdirmek</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b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b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ýurdumyzyň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işewürleri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tarapyndan</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döredilen</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hem</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olaryň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gatnaşmaklarynda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bilelikdäki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we</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ýurt</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kärhanalarynyň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işini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giň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gerimlcr</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bilen</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ýola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goýmak</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Ýokarda</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görkezilen</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milli</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wezipeler</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Durnukly</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2, 8, 12 we 17-nji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maksatlary</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bilen</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özara</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baglanyşyklydyr</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Sanly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ykdysadyýete</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geçmek</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2019-2025-nji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ýyllarda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Türkmenistanyň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ähli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pudaklaryny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we</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sebitlerini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sanly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ykdysadyýete</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geçirmek</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bellenildi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Ýurdumyzda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sanly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ykdysadygetiň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ornaşdyrylmagy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we</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ösdürilmegi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Türkmenistanyň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Prezidentiniň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2018-nji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ýylyň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30-njy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noýabryndaky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984-nji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karary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esasynda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kabul</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edilen</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Türkmenistanda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2019—2025-nji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ýyllarda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sanly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ykdysadyýeti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ösdürmegiň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Konsepsiýasyna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laýyklykda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amala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aşyrylar</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kumimoji="0" lang="ru-RU" altLang="ru-RU" sz="32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1644385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61224" y="332656"/>
            <a:ext cx="9217024" cy="63248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0" numCol="1" anchor="ctr" anchorCtr="0" compatLnSpc="1">
            <a:prstTxWarp prst="textNoShape">
              <a:avLst/>
            </a:prstTxWarp>
            <a:spAutoFit/>
          </a:bodyPr>
          <a:lstStyle/>
          <a:p>
            <a:pPr marL="0" marR="0" lvl="0" indent="180975" algn="l" defTabSz="914400" rtl="0" eaLnBrk="0" fontAlgn="base" latinLnBrk="0" hangingPunct="0">
              <a:lnSpc>
                <a:spcPct val="100000"/>
              </a:lnSpc>
              <a:spcBef>
                <a:spcPct val="0"/>
              </a:spcBef>
              <a:spcAft>
                <a:spcPct val="0"/>
              </a:spcAft>
              <a:buClrTx/>
              <a:buSzTx/>
              <a:buFontTx/>
              <a:buNone/>
              <a:tabLst/>
            </a:pP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Konsepsiýada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ýurdumyzy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sanly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ulgam</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esasynda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ösdürmegiň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maksady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wezipeleri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we</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esasy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ugurlary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beýan</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edilip</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ony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üç</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tapgyrda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durmuşa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geçirmek</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bellenildi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Ýurdumyzda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sanly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ykdysadyýetiň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ösdürilmegi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maksatnamalaýyn</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esasda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alnyp</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barlar</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Konsepsiýanyň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çäginde</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bu</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ugurda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aýratyn</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Döwlet</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Maksatnamasy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hem-de</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ony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amala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aşyrmagyň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çäreleriniň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mejilnamasy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işlenip</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düzüler</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we</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kabul</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ediler</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Sanly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ykdysadyýetiň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ösdürilmegi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maglumat-kommunikasiýa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tehnologiýalary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ulgamynda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ulgam</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emele</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getiriji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ýagny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maglumat-kommunikasiýa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amatlyklaryny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maglumatlaşdyrmak</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amatlyklaryny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sanly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öwürmekligi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göz</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öňünde</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tutýar</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Döwletiň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ýurduň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ähli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pudaklarynda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we</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sebitlerinde</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işlenip</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taýýarlanýan</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maglumat</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ulgamlary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umumydöwlet</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awtomatlaşdyrylan</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maglumat</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ulgamyna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birikdinler.Ykdysadyýetiň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pudaklarynda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sanly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özgertmeler</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ýurduň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ulag-logistika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ulgamynyň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awtomatlaşdyrylmagyny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senagat</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ulag</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Oba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hojalygy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elektron</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söwda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ulgamlarynda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döwlet</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dolandyry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we</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döwlet</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hyzmatlary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maliýe</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we</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bank</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bilim</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saglygy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goraýys</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we</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jaý-jemagat</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hyzmatlary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ulgamlarynda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sanly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tehnologiýalaryň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ornaşdyrylmagyny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göz</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öňünde</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tutýar</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kumimoji="0" lang="ru-RU" altLang="ru-RU" sz="32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7561953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0" y="141344"/>
            <a:ext cx="9144000" cy="55861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0" numCol="1" anchor="ctr" anchorCtr="0" compatLnSpc="1">
            <a:prstTxWarp prst="textNoShape">
              <a:avLst/>
            </a:prstTxWarp>
            <a:spAutoFit/>
          </a:bodyPr>
          <a:lstStyle/>
          <a:p>
            <a:pPr marL="0" marR="0" lvl="0" indent="180975" algn="l" defTabSz="914400" rtl="0" eaLnBrk="0" fontAlgn="base" latinLnBrk="0" hangingPunct="0">
              <a:lnSpc>
                <a:spcPct val="100000"/>
              </a:lnSpc>
              <a:spcBef>
                <a:spcPct val="0"/>
              </a:spcBef>
              <a:spcAft>
                <a:spcPct val="0"/>
              </a:spcAft>
              <a:buClrTx/>
              <a:buSzTx/>
              <a:buFontTx/>
              <a:buNone/>
              <a:tabLst/>
            </a:pP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Muňa</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goşmaça</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amatlyklary</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esasy</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tehniki</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güýçlere</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ýagny</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köp</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maglumatlyga</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durmuşlyga</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ykjmlyga</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we</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örksz</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hasaplamalara</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esaslanýan</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tehnologik</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esaslary</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peýdalanmak</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boýunça</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çäreler</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görler.Sanly</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ykdusadyýetiň</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ornaşdyrylmagy</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we</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ösdürilmegi</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ýurdumyzda</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uzak</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möhletleýin</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ykdysady</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we</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ýokary</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öndürijiligi</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gazanmaga</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ýardam</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berýän</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netijeli</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ulgamlaryň</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ornaşdyrylmagyna</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durnukly</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ösüşi</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üpjun</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etmekde</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ýurdumyzyň</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jemi</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içerki</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önüminiň</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düzüminde</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maglumat-aragatnaşyk</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tehnologiýalarynyň</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paýynyň</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artdyrylmagyna</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dowlet</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dolandyrylyşynyň</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netijeliliginiň</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ýokarlandyrylmagyna</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esasy</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önümçilik</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ykdysady</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işleriniň</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ähli</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görnüşleriniň</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awtomatlaşdyrylmagyna</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we</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merkezleşdirilen</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tertipde</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dolandyrylmagyna</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ýokary</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tehnologiýaly</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pudaklarda</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döwrebap</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orunlarynyň</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döredilmegine</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sanly</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aragatnaşyk</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babatynda</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şäherleriň</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we</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obalaryň</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arasyndaky</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tapawudyň</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aradan</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aýrylmagyna</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we</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halkymyzyň</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ýaşaýyş-durmuş</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şertleriniň</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has-da</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özgerdilmegine</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giň</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mümkinçilikleri</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açar</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Ýokarda</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görkezilen</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milli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wezipeler</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Durnukly</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ösü</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ş</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iň</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8, 9, 16 we</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17-nji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maksatlary</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bilen</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öz</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ra</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baglanysyklydyrl</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kumimoji="0" lang="ru-RU" altLang="ru-RU" sz="2000" b="0" i="0" u="none" strike="noStrike" cap="none" normalizeH="0" baseline="0" dirty="0" err="1" smtClean="0">
                <a:ln>
                  <a:noFill/>
                </a:ln>
                <a:solidFill>
                  <a:schemeClr val="tx1"/>
                </a:solidFill>
                <a:effectLst/>
                <a:ea typeface="Times New Roman" panose="02020603050405020304" pitchFamily="18" charset="0"/>
              </a:rPr>
              <a:t>Maýa</a:t>
            </a:r>
            <a:r>
              <a:rPr kumimoji="0" lang="ru-RU" altLang="ru-RU" sz="2000" b="0" i="0" u="none" strike="noStrike" cap="none" normalizeH="0" baseline="0" dirty="0" smtClean="0">
                <a:ln>
                  <a:noFill/>
                </a:ln>
                <a:solidFill>
                  <a:schemeClr val="tx1"/>
                </a:solidFill>
                <a:effectLst/>
                <a:ea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ea typeface="Times New Roman" panose="02020603050405020304" pitchFamily="18" charset="0"/>
              </a:rPr>
              <a:t>goýumlaryň</a:t>
            </a:r>
            <a:r>
              <a:rPr kumimoji="0" lang="ru-RU" altLang="ru-RU" sz="2000" b="0" i="0" u="none" strike="noStrike" cap="none" normalizeH="0" baseline="0" dirty="0" smtClean="0">
                <a:ln>
                  <a:noFill/>
                </a:ln>
                <a:solidFill>
                  <a:schemeClr val="tx1"/>
                </a:solidFill>
                <a:effectLst/>
                <a:ea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ea typeface="Times New Roman" panose="02020603050405020304" pitchFamily="18" charset="0"/>
              </a:rPr>
              <a:t>ykdysady</a:t>
            </a:r>
            <a:r>
              <a:rPr kumimoji="0" lang="ru-RU" altLang="ru-RU" sz="2000" b="0" i="0" u="none" strike="noStrike" cap="none" normalizeH="0" baseline="0" dirty="0" smtClean="0">
                <a:ln>
                  <a:noFill/>
                </a:ln>
                <a:solidFill>
                  <a:schemeClr val="tx1"/>
                </a:solidFill>
                <a:effectLst/>
                <a:ea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ea typeface="Times New Roman" panose="02020603050405020304" pitchFamily="18" charset="0"/>
              </a:rPr>
              <a:t>netijeliligini</a:t>
            </a:r>
            <a:r>
              <a:rPr kumimoji="0" lang="ru-RU" altLang="ru-RU" sz="2000" b="0" i="0" u="none" strike="noStrike" cap="none" normalizeH="0" baseline="0" dirty="0" smtClean="0">
                <a:ln>
                  <a:noFill/>
                </a:ln>
                <a:solidFill>
                  <a:schemeClr val="tx1"/>
                </a:solidFill>
                <a:effectLst/>
                <a:ea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ea typeface="Times New Roman" panose="02020603050405020304" pitchFamily="18" charset="0"/>
              </a:rPr>
              <a:t>ýokarlandyrmak</a:t>
            </a:r>
            <a:r>
              <a:rPr kumimoji="0" lang="ru-RU" altLang="ru-RU" sz="2000" b="0" i="0" u="none" strike="noStrike" cap="none" normalizeH="0" baseline="0" dirty="0" smtClean="0">
                <a:ln>
                  <a:noFill/>
                </a:ln>
                <a:solidFill>
                  <a:schemeClr val="tx1"/>
                </a:solidFill>
                <a:effectLst/>
                <a:ea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ea typeface="Times New Roman" panose="02020603050405020304" pitchFamily="18" charset="0"/>
              </a:rPr>
              <a:t>Durnukly</a:t>
            </a:r>
            <a:r>
              <a:rPr kumimoji="0" lang="ru-RU" altLang="ru-RU" sz="2000" b="0" i="0" u="none" strike="noStrike" cap="none" normalizeH="0" baseline="0" dirty="0" smtClean="0">
                <a:ln>
                  <a:noFill/>
                </a:ln>
                <a:solidFill>
                  <a:schemeClr val="tx1"/>
                </a:solidFill>
                <a:effectLst/>
                <a:ea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ea typeface="Times New Roman" panose="02020603050405020304" pitchFamily="18" charset="0"/>
              </a:rPr>
              <a:t>maksatlaryny</a:t>
            </a:r>
            <a:r>
              <a:rPr kumimoji="0" lang="ru-RU" altLang="ru-RU" sz="2000" b="0" i="0" u="none" strike="noStrike" cap="none" normalizeH="0" baseline="0" dirty="0" smtClean="0">
                <a:ln>
                  <a:noFill/>
                </a:ln>
                <a:solidFill>
                  <a:schemeClr val="tx1"/>
                </a:solidFill>
                <a:effectLst/>
                <a:ea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ea typeface="Times New Roman" panose="02020603050405020304" pitchFamily="18" charset="0"/>
              </a:rPr>
              <a:t>üstünlikli</a:t>
            </a:r>
            <a:r>
              <a:rPr kumimoji="0" lang="ru-RU" altLang="ru-RU" sz="2000" b="0" i="0" u="none" strike="noStrike" cap="none" normalizeH="0" baseline="0" dirty="0" smtClean="0">
                <a:ln>
                  <a:noFill/>
                </a:ln>
                <a:solidFill>
                  <a:schemeClr val="tx1"/>
                </a:solidFill>
                <a:effectLst/>
                <a:ea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ea typeface="Times New Roman" panose="02020603050405020304" pitchFamily="18" charset="0"/>
              </a:rPr>
              <a:t>amala</a:t>
            </a:r>
            <a:r>
              <a:rPr kumimoji="0" lang="ru-RU" altLang="ru-RU" sz="2000" b="0" i="0" u="none" strike="noStrike" cap="none" normalizeH="0" baseline="0" dirty="0" smtClean="0">
                <a:ln>
                  <a:noFill/>
                </a:ln>
                <a:solidFill>
                  <a:schemeClr val="tx1"/>
                </a:solidFill>
                <a:effectLst/>
                <a:ea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ea typeface="Times New Roman" panose="02020603050405020304" pitchFamily="18" charset="0"/>
              </a:rPr>
              <a:t>aşyrmak</a:t>
            </a:r>
            <a:r>
              <a:rPr kumimoji="0" lang="ru-RU" altLang="ru-RU" sz="2000" b="0" i="0" u="none" strike="noStrike" cap="none" normalizeH="0" baseline="0" dirty="0" smtClean="0">
                <a:ln>
                  <a:noFill/>
                </a:ln>
                <a:solidFill>
                  <a:schemeClr val="tx1"/>
                </a:solidFill>
                <a:effectLst/>
                <a:ea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ea typeface="Times New Roman" panose="02020603050405020304" pitchFamily="18" charset="0"/>
              </a:rPr>
              <a:t>şeýle</a:t>
            </a:r>
            <a:r>
              <a:rPr kumimoji="0" lang="ru-RU" altLang="ru-RU" sz="2000" b="0" i="0" u="none" strike="noStrike" cap="none" normalizeH="0" baseline="0" dirty="0" smtClean="0">
                <a:ln>
                  <a:noFill/>
                </a:ln>
                <a:solidFill>
                  <a:schemeClr val="tx1"/>
                </a:solidFill>
                <a:effectLst/>
                <a:ea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ea typeface="Times New Roman" panose="02020603050405020304" pitchFamily="18" charset="0"/>
              </a:rPr>
              <a:t>hem</a:t>
            </a:r>
            <a:r>
              <a:rPr kumimoji="0" lang="ru-RU" altLang="ru-RU" sz="2000" b="0" i="0" u="none" strike="noStrike" cap="none" normalizeH="0" baseline="0" dirty="0" smtClean="0">
                <a:ln>
                  <a:noFill/>
                </a:ln>
                <a:solidFill>
                  <a:schemeClr val="tx1"/>
                </a:solidFill>
                <a:effectLst/>
                <a:ea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ea typeface="Times New Roman" panose="02020603050405020304" pitchFamily="18" charset="0"/>
              </a:rPr>
              <a:t>bazar</a:t>
            </a:r>
            <a:r>
              <a:rPr kumimoji="0" lang="ru-RU" altLang="ru-RU" sz="2000" b="0" i="0" u="none" strike="noStrike" cap="none" normalizeH="0" baseline="0" dirty="0" smtClean="0">
                <a:ln>
                  <a:noFill/>
                </a:ln>
                <a:solidFill>
                  <a:schemeClr val="tx1"/>
                </a:solidFill>
                <a:effectLst/>
                <a:ea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ea typeface="Times New Roman" panose="02020603050405020304" pitchFamily="18" charset="0"/>
              </a:rPr>
              <a:t>gatnaşyklaryny</a:t>
            </a:r>
            <a:r>
              <a:rPr kumimoji="0" lang="ru-RU" altLang="ru-RU" sz="2000" b="0" i="0" u="none" strike="noStrike" cap="none" normalizeH="0" baseline="0" dirty="0" smtClean="0">
                <a:ln>
                  <a:noFill/>
                </a:ln>
                <a:solidFill>
                  <a:schemeClr val="tx1"/>
                </a:solidFill>
                <a:effectLst/>
                <a:ea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ea typeface="Times New Roman" panose="02020603050405020304" pitchFamily="18" charset="0"/>
              </a:rPr>
              <a:t>özünde</a:t>
            </a:r>
            <a:r>
              <a:rPr kumimoji="0" lang="ru-RU" altLang="ru-RU" sz="2000" b="0" i="0" u="none" strike="noStrike" cap="none" normalizeH="0" baseline="0" dirty="0" smtClean="0">
                <a:ln>
                  <a:noFill/>
                </a:ln>
                <a:solidFill>
                  <a:schemeClr val="tx1"/>
                </a:solidFill>
                <a:effectLst/>
                <a:ea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ea typeface="Times New Roman" panose="02020603050405020304" pitchFamily="18" charset="0"/>
              </a:rPr>
              <a:t>jemleýän</a:t>
            </a:r>
            <a:r>
              <a:rPr kumimoji="0" lang="ru-RU" altLang="ru-RU" sz="2000" b="0" i="0" u="none" strike="noStrike" cap="none" normalizeH="0" baseline="0" dirty="0" smtClean="0">
                <a:ln>
                  <a:noFill/>
                </a:ln>
                <a:solidFill>
                  <a:schemeClr val="tx1"/>
                </a:solidFill>
                <a:effectLst/>
                <a:ea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ea typeface="Times New Roman" panose="02020603050405020304" pitchFamily="18" charset="0"/>
              </a:rPr>
              <a:t>ykdysady</a:t>
            </a:r>
            <a:r>
              <a:rPr kumimoji="0" lang="ru-RU" altLang="ru-RU" sz="2000" b="0" i="0" u="none" strike="noStrike" cap="none" normalizeH="0" baseline="0" dirty="0" smtClean="0">
                <a:ln>
                  <a:noFill/>
                </a:ln>
                <a:solidFill>
                  <a:schemeClr val="tx1"/>
                </a:solidFill>
                <a:effectLst/>
                <a:ea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ea typeface="Times New Roman" panose="02020603050405020304" pitchFamily="18" charset="0"/>
              </a:rPr>
              <a:t>ulgamy</a:t>
            </a:r>
            <a:r>
              <a:rPr kumimoji="0" lang="ru-RU" altLang="ru-RU" sz="2000" b="0" i="0" u="none" strike="noStrike" cap="none" normalizeH="0" baseline="0" dirty="0" smtClean="0">
                <a:ln>
                  <a:noFill/>
                </a:ln>
                <a:solidFill>
                  <a:schemeClr val="tx1"/>
                </a:solidFill>
                <a:effectLst/>
                <a:ea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ea typeface="Times New Roman" panose="02020603050405020304" pitchFamily="18" charset="0"/>
              </a:rPr>
              <a:t>ösdürmek</a:t>
            </a:r>
            <a:r>
              <a:rPr kumimoji="0" lang="ru-RU" altLang="ru-RU" sz="2000" b="0" i="0" u="none" strike="noStrike" cap="none" normalizeH="0" baseline="0" dirty="0" smtClean="0">
                <a:ln>
                  <a:noFill/>
                </a:ln>
                <a:solidFill>
                  <a:schemeClr val="tx1"/>
                </a:solidFill>
                <a:effectLst/>
                <a:ea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ea typeface="Times New Roman" panose="02020603050405020304" pitchFamily="18" charset="0"/>
              </a:rPr>
              <a:t>maksatlarynda</a:t>
            </a:r>
            <a:r>
              <a:rPr kumimoji="0" lang="ru-RU" altLang="ru-RU" sz="2000" b="0" i="0" u="none" strike="noStrike" cap="none" normalizeH="0" baseline="0" dirty="0" smtClean="0">
                <a:ln>
                  <a:noFill/>
                </a:ln>
                <a:solidFill>
                  <a:schemeClr val="tx1"/>
                </a:solidFill>
                <a:effectLst/>
                <a:ea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ea typeface="Times New Roman" panose="02020603050405020304" pitchFamily="18" charset="0"/>
              </a:rPr>
              <a:t>häzirki</a:t>
            </a:r>
            <a:r>
              <a:rPr kumimoji="0" lang="ru-RU" altLang="ru-RU" sz="2000" b="0" i="0" u="none" strike="noStrike" cap="none" normalizeH="0" baseline="0" dirty="0" smtClean="0">
                <a:ln>
                  <a:noFill/>
                </a:ln>
                <a:solidFill>
                  <a:schemeClr val="tx1"/>
                </a:solidFill>
                <a:effectLst/>
                <a:ea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ea typeface="Times New Roman" panose="02020603050405020304" pitchFamily="18" charset="0"/>
              </a:rPr>
              <a:t>wagtda</a:t>
            </a:r>
            <a:r>
              <a:rPr kumimoji="0" lang="ru-RU" altLang="ru-RU" sz="2000" b="0" i="0" u="none" strike="noStrike" cap="none" normalizeH="0" baseline="0" dirty="0" smtClean="0">
                <a:ln>
                  <a:noFill/>
                </a:ln>
                <a:solidFill>
                  <a:schemeClr val="tx1"/>
                </a:solidFill>
                <a:effectLst/>
                <a:ea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ea typeface="Times New Roman" panose="02020603050405020304" pitchFamily="18" charset="0"/>
              </a:rPr>
              <a:t>maýa</a:t>
            </a:r>
            <a:r>
              <a:rPr kumimoji="0" lang="ru-RU" altLang="ru-RU" sz="2000" b="0" i="0" u="none" strike="noStrike" cap="none" normalizeH="0" baseline="0" dirty="0" smtClean="0">
                <a:ln>
                  <a:noFill/>
                </a:ln>
                <a:solidFill>
                  <a:schemeClr val="tx1"/>
                </a:solidFill>
                <a:effectLst/>
                <a:ea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ea typeface="Times New Roman" panose="02020603050405020304" pitchFamily="18" charset="0"/>
              </a:rPr>
              <a:t>goýumlarynyň</a:t>
            </a:r>
            <a:r>
              <a:rPr kumimoji="0" lang="ru-RU" altLang="ru-RU" sz="2000" b="0" i="0" u="none" strike="noStrike" cap="none" normalizeH="0" baseline="0" dirty="0" smtClean="0">
                <a:ln>
                  <a:noFill/>
                </a:ln>
                <a:solidFill>
                  <a:schemeClr val="tx1"/>
                </a:solidFill>
                <a:effectLst/>
                <a:ea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ea typeface="Times New Roman" panose="02020603050405020304" pitchFamily="18" charset="0"/>
              </a:rPr>
              <a:t>uly</a:t>
            </a:r>
            <a:r>
              <a:rPr kumimoji="0" lang="ru-RU" altLang="ru-RU" sz="2000" b="0" i="0" u="none" strike="noStrike" cap="none" normalizeH="0" baseline="0" dirty="0" smtClean="0">
                <a:ln>
                  <a:noFill/>
                </a:ln>
                <a:solidFill>
                  <a:schemeClr val="tx1"/>
                </a:solidFill>
                <a:effectLst/>
                <a:ea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ea typeface="Times New Roman" panose="02020603050405020304" pitchFamily="18" charset="0"/>
              </a:rPr>
              <a:t>möçberi</a:t>
            </a:r>
            <a:r>
              <a:rPr kumimoji="0" lang="ru-RU" altLang="ru-RU" sz="2000" b="0" i="0" u="none" strike="noStrike" cap="none" normalizeH="0" baseline="0" dirty="0" smtClean="0">
                <a:ln>
                  <a:noFill/>
                </a:ln>
                <a:solidFill>
                  <a:schemeClr val="tx1"/>
                </a:solidFill>
                <a:effectLst/>
                <a:ea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ea typeface="Times New Roman" panose="02020603050405020304" pitchFamily="18" charset="0"/>
              </a:rPr>
              <a:t>önümçilik</a:t>
            </a:r>
            <a:r>
              <a:rPr kumimoji="0" lang="ru-RU" altLang="ru-RU" sz="2000" b="0" i="0" u="none" strike="noStrike" cap="none" normalizeH="0" baseline="0" dirty="0" smtClean="0">
                <a:ln>
                  <a:noFill/>
                </a:ln>
                <a:solidFill>
                  <a:schemeClr val="tx1"/>
                </a:solidFill>
                <a:effectLst/>
                <a:ea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ea typeface="Times New Roman" panose="02020603050405020304" pitchFamily="18" charset="0"/>
              </a:rPr>
              <a:t>däl</a:t>
            </a:r>
            <a:r>
              <a:rPr kumimoji="0" lang="ru-RU" altLang="ru-RU" sz="2000" b="0" i="0" u="none" strike="noStrike" cap="none" normalizeH="0" baseline="0" dirty="0" smtClean="0">
                <a:ln>
                  <a:noFill/>
                </a:ln>
                <a:solidFill>
                  <a:schemeClr val="tx1"/>
                </a:solidFill>
                <a:effectLst/>
                <a:ea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ea typeface="Times New Roman" panose="02020603050405020304" pitchFamily="18" charset="0"/>
              </a:rPr>
              <a:t>ugurlara</a:t>
            </a:r>
            <a:r>
              <a:rPr kumimoji="0" lang="ru-RU" altLang="ru-RU" sz="2000" b="0" i="0" u="none" strike="noStrike" cap="none" normalizeH="0" baseline="0" dirty="0" smtClean="0">
                <a:ln>
                  <a:noFill/>
                </a:ln>
                <a:solidFill>
                  <a:schemeClr val="tx1"/>
                </a:solidFill>
                <a:effectLst/>
                <a:ea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ea typeface="Times New Roman" panose="02020603050405020304" pitchFamily="18" charset="0"/>
              </a:rPr>
              <a:t>gönükdirilýär</a:t>
            </a:r>
            <a:r>
              <a:rPr kumimoji="0" lang="ru-RU" altLang="ru-RU" sz="2000" b="0" i="0" u="none" strike="noStrike" cap="none" normalizeH="0" baseline="0" dirty="0" smtClean="0">
                <a:ln>
                  <a:noFill/>
                </a:ln>
                <a:solidFill>
                  <a:schemeClr val="tx1"/>
                </a:solidFill>
                <a:effectLst/>
                <a:ea typeface="Times New Roman" panose="02020603050405020304" pitchFamily="18" charset="0"/>
              </a:rPr>
              <a:t>. </a:t>
            </a:r>
            <a:endParaRPr kumimoji="0" lang="ru-RU" altLang="ru-RU" sz="2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2102927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32032" y="160354"/>
            <a:ext cx="9176032" cy="66941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0" numCol="1" anchor="ctr" anchorCtr="0" compatLnSpc="1">
            <a:prstTxWarp prst="textNoShape">
              <a:avLst/>
            </a:prstTxWarp>
            <a:spAutoFit/>
          </a:bodyPr>
          <a:lstStyle/>
          <a:p>
            <a:pPr marL="0" marR="0" lvl="0" indent="180975" algn="l" defTabSz="914400" rtl="0" eaLnBrk="0" fontAlgn="base" latinLnBrk="0" hangingPunct="0">
              <a:lnSpc>
                <a:spcPct val="100000"/>
              </a:lnSpc>
              <a:spcBef>
                <a:spcPct val="0"/>
              </a:spcBef>
              <a:spcAft>
                <a:spcPct val="0"/>
              </a:spcAft>
              <a:buClrTx/>
              <a:buSzTx/>
              <a:buFontTx/>
              <a:buNone/>
              <a:tabLst/>
            </a:pP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Geljekki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orta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möhletli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döwürde</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ugurlaryna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gönükdirilýän</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maýa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goýumlarynyň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paýyny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artdyrmak</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bilen</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bir</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hatarda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olaryň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hil</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görkezijilerine</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aýratyn</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üns</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berler</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Şuňa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baglylykda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maýa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goýumlarynyň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umumy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möçberinde</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onuň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has</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işjeň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böleginiň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paýynyň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ýokarlanmagny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maýa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goýumlarynyn</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depginleriniň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ýurduň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jemi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önüminiň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ösişi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bilen</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arabaglanyşykda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alnyp</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barylmagy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ýaly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ugurlarda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giň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gerimli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çäreler</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durmuşa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ornaşdyrylar.Prezident</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Maksatnamasynda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nobatdaky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tapgyrynda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Türkmenistanda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Nebitgaz</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toplumyny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giň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gerimler</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bilen</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ösdürmäge</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we</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toplumyň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halkara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energetika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ulgamyna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işjeň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goşulyşmagyna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giňden</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gönükdirilen</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energetika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syýasatyny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yzygiderli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durmuşa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geçirmek</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dowam</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etdiriler</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Toplumyň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pudaklary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ýurduň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özgeriş</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durmuş</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ykdysady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ösüşiniň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esasy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maliýe</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bolmagynda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galar</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ea typeface="Times New Roman" panose="02020603050405020304" pitchFamily="18" charset="0"/>
              </a:rPr>
              <a:t>Türkmenistan</a:t>
            </a:r>
            <a:r>
              <a:rPr kumimoji="0" lang="en-US" altLang="ru-RU" sz="2400" b="0" i="0" u="none" strike="noStrike" cap="none" normalizeH="0" baseline="0" dirty="0" smtClean="0">
                <a:ln>
                  <a:noFill/>
                </a:ln>
                <a:solidFill>
                  <a:schemeClr val="tx1"/>
                </a:solidFill>
                <a:effectLst/>
                <a:ea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ea typeface="Times New Roman" panose="02020603050405020304" pitchFamily="18" charset="0"/>
              </a:rPr>
              <a:t>Hazar</a:t>
            </a:r>
            <a:r>
              <a:rPr kumimoji="0" lang="en-US" altLang="ru-RU" sz="2400" b="0" i="0" u="none" strike="noStrike" cap="none" normalizeH="0" baseline="0" dirty="0" smtClean="0">
                <a:ln>
                  <a:noFill/>
                </a:ln>
                <a:solidFill>
                  <a:schemeClr val="tx1"/>
                </a:solidFill>
                <a:effectLst/>
                <a:ea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ea typeface="Times New Roman" panose="02020603050405020304" pitchFamily="18" charset="0"/>
              </a:rPr>
              <a:t>sebitiniň</a:t>
            </a:r>
            <a:r>
              <a:rPr kumimoji="0" lang="en-US" altLang="ru-RU" sz="2400" b="0" i="0" u="none" strike="noStrike" cap="none" normalizeH="0" baseline="0" dirty="0" smtClean="0">
                <a:ln>
                  <a:noFill/>
                </a:ln>
                <a:solidFill>
                  <a:schemeClr val="tx1"/>
                </a:solidFill>
                <a:effectLst/>
                <a:ea typeface="Times New Roman" panose="02020603050405020304" pitchFamily="18" charset="0"/>
              </a:rPr>
              <a:t> we </a:t>
            </a:r>
            <a:r>
              <a:rPr kumimoji="0" lang="en-US" altLang="ru-RU" sz="2400" b="0" i="0" u="none" strike="noStrike" cap="none" normalizeH="0" baseline="0" dirty="0" err="1" smtClean="0">
                <a:ln>
                  <a:noFill/>
                </a:ln>
                <a:solidFill>
                  <a:schemeClr val="tx1"/>
                </a:solidFill>
                <a:effectLst/>
                <a:ea typeface="Times New Roman" panose="02020603050405020304" pitchFamily="18" charset="0"/>
              </a:rPr>
              <a:t>Merkezi</a:t>
            </a:r>
            <a:r>
              <a:rPr kumimoji="0" lang="en-US" altLang="ru-RU" sz="2400" b="0" i="0" u="none" strike="noStrike" cap="none" normalizeH="0" baseline="0" dirty="0" smtClean="0">
                <a:ln>
                  <a:noFill/>
                </a:ln>
                <a:solidFill>
                  <a:schemeClr val="tx1"/>
                </a:solidFill>
                <a:effectLst/>
                <a:ea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ea typeface="Times New Roman" panose="02020603050405020304" pitchFamily="18" charset="0"/>
              </a:rPr>
              <a:t>Aziýanyn</a:t>
            </a:r>
            <a:r>
              <a:rPr kumimoji="0" lang="en-US" altLang="ru-RU" sz="2400" b="0" i="0" u="none" strike="noStrike" cap="none" normalizeH="0" baseline="0" dirty="0" smtClean="0">
                <a:ln>
                  <a:noFill/>
                </a:ln>
                <a:solidFill>
                  <a:schemeClr val="tx1"/>
                </a:solidFill>
                <a:effectLst/>
                <a:ea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ea typeface="Times New Roman" panose="02020603050405020304" pitchFamily="18" charset="0"/>
              </a:rPr>
              <a:t>energetika</a:t>
            </a:r>
            <a:r>
              <a:rPr kumimoji="0" lang="en-US" altLang="ru-RU" sz="2400" b="0" i="0" u="none" strike="noStrike" cap="none" normalizeH="0" baseline="0" dirty="0" smtClean="0">
                <a:ln>
                  <a:noFill/>
                </a:ln>
                <a:solidFill>
                  <a:schemeClr val="tx1"/>
                </a:solidFill>
                <a:effectLst/>
                <a:ea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ea typeface="Times New Roman" panose="02020603050405020304" pitchFamily="18" charset="0"/>
              </a:rPr>
              <a:t>ba</a:t>
            </a:r>
            <a:r>
              <a:rPr kumimoji="0" lang="ru-RU" altLang="ru-RU"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za</a:t>
            </a:r>
            <a:r>
              <a:rPr kumimoji="0" lang="en-US" altLang="ru-RU"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rynda</a:t>
            </a:r>
            <a:r>
              <a:rPr kumimoji="0" lang="en-US" altLang="ru-RU"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esasy</a:t>
            </a:r>
            <a:r>
              <a:rPr kumimoji="0" lang="en-US" altLang="ru-RU"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biri</a:t>
            </a:r>
            <a:r>
              <a:rPr kumimoji="0" lang="en-US" altLang="ru-RU"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bolup</a:t>
            </a:r>
            <a:r>
              <a:rPr kumimoji="0" lang="en-US" altLang="ru-RU"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durýar</a:t>
            </a:r>
            <a:r>
              <a:rPr kumimoji="0" lang="en-US" altLang="ru-RU"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Galkynyş</a:t>
            </a:r>
            <a:r>
              <a:rPr kumimoji="0" lang="en-US" altLang="ru-RU"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gaz</a:t>
            </a:r>
            <a:r>
              <a:rPr kumimoji="0" lang="en-US" altLang="ru-RU"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käniniň</a:t>
            </a:r>
            <a:r>
              <a:rPr kumimoji="0" lang="en-US" altLang="ru-RU"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senaga</a:t>
            </a:r>
            <a:r>
              <a:rPr kumimoji="0" lang="ru-RU" altLang="ru-RU"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t</a:t>
            </a:r>
            <a:r>
              <a:rPr kumimoji="0" lang="en-US" altLang="ru-RU"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taýdan</a:t>
            </a:r>
            <a:r>
              <a:rPr kumimoji="0" lang="en-US" altLang="ru-RU"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özleşdi</a:t>
            </a:r>
            <a:r>
              <a:rPr kumimoji="0" lang="ru-RU" altLang="ru-RU"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rm</a:t>
            </a:r>
            <a:r>
              <a:rPr kumimoji="0" lang="en-US" altLang="ru-RU"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egiň</a:t>
            </a:r>
            <a:r>
              <a:rPr kumimoji="0" lang="en-US" altLang="ru-RU"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ikinji</a:t>
            </a:r>
            <a:r>
              <a:rPr kumimoji="0" lang="en-US" altLang="ru-RU"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we ü</a:t>
            </a:r>
            <a:r>
              <a:rPr kumimoji="0" lang="ru-RU" altLang="ru-RU"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ç</a:t>
            </a:r>
            <a:r>
              <a:rPr kumimoji="0" lang="en-US" altLang="ru-RU"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ünji</a:t>
            </a:r>
            <a:r>
              <a:rPr kumimoji="0" lang="en-US" altLang="ru-RU"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tapgyrlarynyň</a:t>
            </a:r>
            <a:r>
              <a:rPr kumimoji="0" lang="en-US" altLang="ru-RU"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çäklerinde</a:t>
            </a:r>
            <a:r>
              <a:rPr kumimoji="0" lang="en-US" altLang="ru-RU"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gaz</a:t>
            </a:r>
            <a:r>
              <a:rPr kumimoji="0" lang="en-US" altLang="ru-RU"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arassalaýjy</a:t>
            </a:r>
            <a:r>
              <a:rPr kumimoji="0" lang="en-US" altLang="ru-RU"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desgalar</a:t>
            </a:r>
            <a:r>
              <a:rPr kumimoji="0" lang="en-US" altLang="ru-RU"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toplumynyň</a:t>
            </a:r>
            <a:r>
              <a:rPr kumimoji="0" lang="en-US" altLang="ru-RU"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gurluşygyny</a:t>
            </a:r>
            <a:r>
              <a:rPr kumimoji="0" lang="en-US" altLang="ru-RU"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tamamlamak</a:t>
            </a:r>
            <a:r>
              <a:rPr kumimoji="0" lang="en-US" altLang="ru-RU"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meýilleşdirilýär</a:t>
            </a:r>
            <a:r>
              <a:rPr kumimoji="0" lang="en-US" altLang="ru-RU"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Netijede</a:t>
            </a:r>
            <a:r>
              <a:rPr kumimoji="0" lang="en-US" altLang="ru-RU"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bu</a:t>
            </a:r>
            <a:r>
              <a:rPr kumimoji="0" lang="en-US" altLang="ru-RU"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iri</a:t>
            </a:r>
            <a:r>
              <a:rPr kumimoji="0" lang="en-US" altLang="ru-RU"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gaz</a:t>
            </a:r>
            <a:r>
              <a:rPr kumimoji="0" lang="en-US" altLang="ru-RU"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käninde</a:t>
            </a:r>
            <a:r>
              <a:rPr kumimoji="0" lang="en-US" altLang="ru-RU"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arassalanýan</a:t>
            </a:r>
            <a:r>
              <a:rPr kumimoji="0" lang="en-US" altLang="ru-RU"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gaz</a:t>
            </a:r>
            <a:r>
              <a:rPr kumimoji="0" lang="ru-RU" altLang="ru-RU"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y</a:t>
            </a:r>
            <a:r>
              <a:rPr kumimoji="0" lang="en-US" altLang="ru-RU"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ň j</a:t>
            </a:r>
            <a:r>
              <a:rPr kumimoji="0" lang="ru-RU" altLang="ru-RU"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e</a:t>
            </a:r>
            <a:r>
              <a:rPr kumimoji="0" lang="en-US" altLang="ru-RU"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mi </a:t>
            </a:r>
            <a:r>
              <a:rPr kumimoji="0" lang="en-US" altLang="ru-RU"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möçberi</a:t>
            </a:r>
            <a:r>
              <a:rPr kumimoji="0" lang="en-US" altLang="ru-RU"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93 </a:t>
            </a:r>
            <a:r>
              <a:rPr kumimoji="0" lang="en-US" altLang="ru-RU"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mlrd</a:t>
            </a:r>
            <a:r>
              <a:rPr kumimoji="0" lang="en-US" altLang="ru-RU"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m3-den </a:t>
            </a:r>
            <a:r>
              <a:rPr kumimoji="0" lang="en-US" altLang="ru-RU"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gowrak</a:t>
            </a:r>
            <a:r>
              <a:rPr kumimoji="0" lang="en-US" altLang="ru-RU"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bolar</a:t>
            </a:r>
            <a:r>
              <a:rPr kumimoji="0" lang="en-US" altLang="ru-RU"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endParaRPr kumimoji="0" lang="en-US" altLang="ru-RU" sz="32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5169121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48736" y="181274"/>
            <a:ext cx="9275792" cy="66941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0" numCol="1" anchor="ctr" anchorCtr="0" compatLnSpc="1">
            <a:prstTxWarp prst="textNoShape">
              <a:avLst/>
            </a:prstTxWarp>
            <a:spAutoFit/>
          </a:bodyPr>
          <a:lstStyle/>
          <a:p>
            <a:pPr marL="0" marR="0" lvl="0" indent="180975" algn="l" defTabSz="914400" rtl="0" eaLnBrk="0" fontAlgn="base" latinLnBrk="0" hangingPunct="0">
              <a:lnSpc>
                <a:spcPct val="100000"/>
              </a:lnSpc>
              <a:spcBef>
                <a:spcPct val="0"/>
              </a:spcBef>
              <a:spcAft>
                <a:spcPct val="0"/>
              </a:spcAft>
              <a:buClrTx/>
              <a:buSzTx/>
              <a:buFontTx/>
              <a:buNone/>
              <a:tabLst/>
            </a:pP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2019-2025-nji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ýyllarda</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nebitgaz</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toplumynda</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özara</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çäreler</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bellenilýär</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Olar</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aş</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kda</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bellenip</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geçilýän</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gaýragoýulmasyz</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wezipeleri</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amala</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aşyrmaga</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gönükdirilendir</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Türkmenistanyň</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transtmilli</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gazgeçirijilerini</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döretmek</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başlangyjy</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bilen</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ç</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yk</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y</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ş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etmegi</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we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oňa</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gatnaşmagy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Gazyň</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eksport</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edilýän</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fiziki</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möçberleriniň</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artdyrylmagynyň</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ýurdumyzyň</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ykdysady</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howpsuzlygynyň</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esasy</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düzüm</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bölekleriniň</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biri</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bolup</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durýandygy</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bilen</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baglylykda</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ugur</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ileri</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tutulýan</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ugur</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hökmünde</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saklanyp</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galýar</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Hazar</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deňi</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zi</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niň</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nebiti</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we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gazyň</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bütindün</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ýä</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sanawyna</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goşulan</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gorlaryny</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çalt</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depginler</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bilen</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özleşdirmek</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Deňiz</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ýalpaklygynda</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we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kenarýaka</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zolakda</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ýakyn</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ý</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yllarda</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gara</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altynyň</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we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mawy</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ýangyjyň</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çykarylyşny</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düýpli</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artdyrmak</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maksat</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edinilýär</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Daşary</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ýurt</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maýa</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goýumlaryny</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Hazar</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deňziniň</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türkmen</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böleginiň</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geljegi</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uly</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bolan</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toplumlaryny</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özleşdirmäge</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we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deňizde</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gazyp</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çykarmak</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babatynda</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iri</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taslamalara</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çe</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kmek</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boýunça</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işleri</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dowam</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etdirmek</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smtClean="0">
                <a:ln>
                  <a:noFill/>
                </a:ln>
                <a:solidFill>
                  <a:schemeClr val="tx1"/>
                </a:solidFill>
                <a:effectLst/>
                <a:ea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ea typeface="Times New Roman" panose="02020603050405020304" pitchFamily="18" charset="0"/>
              </a:rPr>
              <a:t>ýokary</a:t>
            </a:r>
            <a:r>
              <a:rPr kumimoji="0" lang="en-US" altLang="ru-RU" sz="2400" b="0" i="0" u="none" strike="noStrike" cap="none" normalizeH="0" baseline="0" dirty="0" smtClean="0">
                <a:ln>
                  <a:noFill/>
                </a:ln>
                <a:solidFill>
                  <a:schemeClr val="tx1"/>
                </a:solidFill>
                <a:effectLst/>
                <a:ea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ea typeface="Times New Roman" panose="02020603050405020304" pitchFamily="18" charset="0"/>
              </a:rPr>
              <a:t>netijeli</a:t>
            </a:r>
            <a:r>
              <a:rPr kumimoji="0" lang="en-US" altLang="ru-RU" sz="2400" b="0" i="0" u="none" strike="noStrike" cap="none" normalizeH="0" baseline="0" dirty="0" smtClean="0">
                <a:ln>
                  <a:noFill/>
                </a:ln>
                <a:solidFill>
                  <a:schemeClr val="tx1"/>
                </a:solidFill>
                <a:effectLst/>
                <a:ea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ea typeface="Times New Roman" panose="02020603050405020304" pitchFamily="18" charset="0"/>
              </a:rPr>
              <a:t>innowasiýa</a:t>
            </a:r>
            <a:r>
              <a:rPr kumimoji="0" lang="en-US" altLang="ru-RU" sz="2400" b="0" i="0" u="none" strike="noStrike" cap="none" normalizeH="0" baseline="0" dirty="0" smtClean="0">
                <a:ln>
                  <a:noFill/>
                </a:ln>
                <a:solidFill>
                  <a:schemeClr val="tx1"/>
                </a:solidFill>
                <a:effectLst/>
                <a:ea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ea typeface="Times New Roman" panose="02020603050405020304" pitchFamily="18" charset="0"/>
              </a:rPr>
              <a:t>tehnologiýalary</a:t>
            </a:r>
            <a:r>
              <a:rPr kumimoji="0" lang="en-US" altLang="ru-RU" sz="2400" b="0" i="0" u="none" strike="noStrike" cap="none" normalizeH="0" baseline="0" dirty="0" smtClean="0">
                <a:ln>
                  <a:noFill/>
                </a:ln>
                <a:solidFill>
                  <a:schemeClr val="tx1"/>
                </a:solidFill>
                <a:effectLst/>
                <a:ea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ea typeface="Times New Roman" panose="02020603050405020304" pitchFamily="18" charset="0"/>
              </a:rPr>
              <a:t>yzygiderli</a:t>
            </a:r>
            <a:r>
              <a:rPr kumimoji="0" lang="en-US" altLang="ru-RU" sz="2400" b="0" i="0" u="none" strike="noStrike" cap="none" normalizeH="0" baseline="0" dirty="0" smtClean="0">
                <a:ln>
                  <a:noFill/>
                </a:ln>
                <a:solidFill>
                  <a:schemeClr val="tx1"/>
                </a:solidFill>
                <a:effectLst/>
                <a:ea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ea typeface="Times New Roman" panose="02020603050405020304" pitchFamily="18" charset="0"/>
              </a:rPr>
              <a:t>orna</a:t>
            </a:r>
            <a:r>
              <a:rPr kumimoji="0" lang="ru-RU" altLang="ru-RU"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şd</a:t>
            </a:r>
            <a:r>
              <a:rPr kumimoji="0" lang="en-US" altLang="ru-RU"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yrmak</a:t>
            </a:r>
            <a:r>
              <a:rPr kumimoji="0" lang="en-US" altLang="ru-RU"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Geologiýany</a:t>
            </a:r>
            <a:r>
              <a:rPr kumimoji="0" lang="en-US" altLang="ru-RU"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we </a:t>
            </a:r>
            <a:r>
              <a:rPr kumimoji="0" lang="en-US" altLang="ru-RU"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geofizikany</a:t>
            </a:r>
            <a:r>
              <a:rPr kumimoji="0" lang="en-US" altLang="ru-RU"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nebitgaz</a:t>
            </a:r>
            <a:r>
              <a:rPr kumimoji="0" lang="en-US" altLang="ru-RU"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ylmyny</a:t>
            </a:r>
            <a:r>
              <a:rPr kumimoji="0" lang="en-US" altLang="ru-RU"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we </a:t>
            </a:r>
            <a:r>
              <a:rPr kumimoji="0" lang="en-US" altLang="ru-RU"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tejribesini</a:t>
            </a:r>
            <a:r>
              <a:rPr kumimoji="0" lang="en-US" altLang="ru-RU"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nebitgaz</a:t>
            </a:r>
            <a:r>
              <a:rPr kumimoji="0" lang="en-US" altLang="ru-RU"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senagatynyň</a:t>
            </a:r>
            <a:r>
              <a:rPr kumimoji="0" lang="en-US" altLang="ru-RU"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tehnologiýalaryny</a:t>
            </a:r>
            <a:r>
              <a:rPr kumimoji="0" lang="en-US" altLang="ru-RU"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ösdürmek</a:t>
            </a:r>
            <a:r>
              <a:rPr kumimoji="0" lang="en-US" altLang="ru-RU"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burawlamagyň</a:t>
            </a:r>
            <a:r>
              <a:rPr kumimoji="0" lang="en-US" altLang="ru-RU"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tehniki</a:t>
            </a:r>
            <a:r>
              <a:rPr kumimoji="0" lang="en-US" altLang="ru-RU"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endParaRPr kumimoji="0" lang="en-US" altLang="ru-RU" sz="32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8788198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0" y="163860"/>
            <a:ext cx="9144000" cy="63248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0" numCol="1" anchor="ctr" anchorCtr="0" compatLnSpc="1">
            <a:prstTxWarp prst="textNoShape">
              <a:avLst/>
            </a:prstTxWarp>
            <a:spAutoFit/>
          </a:bodyPr>
          <a:lstStyle/>
          <a:p>
            <a:pPr marL="0" marR="0" lvl="0" indent="180975" algn="l" defTabSz="914400" rtl="0" eaLnBrk="0" fontAlgn="base" latinLnBrk="0" hangingPunct="0">
              <a:lnSpc>
                <a:spcPct val="100000"/>
              </a:lnSpc>
              <a:spcBef>
                <a:spcPct val="0"/>
              </a:spcBef>
              <a:spcAft>
                <a:spcPct val="0"/>
              </a:spcAft>
              <a:buClrTx/>
              <a:buSzTx/>
              <a:buFontTx/>
              <a:buNone/>
              <a:tabLst/>
            </a:pP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mümkinçiliklerini</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kämil</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leşdirmek</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uly</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çuň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uklarda</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çylşrymly</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geologik</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erňerde</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ýerleşän</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uglewodorod</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ýataklaryny</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şlemekde</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goşmaça</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mümkinçilikleri</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ulanmak</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gaýtadan</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iş</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eýän</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önümçilikleri</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guramak</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arkaly</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uglewodorod</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serişdesini</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has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ýokary</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derejede</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şlenilmeginiň</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ç</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ygryny</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giňeltmek</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bu</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onuň</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täze</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ornuny</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ykdysadyýetiň</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hakyky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bölegini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pudaklaýyn</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diwersifikasiýalaşdyrmagy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çuňlaşdyrmak</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boýunça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döwlet</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syýasatynyň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daýanjy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bolmak</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ornuny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öňünden</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kesgitlär</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nebitgaz</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toplumy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boýunça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elektron</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resminamalar</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dolanşygyny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girizmek</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sanly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ykdysadyýete</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geçmek</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elektron</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hyzmatlary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elektron</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resminamalaryň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dolanyşygyny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ýagny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elektron</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resminamalary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döretmek</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işläp</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taýýarlamak</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saklamak</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bermek</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we</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kabul</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etmek</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tölegleri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geçirmekligi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ornaşdyrmak</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bilen</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bagly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amala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aşyrylýan</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işleri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r>
            <a:b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b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ýaýbaňlandyrmak</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meselesine</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aýratyn</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üns</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berler</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önümçiligi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awtomatlaşdyrmagyň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derejesini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ýokarlandyrmak</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we</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howpsyzlygyny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üpjün</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etmek</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bilen</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täze</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tehnikalary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we</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öňdebaryjy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tehnologiýalary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ornaşdyrmak</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boýunça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işler</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alnyp</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barlar.2019-2025-nji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ýyllarda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nebitgaz</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152,1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mlrd</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manat</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möçberde</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maýa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goýumlar</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gönükdiriler</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kumimoji="0" lang="ru-RU" altLang="ru-RU" sz="32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3558759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107504" y="404664"/>
            <a:ext cx="9144000" cy="5216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0" numCol="1" anchor="ctr" anchorCtr="0" compatLnSpc="1">
            <a:prstTxWarp prst="textNoShape">
              <a:avLst/>
            </a:prstTxWarp>
            <a:spAutoFit/>
          </a:bodyPr>
          <a:lstStyle/>
          <a:p>
            <a:pPr marL="0" marR="0" lvl="0" indent="180975" algn="l" defTabSz="914400" rtl="0" eaLnBrk="0" fontAlgn="base" latinLnBrk="0" hangingPunct="0">
              <a:lnSpc>
                <a:spcPct val="100000"/>
              </a:lnSpc>
              <a:spcBef>
                <a:spcPct val="0"/>
              </a:spcBef>
              <a:spcAft>
                <a:spcPct val="0"/>
              </a:spcAft>
              <a:buClrTx/>
              <a:buSzTx/>
              <a:buFontTx/>
              <a:buNone/>
              <a:tabLst/>
            </a:pP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Türkmenistanyň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Prezidentiniň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Açyk</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gapylar</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syýasatyndan</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ugur</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alyp</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ýurdumyzyň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Daşoguz</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welaýatyny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geljekdc</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senagat</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taýdan</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hasda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ösdurmek</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üçin</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welaýatda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erkin</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ykdysady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zolagyň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çäklerinde</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hem-dc</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daşary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ýurt</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maýadarlaryny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çekmek</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arkaly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kiçi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we</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orta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göwrümdäki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gazhimiýa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önümlerini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tilen</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polipropilen</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suwuk</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ýangyjyny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dürli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himiki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reagentleri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dizel</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kerosin</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naf</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önümlerini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we</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şm</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öndürýän</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bilelikdäki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kärhanalary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döretmek</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göz</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önündc</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tutulýar</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Türkmenistanda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edara-kärhanalaryň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we</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hususy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eýeçiliginiň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hasabynda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duran</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ulag</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serişdelerini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we</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gurluşk</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tehnikalaryny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suwuklandyrylan</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ýa-da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gysylan</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gaz</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ýangjyna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geçirmek</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gerimini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giňeltmek</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boýunça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alnyp</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barlar</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Ekologiýa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taýdan</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örän</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amatly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ýangyç</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bolan</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gysylan</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gaz</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ýangyjynyň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esasy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artykmaçlygy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häzirki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wagtda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ýurdumyzda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ulanylýan</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benziniň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we</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dizel</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ýangyjynyň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tygşytlanylmagyna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hem-de</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bu</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önümleriň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eksport</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möçberleriniň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hasda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artdyrylmagyna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mümkinçilik</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berer</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1000" b="0" i="0" u="none" strike="noStrike" cap="none" normalizeH="0" baseline="0" dirty="0" smtClean="0">
                <a:ln>
                  <a:noFill/>
                </a:ln>
                <a:solidFill>
                  <a:schemeClr val="tx1"/>
                </a:solidFill>
                <a:effectLst/>
              </a:rPr>
              <a:t> </a:t>
            </a:r>
            <a:endParaRPr kumimoji="0" lang="ru-RU" altLang="ru-RU" sz="32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6620403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107504" y="404664"/>
            <a:ext cx="9144000" cy="51244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0" numCol="1" anchor="ctr" anchorCtr="0" compatLnSpc="1">
            <a:prstTxWarp prst="textNoShape">
              <a:avLst/>
            </a:prstTxWarp>
            <a:spAutoFit/>
          </a:bodyPr>
          <a:lstStyle/>
          <a:p>
            <a:pPr marL="0" marR="0" lvl="0" indent="180975" algn="l" defTabSz="914400" rtl="0" eaLnBrk="0" fontAlgn="base" latinLnBrk="0" hangingPunct="0">
              <a:lnSpc>
                <a:spcPct val="100000"/>
              </a:lnSpc>
              <a:spcBef>
                <a:spcPct val="0"/>
              </a:spcBef>
              <a:spcAft>
                <a:spcPct val="0"/>
              </a:spcAft>
              <a:buClrTx/>
              <a:buSzTx/>
              <a:buFontTx/>
              <a:buNone/>
              <a:tabLst/>
            </a:pP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Türkmenistanda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içki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sarp</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edijileri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we</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daşary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ýurtlar</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bilen</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baglaşylan</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türkmen</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tebigy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gazyny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satmak-satyn</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almak</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şertnamalary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borçnamalary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doly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derejede</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ýerine</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ýetirmek</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howanyň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temperaturasynyň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möwsümleýin</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işlgemegine</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garamazdan</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tebigy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gaz</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üpjünçiligini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ygtybarly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ýerine</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ýetirmek</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üçin</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harytlyk</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tebigy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gazynyň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ýerasty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saklanýan</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tebigy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rezerwuarlaryny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tapmak</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gurmak</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we</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saklamak</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meseleleri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boýunça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degişli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işler</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alnyp</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barlar</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Şonuň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bilen</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baglylykda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tebigy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gazyň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ulanylyşynyn</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möwsümleýin</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sarp</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edilişini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doly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üpjün</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etmek</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gaz</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geçirijiler</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ulgamyny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netijeli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ulanmak</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we</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türkmen</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tebigy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gazynyň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eksport</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mümkinçiliklerini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artdyrmak</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maksady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bilcn</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ýerasty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saklanýan</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tebigy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rezerwuarlary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döretmek</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we</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mümkinçiliginiň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ylmy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barlag</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hem-de</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birlikleri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öwrenilmegi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dowam</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etdiriler</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geologiýa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gözleg</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buraw</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we</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gurluşyk</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işlerini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meýilnamalar</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düzüler</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amaly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işler</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geçiriler</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kumimoji="0" lang="ru-RU" altLang="ru-RU" sz="1000" b="0" i="0" u="none" strike="noStrike" cap="none" normalizeH="0" baseline="0" dirty="0" smtClean="0">
              <a:ln>
                <a:noFill/>
              </a:ln>
              <a:solidFill>
                <a:schemeClr val="tx1"/>
              </a:solidFill>
              <a:effectLst/>
            </a:endParaRPr>
          </a:p>
          <a:p>
            <a:pPr marL="0" marR="0" lvl="0" indent="180975" algn="l"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6003458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ctrTitle"/>
          </p:nvPr>
        </p:nvSpPr>
        <p:spPr bwMode="auto">
          <a:xfrm>
            <a:off x="-11440" y="-23952"/>
            <a:ext cx="9251504" cy="66941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24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1. </a:t>
            </a:r>
            <a:r>
              <a:rPr kumimoji="0" lang="ru-RU" altLang="ru-RU" sz="2400"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Berkarar</a:t>
            </a:r>
            <a:r>
              <a:rPr kumimoji="0" lang="ru-RU" altLang="ru-RU" sz="24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a:t>
            </a:r>
            <a:r>
              <a:rPr kumimoji="0" lang="ru-RU" altLang="ru-RU" sz="2400" b="1" i="0" u="none" strike="noStrike" cap="none" normalizeH="0" baseline="0" dirty="0" err="1"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ö</a:t>
            </a:r>
            <a:r>
              <a:rPr kumimoji="0" lang="ru-RU" altLang="ru-RU" sz="2400"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wletiň</a:t>
            </a:r>
            <a:r>
              <a:rPr kumimoji="0" lang="ru-RU" altLang="ru-RU" sz="24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bagtyýarlyk</a:t>
            </a:r>
            <a:r>
              <a:rPr kumimoji="0" lang="ru-RU" altLang="ru-RU" sz="24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a:t>
            </a:r>
            <a:r>
              <a:rPr kumimoji="0" lang="ru-RU" altLang="ru-RU" sz="2400" b="1" i="0" u="none" strike="noStrike" cap="none" normalizeH="0" baseline="0" dirty="0" err="1"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ö</a:t>
            </a:r>
            <a:r>
              <a:rPr kumimoji="0" lang="ru-RU" altLang="ru-RU" sz="2400"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wr</a:t>
            </a:r>
            <a:r>
              <a:rPr kumimoji="0" lang="ru-RU" altLang="ru-RU" sz="2400" b="1" i="0" u="none" strike="noStrike" cap="none" normalizeH="0" baseline="0" dirty="0" err="1"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ü</a:t>
            </a:r>
            <a:r>
              <a:rPr kumimoji="0" lang="ru-RU" altLang="ru-RU" sz="2400"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nde</a:t>
            </a:r>
            <a:r>
              <a:rPr kumimoji="0" lang="ru-RU" altLang="ru-RU" sz="24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a:t>
            </a:r>
            <a:r>
              <a:rPr kumimoji="0" lang="ru-RU" altLang="ru-RU" sz="2400" b="1" i="0" u="none" strike="noStrike" cap="none" normalizeH="0" baseline="0" dirty="0" err="1"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ü</a:t>
            </a:r>
            <a:r>
              <a:rPr kumimoji="0" lang="ru-RU" altLang="ru-RU" sz="2400"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rkmenistanyň</a:t>
            </a:r>
            <a:r>
              <a:rPr kumimoji="0" lang="ru-RU" altLang="ru-RU" sz="24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durmuş-ykdysady</a:t>
            </a:r>
            <a:r>
              <a:rPr kumimoji="0" lang="ru-RU" altLang="ru-RU" sz="24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1" i="0" u="none" strike="noStrike" cap="none" normalizeH="0" baseline="0" dirty="0" err="1"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ö</a:t>
            </a:r>
            <a:r>
              <a:rPr kumimoji="0" lang="ru-RU" altLang="ru-RU" sz="2400"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a:t>
            </a:r>
            <a:r>
              <a:rPr kumimoji="0" lang="ru-RU" altLang="ru-RU" sz="2400" b="1" i="0" u="none" strike="noStrike" cap="none" normalizeH="0" baseline="0" dirty="0" err="1"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ü</a:t>
            </a:r>
            <a:r>
              <a:rPr kumimoji="0" lang="ru-RU" altLang="ru-RU" sz="2400"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şiniň</a:t>
            </a:r>
            <a:r>
              <a:rPr kumimoji="0" lang="ru-RU" altLang="ru-RU" sz="24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a:t>
            </a:r>
            <a:r>
              <a:rPr kumimoji="0" lang="ru-RU" altLang="ru-RU" sz="2400" b="1" i="0" u="none" strike="noStrike" cap="none" normalizeH="0" baseline="0" dirty="0" err="1"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ä</a:t>
            </a:r>
            <a:r>
              <a:rPr kumimoji="0" lang="ru-RU" altLang="ru-RU" sz="2400"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zirki</a:t>
            </a:r>
            <a:r>
              <a:rPr kumimoji="0" lang="ru-RU" altLang="ru-RU" sz="24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zaman</a:t>
            </a:r>
            <a:r>
              <a:rPr kumimoji="0" lang="ru-RU" altLang="ru-RU" sz="24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ýagdaýy</a:t>
            </a:r>
            <a:r>
              <a:rPr kumimoji="0" lang="ru-RU" altLang="ru-RU" sz="24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Türkmenistanyň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Prezidenti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Gurbanguly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Berdimuhamedowyň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gönüden-göni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ýolbaşçylygynda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alnyp</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barylýan</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durnukly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we</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depginli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ösüş</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ugry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milli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ykdysadyýetiň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ähli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ulgamlarynda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giň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gerimli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özgertmeleriň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durmuşa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geçirilmegi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2018-nji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ýylda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ynamly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ykdysady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ösüşi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maliýe</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we</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durmuş</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taýdan</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durnuklylygy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ilatyň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ýaşaýyş</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derejesiniň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yzygiderli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ýokarlanmagyny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üpjün</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etdi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Şu</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ugur</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2019-njy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ýylda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hem</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dowam</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etdirilýär</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we</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ýurduň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durnukly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ösüş</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maksatlaryny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ornaşdyrmaga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gönükdirilen</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senagat</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taýdan</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ösen</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ykdysady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ulgamyny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emele</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getirýän</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täze</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başlangyçlary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öňe</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sürmek</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hemde</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özgerişlikleriň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we</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global</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özgertmeleriň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gerimini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giňeltmek</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üçin</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durnukly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esas</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döredilýär</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Ykdysady</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syýasatyň</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bu</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maksady</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serişdeleriň</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ähli</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görnüşleriniň</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adam</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maýasy</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tebigy</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innowasiýa</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maýa</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goýum</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we</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beýleki</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serişdeler</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bar</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bolan</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ägirt</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uly</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mümkinçiligini</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has</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doly</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peýdalanmagyň</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hasabyna</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ykdysadyýeti</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diwersifikasiýa</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ýoly</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bilen</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ösdürmek</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onuň</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bäsdeşlige</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ukyplylygyny</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we</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netijeliligini</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pugtalandyrmak</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hem-de</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eksport</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giňeltmek</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bolup</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durýar</a:t>
            </a:r>
            <a:r>
              <a:rPr kumimoji="0" lang="ru-RU" altLang="ru-RU" sz="2400" b="0" i="0" u="none" strike="noStrike" cap="none" normalizeH="0" baseline="0" dirty="0" smtClean="0">
                <a:ln>
                  <a:noFill/>
                </a:ln>
                <a:solidFill>
                  <a:schemeClr val="tx1"/>
                </a:solidFill>
                <a:effectLst/>
                <a:ea typeface="Times New Roman" panose="02020603050405020304" pitchFamily="18" charset="0"/>
              </a:rPr>
              <a:t>.</a:t>
            </a:r>
            <a:r>
              <a:rPr kumimoji="0" lang="ru-RU" altLang="ru-RU" sz="1000" b="0" i="0" u="none" strike="noStrike" cap="none" normalizeH="0" baseline="0" dirty="0" smtClean="0">
                <a:ln>
                  <a:noFill/>
                </a:ln>
                <a:solidFill>
                  <a:schemeClr val="tx1"/>
                </a:solidFill>
                <a:effectLst/>
                <a:latin typeface="Arial" panose="020B0604020202020204" pitchFamily="34" charset="0"/>
              </a:rPr>
              <a:t> </a:t>
            </a:r>
            <a:endParaRPr kumimoji="0" lang="ru-RU" altLang="ru-RU" sz="32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2463356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0" y="330622"/>
            <a:ext cx="9144000" cy="55861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0" numCol="1" anchor="ctr" anchorCtr="0" compatLnSpc="1">
            <a:prstTxWarp prst="textNoShape">
              <a:avLst/>
            </a:prstTxWarp>
            <a:spAutoFit/>
          </a:bodyPr>
          <a:lstStyle/>
          <a:p>
            <a:pPr marL="0" marR="0" lvl="0" indent="180975" algn="l" defTabSz="914400" rtl="0" eaLnBrk="0" fontAlgn="base" latinLnBrk="0" hangingPunct="0">
              <a:lnSpc>
                <a:spcPct val="100000"/>
              </a:lnSpc>
              <a:spcBef>
                <a:spcPct val="0"/>
              </a:spcBef>
              <a:spcAft>
                <a:spcPct val="0"/>
              </a:spcAft>
              <a:buClrTx/>
              <a:buSzTx/>
              <a:buFontTx/>
              <a:buNone/>
              <a:tabLst/>
            </a:pP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Milli</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ykdysadyýetiň</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ähli</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pudaklaryny</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özgertmek</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amala</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aşyrylýar</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Ýurdyň</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ykdysady</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taýdan</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ösdürmegiň</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dürli</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ugurlary</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üçin</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berk</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binýat</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goýuldy</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Goşulan</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gymmatyň</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artmagyny</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we</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ykdysadyýetiň</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ösmegini</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üpjün</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edýän</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kuwwatly</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önümçilik</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we</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durmuş</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amatlyklarynyň</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ygtybarly</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esasyny</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emele</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getirmek</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dowam</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etdirilýär.Ýurdumyzda</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amala</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aşyrylýan</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bazar</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özgertmeleriniň</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we</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gazanylan</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durmuş-ykdysady</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netijeleriň</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gözbaşynda</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Türkmenistanyň</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Prezidenti</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tarapyndan</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alnyp</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barylýan</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döwlet</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kadalaşdyrylyşynyň</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we</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döwlet</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dolandyrylyşynyň</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ýörelgeleri</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ýatandyr</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Berkarar</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döwletimiziň</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bagtyýarlyk</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döwründe</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durmuş</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taýdan</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göz</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öňünde</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tutulan</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dürli</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eýeçilik</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görnüşlerine</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daýanýan</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bazar</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şertlerine</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tapgyrlaýyn</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esasda</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geçmegi</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göz</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öňünde</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tutýan</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ösen</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kuwwatly</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döwrebap</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ykdysady</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ulgam</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kemala</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gelýär</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Ykdysady</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syýasat</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zähmet</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öndürijiligini</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önümçiligiň</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netijeliligini</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bäsdeşlige</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ukyplylygyny</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ýokarlandyrmaga</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ykdysadyýetiň</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pudaklarynyň</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maddy-enjamlaýyn</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binýadyny</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döwrebaplaşdyrmaga</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makroykdysady</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we</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maliýe</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durnuklylygyny</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saklamaga</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ýokary</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maýa</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goýum</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saklap</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galmaga</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eksport</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güýçlendirmäge</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importyň</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ornuny</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tutýan</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önümleri</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artdyrmaga</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ýurduň</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dünýä</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ykdysady</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ulgamyna</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goşulyşmagyny</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güýçlendirmäge</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ulaglar</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kuwwatyny</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berkitmäge</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ulgamynyň</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netijeliligini</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pugtalandyrmaga</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adam</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maýasyna</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b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b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maýa</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goýumlary</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artdyrmaga</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döwlet</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bilen</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hususy</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bölegiň</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hyzmatdaşlygyny</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pugtalandyrmaga</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kiçi</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we</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orta</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mundan</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hem</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ösdürmäge</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we</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goldamaga</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gönükdirildi</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kumimoji="0" lang="ru-RU" altLang="ru-RU" sz="900" b="0" i="0" u="none" strike="noStrike" cap="none" normalizeH="0" baseline="0" dirty="0" smtClean="0">
                <a:ln>
                  <a:noFill/>
                </a:ln>
                <a:solidFill>
                  <a:schemeClr val="tx1"/>
                </a:solidFill>
                <a:effectLst/>
              </a:rPr>
              <a:t> </a:t>
            </a:r>
            <a:endParaRPr kumimoji="0" lang="ru-RU" altLang="ru-RU" sz="2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5780474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Grp="1" noChangeArrowheads="1"/>
          </p:cNvSpPr>
          <p:nvPr>
            <p:ph type="title"/>
          </p:nvPr>
        </p:nvSpPr>
        <p:spPr bwMode="auto">
          <a:xfrm>
            <a:off x="32" y="29525"/>
            <a:ext cx="9143968" cy="66941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0" numCol="1" anchor="ctr" anchorCtr="0" compatLnSpc="1">
            <a:prstTxWarp prst="textNoShape">
              <a:avLst/>
            </a:prstTxWarp>
            <a:spAutoFit/>
          </a:bodyPr>
          <a:lstStyle/>
          <a:p>
            <a:pPr marL="0" marR="0" lvl="0" indent="180975" algn="l" defTabSz="914400" rtl="0" eaLnBrk="0" fontAlgn="base" latinLnBrk="0" hangingPunct="0">
              <a:lnSpc>
                <a:spcPct val="100000"/>
              </a:lnSpc>
              <a:spcBef>
                <a:spcPct val="0"/>
              </a:spcBef>
              <a:spcAft>
                <a:spcPct val="0"/>
              </a:spcAft>
              <a:buClrTx/>
              <a:buSzTx/>
              <a:buFontTx/>
              <a:buNone/>
              <a:tabLst/>
            </a:pP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Häzirki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wagtda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biziň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ýurdumyzda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innowasiýalar</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isjeň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ornaşdyrylýar</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şol</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sanda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sanly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telewizion</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alyp</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görkezmek</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döredildi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süýümli-optiki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aragatnaşyk</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ulgamlary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we</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internetiň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giň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elýeterliligi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ösüşe</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eýe</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boldy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Programma-tehniki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serişdeler</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maglumat</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serşdeleri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we</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maglumat</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ulgamlary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dürli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döwlet</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edaralarynda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bank</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ulgamynda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bilim</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ulgamynda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ylymda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senagatyň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aýry-aýry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pudaklarynda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işjeň.</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Türkmenistanyň</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Prezidenti</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Gurbanguly</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Berdimuhamedow</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ýurdumyzda</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iş</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bilen</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üpjünçiligi</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has</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doly</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derejede</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üpjün</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etmegiň</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we</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raýatlary</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işe</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ýerleşdirmek</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babatynda</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netijeli</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döwlet</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syýasatyny</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alyp</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barmagyň</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strategiýa</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taýdan</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zerurlygyny</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hemişe</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nygtap</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gelýär</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Raýatlara</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durmuş</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goragynyň</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ygtybarly</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kepillendirmelerini</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bermek</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iş</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bilen</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babatda</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halkara</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düzümleri</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bilen</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ýakyndan</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we</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netijeli</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özara</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hereket</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etmek</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Türkmenistanyň</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möhüm</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halkara</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konwensiýalaryna</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goşulmagy</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we</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umumy</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kabul</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edilen</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halkara</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kadalarynyň</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zähmet</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kanunçylygy</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ulgamyna</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ornaşdyrylmagy</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ýurtda</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zähmet</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gatnaşyklarynyň</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mazmunynyň</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we</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hiliniň</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kämilleşdirilmegini</a:t>
            </a:r>
            <a:r>
              <a:rPr kumimoji="0" lang="ru-RU" altLang="ru-RU" sz="2400" b="0" i="0" u="none" strike="noStrike" cap="none" normalizeH="0" baseline="0" dirty="0" smtClean="0">
                <a:ln>
                  <a:noFill/>
                </a:ln>
                <a:solidFill>
                  <a:schemeClr val="tx1"/>
                </a:solidFill>
                <a:effectLst/>
                <a:ea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ea typeface="Times New Roman" panose="02020603050405020304" pitchFamily="18" charset="0"/>
              </a:rPr>
              <a:t>şertlendirdi</a:t>
            </a:r>
            <a:r>
              <a:rPr kumimoji="0" lang="ru-RU" altLang="ru-RU" sz="2400" b="0" i="0" u="none" strike="noStrike" cap="none" normalizeH="0" baseline="0" dirty="0" smtClean="0">
                <a:ln>
                  <a:noFill/>
                </a:ln>
                <a:solidFill>
                  <a:schemeClr val="tx1"/>
                </a:solidFill>
                <a:effectLst/>
                <a:ea typeface="Times New Roman" panose="02020603050405020304" pitchFamily="18" charset="0"/>
              </a:rPr>
              <a:t>.</a:t>
            </a:r>
            <a:r>
              <a:rPr kumimoji="0" lang="ru-RU" altLang="ru-RU" sz="1000" b="0" i="0" u="none" strike="noStrike" cap="none" normalizeH="0" baseline="0" dirty="0" smtClean="0">
                <a:ln>
                  <a:noFill/>
                </a:ln>
                <a:solidFill>
                  <a:schemeClr val="tx1"/>
                </a:solidFill>
                <a:effectLst/>
                <a:latin typeface="Arial" panose="020B0604020202020204" pitchFamily="34" charset="0"/>
              </a:rPr>
              <a:t> </a:t>
            </a:r>
            <a:endParaRPr kumimoji="0" lang="ru-RU" altLang="ru-RU"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6029619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Grp="1" noChangeArrowheads="1"/>
          </p:cNvSpPr>
          <p:nvPr>
            <p:ph type="title"/>
          </p:nvPr>
        </p:nvSpPr>
        <p:spPr bwMode="auto">
          <a:xfrm>
            <a:off x="107504" y="-187661"/>
            <a:ext cx="9036496" cy="71250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0" numCol="1" anchor="ctr" anchorCtr="0" compatLnSpc="1">
            <a:prstTxWarp prst="textNoShape">
              <a:avLst/>
            </a:prstTxWarp>
            <a:spAutoFit/>
          </a:bodyPr>
          <a:lstStyle>
            <a:lvl1pPr indent="1809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180975" algn="l" defTabSz="914400" rtl="0" eaLnBrk="0" fontAlgn="base" latinLnBrk="0" hangingPunct="0">
              <a:lnSpc>
                <a:spcPct val="100000"/>
              </a:lnSpc>
              <a:spcBef>
                <a:spcPct val="0"/>
              </a:spcBef>
              <a:spcAft>
                <a:spcPct val="0"/>
              </a:spcAft>
              <a:buClrTx/>
              <a:buSzTx/>
              <a:buFontTx/>
              <a:buNone/>
              <a:tabLst/>
            </a:pPr>
            <a:r>
              <a:rPr kumimoji="0" lang="ru-RU" altLang="ru-RU" sz="20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2. </a:t>
            </a:r>
            <a:r>
              <a:rPr kumimoji="0" lang="ru-RU" altLang="ru-RU" sz="2000"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a:t>
            </a:r>
            <a:r>
              <a:rPr kumimoji="0" lang="ru-RU" altLang="ru-RU" sz="2000" b="1" i="0" u="none" strike="noStrike" cap="none" normalizeH="0" baseline="0" dirty="0" err="1"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ü</a:t>
            </a:r>
            <a:r>
              <a:rPr kumimoji="0" lang="ru-RU" altLang="ru-RU" sz="2000"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rkmenistany</a:t>
            </a:r>
            <a:r>
              <a:rPr kumimoji="0" lang="ru-RU" altLang="ru-RU" sz="20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2019-2025-nji </a:t>
            </a:r>
            <a:r>
              <a:rPr kumimoji="0" lang="ru-RU" altLang="ru-RU" sz="2000"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ýyllarda</a:t>
            </a:r>
            <a:r>
              <a:rPr kumimoji="0" lang="ru-RU" altLang="ru-RU" sz="20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durnukly</a:t>
            </a:r>
            <a:r>
              <a:rPr kumimoji="0" lang="ru-RU" altLang="ru-RU" sz="20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1" i="0" u="none" strike="noStrike" cap="none" normalizeH="0" baseline="0" dirty="0" err="1"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ö</a:t>
            </a:r>
            <a:r>
              <a:rPr kumimoji="0" lang="ru-RU" altLang="ru-RU" sz="2000"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sd</a:t>
            </a:r>
            <a:r>
              <a:rPr kumimoji="0" lang="ru-RU" altLang="ru-RU" sz="2000" b="1" i="0" u="none" strike="noStrike" cap="none" normalizeH="0" baseline="0" dirty="0" err="1"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ü</a:t>
            </a:r>
            <a:r>
              <a:rPr kumimoji="0" lang="ru-RU" altLang="ru-RU" sz="2000"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rmegiň</a:t>
            </a:r>
            <a:r>
              <a:rPr kumimoji="0" lang="ru-RU" altLang="ru-RU" sz="20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a:t>
            </a:r>
            <a:r>
              <a:rPr kumimoji="0" lang="ru-RU" altLang="ru-RU" sz="2000" b="1" i="0" u="none" strike="noStrike" cap="none" normalizeH="0" baseline="0" dirty="0" err="1"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ö</a:t>
            </a:r>
            <a:r>
              <a:rPr kumimoji="0" lang="ru-RU" altLang="ru-RU" sz="2000"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wlet</a:t>
            </a:r>
            <a:r>
              <a:rPr kumimoji="0" lang="ru-RU" altLang="ru-RU" sz="20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syýasaty</a:t>
            </a:r>
            <a:r>
              <a:rPr kumimoji="0" lang="ru-RU" altLang="ru-RU" sz="20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kumimoji="0" lang="ru-RU" altLang="ru-RU" sz="900" b="0" i="0" u="none" strike="noStrike" cap="none" normalizeH="0" baseline="0" dirty="0" smtClean="0">
              <a:ln>
                <a:noFill/>
              </a:ln>
              <a:solidFill>
                <a:schemeClr val="tx1"/>
              </a:solidFill>
              <a:effectLst/>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Milli</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ykdysadyýetiň</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ukyplylygyny</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a:t>
            </a:r>
            <a:r>
              <a:rPr kumimoji="0" lang="ru-RU" altLang="ru-RU" sz="2000" b="0" i="0" u="none" strike="noStrike" cap="none" normalizeH="0" baseline="0" dirty="0" err="1"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ä</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siýetlendirý</a:t>
            </a:r>
            <a:r>
              <a:rPr kumimoji="0" lang="ru-RU" altLang="ru-RU" sz="2000" b="0" i="0" u="none" strike="noStrike" cap="none" normalizeH="0" baseline="0" dirty="0" err="1"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ä</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a:t>
            </a:r>
            <a:r>
              <a:rPr kumimoji="0" lang="ru-RU" altLang="ru-RU" sz="2000" b="0" i="0" u="none" strike="noStrike" cap="none" normalizeH="0" baseline="0" dirty="0" err="1"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ö</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rkezijileriň</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biri</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hem</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ykdysadyýetiň</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maýa</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goýum</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ýokary</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depginli</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ykdysady</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maýa</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goýum</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syýasatyny</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alyp</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barmagy</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talap</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edý</a:t>
            </a:r>
            <a:r>
              <a:rPr kumimoji="0" lang="ru-RU" altLang="ru-RU" sz="2000" b="0" i="0" u="none" strike="noStrike" cap="none" normalizeH="0" baseline="0" dirty="0" err="1"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ä</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r</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a:t>
            </a:r>
            <a:r>
              <a:rPr kumimoji="0" lang="ru-RU" altLang="ru-RU" sz="2000" b="0" i="0" u="none" strike="noStrike" cap="none" normalizeH="0" baseline="0" dirty="0" err="1"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ü</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rkmenistanyň</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Prezidentiniň</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halkara</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ä</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hmiýetli</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adam</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hakda</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aladalara</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ýugrulan</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milli</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Maksatnamalarynyň</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ü</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st</a:t>
            </a:r>
            <a:r>
              <a:rPr kumimoji="0" lang="ru-RU" altLang="ru-RU" sz="2000" b="0" i="0" u="none" strike="noStrike" cap="none" normalizeH="0" baseline="0" dirty="0" err="1"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ü</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nlikli</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amala</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aşyrylmagy</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ýurdumyzyň</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maýa</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goýumlarynyň</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ýokary</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depginli</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ö</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a:t>
            </a:r>
            <a:r>
              <a:rPr kumimoji="0" lang="ru-RU" altLang="ru-RU" sz="2000" b="0" i="0" u="none" strike="noStrike" cap="none" normalizeH="0" baseline="0" dirty="0" err="1"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ü</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şini</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gazanmaklygyna</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getirdi</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2017-nji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ýylda</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ýurdumyz</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boýun</a:t>
            </a:r>
            <a:r>
              <a:rPr kumimoji="0" lang="ru-RU" altLang="ru-RU" sz="2000" b="0" i="0" u="none" strike="noStrike" cap="none" normalizeH="0" baseline="0" dirty="0" err="1"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ç</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maýa</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goýumlaryň</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t>
            </a:r>
            <a:r>
              <a:rPr kumimoji="0" lang="ru-RU" altLang="ru-RU" sz="2000" b="0" i="0" u="none" strike="noStrike" cap="none" normalizeH="0" baseline="0" dirty="0" err="1"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öç</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beri</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54,2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mlrd</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manada</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deň</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boldy</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Berkarar</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a:t>
            </a:r>
            <a:r>
              <a:rPr kumimoji="0" lang="ru-RU" altLang="ru-RU" sz="2000" b="0" i="0" u="none" strike="noStrike" cap="none" normalizeH="0" baseline="0" dirty="0" err="1"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ö</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wletimiziň</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bagtyýarlyk</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a:t>
            </a:r>
            <a:r>
              <a:rPr kumimoji="0" lang="ru-RU" altLang="ru-RU" sz="2000" b="0" i="0" u="none" strike="noStrike" cap="none" normalizeH="0" baseline="0" dirty="0" err="1"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ö</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wr</a:t>
            </a:r>
            <a:r>
              <a:rPr kumimoji="0" lang="ru-RU" altLang="ru-RU" sz="2000" b="0" i="0" u="none" strike="noStrike" cap="none" normalizeH="0" baseline="0" dirty="0" err="1"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ü</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nde</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ö</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a:t>
            </a:r>
            <a:r>
              <a:rPr kumimoji="0" lang="ru-RU" altLang="ru-RU" sz="2000" b="0" i="0" u="none" strike="noStrike" cap="none" normalizeH="0" baseline="0" dirty="0" err="1"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ü</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t>
            </a:r>
            <a:r>
              <a:rPr kumimoji="0" lang="ru-RU" altLang="ru-RU" sz="2000" b="0" i="0" u="none" strike="noStrike" cap="none" normalizeH="0" baseline="0" dirty="0" err="1"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ç</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ilik</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durmuş</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medeni</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we</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ü</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pj</a:t>
            </a:r>
            <a:r>
              <a:rPr kumimoji="0" lang="ru-RU" altLang="ru-RU" sz="2000" b="0" i="0" u="none" strike="noStrike" cap="none" normalizeH="0" baseline="0" dirty="0" err="1"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ü</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a:t>
            </a:r>
            <a:r>
              <a:rPr kumimoji="0" lang="ru-RU" altLang="ru-RU" sz="2000" b="0" i="0" u="none" strike="noStrike" cap="none" normalizeH="0" baseline="0" dirty="0" err="1"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ç</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ilik</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ulgamy</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maksatly</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desgalaryň</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we</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binalaryň</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ýaşaýyş</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jaýlarynyň</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a:t>
            </a:r>
            <a:r>
              <a:rPr kumimoji="0" lang="ru-RU" altLang="ru-RU" sz="2000" b="0" i="0" u="none" strike="noStrike" cap="none" normalizeH="0" baseline="0" dirty="0" err="1"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ü</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zler</a:t>
            </a:r>
            <a:r>
              <a:rPr kumimoji="0" lang="ru-RU" altLang="ru-RU" sz="2000" b="0" i="0" u="none" strike="noStrike" cap="none" normalizeH="0" baseline="0" dirty="0" err="1"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ç</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esi</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gurlup</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ulanylmaga</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berildi</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p>
          <a:p>
            <a:pPr marL="0" marR="0" lvl="0" indent="180975" algn="l" defTabSz="914400" rtl="0" eaLnBrk="0" fontAlgn="base" latinLnBrk="0" hangingPunct="0">
              <a:lnSpc>
                <a:spcPct val="100000"/>
              </a:lnSpc>
              <a:spcBef>
                <a:spcPct val="0"/>
              </a:spcBef>
              <a:spcAft>
                <a:spcPct val="0"/>
              </a:spcAft>
              <a:buClrTx/>
              <a:buSzTx/>
              <a:buFontTx/>
              <a:buNone/>
              <a:tabLst/>
            </a:pP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Türkmenistanyň</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Prezidentiniň</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başlangyçlary</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bilen</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ýurdumyzda</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daşary</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ýurt</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göni</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maýa</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goýumlaryny</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çekmekde</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hem</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uly</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üstünlikler</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gazanyldy</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Ýurduň</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milli</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Lideri</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tarapyndan</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saýlanyp</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alnan</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Türkmenistanyň</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durmuş</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taýdan</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göz</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öňünde</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tutulan</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bazar</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ykdysadyýetiniň</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nusgasy</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we</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ýurdumyzy</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durnukly</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ösdürmek</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babatynda</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alyp</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barýan</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gin</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möçberli</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beyik</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işleri</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ýokary</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depginli</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senagatlaşdyrma</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we</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innowasiýa</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syýasaty</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utgaşykly</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alyp</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barmaga</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gin</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mümkinçilikleri</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döredýär</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Ýurdumyzda</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duruş</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taýdan</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göz</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öňünde</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tutulan</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ykdysadyýetiň</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berk</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maddy</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binýady</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döredilýär</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Munuň</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üçin</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maýa</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goýumlarynyň</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uly</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bölegi</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(2017-nji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ýylda</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43.0%)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önümçilik</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däl</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pudaklara</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gönükdirilýär</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Munuň</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netijesinde</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öňdebaryjy</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standartlara</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laýyk</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gelýän</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durmuş</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üpjünçilik</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ulgamynyň</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desgalarynyň</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müňlerçesi</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gurlup</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ulanylmaga</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berilýär</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Maýa</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goýumlarynyň</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aglaba</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bölegi</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ýurdumyzyň</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ykdysadyýetiniň</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önümçilik</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pudagyna</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(57%)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gönükdirildi</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kumimoji="0" lang="ru-RU" altLang="ru-RU" sz="2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0216108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14088" y="793448"/>
            <a:ext cx="9144000" cy="46628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0" numCol="1" anchor="ctr" anchorCtr="0" compatLnSpc="1">
            <a:prstTxWarp prst="textNoShape">
              <a:avLst/>
            </a:prstTxWarp>
            <a:spAutoFit/>
          </a:bodyPr>
          <a:lstStyle/>
          <a:p>
            <a:pPr marL="0" marR="0" lvl="0" indent="180975" algn="l" defTabSz="914400" rtl="0" eaLnBrk="0" fontAlgn="base" latinLnBrk="0" hangingPunct="0">
              <a:lnSpc>
                <a:spcPct val="100000"/>
              </a:lnSpc>
              <a:spcBef>
                <a:spcPct val="0"/>
              </a:spcBef>
              <a:spcAft>
                <a:spcPct val="0"/>
              </a:spcAft>
              <a:buClrTx/>
              <a:buSzTx/>
              <a:buFontTx/>
              <a:buNone/>
              <a:tabLst/>
            </a:pP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Uly</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möçberli</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maýa</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goýumlar</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2017-nji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ýylda</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ýurdumyzda</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geçirilen</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ýapyk</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binalarda</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we</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söweş</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sungaty</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boýunça</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V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Aziýa</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oýunlarynyň</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desgalarynyň</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gurluşyklaryna</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hem</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gönükdirildi</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Tapgyrda</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amala</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aşyrylan</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bu</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taslamany</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durmuşa</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geçirmek</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üçin</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5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mlrd</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amerikan</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dollaryna</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golaý</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serişde</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gönükdirildi</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Hasabat</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döwründe</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ýurdumyzyň</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düýpli</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maýa</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goýumlarynyň</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düzüminde</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telekeçileriň</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we</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hususy</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serişdeleriniň</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paýyny</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artdyrmak</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boýunça</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çäreler</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amala</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aşyryldy</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Bu</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işler</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durnukly</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ösüşiň</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3, 8, 9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we</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17-nji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maksatlarynyň</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amala</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aşyrylmagyna</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täsir</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etdi</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Häzirki</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zamanyň</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derwaýys</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meseleleri</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boýunça</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Türkmenistanyň</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Prezidenti</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tarapyndan</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sebit</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derejesinde</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hem-de</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Birleşen</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Milletler</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Guramasynyň</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çäklerinde</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yzygiderli</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öňe</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sürülýän</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barlyşdyryjy</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başlangyçlar</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we</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teklipler</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biziň</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Garaşsyz</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we</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Bitarap</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döwletimize</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uly</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abraý</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getirdi</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Häzirki</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wagtda</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Türkmenistan</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halkara</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derejesinde</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parahatçylygy</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durnuklylygy</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we</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dowamly</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ösüş</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pugtalandyrmak</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işine</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saldamly</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goşant</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goşýan</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döwlet</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hökmünde</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ykrar</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edildi</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ea typeface="Times New Roman" panose="02020603050405020304" pitchFamily="18" charset="0"/>
              </a:rPr>
              <a:t>Biziň</a:t>
            </a:r>
            <a:r>
              <a:rPr kumimoji="0" lang="ru-RU" altLang="ru-RU" sz="2000" b="0" i="0" u="none" strike="noStrike" cap="none" normalizeH="0" baseline="0" dirty="0" smtClean="0">
                <a:ln>
                  <a:noFill/>
                </a:ln>
                <a:solidFill>
                  <a:schemeClr val="tx1"/>
                </a:solidFill>
                <a:effectLst/>
                <a:ea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ea typeface="Times New Roman" panose="02020603050405020304" pitchFamily="18" charset="0"/>
              </a:rPr>
              <a:t>ýurdumyz</a:t>
            </a:r>
            <a:r>
              <a:rPr kumimoji="0" lang="ru-RU" altLang="ru-RU" sz="2000" b="0" i="0" u="none" strike="noStrike" cap="none" normalizeH="0" baseline="0" dirty="0" smtClean="0">
                <a:ln>
                  <a:noFill/>
                </a:ln>
                <a:solidFill>
                  <a:schemeClr val="tx1"/>
                </a:solidFill>
                <a:effectLst/>
                <a:ea typeface="Times New Roman" panose="02020603050405020304" pitchFamily="18" charset="0"/>
              </a:rPr>
              <a:t> 2015-nji </a:t>
            </a:r>
            <a:r>
              <a:rPr kumimoji="0" lang="ru-RU" altLang="ru-RU" sz="2000" b="0" i="0" u="none" strike="noStrike" cap="none" normalizeH="0" baseline="0" dirty="0" err="1" smtClean="0">
                <a:ln>
                  <a:noFill/>
                </a:ln>
                <a:solidFill>
                  <a:schemeClr val="tx1"/>
                </a:solidFill>
                <a:effectLst/>
                <a:ea typeface="Times New Roman" panose="02020603050405020304" pitchFamily="18" charset="0"/>
              </a:rPr>
              <a:t>ýyldan</a:t>
            </a:r>
            <a:r>
              <a:rPr kumimoji="0" lang="ru-RU" altLang="ru-RU" sz="2000" b="0" i="0" u="none" strike="noStrike" cap="none" normalizeH="0" baseline="0" dirty="0" smtClean="0">
                <a:ln>
                  <a:noFill/>
                </a:ln>
                <a:solidFill>
                  <a:schemeClr val="tx1"/>
                </a:solidFill>
                <a:effectLst/>
                <a:ea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ea typeface="Times New Roman" panose="02020603050405020304" pitchFamily="18" charset="0"/>
              </a:rPr>
              <a:t>soňky</a:t>
            </a:r>
            <a:r>
              <a:rPr kumimoji="0" lang="ru-RU" altLang="ru-RU" sz="2000" b="0" i="0" u="none" strike="noStrike" cap="none" normalizeH="0" baseline="0" dirty="0" smtClean="0">
                <a:ln>
                  <a:noFill/>
                </a:ln>
                <a:solidFill>
                  <a:schemeClr val="tx1"/>
                </a:solidFill>
                <a:effectLst/>
                <a:ea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ea typeface="Times New Roman" panose="02020603050405020304" pitchFamily="18" charset="0"/>
              </a:rPr>
              <a:t>döwürde</a:t>
            </a:r>
            <a:r>
              <a:rPr kumimoji="0" lang="ru-RU" altLang="ru-RU" sz="2000" b="0" i="0" u="none" strike="noStrike" cap="none" normalizeH="0" baseline="0" dirty="0" smtClean="0">
                <a:ln>
                  <a:noFill/>
                </a:ln>
                <a:solidFill>
                  <a:schemeClr val="tx1"/>
                </a:solidFill>
                <a:effectLst/>
                <a:ea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ea typeface="Times New Roman" panose="02020603050405020304" pitchFamily="18" charset="0"/>
              </a:rPr>
              <a:t>ösüş</a:t>
            </a:r>
            <a:r>
              <a:rPr kumimoji="0" lang="ru-RU" altLang="ru-RU" sz="2000" b="0" i="0" u="none" strike="noStrike" cap="none" normalizeH="0" baseline="0" dirty="0" smtClean="0">
                <a:ln>
                  <a:noFill/>
                </a:ln>
                <a:solidFill>
                  <a:schemeClr val="tx1"/>
                </a:solidFill>
                <a:effectLst/>
                <a:ea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ea typeface="Times New Roman" panose="02020603050405020304" pitchFamily="18" charset="0"/>
              </a:rPr>
              <a:t>babatynda</a:t>
            </a:r>
            <a:r>
              <a:rPr kumimoji="0" lang="ru-RU" altLang="ru-RU" sz="2000" b="0" i="0" u="none" strike="noStrike" cap="none" normalizeH="0" baseline="0" dirty="0" smtClean="0">
                <a:ln>
                  <a:noFill/>
                </a:ln>
                <a:solidFill>
                  <a:schemeClr val="tx1"/>
                </a:solidFill>
                <a:effectLst/>
                <a:ea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ea typeface="Times New Roman" panose="02020603050405020304" pitchFamily="18" charset="0"/>
              </a:rPr>
              <a:t>Gün</a:t>
            </a:r>
            <a:r>
              <a:rPr kumimoji="0" lang="ru-RU" altLang="ru-RU" sz="2000" b="0" i="0" u="none" strike="noStrike" cap="none" normalizeH="0" baseline="0" dirty="0" smtClean="0">
                <a:ln>
                  <a:noFill/>
                </a:ln>
                <a:solidFill>
                  <a:schemeClr val="tx1"/>
                </a:solidFill>
                <a:effectLst/>
                <a:ea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ea typeface="Times New Roman" panose="02020603050405020304" pitchFamily="18" charset="0"/>
              </a:rPr>
              <a:t>tertibiniň</a:t>
            </a:r>
            <a:r>
              <a:rPr kumimoji="0" lang="ru-RU" altLang="ru-RU" sz="2000" b="0" i="0" u="none" strike="noStrike" cap="none" normalizeH="0" baseline="0" dirty="0" smtClean="0">
                <a:ln>
                  <a:noFill/>
                </a:ln>
                <a:solidFill>
                  <a:schemeClr val="tx1"/>
                </a:solidFill>
                <a:effectLst/>
                <a:ea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ea typeface="Times New Roman" panose="02020603050405020304" pitchFamily="18" charset="0"/>
              </a:rPr>
              <a:t>işlenip</a:t>
            </a:r>
            <a:r>
              <a:rPr kumimoji="0" lang="ru-RU" altLang="ru-RU" sz="2000" b="0" i="0" u="none" strike="noStrike" cap="none" normalizeH="0" baseline="0" dirty="0" smtClean="0">
                <a:ln>
                  <a:noFill/>
                </a:ln>
                <a:solidFill>
                  <a:schemeClr val="tx1"/>
                </a:solidFill>
                <a:effectLst/>
                <a:ea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ea typeface="Times New Roman" panose="02020603050405020304" pitchFamily="18" charset="0"/>
              </a:rPr>
              <a:t>taýýarlanmagy</a:t>
            </a:r>
            <a:r>
              <a:rPr kumimoji="0" lang="ru-RU" altLang="ru-RU" sz="2000" b="0" i="0" u="none" strike="noStrike" cap="none" normalizeH="0" baseline="0" dirty="0" smtClean="0">
                <a:ln>
                  <a:noFill/>
                </a:ln>
                <a:solidFill>
                  <a:schemeClr val="tx1"/>
                </a:solidFill>
                <a:effectLst/>
                <a:ea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ea typeface="Times New Roman" panose="02020603050405020304" pitchFamily="18" charset="0"/>
              </a:rPr>
              <a:t>baradaky</a:t>
            </a:r>
            <a:r>
              <a:rPr kumimoji="0" lang="ru-RU" altLang="ru-RU" sz="2000" b="0" i="0" u="none" strike="noStrike" cap="none" normalizeH="0" baseline="0" dirty="0" smtClean="0">
                <a:ln>
                  <a:noFill/>
                </a:ln>
                <a:solidFill>
                  <a:schemeClr val="tx1"/>
                </a:solidFill>
                <a:effectLst/>
                <a:ea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ea typeface="Times New Roman" panose="02020603050405020304" pitchFamily="18" charset="0"/>
              </a:rPr>
              <a:t>başlangyç</a:t>
            </a:r>
            <a:r>
              <a:rPr kumimoji="0" lang="ru-RU" altLang="ru-RU" sz="2000" b="0" i="0" u="none" strike="noStrike" cap="none" normalizeH="0" baseline="0" dirty="0" smtClean="0">
                <a:ln>
                  <a:noFill/>
                </a:ln>
                <a:solidFill>
                  <a:schemeClr val="tx1"/>
                </a:solidFill>
                <a:effectLst/>
                <a:ea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ea typeface="Times New Roman" panose="02020603050405020304" pitchFamily="18" charset="0"/>
              </a:rPr>
              <a:t>bilen</a:t>
            </a:r>
            <a:r>
              <a:rPr kumimoji="0" lang="ru-RU" altLang="ru-RU" sz="2000" b="0" i="0" u="none" strike="noStrike" cap="none" normalizeH="0" baseline="0" dirty="0" smtClean="0">
                <a:ln>
                  <a:noFill/>
                </a:ln>
                <a:solidFill>
                  <a:schemeClr val="tx1"/>
                </a:solidFill>
                <a:effectLst/>
                <a:ea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ea typeface="Times New Roman" panose="02020603050405020304" pitchFamily="18" charset="0"/>
              </a:rPr>
              <a:t>çykyş</a:t>
            </a:r>
            <a:r>
              <a:rPr kumimoji="0" lang="ru-RU" altLang="ru-RU" sz="2000" b="0" i="0" u="none" strike="noStrike" cap="none" normalizeH="0" baseline="0" dirty="0" smtClean="0">
                <a:ln>
                  <a:noFill/>
                </a:ln>
                <a:solidFill>
                  <a:schemeClr val="tx1"/>
                </a:solidFill>
                <a:effectLst/>
                <a:ea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ea typeface="Times New Roman" panose="02020603050405020304" pitchFamily="18" charset="0"/>
              </a:rPr>
              <a:t>etdi</a:t>
            </a:r>
            <a:r>
              <a:rPr kumimoji="0" lang="ru-RU" altLang="ru-RU" sz="2000" b="0" i="0" u="none" strike="noStrike" cap="none" normalizeH="0" baseline="0" dirty="0" smtClean="0">
                <a:ln>
                  <a:noFill/>
                </a:ln>
                <a:solidFill>
                  <a:schemeClr val="tx1"/>
                </a:solidFill>
                <a:effectLst/>
                <a:ea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ea typeface="Times New Roman" panose="02020603050405020304" pitchFamily="18" charset="0"/>
              </a:rPr>
              <a:t>we</a:t>
            </a:r>
            <a:r>
              <a:rPr kumimoji="0" lang="ru-RU" altLang="ru-RU" sz="2000" b="0" i="0" u="none" strike="noStrike" cap="none" normalizeH="0" baseline="0" dirty="0" smtClean="0">
                <a:ln>
                  <a:noFill/>
                </a:ln>
                <a:solidFill>
                  <a:schemeClr val="tx1"/>
                </a:solidFill>
                <a:effectLst/>
                <a:ea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ea typeface="Times New Roman" panose="02020603050405020304" pitchFamily="18" charset="0"/>
              </a:rPr>
              <a:t>kabul</a:t>
            </a:r>
            <a:r>
              <a:rPr kumimoji="0" lang="ru-RU" altLang="ru-RU" sz="2000" b="0" i="0" u="none" strike="noStrike" cap="none" normalizeH="0" baseline="0" dirty="0" smtClean="0">
                <a:ln>
                  <a:noFill/>
                </a:ln>
                <a:solidFill>
                  <a:schemeClr val="tx1"/>
                </a:solidFill>
                <a:effectLst/>
                <a:ea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ea typeface="Times New Roman" panose="02020603050405020304" pitchFamily="18" charset="0"/>
              </a:rPr>
              <a:t>edilmegini</a:t>
            </a:r>
            <a:r>
              <a:rPr kumimoji="0" lang="ru-RU" altLang="ru-RU" sz="2000" b="0" i="0" u="none" strike="noStrike" cap="none" normalizeH="0" baseline="0" dirty="0" smtClean="0">
                <a:ln>
                  <a:noFill/>
                </a:ln>
                <a:solidFill>
                  <a:schemeClr val="tx1"/>
                </a:solidFill>
                <a:effectLst/>
                <a:ea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ea typeface="Times New Roman" panose="02020603050405020304" pitchFamily="18" charset="0"/>
              </a:rPr>
              <a:t>ilkinjileriň</a:t>
            </a:r>
            <a:r>
              <a:rPr kumimoji="0" lang="ru-RU" altLang="ru-RU" sz="2000" b="0" i="0" u="none" strike="noStrike" cap="none" normalizeH="0" baseline="0" dirty="0" smtClean="0">
                <a:ln>
                  <a:noFill/>
                </a:ln>
                <a:solidFill>
                  <a:schemeClr val="tx1"/>
                </a:solidFill>
                <a:effectLst/>
                <a:ea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ea typeface="Times New Roman" panose="02020603050405020304" pitchFamily="18" charset="0"/>
              </a:rPr>
              <a:t>biri</a:t>
            </a:r>
            <a:r>
              <a:rPr kumimoji="0" lang="ru-RU" altLang="ru-RU" sz="2000" b="0" i="0" u="none" strike="noStrike" cap="none" normalizeH="0" baseline="0" dirty="0" smtClean="0">
                <a:ln>
                  <a:noFill/>
                </a:ln>
                <a:solidFill>
                  <a:schemeClr val="tx1"/>
                </a:solidFill>
                <a:effectLst/>
                <a:ea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ea typeface="Times New Roman" panose="02020603050405020304" pitchFamily="18" charset="0"/>
              </a:rPr>
              <a:t>bolup</a:t>
            </a:r>
            <a:r>
              <a:rPr kumimoji="0" lang="ru-RU" altLang="ru-RU" sz="2000" b="0" i="0" u="none" strike="noStrike" cap="none" normalizeH="0" baseline="0" dirty="0" smtClean="0">
                <a:ln>
                  <a:noFill/>
                </a:ln>
                <a:solidFill>
                  <a:schemeClr val="tx1"/>
                </a:solidFill>
                <a:effectLst/>
                <a:ea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ea typeface="Times New Roman" panose="02020603050405020304" pitchFamily="18" charset="0"/>
              </a:rPr>
              <a:t>goldady</a:t>
            </a:r>
            <a:r>
              <a:rPr kumimoji="0" lang="ru-RU" altLang="ru-RU" sz="2000" b="0" i="0" u="none" strike="noStrike" cap="none" normalizeH="0" baseline="0" dirty="0" smtClean="0">
                <a:ln>
                  <a:noFill/>
                </a:ln>
                <a:solidFill>
                  <a:schemeClr val="tx1"/>
                </a:solidFill>
                <a:effectLst/>
                <a:ea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ea typeface="Times New Roman" panose="02020603050405020304" pitchFamily="18" charset="0"/>
              </a:rPr>
              <a:t>hem-de</a:t>
            </a:r>
            <a:r>
              <a:rPr kumimoji="0" lang="ru-RU" altLang="ru-RU" sz="2000" b="0" i="0" u="none" strike="noStrike" cap="none" normalizeH="0" baseline="0" dirty="0" smtClean="0">
                <a:ln>
                  <a:noFill/>
                </a:ln>
                <a:solidFill>
                  <a:schemeClr val="tx1"/>
                </a:solidFill>
                <a:effectLst/>
                <a:ea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ea typeface="Times New Roman" panose="02020603050405020304" pitchFamily="18" charset="0"/>
              </a:rPr>
              <a:t>oňa</a:t>
            </a:r>
            <a:r>
              <a:rPr kumimoji="0" lang="ru-RU" altLang="ru-RU" sz="2000" b="0" i="0" u="none" strike="noStrike" cap="none" normalizeH="0" baseline="0" dirty="0" smtClean="0">
                <a:ln>
                  <a:noFill/>
                </a:ln>
                <a:solidFill>
                  <a:schemeClr val="tx1"/>
                </a:solidFill>
                <a:effectLst/>
                <a:ea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ea typeface="Times New Roman" panose="02020603050405020304" pitchFamily="18" charset="0"/>
              </a:rPr>
              <a:t>işjeň</a:t>
            </a:r>
            <a:r>
              <a:rPr kumimoji="0" lang="ru-RU" altLang="ru-RU" sz="2000" b="0" i="0" u="none" strike="noStrike" cap="none" normalizeH="0" baseline="0" dirty="0" smtClean="0">
                <a:ln>
                  <a:noFill/>
                </a:ln>
                <a:solidFill>
                  <a:schemeClr val="tx1"/>
                </a:solidFill>
                <a:effectLst/>
                <a:ea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ea typeface="Times New Roman" panose="02020603050405020304" pitchFamily="18" charset="0"/>
              </a:rPr>
              <a:t>gatnaşdy</a:t>
            </a:r>
            <a:r>
              <a:rPr kumimoji="0" lang="ru-RU" altLang="ru-RU" sz="2000" b="0" i="0" u="none" strike="noStrike" cap="none" normalizeH="0" baseline="0" dirty="0" smtClean="0">
                <a:ln>
                  <a:noFill/>
                </a:ln>
                <a:solidFill>
                  <a:schemeClr val="tx1"/>
                </a:solidFill>
                <a:effectLst/>
                <a:ea typeface="Times New Roman" panose="02020603050405020304" pitchFamily="18" charset="0"/>
              </a:rPr>
              <a:t>. </a:t>
            </a:r>
            <a:endParaRPr kumimoji="0" lang="ru-RU" altLang="ru-RU" sz="2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094399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0" y="299263"/>
            <a:ext cx="9144000" cy="5863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0" numCol="1" anchor="ctr" anchorCtr="0" compatLnSpc="1">
            <a:prstTxWarp prst="textNoShape">
              <a:avLst/>
            </a:prstTxWarp>
            <a:spAutoFit/>
          </a:bodyPr>
          <a:lstStyle/>
          <a:p>
            <a:pPr marL="0" marR="0" lvl="0" indent="180975" algn="l" defTabSz="914400" rtl="0" eaLnBrk="0" fontAlgn="base" latinLnBrk="0" hangingPunct="0">
              <a:lnSpc>
                <a:spcPct val="100000"/>
              </a:lnSpc>
              <a:spcBef>
                <a:spcPct val="0"/>
              </a:spcBef>
              <a:spcAft>
                <a:spcPct val="0"/>
              </a:spcAft>
              <a:buClrTx/>
              <a:buSzTx/>
              <a:buFontTx/>
              <a:buNone/>
              <a:tabLst/>
            </a:pP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BMG-</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niň</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ykdysady</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durmuş</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we</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ekologiýa</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ugrunyň</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esasy</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meseleleri</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boýunça</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Halkara</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Konwensiýalaryny</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we</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BMG-</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niň</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Baş</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Assambleýasynyň</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Rezelýusiýalaryny</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işläp</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konstruktiw</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gatnaşmagy</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özara</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hereket</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etmegiň</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häzirki</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zamanyň</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derwaýys</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meselelerini</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çözmäge</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gönükdirilen</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halkara</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guralyny</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Durnukly</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ösüş</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maksatlaryny</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döretmäge</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mümkinçilik</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berdi</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Türkmenistanda</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milli</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we</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sebit</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derejelerinde</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durmuşa</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geçirilýän</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we</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BMG-</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niň</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agentlikleri</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hem-de</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Halkara</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ekologiýa</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gaznasy</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maksatnamasy</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gurşaw</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boýunça</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maksatnamasy</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hem</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Bütindünýä</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saglygy</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goraýyş</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guramasynyň</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2019—2023-nji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ýyllar</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13-nji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umumy</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maksatnamasy</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we</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beýleki</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abraýly</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halkara</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guramalary</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tarapyndan</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goldanylýan</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onlarça</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taslamalar</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we</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maksatnamalar</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munuň</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aýdyň</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subutnamasy</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bolup</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durýar.Türkmenistanyň</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Prezidenti</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Gurbanguly</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Berdimuhamedowyň</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alyp</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barýan</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öňdengörüjilikli</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durmuşykdysady</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strategiýasy</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Birleşen</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Milletler</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Guramasy</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tarapyndan</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yglan</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edilen</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Durnukly</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maksatlaryna</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laýyklykda</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alnyp</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barylýar</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Durnukly</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ösüş</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maksatlary</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jemgyýetiň</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üç</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nukdaýnazaryndan</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ykdysady</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durmuş</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we</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ekologik</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jähtden</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ösüş</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ýörelgesiniň</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netijesinde</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dörär</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Ýurduň</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öndüriji</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güyçleri</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we</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şunuň</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bilen</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baglylykda</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önümçilik</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gatnaşyklary</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esasan</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şol</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ýörelgelerden</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ugur</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alnyp</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ösdürilýär</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Durnukly</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ösüs</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maksatlarynyň</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ykdysady</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düzüjisi</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bar</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bolan</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serişdeleri</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tebigy</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önümçilik</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zähmet</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serişdelerini</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amatly</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ugurlarda</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rejeli</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ulanyp</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maliýe</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serişdelerinden</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amatly</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peýdalanmak</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arkaly</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ýokary</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depginli</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ykdysady</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ösüş</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üpjün</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etmekden</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ybarat</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bolup</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durýar</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Bu</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ösüş</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depgini</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ilatyň</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ösüş</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depgininden</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ýokary</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üpjün</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edilen</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ýagdaýynda</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ýurduň</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ilatynyň</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durmuş</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derejesi</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ýokarlanýar.Durmuş</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nukdaýnazaryndan</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Durnukly</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ösüş</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maksatlary</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adamyň</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ösüşüni</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nazara</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alýar</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we</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hem-de</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medeni</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ulgamlaryň</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durnuklylygyny</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saklap</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galmaga</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we</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ösdürmäge</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gönükdirilýär</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Şunda</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milli</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baýlyklary</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adalatly</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paýlamaga</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we</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ýurduň</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intellektual</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kuwwatyny</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döretmäge</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aýratyn</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üns</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berilýär</a:t>
            </a:r>
            <a:r>
              <a:rPr kumimoji="0" lang="ru-RU" altLang="ru-RU"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kumimoji="0" lang="ru-RU" altLang="ru-RU" sz="24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303454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0" y="321330"/>
            <a:ext cx="9133344" cy="58939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20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3. </a:t>
            </a:r>
            <a:r>
              <a:rPr kumimoji="0" lang="ru-RU" altLang="ru-RU" sz="2000"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Ykdysadyýetiň</a:t>
            </a:r>
            <a:r>
              <a:rPr kumimoji="0" lang="ru-RU" altLang="ru-RU" sz="20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pudaklarynyň</a:t>
            </a:r>
            <a:r>
              <a:rPr kumimoji="0" lang="ru-RU" altLang="ru-RU" sz="20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2019-2025-nji </a:t>
            </a:r>
            <a:r>
              <a:rPr kumimoji="0" lang="ru-RU" altLang="ru-RU" sz="2000"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ýyllarda</a:t>
            </a:r>
            <a:r>
              <a:rPr kumimoji="0" lang="ru-RU" altLang="ru-RU" sz="20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depginli</a:t>
            </a:r>
            <a:r>
              <a:rPr kumimoji="0" lang="ru-RU" altLang="ru-RU" sz="20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1" i="0" u="none" strike="noStrike" cap="none" normalizeH="0" baseline="0" dirty="0" err="1"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ö</a:t>
            </a:r>
            <a:r>
              <a:rPr kumimoji="0" lang="ru-RU" altLang="ru-RU" sz="2000"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a:t>
            </a:r>
            <a:r>
              <a:rPr kumimoji="0" lang="ru-RU" altLang="ru-RU" sz="2000" b="1" i="0" u="none" strike="noStrike" cap="none" normalizeH="0" baseline="0" dirty="0" err="1"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ü</a:t>
            </a:r>
            <a:r>
              <a:rPr kumimoji="0" lang="ru-RU" altLang="ru-RU" sz="2000"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şini</a:t>
            </a:r>
            <a:r>
              <a:rPr kumimoji="0" lang="ru-RU" altLang="ru-RU" sz="20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1" i="0" u="none" strike="noStrike" cap="none" normalizeH="0" baseline="0" dirty="0" err="1"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ü</a:t>
            </a:r>
            <a:r>
              <a:rPr kumimoji="0" lang="ru-RU" altLang="ru-RU" sz="2000"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pj</a:t>
            </a:r>
            <a:r>
              <a:rPr kumimoji="0" lang="ru-RU" altLang="ru-RU" sz="2000" b="1" i="0" u="none" strike="noStrike" cap="none" normalizeH="0" baseline="0" dirty="0" err="1"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ü</a:t>
            </a:r>
            <a:r>
              <a:rPr kumimoji="0" lang="ru-RU" altLang="ru-RU" sz="2000"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a:t>
            </a:r>
            <a:r>
              <a:rPr kumimoji="0" lang="ru-RU" altLang="ru-RU" sz="20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etmek</a:t>
            </a:r>
            <a:r>
              <a:rPr kumimoji="0" lang="ru-RU" altLang="ru-RU" sz="20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Türkmenistanyň</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Prezidentiniň</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Döwlet</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adam</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üçindir</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diýen</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baş</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taglymatyndan</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ugur</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alnyp</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amala</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aşyrylýan</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durmuş</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syýasaty</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Durmuş</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ykdysady</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ösüşin</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öňdebaryjy</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görkezijilerine</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ýetmäge</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hem-de</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halkyň</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derejesini</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ýokarlandyrmaga</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gönükdirildi</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Ilaty</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durmuş</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taýdan</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goramagyň</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çärelerinde</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ýurdumyzy</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mundan</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beýläk-de</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netijeli</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ösdürmegiň</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maksatlaýyn</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ugurlary</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kesgitlendi</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llatyň</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iş</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bilen</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üpjunçiliginiň</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derejesini</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ýokarlandyrmagyň</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zähmeti</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guramagy</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kämilleşdirmegiň</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ilatyň</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durmuş</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üpjünçiligini</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durnukly</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ösdürmegiň</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we</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onuň</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ygtybarly</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maliýe</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esasyny</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emele</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getirmegiň</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maksatlary</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üçin</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binýatlyk</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şertler</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ernele</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getirildi</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Türkmenistanyň</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Zähmet</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we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ilaty</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durmuş</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taýdan</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goramak</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ministrliginiň</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esasy</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wezipeleri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şol</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maksatlara</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gönükdirildi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Ministrligi</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ň</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garamagynda</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zähmet</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resurslaryny</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netijeli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dolandyrmagyň</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we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ilatyň</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iş</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bilen</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üpjünçiligini</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ň</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meselelerini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öwrenmek</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hem-de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olary</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düzgünleşdirmek</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zähmet</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kanunç</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y</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lygynyň</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we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işgärleriň</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zähmet</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hukuklarynyň</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durmuşa</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üpjün</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etmek</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maksady</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bilen</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etraplarda</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etrap</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hukukly</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şäherlerde</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zähmet</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we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ilaty</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ň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iş</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bilen</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üpjünçiligi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edaralary</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döredildi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Olarda</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iş</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gözle</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änleri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hasaba</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almagyň</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Olara</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iş</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boýunça</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hyzmatlary</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ýerine</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ýetirmegiň</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tertibi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kämilleşdirildi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şeýle</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hem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iş</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berijilerde</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bar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bolan</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iş</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orunlary</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barada</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maglumatlary</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jemlemek</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ýola</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goýuldy</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Munuň</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üçin</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ýörite</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pudaklaýyn</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statistika</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hasabaty</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girizildi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we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şol</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maglumatlary</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ň</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elektron</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binýady</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emele</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getirildi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kumimoji="0" lang="ru-RU" altLang="ru-RU" sz="900" b="0" i="0" u="none" strike="noStrike" cap="none" normalizeH="0" baseline="0" dirty="0" smtClean="0">
                <a:ln>
                  <a:noFill/>
                </a:ln>
                <a:solidFill>
                  <a:schemeClr val="tx1"/>
                </a:solidFill>
                <a:effectLst/>
              </a:rPr>
              <a:t> </a:t>
            </a:r>
            <a:endParaRPr kumimoji="0" lang="ru-RU" altLang="ru-RU" sz="2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231722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34648" y="18344"/>
            <a:ext cx="9144000" cy="63248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0" numCol="1" anchor="ctr" anchorCtr="0" compatLnSpc="1">
            <a:prstTxWarp prst="textNoShape">
              <a:avLst/>
            </a:prstTxWarp>
            <a:spAutoFit/>
          </a:bodyPr>
          <a:lstStyle>
            <a:lvl1pPr indent="180975"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1pPr>
            <a:lvl2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2pPr>
            <a:lvl3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3pPr>
            <a:lvl4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4pPr>
            <a:lvl5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5pPr>
            <a:lvl6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6pPr>
            <a:lvl7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7pPr>
            <a:lvl8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8pPr>
            <a:lvl9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9pPr>
          </a:lstStyle>
          <a:p>
            <a:pPr marL="0" marR="0" lvl="0" indent="180975" algn="l" defTabSz="914400" rtl="0" eaLnBrk="0" fontAlgn="base" latinLnBrk="0" hangingPunct="0">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llatymyzyň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iş</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bilen</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üpjünçiliginiň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derejesini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ýokarlandyrmak</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hem-de</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ýurdumyzyň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öndüriji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guýçlerini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ösdürmek</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boýunça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çäreleriň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hatarynda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Türkmenistanyň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Prezidentiniň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2015-nji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ýylyň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l-</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nji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maýynda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çykaran</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14226-njy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karary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bilen</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Türkmenistanda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iş</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üpjünçilik</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ulgamyny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kämilleşdirmegiň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hem-de</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täze</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orunlaryny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döretmegiň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2015—2020-nji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ýyllar</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Maksatnamasynyň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şeýle</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hem</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bu</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Maksatnamany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amala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aşyrmak</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boýunça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ýerine</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ýetirilmeli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çäreleriň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Meýilnamasynyň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tassyklanylmagy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uly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ähmiýete</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eýe</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boldy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Maksatnamada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ýurdumyzda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durmuşa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geçirilýän</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işjeň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goýum</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syýasaty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bilen</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baglylykda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täze</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iş</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orunlarynyň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döredilmeginiň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meýilleşdirilmegi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hem-de</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iş</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bilen</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üpjünjilik</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çygrynda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ýerine</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ýetirilmeli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esasy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ileri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tutulýan</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çäreler</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göz</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öňünde</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tutuldy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Makroykdysady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derejede</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dolandyryşy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kämilleşdirmek</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babatynda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ileri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tutulýan</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ugurlar</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hökmünde</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ugurlar</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saýlanyp</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alyndy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Ykdysady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depginli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ösüşini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saklamak</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llat</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sanynyň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depginli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artýan</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ýurduň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ösen</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döwletleriniň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hataryna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goşmak</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jan</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başyna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düşýän</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jemi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içerki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önümiň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möçberini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artdyrmak</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ilkinji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nobatda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bu</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wajyp</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jemleýji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görkezijiniň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depginli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ösüşini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üpjün</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etmek</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arkaly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gazanyp</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bolýar</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kumimoji="0" lang="ru-RU" altLang="ru-RU" sz="32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272519729"/>
      </p:ext>
    </p:extLst>
  </p:cSld>
  <p:clrMapOvr>
    <a:masterClrMapping/>
  </p:clrMapOvr>
</p:sld>
</file>

<file path=ppt/theme/theme1.xml><?xml version="1.0" encoding="utf-8"?>
<a:theme xmlns:a="http://schemas.openxmlformats.org/drawingml/2006/main" name="Сектор">
  <a:themeElements>
    <a:clrScheme name="Сектор">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Сектор">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Сектор">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Default Theme</Template>
  <TotalTime>51</TotalTime>
  <Words>2477</Words>
  <Application>Microsoft Office PowerPoint</Application>
  <PresentationFormat>Экран (4:3)</PresentationFormat>
  <Paragraphs>30</Paragraphs>
  <Slides>18</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18</vt:i4>
      </vt:variant>
    </vt:vector>
  </HeadingPairs>
  <TitlesOfParts>
    <vt:vector size="24" baseType="lpstr">
      <vt:lpstr>Arial</vt:lpstr>
      <vt:lpstr>Calibri</vt:lpstr>
      <vt:lpstr>Century Gothic</vt:lpstr>
      <vt:lpstr>Times New Roman</vt:lpstr>
      <vt:lpstr>Wingdings 3</vt:lpstr>
      <vt:lpstr>Сектор</vt:lpstr>
      <vt:lpstr>Презентация PowerPoint</vt:lpstr>
      <vt:lpstr>1. Berkarar döwletiň bagtyýarlyk döwründe Türkmenistanyň durmuş-ykdysady ösüşiniň häzirki zaman ýagdaýy.  Türkmenistanyň Prezidenti Gurbanguly Berdimuhamedowyň gönüden-göni ýolbaşçylygynda alnyp barylýan durnukly we depginli ösüş ugry, milli ykdysadyýetiň ähli ulgamlarynda giň gerimli özgertmeleriň durmuşa geçirilmegi 2018-nji ýylda ynamly ykdysady ösüşi, maliýe we durmuş taýdan durnuklylygy, ilatyň ýaşaýyş derejesiniň yzygiderli ýokarlanmagyny üpjün etdi. Şu ugur 2019-njy ýylda hem dowam etdirilýär we ýurduň durnukly ösüş maksatlaryny ornaşdyrmaga gönükdirilen senagat taýdan ösen ykdysady ulgamyny emele getirýän täze başlangyçlary öňe sürmek hemde özgerişlikleriň we global özgertmeleriň gerimini giňeltmek üçin durnukly esas döredilýär. Ykdysady syýasatyň bu maksady serişdeleriň ähli görnüşleriniň (adam maýasy, tebigy, innowasiýa, maýa goýum we beýleki serişdeler) bar bolan ägirt uly mümkinçiligini has doly peýdalanmagyň hasabyna ykdysadyýeti diwersifikasiýa ýoly bilen ösdürmek, onuň bäsdeşlige ukyplylygyny we netijeliligini pugtalandyrmak hem-de eksport giňeltmek bolup durýar. </vt:lpstr>
      <vt:lpstr>Презентация PowerPoint</vt:lpstr>
      <vt:lpstr>Häzirki wagtda biziň ýurdumyzda innowasiýalar isjeň ornaşdyrylýar, şol sanda sanly telewizion alyp görkezmek döredildi, süýümli-optiki aragatnaşyk ulgamlary we internetiň giň elýeterliligi ösüşe eýe boldy. Programma-tehniki serişdeler, maglumat serşdeleri we maglumat ulgamlary dürli döwlet edaralarynda — bank ulgamynda, bilim ulgamynda. ylymda, senagatyň aýry-aýry pudaklarynda işjeň.Türkmenistanyň Prezidenti Gurbanguly Berdimuhamedow ýurdumyzda iş bilen üpjünçiligi has doly derejede üpjün etmegiň we raýatlary işe ýerleşdirmek babatynda netijeli döwlet syýasatyny alyp barmagyň strategiýa taýdan zerurlygyny hemişe nygtap gelýär. Raýatlara durmuş goragynyň ygtybarly kepillendirmelerini bermek, iş bilen babatda halkara düzümleri bilen ýakyndan we netijeli özara hereket etmek, Türkmenistanyň möhüm halkara konwensiýalaryna goşulmagy we umumy kabul edilen halkara kadalarynyň zähmet kanunçylygy ulgamyna ornaşdyrylmagy ýurtda zähmet gatnaşyklarynyň mazmunynyň we hiliniň kämilleşdirilmegini şertlendirdi. </vt:lpstr>
      <vt:lpstr>      2. Türkmenistany 2019-2025-nji ýyllarda durnukly ösdürmegiň döwlet syýasaty.  Milli ykdysadyýetiň ukyplylygyny häsiýetlendirýän görkezijileriň biri hem ykdysadyýetiň maýa goýum ýokary depginli ykdysady maýa goýum syýasatyny alyp barmagy talap edýär. Türkmenistanyň Prezidentiniň halkara ähmiýetli adam hakda aladalara ýugrulan milli Maksatnamalarynyň üstünlikli amala aşyrylmagy ýurdumyzyň maýa goýumlarynyň ýokary depginli ösüşini gazanmaklygyna getirdi.       2017-nji ýylda ýurdumyz boýunça maýa goýumlaryň möçberi 54,2 mlrd manada deň boldy. Berkarar döwletimiziň bagtyýarlyk döwründe önümçilik durmuş medeni we üpjünçilik ulgamy maksatly desgalaryň we binalaryň, ýaşaýyş jaýlarynyň ýüzlerçesi gurlup, ulanylmaga berildi.  Türkmenistanyň Prezidentiniň başlangyçlary bilen ýurdumyzda daşary ýurt göni maýa goýumlaryny çekmekde hem uly üstünlikler gazanyldy. Ýurduň milli Lideri tarapyndan saýlanyp alnan Türkmenistanyň durmuş taýdan göz öňünde tutulan bazar ykdysadyýetiniň nusgasy we ýurdumyzy durnukly ösdürmek babatynda alyp barýan gin möçberli beyik işleri ýokary depginli senagatlaşdyrma we innowasiýa syýasaty utgaşykly alyp barmaga gin mümkinçilikleri döredýär. Ýurdumyzda duruş taýdan göz öňünde tutulan ykdysadyýetiň berk maddy binýady döredilýär. Munuň üçin maýa goýumlarynyň uly bölegi (2017-nji ýylda 43.0%) önümçilik däl pudaklara gönükdirilýär. Munuň netijesinde, öňdebaryjy standartlara laýyk gelýän durmuş üpjünçilik ulgamynyň desgalarynyň müňlerçesi gurlup, ulanylmaga berilýär. Maýa goýumlarynyň aglaba bölegi ýurdumyzyň, ykdysadyýetiniň önümçilik pudagyna (57%) gönükdirildi.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Lenovo</cp:lastModifiedBy>
  <cp:revision>10</cp:revision>
  <dcterms:created xsi:type="dcterms:W3CDTF">2020-02-28T11:31:35Z</dcterms:created>
  <dcterms:modified xsi:type="dcterms:W3CDTF">2020-10-02T09:30:52Z</dcterms:modified>
</cp:coreProperties>
</file>