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BB3F9-EA5C-4BB6-80B9-F43FA7141BD8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EE7568F-45CB-4CFE-9F8C-3B74E2990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76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BB3F9-EA5C-4BB6-80B9-F43FA7141BD8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EE7568F-45CB-4CFE-9F8C-3B74E2990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425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BB3F9-EA5C-4BB6-80B9-F43FA7141BD8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EE7568F-45CB-4CFE-9F8C-3B74E29903E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1233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BB3F9-EA5C-4BB6-80B9-F43FA7141BD8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E7568F-45CB-4CFE-9F8C-3B74E2990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000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BB3F9-EA5C-4BB6-80B9-F43FA7141BD8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E7568F-45CB-4CFE-9F8C-3B74E29903E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2024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BB3F9-EA5C-4BB6-80B9-F43FA7141BD8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E7568F-45CB-4CFE-9F8C-3B74E2990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0989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BB3F9-EA5C-4BB6-80B9-F43FA7141BD8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568F-45CB-4CFE-9F8C-3B74E2990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14540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BB3F9-EA5C-4BB6-80B9-F43FA7141BD8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568F-45CB-4CFE-9F8C-3B74E2990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8947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BB3F9-EA5C-4BB6-80B9-F43FA7141BD8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568F-45CB-4CFE-9F8C-3B74E2990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44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BB3F9-EA5C-4BB6-80B9-F43FA7141BD8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EE7568F-45CB-4CFE-9F8C-3B74E2990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2473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BB3F9-EA5C-4BB6-80B9-F43FA7141BD8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EE7568F-45CB-4CFE-9F8C-3B74E2990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607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BB3F9-EA5C-4BB6-80B9-F43FA7141BD8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EE7568F-45CB-4CFE-9F8C-3B74E2990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660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BB3F9-EA5C-4BB6-80B9-F43FA7141BD8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568F-45CB-4CFE-9F8C-3B74E2990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553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BB3F9-EA5C-4BB6-80B9-F43FA7141BD8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568F-45CB-4CFE-9F8C-3B74E2990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7973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BB3F9-EA5C-4BB6-80B9-F43FA7141BD8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568F-45CB-4CFE-9F8C-3B74E2990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9107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BB3F9-EA5C-4BB6-80B9-F43FA7141BD8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E7568F-45CB-4CFE-9F8C-3B74E2990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465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BB3F9-EA5C-4BB6-80B9-F43FA7141BD8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EE7568F-45CB-4CFE-9F8C-3B74E2990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823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42038" y="571357"/>
            <a:ext cx="8911687" cy="100246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Tema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№7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düşek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gurluşygynyň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teoretiki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esaslary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42038" y="1872763"/>
            <a:ext cx="9262574" cy="4739052"/>
          </a:xfrm>
        </p:spPr>
        <p:txBody>
          <a:bodyPr>
            <a:normAutofit/>
          </a:bodyPr>
          <a:lstStyle/>
          <a:p>
            <a:pPr lvl="0"/>
            <a:r>
              <a:rPr lang="en-US" sz="32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Sapagy</a:t>
            </a:r>
            <a:r>
              <a:rPr lang="tk-TM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ň meýilnamasy:</a:t>
            </a:r>
            <a:endParaRPr lang="en-US" sz="32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2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Esasda</a:t>
            </a:r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örtükde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tehnologiýasynyň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toparlara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bölünişi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2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ygtybarlygy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2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şertlerine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düşek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konstruksiýasynyň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üýtgemegi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32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döwründe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düşegiň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ygtybarlylygy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berkligini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2005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8300" y="285750"/>
            <a:ext cx="10363199" cy="1619250"/>
          </a:xfrm>
        </p:spPr>
        <p:txBody>
          <a:bodyPr>
            <a:normAutofit fontScale="90000"/>
          </a:bodyPr>
          <a:lstStyle/>
          <a:p>
            <a:r>
              <a:rPr lang="tk-TM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Gurluşygyň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ygtybarlygyny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fizikanyň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himiýanyň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fiziki-himiki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mehaniki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matematikany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ylymlaryň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zaman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ýeten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sepgitleri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Barlaglaryň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görkezişi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T-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absolaýut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temperaturanyň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bahasyna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σ-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maýyşgaklyk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üýklenme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wagtyndaky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gatnaşygy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hasaplanylýar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7400" y="5238750"/>
            <a:ext cx="9820275" cy="1714500"/>
          </a:xfrm>
        </p:spPr>
        <p:txBody>
          <a:bodyPr>
            <a:normAutofit/>
          </a:bodyPr>
          <a:lstStyle/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τ –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mikro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jaýryklaryň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döremeginiň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kritiki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ölçege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ösüşi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τ</a:t>
            </a:r>
            <a:r>
              <a:rPr lang="ru-RU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gaty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bedendäki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atomlaryň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ygryldysynyň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ýylylyk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periody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(10</a:t>
            </a:r>
            <a:r>
              <a:rPr lang="ru-RU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-12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c);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4000"/>
                    </a14:imgEffect>
                    <a14:imgEffect>
                      <a14:saturation sat="217000"/>
                    </a14:imgEffect>
                    <a14:imgEffect>
                      <a14:brightnessContrast bright="20000" contrast="1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90607" y="2652710"/>
            <a:ext cx="6001068" cy="2243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388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2954" y="140533"/>
            <a:ext cx="977252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1.Esasda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örtükde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tehnologiýasynyň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toparlara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bölünişi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37593" y="1222131"/>
            <a:ext cx="10128738" cy="5380891"/>
          </a:xfrm>
        </p:spPr>
        <p:txBody>
          <a:bodyPr>
            <a:noAutofit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desgasynyň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komplekt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seplenýär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esasanam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bellenilişi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berklikli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bolmagy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awtomobillerden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düşýän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üýküniň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täsirine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wagtlaryň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dowamynda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saklamaly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iýilmezligi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saklamak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ukybyny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wtomobillerden</a:t>
            </a:r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orizontal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wertikal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dartgynlygy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döremegi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çuňlukda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öçmegi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gatlakdan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bolmagyna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täsirine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güýçlenmäniň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ululygy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tapawutlanýar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55462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6338" y="747347"/>
            <a:ext cx="9478107" cy="5697415"/>
          </a:xfrm>
        </p:spPr>
        <p:txBody>
          <a:bodyPr/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awtomobilleriň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tekeriniň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tebigy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faktorlaryň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täsirini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iýilmä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termodurnukly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büdür-südürli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bolmadyr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garşylygyna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awtomobilleriň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tizligine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howpsuzlygyny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ýollarynyň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ulag-ulanylyş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hemme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hemme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pasylynda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howada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temperaturada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typanjaň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bolmazlygy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tozansyzlygyny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hatarda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hemme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berkligini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ýokarlandyrmaga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suwlaryň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oňa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aralaşmagyny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goramaly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551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13438" y="175846"/>
            <a:ext cx="9856177" cy="6049107"/>
          </a:xfrm>
        </p:spPr>
        <p:txBody>
          <a:bodyPr>
            <a:noAutofit/>
          </a:bodyPr>
          <a:lstStyle/>
          <a:p>
            <a:r>
              <a:rPr lang="tk-TM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sz="32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okarky</a:t>
            </a:r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materiladan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gurýarlar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harajadyny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azaltmak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Aşaky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awtomobilleriň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tekeriniň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aşagynda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pesräk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materiladan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ýokarky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tapawutlylykda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ilteşmesini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etmeli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täzeden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dikeltmek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zerurlygy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sebäbi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awtomobilleriň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tekeriniň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iýilmegine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ýuka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ýazýarlar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sozulma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atlandyrylýar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102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3026" y="200615"/>
            <a:ext cx="10695720" cy="4375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toparlandyrylyşy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tablisada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tk-TM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0018118"/>
              </p:ext>
            </p:extLst>
          </p:nvPr>
        </p:nvGraphicFramePr>
        <p:xfrm>
          <a:off x="1343026" y="638175"/>
          <a:ext cx="10685585" cy="6096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3501">
                  <a:extLst>
                    <a:ext uri="{9D8B030D-6E8A-4147-A177-3AD203B41FA5}">
                      <a16:colId xmlns:a16="http://schemas.microsoft.com/office/drawing/2014/main" val="1426124586"/>
                    </a:ext>
                  </a:extLst>
                </a:gridCol>
                <a:gridCol w="7353300">
                  <a:extLst>
                    <a:ext uri="{9D8B030D-6E8A-4147-A177-3AD203B41FA5}">
                      <a16:colId xmlns:a16="http://schemas.microsoft.com/office/drawing/2014/main" val="3591744545"/>
                    </a:ext>
                  </a:extLst>
                </a:gridCol>
                <a:gridCol w="1998784">
                  <a:extLst>
                    <a:ext uri="{9D8B030D-6E8A-4147-A177-3AD203B41FA5}">
                      <a16:colId xmlns:a16="http://schemas.microsoft.com/office/drawing/2014/main" val="186668646"/>
                    </a:ext>
                  </a:extLst>
                </a:gridCol>
              </a:tblGrid>
              <a:tr h="7588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Ýol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düşeginiň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görnüşleri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Örtükleriň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görnüşi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materiallar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gurluşyň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usullary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Ulanylyşy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8319486"/>
                  </a:ext>
                </a:extLst>
              </a:tr>
              <a:tr h="41736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Kämilleş</a:t>
                      </a:r>
                      <a:endParaRPr lang="tk-TM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dirilen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Sementbeton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agyr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ownuk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däneli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betondan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Dykyz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asfaltbeton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gyzgyn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garyndyly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görnüşi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A,B,Ç,D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markaly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GOST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boýunça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endParaRPr lang="tk-TM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Dykyz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degtebeton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gyzgyn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garyndyly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görnüşli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markaly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GOST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boýunça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endParaRPr lang="tk-TM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Dykyz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asfaltbeton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gyzgyn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ýyly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garyndyly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görnüşli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A,B,Ç,D,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markaly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GOST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boýunça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tk-TM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Asfaltbeton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sowuk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garyndyly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görnüşli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B,Ç,D,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markaly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GOST </a:t>
                      </a:r>
                      <a:r>
                        <a:rPr lang="ru-RU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boýunça</a:t>
                      </a:r>
                      <a:endParaRPr lang="tk-TM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Dykyz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degtebeton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gyzgyn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garyndyly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görnüşli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Ç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markaly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çägeli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garyndyly</a:t>
                      </a:r>
                      <a:endParaRPr lang="tk-TM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Ownuk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däneli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sowuk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garndly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degtebeton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markaly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GOST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boýunça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tk-TM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Ýoluň</a:t>
                      </a:r>
                      <a:r>
                        <a:rPr lang="tk-TM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derejeleri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Ýoluň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I-III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derejeleri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Ýoluň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III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derejeleri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-//-</a:t>
                      </a:r>
                      <a:endParaRPr lang="tk-TM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tk-TM" sz="2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tk-TM" sz="2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-//-</a:t>
                      </a:r>
                      <a:endParaRPr lang="ru-RU" sz="2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tk-TM" sz="2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tk-TM" sz="2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-//-</a:t>
                      </a:r>
                      <a:endParaRPr lang="ru-RU" sz="2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663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2016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69477" y="667340"/>
            <a:ext cx="9640643" cy="370886"/>
          </a:xfrm>
        </p:spPr>
        <p:txBody>
          <a:bodyPr>
            <a:normAutofit fontScale="90000"/>
          </a:bodyPr>
          <a:lstStyle/>
          <a:p>
            <a:pPr algn="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ablisa</a:t>
            </a:r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nyň dowamy.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5745098"/>
              </p:ext>
            </p:extLst>
          </p:nvPr>
        </p:nvGraphicFramePr>
        <p:xfrm>
          <a:off x="1362074" y="1381125"/>
          <a:ext cx="10685585" cy="53530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3501">
                  <a:extLst>
                    <a:ext uri="{9D8B030D-6E8A-4147-A177-3AD203B41FA5}">
                      <a16:colId xmlns:a16="http://schemas.microsoft.com/office/drawing/2014/main" val="1426124586"/>
                    </a:ext>
                  </a:extLst>
                </a:gridCol>
                <a:gridCol w="7353300">
                  <a:extLst>
                    <a:ext uri="{9D8B030D-6E8A-4147-A177-3AD203B41FA5}">
                      <a16:colId xmlns:a16="http://schemas.microsoft.com/office/drawing/2014/main" val="3591744545"/>
                    </a:ext>
                  </a:extLst>
                </a:gridCol>
                <a:gridCol w="1998784">
                  <a:extLst>
                    <a:ext uri="{9D8B030D-6E8A-4147-A177-3AD203B41FA5}">
                      <a16:colId xmlns:a16="http://schemas.microsoft.com/office/drawing/2014/main" val="186668646"/>
                    </a:ext>
                  </a:extLst>
                </a:gridCol>
              </a:tblGrid>
              <a:tr h="10706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Ýol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düşeginiň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görnüşleri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Örtükleriň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görnüşi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materiallar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gurluşyň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usullary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Ulanylyşy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8319486"/>
                  </a:ext>
                </a:extLst>
              </a:tr>
              <a:tr h="42824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Ýeňňilleş</a:t>
                      </a:r>
                      <a:endParaRPr lang="tk-TM" sz="2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dirilen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Ýyly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we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gyzgyn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garyndyly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dykyz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asfaltbeton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görnüşi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A,B,Ç,D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markaly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GOST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boýunça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Sowuk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asfaltbeton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garyndyly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görnüşi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B,Ç,D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markaly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GOST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boýunça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tk-TM" sz="2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Gyzgyn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garyndyly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dykyz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degtebeton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görnüşi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B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we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Ç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markaly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we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çägeli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garyndyly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GOST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boýunça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Ownuk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däneli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sowuk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dergtebeton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we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çägeli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garyndyly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GOST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boýunça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</a:t>
                      </a:r>
                      <a:endParaRPr lang="tk-TM" sz="2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Daş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materiallar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enjamlar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arkaly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garma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usuly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boýunça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organiki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şepbik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bilen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bejerilen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siňdirme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ýarymsiňdirme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we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ýolda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garma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;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daş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materiallar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bitum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emmulsiýaly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bejerilen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;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üstki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bejergi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sozulma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gatlak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).    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Ýoluň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IV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derejeleri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Ýoluň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IV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derejeleri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Ýoluň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IV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derejeleri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663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5506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1100" y="4876801"/>
            <a:ext cx="11010900" cy="1981200"/>
          </a:xfrm>
        </p:spPr>
        <p:txBody>
          <a:bodyPr>
            <a:normAutofit/>
          </a:bodyPr>
          <a:lstStyle/>
          <a:p>
            <a:pPr algn="ctr"/>
            <a:r>
              <a:rPr lang="ru-RU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Dykyzlandyrmada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ýüklenmäniň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üýtgeme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häsiýetnamasy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maýyşgaklyk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naprýaženeie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t-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üýklenme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dynç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  <p:pic>
        <p:nvPicPr>
          <p:cNvPr id="6" name="Рисунок 5"/>
          <p:cNvPicPr/>
          <p:nvPr/>
        </p:nvPicPr>
        <p:blipFill>
          <a:blip r:embed="rId2"/>
          <a:stretch>
            <a:fillRect/>
          </a:stretch>
        </p:blipFill>
        <p:spPr>
          <a:xfrm>
            <a:off x="1466850" y="295276"/>
            <a:ext cx="10037762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48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38325" y="600075"/>
            <a:ext cx="10163175" cy="5695950"/>
          </a:xfrm>
        </p:spPr>
        <p:txBody>
          <a:bodyPr>
            <a:no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üýklenmäni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örtükden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geçýäni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ýaýradýar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howply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dartgynlygyň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döremegine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rugsat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bermeýär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bölekleýin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deform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siýany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jemleýär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döwülmeleri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nätekizligini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döredip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gullugyny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peselmegine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Esaslar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gatlakldan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garamazdan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gowşak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berklikli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oňat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işlemegi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awtomobilleriň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tekeriniň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gönümel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857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290735"/>
            <a:ext cx="8911687" cy="718915"/>
          </a:xfrm>
        </p:spPr>
        <p:txBody>
          <a:bodyPr/>
          <a:lstStyle/>
          <a:p>
            <a:pPr lvl="0" algn="ctr"/>
            <a:r>
              <a:rPr lang="tk-TM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ygtybarlygy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09800" y="1009650"/>
            <a:ext cx="9486900" cy="5467349"/>
          </a:xfrm>
        </p:spPr>
        <p:txBody>
          <a:bodyPr/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ygtybarlygy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düşünjesi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normatiw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döwürde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döwür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ulag-ulanylyş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düzümi-berkliginiň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talabyny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ödemegi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ilteşmegi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ygtybarlygynyň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normatiw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talaplaryna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birwagtda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gözegçiligi</a:t>
            </a: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döwründe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ilteşmesine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üpjünçiligi-berkligi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ilteşmesi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görkezijilerin</a:t>
            </a: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ygtybarlygyny</a:t>
            </a: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üpjün edýär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Esasanam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ygtybarlygyň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ygtybarlyk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ygtybarlyk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ilteşme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ygtybarlyk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447738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74</TotalTime>
  <Words>614</Words>
  <Application>Microsoft Office PowerPoint</Application>
  <PresentationFormat>Широкоэкранный</PresentationFormat>
  <Paragraphs>80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Times New Roman</vt:lpstr>
      <vt:lpstr>Wingdings 3</vt:lpstr>
      <vt:lpstr>Легкий дым</vt:lpstr>
      <vt:lpstr>Tema: №7 Ýol düşek gurluşygynyň teoretiki esaslary </vt:lpstr>
      <vt:lpstr>1.Esasda we örtükde ýol düşeginiň tehnologiýasynyň  toparlara bölünişi. </vt:lpstr>
      <vt:lpstr>Презентация PowerPoint</vt:lpstr>
      <vt:lpstr>Презентация PowerPoint</vt:lpstr>
      <vt:lpstr>Örtügiň görnüşi boýunça ýol düşeginiň toparlandyrylyşy şu aşakdaky tablisada berlen.</vt:lpstr>
      <vt:lpstr>Tablisanyň dowamy.</vt:lpstr>
      <vt:lpstr>Презентация PowerPoint</vt:lpstr>
      <vt:lpstr>Презентация PowerPoint</vt:lpstr>
      <vt:lpstr>2. Ýol düşeginiň ygtybarlygy.</vt:lpstr>
      <vt:lpstr> Gurluşygyň ylmy esasy we ýol düşeginiň ygtybarlygyny üpjün etmek fizikanyň , himiýanyň, fiziki-himiki mehaniki, matematikany, we beýleki ylymlaryň häzirki zaman ýeten ýokary sepgitleri.  Barlaglaryň görkezişi boýunça, ýagny T- absolaýut temperaturanyň bahasyna we σ- maýyşgaklyk üýklenme wagtyndaky gatnaşygy aşakdaky kesgitleme bilen hasaplanylýar: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№7 Ýol düşek gurluşygynyň teoretiki esaslary </dc:title>
  <dc:creator>Lenovo</dc:creator>
  <cp:lastModifiedBy>Lenovo</cp:lastModifiedBy>
  <cp:revision>6</cp:revision>
  <dcterms:created xsi:type="dcterms:W3CDTF">2020-12-10T09:40:49Z</dcterms:created>
  <dcterms:modified xsi:type="dcterms:W3CDTF">2020-12-10T10:55:00Z</dcterms:modified>
</cp:coreProperties>
</file>