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28.02.2016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143000"/>
          </a:xfrm>
        </p:spPr>
        <p:txBody>
          <a:bodyPr>
            <a:normAutofit fontScale="90000"/>
          </a:bodyPr>
          <a:lstStyle/>
          <a:p>
            <a:pPr algn="ctr"/>
            <a:r>
              <a:rPr lang="sq-AL" b="1" dirty="0" smtClean="0">
                <a:solidFill>
                  <a:srgbClr val="FF0000"/>
                </a:solidFill>
                <a:latin typeface="+mn-lt"/>
              </a:rPr>
              <a:t>TEMA: TÜRKMENISTANYŇ ÝERLERI VII-X ASYRLARDA.</a:t>
            </a:r>
            <a:endParaRPr lang="ru-RU" dirty="0">
              <a:solidFill>
                <a:srgbClr val="FF0000"/>
              </a:solidFill>
              <a:latin typeface="+mn-lt"/>
            </a:endParaRPr>
          </a:p>
        </p:txBody>
      </p:sp>
      <p:sp>
        <p:nvSpPr>
          <p:cNvPr id="3" name="Содержимое 2"/>
          <p:cNvSpPr>
            <a:spLocks noGrp="1"/>
          </p:cNvSpPr>
          <p:nvPr>
            <p:ph idx="1"/>
          </p:nvPr>
        </p:nvSpPr>
        <p:spPr>
          <a:xfrm>
            <a:off x="428596" y="1928802"/>
            <a:ext cx="8505092" cy="4319598"/>
          </a:xfrm>
        </p:spPr>
        <p:txBody>
          <a:bodyPr>
            <a:normAutofit fontScale="92500"/>
          </a:bodyPr>
          <a:lstStyle/>
          <a:p>
            <a:pPr algn="ctr"/>
            <a:r>
              <a:rPr lang="sq-AL" b="1" dirty="0" smtClean="0">
                <a:solidFill>
                  <a:schemeClr val="accent1">
                    <a:lumMod val="75000"/>
                  </a:schemeClr>
                </a:solidFill>
              </a:rPr>
              <a:t>MEÝILNAMA:</a:t>
            </a:r>
            <a:endParaRPr lang="ru-RU" b="1" dirty="0" smtClean="0">
              <a:solidFill>
                <a:schemeClr val="accent1">
                  <a:lumMod val="75000"/>
                </a:schemeClr>
              </a:solidFill>
            </a:endParaRPr>
          </a:p>
          <a:p>
            <a:pPr lvl="0"/>
            <a:r>
              <a:rPr lang="ru-RU" sz="3600" b="1" dirty="0" err="1" smtClean="0">
                <a:solidFill>
                  <a:schemeClr val="accent1">
                    <a:lumMod val="75000"/>
                  </a:schemeClr>
                </a:solidFill>
              </a:rPr>
              <a:t>Beýik</a:t>
            </a:r>
            <a:r>
              <a:rPr lang="ru-RU" sz="3600" b="1" dirty="0" smtClean="0">
                <a:solidFill>
                  <a:schemeClr val="accent1">
                    <a:lumMod val="75000"/>
                  </a:schemeClr>
                </a:solidFill>
              </a:rPr>
              <a:t> </a:t>
            </a:r>
            <a:r>
              <a:rPr lang="ru-RU" sz="3600" b="1" dirty="0" err="1" smtClean="0">
                <a:solidFill>
                  <a:schemeClr val="accent1">
                    <a:lumMod val="75000"/>
                  </a:schemeClr>
                </a:solidFill>
              </a:rPr>
              <a:t>ýüpek</a:t>
            </a:r>
            <a:r>
              <a:rPr lang="ru-RU" sz="3600" b="1" dirty="0" smtClean="0">
                <a:solidFill>
                  <a:schemeClr val="accent1">
                    <a:lumMod val="75000"/>
                  </a:schemeClr>
                </a:solidFill>
              </a:rPr>
              <a:t> </a:t>
            </a:r>
            <a:r>
              <a:rPr lang="ru-RU" sz="3600" b="1" dirty="0" err="1" smtClean="0">
                <a:solidFill>
                  <a:schemeClr val="accent1">
                    <a:lumMod val="75000"/>
                  </a:schemeClr>
                </a:solidFill>
              </a:rPr>
              <a:t>ýoly</a:t>
            </a:r>
            <a:r>
              <a:rPr lang="ru-RU" sz="3600" b="1" dirty="0" smtClean="0">
                <a:solidFill>
                  <a:schemeClr val="accent1">
                    <a:lumMod val="75000"/>
                  </a:schemeClr>
                </a:solidFill>
              </a:rPr>
              <a:t>.</a:t>
            </a:r>
          </a:p>
          <a:p>
            <a:pPr lvl="0"/>
            <a:r>
              <a:rPr lang="sq-AL" sz="3600" b="1" dirty="0" smtClean="0">
                <a:solidFill>
                  <a:schemeClr val="accent1">
                    <a:lumMod val="75000"/>
                  </a:schemeClr>
                </a:solidFill>
              </a:rPr>
              <a:t>Göktürkmenleriň döwleti.</a:t>
            </a:r>
            <a:endParaRPr lang="ru-RU" sz="3600" b="1" dirty="0" smtClean="0">
              <a:solidFill>
                <a:schemeClr val="accent1">
                  <a:lumMod val="75000"/>
                </a:schemeClr>
              </a:solidFill>
            </a:endParaRPr>
          </a:p>
          <a:p>
            <a:pPr lvl="0"/>
            <a:r>
              <a:rPr lang="sq-AL" sz="3600" b="1" dirty="0" smtClean="0">
                <a:solidFill>
                  <a:schemeClr val="accent1">
                    <a:lumMod val="75000"/>
                  </a:schemeClr>
                </a:solidFill>
              </a:rPr>
              <a:t>Araplaryň Türkmenistanyň ýerlerini eýelemegi. Yslam dininiň ýaýaramagy.</a:t>
            </a:r>
            <a:endParaRPr lang="ru-RU" sz="3600" b="1" dirty="0" smtClean="0">
              <a:solidFill>
                <a:schemeClr val="accent1">
                  <a:lumMod val="75000"/>
                </a:schemeClr>
              </a:solidFill>
            </a:endParaRPr>
          </a:p>
          <a:p>
            <a:pPr lvl="0"/>
            <a:r>
              <a:rPr lang="ru-RU" sz="3600" b="1" dirty="0" smtClean="0">
                <a:solidFill>
                  <a:schemeClr val="accent1">
                    <a:lumMod val="75000"/>
                  </a:schemeClr>
                </a:solidFill>
              </a:rPr>
              <a:t>I</a:t>
            </a:r>
            <a:r>
              <a:rPr lang="en-US" sz="3600" b="1" dirty="0" smtClean="0">
                <a:solidFill>
                  <a:schemeClr val="accent1">
                    <a:lumMod val="75000"/>
                  </a:schemeClr>
                </a:solidFill>
              </a:rPr>
              <a:t>X </a:t>
            </a:r>
            <a:r>
              <a:rPr lang="en-US" sz="3600" b="1" dirty="0" err="1" smtClean="0">
                <a:solidFill>
                  <a:schemeClr val="accent1">
                    <a:lumMod val="75000"/>
                  </a:schemeClr>
                </a:solidFill>
              </a:rPr>
              <a:t>asyry</a:t>
            </a:r>
            <a:r>
              <a:rPr lang="ru-RU" sz="3600" b="1" dirty="0" err="1" smtClean="0">
                <a:solidFill>
                  <a:schemeClr val="accent1">
                    <a:lumMod val="75000"/>
                  </a:schemeClr>
                </a:solidFill>
              </a:rPr>
              <a:t>ň</a:t>
            </a:r>
            <a:r>
              <a:rPr lang="ru-RU" sz="3600" b="1" dirty="0" smtClean="0">
                <a:solidFill>
                  <a:schemeClr val="accent1">
                    <a:lumMod val="75000"/>
                  </a:schemeClr>
                </a:solidFill>
              </a:rPr>
              <a:t> </a:t>
            </a:r>
            <a:r>
              <a:rPr lang="ru-RU" sz="3600" b="1" dirty="0" err="1" smtClean="0">
                <a:solidFill>
                  <a:schemeClr val="accent1">
                    <a:lumMod val="75000"/>
                  </a:schemeClr>
                </a:solidFill>
              </a:rPr>
              <a:t>başlarynda</a:t>
            </a:r>
            <a:r>
              <a:rPr lang="ru-RU" sz="3600" b="1" dirty="0" smtClean="0">
                <a:solidFill>
                  <a:schemeClr val="accent1">
                    <a:lumMod val="75000"/>
                  </a:schemeClr>
                </a:solidFill>
              </a:rPr>
              <a:t>, </a:t>
            </a:r>
            <a:r>
              <a:rPr lang="en-US" sz="3600" b="1" dirty="0" smtClean="0">
                <a:solidFill>
                  <a:schemeClr val="accent1">
                    <a:lumMod val="75000"/>
                  </a:schemeClr>
                </a:solidFill>
              </a:rPr>
              <a:t>X </a:t>
            </a:r>
            <a:r>
              <a:rPr lang="ru-RU" sz="3600" b="1" dirty="0" err="1" smtClean="0">
                <a:solidFill>
                  <a:schemeClr val="accent1">
                    <a:lumMod val="75000"/>
                  </a:schemeClr>
                </a:solidFill>
              </a:rPr>
              <a:t>asyryň</a:t>
            </a:r>
            <a:r>
              <a:rPr lang="ru-RU" sz="3600" b="1" dirty="0" smtClean="0">
                <a:solidFill>
                  <a:schemeClr val="accent1">
                    <a:lumMod val="75000"/>
                  </a:schemeClr>
                </a:solidFill>
              </a:rPr>
              <a:t> </a:t>
            </a:r>
            <a:r>
              <a:rPr lang="ru-RU" sz="3600" b="1" dirty="0" err="1" smtClean="0">
                <a:solidFill>
                  <a:schemeClr val="accent1">
                    <a:lumMod val="75000"/>
                  </a:schemeClr>
                </a:solidFill>
              </a:rPr>
              <a:t>ahyrynda</a:t>
            </a:r>
            <a:r>
              <a:rPr lang="ru-RU" sz="3600" b="1" dirty="0" smtClean="0">
                <a:solidFill>
                  <a:schemeClr val="accent1">
                    <a:lumMod val="75000"/>
                  </a:schemeClr>
                </a:solidFill>
              </a:rPr>
              <a:t> </a:t>
            </a:r>
            <a:r>
              <a:rPr lang="ru-RU" sz="3600" b="1" dirty="0" err="1" smtClean="0">
                <a:solidFill>
                  <a:schemeClr val="accent1">
                    <a:lumMod val="75000"/>
                  </a:schemeClr>
                </a:solidFill>
              </a:rPr>
              <a:t>emele</a:t>
            </a:r>
            <a:r>
              <a:rPr lang="ru-RU" sz="3600" b="1" dirty="0" smtClean="0">
                <a:solidFill>
                  <a:schemeClr val="accent1">
                    <a:lumMod val="75000"/>
                  </a:schemeClr>
                </a:solidFill>
              </a:rPr>
              <a:t> </a:t>
            </a:r>
            <a:r>
              <a:rPr lang="ru-RU" sz="3600" b="1" dirty="0" err="1" smtClean="0">
                <a:solidFill>
                  <a:schemeClr val="accent1">
                    <a:lumMod val="75000"/>
                  </a:schemeClr>
                </a:solidFill>
              </a:rPr>
              <a:t>gelen</a:t>
            </a:r>
            <a:r>
              <a:rPr lang="ru-RU" sz="3600" b="1" dirty="0" smtClean="0">
                <a:solidFill>
                  <a:schemeClr val="accent1">
                    <a:lumMod val="75000"/>
                  </a:schemeClr>
                </a:solidFill>
              </a:rPr>
              <a:t> </a:t>
            </a:r>
            <a:r>
              <a:rPr lang="ru-RU" sz="3600" b="1" dirty="0" err="1" smtClean="0">
                <a:solidFill>
                  <a:schemeClr val="accent1">
                    <a:lumMod val="75000"/>
                  </a:schemeClr>
                </a:solidFill>
              </a:rPr>
              <a:t>döwletler</a:t>
            </a:r>
            <a:r>
              <a:rPr lang="ru-RU" sz="3600" b="1" dirty="0" smtClean="0">
                <a:solidFill>
                  <a:schemeClr val="accent1">
                    <a:lumMod val="75000"/>
                  </a:schemeClr>
                </a:solidFill>
              </a:rPr>
              <a:t>.</a:t>
            </a:r>
          </a:p>
          <a:p>
            <a:pPr>
              <a:buNone/>
            </a:pP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8858312" cy="6429420"/>
          </a:xfrm>
        </p:spPr>
        <p:txBody>
          <a:bodyPr>
            <a:normAutofit/>
          </a:bodyPr>
          <a:lstStyle/>
          <a:p>
            <a:pPr algn="just"/>
            <a:r>
              <a:rPr lang="sq-AL" sz="2800" b="1" dirty="0" smtClean="0"/>
              <a:t>Musulmanlaryň gazanan ýeňşiniň netijesinde Arabystanda, Muhammet pygamberiň baştutanlygynda bitewi musulman döwleti döräpdir. </a:t>
            </a:r>
            <a:r>
              <a:rPr lang="sq-AL" sz="2800" b="1" dirty="0" smtClean="0"/>
              <a:t>632-nji </a:t>
            </a:r>
            <a:r>
              <a:rPr lang="sq-AL" sz="2800" b="1" dirty="0" smtClean="0"/>
              <a:t>ýylda Pygamber aradan çykýar. Onuň ýerine pygamberiň orunbasaryny - halyflary saýlap başlaýarlar. Başky halyflar Abu Bekr (632 - 634 ý), Omar (634 - 644 ý.), Osman (644- 656 ý.) we Aly (656 </a:t>
            </a:r>
            <a:r>
              <a:rPr lang="sq-AL" sz="2800" b="1" dirty="0" smtClean="0"/>
              <a:t>– 661</a:t>
            </a:r>
            <a:r>
              <a:rPr lang="tk-TM" sz="2800" b="1" dirty="0" smtClean="0"/>
              <a:t> </a:t>
            </a:r>
            <a:r>
              <a:rPr lang="sq-AL" sz="2800" b="1" dirty="0" smtClean="0"/>
              <a:t>ý</a:t>
            </a:r>
            <a:r>
              <a:rPr lang="sq-AL" sz="2800" b="1" dirty="0" smtClean="0"/>
              <a:t>.) bolupdyrlar. Türkmenler olary "Dört Çaryýarlar" diýip atlandyrýarlar. Halyflar Muhammet Pygamberiň oruntutarlary hasaplanyp, hem dini, hem dünýewi häkimiýeti öz ellerinde jemläpdirler. Arap halyflarynyň dürli döwürlerde 3 sany paýtagty bolupdyr: Medine, Damask we Bagdat şäherleri</a:t>
            </a:r>
            <a:r>
              <a:rPr lang="sq-AL" sz="2800" b="1" dirty="0" smtClean="0"/>
              <a:t>.</a:t>
            </a:r>
            <a:endParaRPr lang="ru-RU" sz="28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681682"/>
          </a:xfrm>
        </p:spPr>
        <p:txBody>
          <a:bodyPr/>
          <a:lstStyle/>
          <a:p>
            <a:pPr algn="just"/>
            <a:r>
              <a:rPr lang="sq-AL" b="1" dirty="0" smtClean="0"/>
              <a:t>Bitewi arap döwleti emele gelenden soň, täze ýerleri eýelemek we yslam dinini ýaýratmak üçin ýörişler başlanýar</a:t>
            </a:r>
            <a:r>
              <a:rPr lang="sq-AL" b="1" dirty="0" smtClean="0"/>
              <a:t>.</a:t>
            </a:r>
            <a:r>
              <a:rPr lang="tk-TM" b="1" dirty="0" smtClean="0"/>
              <a:t> </a:t>
            </a:r>
            <a:r>
              <a:rPr lang="sq-AL" b="1" dirty="0" smtClean="0"/>
              <a:t>Araplar Eýrana girende, sasanylaryň patyşasy Ýezdigert III paýtagtyny taşlap, Merwe gaçyp gelipdir we şol ýerde öldürilipdir. 651-nji ýylda araplar Türkmenistanyň günorta etraplarynda peýda bolýarlar. Horasany tutuşlygyna eýeläp, Nusaý, Abiwert, Sarahs şäherlerini gabapdyrlar. Şäher ilaty garşylyk görkezmezden boýun egip, köp mukdarda paç tölemeli bolupdyr</a:t>
            </a:r>
            <a:r>
              <a:rPr lang="sq-AL" b="1" dirty="0" smtClean="0"/>
              <a:t>.</a:t>
            </a:r>
            <a:r>
              <a:rPr lang="tk-TM" b="1" dirty="0" smtClean="0"/>
              <a:t> </a:t>
            </a:r>
            <a:r>
              <a:rPr lang="sq-AL" b="1" dirty="0" smtClean="0"/>
              <a:t>Muňa garamazdan, Türkmenistanyň käbir ýerlerinde birnäçe ýyllap araplara garşy söweşipdirler.</a:t>
            </a:r>
            <a:endParaRPr lang="ru-RU" b="1"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472518" cy="6286544"/>
          </a:xfrm>
        </p:spPr>
        <p:txBody>
          <a:bodyPr>
            <a:normAutofit fontScale="92500"/>
          </a:bodyPr>
          <a:lstStyle/>
          <a:p>
            <a:pPr algn="just"/>
            <a:r>
              <a:rPr lang="sq-AL" b="1" dirty="0" smtClean="0"/>
              <a:t>Arap halyfatynyň öz içinde hem nebere göreşi ýaýbaňlanypdyr. Omeýatlar neberesi (651 - 750 ý.) bilen apbasylaryň (749 - 1258 ý.) neberesinin arasynda ýiti göreş bolupdyr. </a:t>
            </a:r>
            <a:r>
              <a:rPr lang="sq-AL" b="1" dirty="0" smtClean="0"/>
              <a:t>Apbasylar </a:t>
            </a:r>
            <a:r>
              <a:rPr lang="sq-AL" b="1" dirty="0" smtClean="0"/>
              <a:t>Muhammet Pygamberiň urugyndan bolandyklary üçin, halyflyk ilkinji nobatda özlerine degişli diýip hasap edipdirler.</a:t>
            </a:r>
            <a:endParaRPr lang="ru-RU" b="1" dirty="0" smtClean="0"/>
          </a:p>
          <a:p>
            <a:pPr algn="just"/>
            <a:r>
              <a:rPr lang="sq-AL" b="1" dirty="0" smtClean="0"/>
              <a:t>Öz döwrüniň görnükli diplomaty Abu Muslim apbasylaryň adyndan hereket etmek üçin 747-nji ýylda Horasana gelipdir we Merwden 20 km günbatardaky Mahuwan obasynda saklanypdyr. </a:t>
            </a:r>
            <a:r>
              <a:rPr lang="sq-AL" b="1" dirty="0" smtClean="0"/>
              <a:t>Gozgalaňa </a:t>
            </a:r>
            <a:r>
              <a:rPr lang="sq-AL" b="1" dirty="0" smtClean="0"/>
              <a:t>jemi 100 müňe çenli adam gatnaşypdyr. Abu Muslimiň gozgalaňy Merkezi Aziýada bolan gozgalaňlaryň iň ulusy hasaplanýar</a:t>
            </a:r>
            <a:r>
              <a:rPr lang="sq-AL" b="1" dirty="0" smtClean="0"/>
              <a:t>.</a:t>
            </a:r>
            <a:r>
              <a:rPr lang="sq-AL" dirty="0" smtClean="0"/>
              <a:t> </a:t>
            </a:r>
            <a:r>
              <a:rPr lang="sq-AL" b="1" dirty="0" smtClean="0"/>
              <a:t>Abu Muslim 748-nji ýylda Merwi basyp alýar. </a:t>
            </a:r>
            <a:r>
              <a:rPr lang="sq-AL" b="1" dirty="0" smtClean="0"/>
              <a:t>750-nji </a:t>
            </a:r>
            <a:r>
              <a:rPr lang="sq-AL" b="1" dirty="0" smtClean="0"/>
              <a:t>ýyldaky halk gozgalaňynyň netijesinde omeýatlaryň neberesi ýykylyp, häkimiýet apbasylaryň eline geçipdir. </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643998" cy="6286544"/>
          </a:xfrm>
        </p:spPr>
        <p:txBody>
          <a:bodyPr>
            <a:normAutofit/>
          </a:bodyPr>
          <a:lstStyle/>
          <a:p>
            <a:pPr algn="just"/>
            <a:r>
              <a:rPr lang="sq-AL" b="1" dirty="0" smtClean="0"/>
              <a:t>VIII asyrda Merkezi Aziýanyň köp ýerlerinde araplaryň agalygyna garşy halk gozgalaňlary bolup geçipdir. 776-njy ýylda başlanan şeýle gozgalaňlaryň birine Mukanna lakamly Haşym ibn Hekim ýolbaşçylyk edipdir</a:t>
            </a:r>
            <a:r>
              <a:rPr lang="sq-AL" b="1" dirty="0" smtClean="0"/>
              <a:t>.</a:t>
            </a:r>
            <a:r>
              <a:rPr lang="sq-AL" b="1" dirty="0" smtClean="0"/>
              <a:t> 760-njy ýylda Buharanyň golaýyndaky Narşah obasynda Mukannanyň "ak geýimli" nökerleri bilen araplaryň arasynda uly çaknyşyk bolupdyr. Mukanna söweşi uzaga çekdirmän ýaraşyk teklip edip, öz tarapdarlaryny öýli-öyüne dargadýar. Emma soňky ýyllarda Mukanna ýene-de gozgalaňa gaýtadan başlapdyr. 783-nji ýylda bolan söweşde Mukannanyň tarapdarlary araplardan ýeňlipdir. Diri ele salnanlary rehimsiz jezalandyrypdyrlar. Mukanna ýesir düşmejek bolup özüni oda urup ölüpdir</a:t>
            </a:r>
            <a:r>
              <a:rPr lang="sq-AL" b="1" dirty="0" smtClean="0"/>
              <a:t>.</a:t>
            </a:r>
            <a:endParaRPr lang="ru-RU"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867524"/>
          </a:xfrm>
        </p:spPr>
        <p:txBody>
          <a:bodyPr>
            <a:noAutofit/>
          </a:bodyPr>
          <a:lstStyle/>
          <a:p>
            <a:pPr lvl="0" algn="ctr"/>
            <a:r>
              <a:rPr lang="ru-RU" sz="3200" b="1" dirty="0" smtClean="0">
                <a:solidFill>
                  <a:schemeClr val="accent1">
                    <a:lumMod val="75000"/>
                  </a:schemeClr>
                </a:solidFill>
              </a:rPr>
              <a:t>4. I</a:t>
            </a:r>
            <a:r>
              <a:rPr lang="en-US" sz="3200" b="1" dirty="0" smtClean="0">
                <a:solidFill>
                  <a:schemeClr val="accent1">
                    <a:lumMod val="75000"/>
                  </a:schemeClr>
                </a:solidFill>
              </a:rPr>
              <a:t>X </a:t>
            </a:r>
            <a:r>
              <a:rPr lang="en-US" sz="3200" b="1" dirty="0" err="1" smtClean="0">
                <a:solidFill>
                  <a:schemeClr val="accent1">
                    <a:lumMod val="75000"/>
                  </a:schemeClr>
                </a:solidFill>
              </a:rPr>
              <a:t>asyry</a:t>
            </a:r>
            <a:r>
              <a:rPr lang="ru-RU" sz="3200" b="1" dirty="0" err="1" smtClean="0">
                <a:solidFill>
                  <a:schemeClr val="accent1">
                    <a:lumMod val="75000"/>
                  </a:schemeClr>
                </a:solidFill>
              </a:rPr>
              <a:t>ň</a:t>
            </a:r>
            <a:r>
              <a:rPr lang="ru-RU" sz="3200" b="1" dirty="0" smtClean="0">
                <a:solidFill>
                  <a:schemeClr val="accent1">
                    <a:lumMod val="75000"/>
                  </a:schemeClr>
                </a:solidFill>
              </a:rPr>
              <a:t> </a:t>
            </a:r>
            <a:r>
              <a:rPr lang="ru-RU" sz="3200" b="1" dirty="0" err="1" smtClean="0">
                <a:solidFill>
                  <a:schemeClr val="accent1">
                    <a:lumMod val="75000"/>
                  </a:schemeClr>
                </a:solidFill>
              </a:rPr>
              <a:t>başlarynda</a:t>
            </a:r>
            <a:r>
              <a:rPr lang="ru-RU" sz="3200" b="1" dirty="0" smtClean="0">
                <a:solidFill>
                  <a:schemeClr val="accent1">
                    <a:lumMod val="75000"/>
                  </a:schemeClr>
                </a:solidFill>
              </a:rPr>
              <a:t>, </a:t>
            </a:r>
            <a:r>
              <a:rPr lang="en-US" sz="3200" b="1" dirty="0" smtClean="0">
                <a:solidFill>
                  <a:schemeClr val="accent1">
                    <a:lumMod val="75000"/>
                  </a:schemeClr>
                </a:solidFill>
              </a:rPr>
              <a:t>X </a:t>
            </a:r>
            <a:r>
              <a:rPr lang="ru-RU" sz="3200" b="1" dirty="0" err="1" smtClean="0">
                <a:solidFill>
                  <a:schemeClr val="accent1">
                    <a:lumMod val="75000"/>
                  </a:schemeClr>
                </a:solidFill>
              </a:rPr>
              <a:t>asyryň</a:t>
            </a:r>
            <a:r>
              <a:rPr lang="ru-RU" sz="3200" b="1" dirty="0" smtClean="0">
                <a:solidFill>
                  <a:schemeClr val="accent1">
                    <a:lumMod val="75000"/>
                  </a:schemeClr>
                </a:solidFill>
              </a:rPr>
              <a:t> </a:t>
            </a:r>
            <a:r>
              <a:rPr lang="ru-RU" sz="3200" b="1" dirty="0" err="1" smtClean="0">
                <a:solidFill>
                  <a:schemeClr val="accent1">
                    <a:lumMod val="75000"/>
                  </a:schemeClr>
                </a:solidFill>
              </a:rPr>
              <a:t>ahyrynda</a:t>
            </a:r>
            <a:r>
              <a:rPr lang="ru-RU" sz="3200" b="1" dirty="0" smtClean="0">
                <a:solidFill>
                  <a:schemeClr val="accent1">
                    <a:lumMod val="75000"/>
                  </a:schemeClr>
                </a:solidFill>
              </a:rPr>
              <a:t> </a:t>
            </a:r>
            <a:r>
              <a:rPr lang="ru-RU" sz="3200" b="1" dirty="0" err="1" smtClean="0">
                <a:solidFill>
                  <a:schemeClr val="accent1">
                    <a:lumMod val="75000"/>
                  </a:schemeClr>
                </a:solidFill>
              </a:rPr>
              <a:t>emele</a:t>
            </a:r>
            <a:r>
              <a:rPr lang="ru-RU" sz="3200" b="1" dirty="0" smtClean="0">
                <a:solidFill>
                  <a:schemeClr val="accent1">
                    <a:lumMod val="75000"/>
                  </a:schemeClr>
                </a:solidFill>
              </a:rPr>
              <a:t> </a:t>
            </a:r>
            <a:r>
              <a:rPr lang="ru-RU" sz="3200" b="1" dirty="0" err="1" smtClean="0">
                <a:solidFill>
                  <a:schemeClr val="accent1">
                    <a:lumMod val="75000"/>
                  </a:schemeClr>
                </a:solidFill>
              </a:rPr>
              <a:t>gelen</a:t>
            </a:r>
            <a:r>
              <a:rPr lang="ru-RU" sz="3200" b="1" dirty="0" smtClean="0">
                <a:solidFill>
                  <a:schemeClr val="accent1">
                    <a:lumMod val="75000"/>
                  </a:schemeClr>
                </a:solidFill>
              </a:rPr>
              <a:t> </a:t>
            </a:r>
            <a:r>
              <a:rPr lang="ru-RU" sz="3200" b="1" dirty="0" err="1" smtClean="0">
                <a:solidFill>
                  <a:schemeClr val="accent1">
                    <a:lumMod val="75000"/>
                  </a:schemeClr>
                </a:solidFill>
              </a:rPr>
              <a:t>döwletler</a:t>
            </a:r>
            <a:r>
              <a:rPr lang="ru-RU" sz="3200" b="1" dirty="0" smtClean="0">
                <a:solidFill>
                  <a:schemeClr val="accent1">
                    <a:lumMod val="75000"/>
                  </a:schemeClr>
                </a:solidFill>
              </a:rPr>
              <a:t>.</a:t>
            </a:r>
            <a:endParaRPr lang="ru-RU" sz="2800" dirty="0"/>
          </a:p>
        </p:txBody>
      </p:sp>
      <p:sp>
        <p:nvSpPr>
          <p:cNvPr id="3" name="Содержимое 2"/>
          <p:cNvSpPr>
            <a:spLocks noGrp="1"/>
          </p:cNvSpPr>
          <p:nvPr>
            <p:ph idx="1"/>
          </p:nvPr>
        </p:nvSpPr>
        <p:spPr>
          <a:xfrm>
            <a:off x="142844" y="1285860"/>
            <a:ext cx="8858312" cy="5429288"/>
          </a:xfrm>
        </p:spPr>
        <p:txBody>
          <a:bodyPr>
            <a:normAutofit fontScale="92500" lnSpcReduction="10000"/>
          </a:bodyPr>
          <a:lstStyle/>
          <a:p>
            <a:pPr algn="just"/>
            <a:r>
              <a:rPr lang="sq-AL" b="1" i="1" dirty="0" smtClean="0">
                <a:solidFill>
                  <a:srgbClr val="FFC000"/>
                </a:solidFill>
                <a:effectLst>
                  <a:outerShdw blurRad="38100" dist="38100" dir="2700000" algn="tl">
                    <a:srgbClr val="000000">
                      <a:alpha val="43137"/>
                    </a:srgbClr>
                  </a:outerShdw>
                </a:effectLst>
              </a:rPr>
              <a:t>Tahyrylar döwletiniň döremegi</a:t>
            </a:r>
            <a:r>
              <a:rPr lang="sq-AL" b="1" dirty="0" smtClean="0">
                <a:solidFill>
                  <a:srgbClr val="FFC000"/>
                </a:solidFill>
                <a:effectLst>
                  <a:outerShdw blurRad="38100" dist="38100" dir="2700000" algn="tl">
                    <a:srgbClr val="000000">
                      <a:alpha val="43137"/>
                    </a:srgbClr>
                  </a:outerShdw>
                </a:effectLst>
              </a:rPr>
              <a:t>. </a:t>
            </a:r>
            <a:r>
              <a:rPr lang="sq-AL" b="1" dirty="0" smtClean="0"/>
              <a:t>Halyf  Mamun 812-nji ýylda Horasanyň hökümdary edip Hyrat welaýatyndan bolan Tahyr ibn Hüseýini belläpdir. </a:t>
            </a:r>
            <a:r>
              <a:rPr lang="sq-AL" b="1" dirty="0" smtClean="0"/>
              <a:t>Şondan </a:t>
            </a:r>
            <a:r>
              <a:rPr lang="sq-AL" b="1" dirty="0" smtClean="0"/>
              <a:t>soňra Mamun ony ýokary wezipelere işe çekipdir. Tahyr Horasana gelenden bir ýyl geçip-geçmänkä garaşsyzlygyny yglan edipdir. Döwletiň paýtagty Nişapur şäheri </a:t>
            </a:r>
            <a:r>
              <a:rPr lang="sq-AL" b="1" dirty="0" smtClean="0"/>
              <a:t>bolupdyr.</a:t>
            </a:r>
            <a:r>
              <a:rPr lang="tk-TM" b="1" dirty="0" smtClean="0"/>
              <a:t> </a:t>
            </a:r>
            <a:r>
              <a:rPr lang="sq-AL" b="1" dirty="0" smtClean="0"/>
              <a:t>Emma </a:t>
            </a:r>
            <a:r>
              <a:rPr lang="sq-AL" b="1" dirty="0" smtClean="0"/>
              <a:t>Tahyr tiz wagtdan halyf tarapyndan awy berlip öldürilipdir.</a:t>
            </a:r>
            <a:endParaRPr lang="ru-RU" b="1" dirty="0" smtClean="0"/>
          </a:p>
          <a:p>
            <a:pPr algn="just"/>
            <a:r>
              <a:rPr lang="sq-AL" b="1" dirty="0" smtClean="0"/>
              <a:t>Tahyr ibn Hüseýinden soň, onuň ogly Abdylla ibn Tahyr hökümdar bolýar. Abdylla Tahyrylar döwletiniň häkimligini Mawerannahra, Horezme, Gürgene hem ýöredipdir. Bu döwürde ekerançylygy giňeltmek, suwaryş desgalaryny gurmak boýunça köp işler başlanypdyr. Tahyrylar döwleti 873-nji ýylda Saffarylar döwletiniň zarbasy netijesinde synypdyr</a:t>
            </a:r>
            <a:r>
              <a:rPr lang="sq-AL" b="1" dirty="0" smtClean="0"/>
              <a:t>.</a:t>
            </a:r>
            <a:endParaRPr lang="ru-RU"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571504"/>
          </a:xfrm>
        </p:spPr>
        <p:txBody>
          <a:bodyPr>
            <a:noAutofit/>
          </a:bodyPr>
          <a:lstStyle/>
          <a:p>
            <a:pPr algn="ctr"/>
            <a:r>
              <a:rPr lang="sq-AL" sz="3200" b="1" dirty="0" smtClean="0">
                <a:solidFill>
                  <a:schemeClr val="accent4">
                    <a:lumMod val="75000"/>
                  </a:schemeClr>
                </a:solidFill>
                <a:effectLst>
                  <a:outerShdw blurRad="38100" dist="38100" dir="2700000" algn="tl">
                    <a:srgbClr val="000000">
                      <a:alpha val="43137"/>
                    </a:srgbClr>
                  </a:outerShdw>
                </a:effectLst>
              </a:rPr>
              <a:t>Saffarylar döwletiniň döremegi. </a:t>
            </a:r>
            <a:endParaRPr lang="ru-RU" sz="3200" b="1" dirty="0">
              <a:solidFill>
                <a:schemeClr val="accent4">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85720" y="857232"/>
            <a:ext cx="8715436" cy="5786478"/>
          </a:xfrm>
        </p:spPr>
        <p:txBody>
          <a:bodyPr>
            <a:normAutofit lnSpcReduction="10000"/>
          </a:bodyPr>
          <a:lstStyle/>
          <a:p>
            <a:pPr algn="just"/>
            <a:r>
              <a:rPr lang="sq-AL" b="1" dirty="0" smtClean="0"/>
              <a:t>Saffarylar neberesini esaslandyran Ýakup ibn Leýs (861 - 878 ý.) bolupdyr. Maglumatlara görä, Ýakup kümüş ussasy bolupdyr. «Kümüş» sözi bolsa arapça "saffar" diýmek ekeni. 874-nji ýylda Bagdat halyfy Ýakubyň hökümdarlygyny ykrar edipdir. Saffarylaryň sany 15 müň atla ýetipdir. Goşun gullugyna daýhanlar, ýer eýeleri, hatda gullaram alnypdyr. Söweşe pilli goşun hem gatnaşýan eken</a:t>
            </a:r>
            <a:r>
              <a:rPr lang="sq-AL" b="1" dirty="0" smtClean="0"/>
              <a:t>.</a:t>
            </a:r>
            <a:r>
              <a:rPr lang="sq-AL" b="1" dirty="0" smtClean="0"/>
              <a:t> Harby güýjüne göwni ýeten Ýakup 876- njy ýylda Bagdat halyflygyny basyp almaga synanyşyp, ýöriş edipdir. Emma Bagdadyň etegindäki söweşde halyfyň goşunlary tarapyndan kül-peýekun edilipdir. Bu şowsuz ýörişden köp wagt geçmänkä, Ýakup ibn Leýs aradan çykypdyr. Tagty onuň dogany Emir ibn Leýs eýeläpdir we halyf bilen ýaraşyk baglaşypdyr</a:t>
            </a:r>
            <a:r>
              <a:rPr lang="sq-AL" b="1" dirty="0" smtClean="0"/>
              <a:t>.</a:t>
            </a:r>
            <a:endParaRPr lang="ru-RU"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438896"/>
          </a:xfrm>
        </p:spPr>
        <p:txBody>
          <a:bodyPr>
            <a:normAutofit fontScale="90000"/>
          </a:bodyPr>
          <a:lstStyle/>
          <a:p>
            <a:r>
              <a:rPr lang="sq-AL" b="1" dirty="0" smtClean="0"/>
              <a:t>Samanylar döwletiniň döremegi. </a:t>
            </a:r>
            <a:endParaRPr lang="ru-RU" dirty="0"/>
          </a:p>
        </p:txBody>
      </p:sp>
      <p:sp>
        <p:nvSpPr>
          <p:cNvPr id="3" name="Содержимое 2"/>
          <p:cNvSpPr>
            <a:spLocks noGrp="1"/>
          </p:cNvSpPr>
          <p:nvPr>
            <p:ph idx="1"/>
          </p:nvPr>
        </p:nvSpPr>
        <p:spPr>
          <a:xfrm>
            <a:off x="214282" y="928670"/>
            <a:ext cx="8715436" cy="5786478"/>
          </a:xfrm>
        </p:spPr>
        <p:txBody>
          <a:bodyPr>
            <a:normAutofit lnSpcReduction="10000"/>
          </a:bodyPr>
          <a:lstStyle/>
          <a:p>
            <a:pPr algn="just"/>
            <a:r>
              <a:rPr lang="sq-AL" b="1" dirty="0" smtClean="0"/>
              <a:t>818-nji ýyldan başlap Mawerannahryň dürli welaýatlarynda samanylar neberesinden hökümdarlar peýda </a:t>
            </a:r>
            <a:r>
              <a:rPr lang="sq-AL" b="1" dirty="0" smtClean="0"/>
              <a:t>bolupdyr</a:t>
            </a:r>
            <a:r>
              <a:rPr lang="tk-TM" b="1" dirty="0" smtClean="0"/>
              <a:t>. </a:t>
            </a:r>
            <a:r>
              <a:rPr lang="sq-AL" b="1" dirty="0" smtClean="0"/>
              <a:t>Döwleti Ysmaýyl ibn Ahmet (874 - 907 ý.) esaslandyrypdyr. Samanylaryň paýtagty Buhara şäheri bolupdyr. Ysmaýyl häkimiýeti ele alandan soň, basybalyjylykly ýörişlere başlapdyr</a:t>
            </a:r>
            <a:r>
              <a:rPr lang="sq-AL" b="1" dirty="0" smtClean="0"/>
              <a:t>.</a:t>
            </a:r>
            <a:r>
              <a:rPr lang="tk-TM" b="1" dirty="0" smtClean="0"/>
              <a:t> </a:t>
            </a:r>
            <a:r>
              <a:rPr lang="sq-AL" b="1" dirty="0" smtClean="0"/>
              <a:t>Samanylar döwletine Mawerannahrdan daşarda Horasan, Horezm hem degişli edilipdir</a:t>
            </a:r>
            <a:r>
              <a:rPr lang="sq-AL" b="1" dirty="0" smtClean="0"/>
              <a:t>.</a:t>
            </a:r>
            <a:r>
              <a:rPr lang="tk-TM" b="1" dirty="0" smtClean="0"/>
              <a:t> </a:t>
            </a:r>
            <a:r>
              <a:rPr lang="sq-AL" b="1" dirty="0" smtClean="0"/>
              <a:t>Emma X asyryň ahyrlarynda Samany döwleti pese düşüp başlapdyr. Köşkde höküm süren göriplik, şugulçylyk, goşundaky närazylyklar Samany döwletini halys güýçden gaçyrýar. Netijede, Garahanly hany Nasyr ibn Aly Mawerannahryň görnükli adamlaryny öz tarapyna çekip, hiç hili garşylyk görmezden, 999-njy ýylda Buharany eýeleýär.</a:t>
            </a:r>
            <a:endParaRPr lang="ru-RU"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581772"/>
          </a:xfrm>
        </p:spPr>
        <p:txBody>
          <a:bodyPr>
            <a:normAutofit fontScale="90000"/>
          </a:bodyPr>
          <a:lstStyle/>
          <a:p>
            <a:r>
              <a:rPr lang="sq-AL" b="1" dirty="0" smtClean="0"/>
              <a:t>Garahanly türkmenleriň döwleti.</a:t>
            </a:r>
            <a:endParaRPr lang="ru-RU" dirty="0"/>
          </a:p>
        </p:txBody>
      </p:sp>
      <p:sp>
        <p:nvSpPr>
          <p:cNvPr id="3" name="Содержимое 2"/>
          <p:cNvSpPr>
            <a:spLocks noGrp="1"/>
          </p:cNvSpPr>
          <p:nvPr>
            <p:ph idx="1"/>
          </p:nvPr>
        </p:nvSpPr>
        <p:spPr>
          <a:xfrm>
            <a:off x="142844" y="857232"/>
            <a:ext cx="8858312" cy="5857916"/>
          </a:xfrm>
        </p:spPr>
        <p:txBody>
          <a:bodyPr>
            <a:normAutofit fontScale="92500"/>
          </a:bodyPr>
          <a:lstStyle/>
          <a:p>
            <a:pPr algn="just"/>
            <a:r>
              <a:rPr lang="sq-AL" b="1" dirty="0" smtClean="0"/>
              <a:t>Garahanly türkmenleriň döwletini esaslandyran dokuzoguz türkmemeriniň üç taýpasy bolan garlyk, ýagma, çigil(jyky) taýpalary bolupdyrlar</a:t>
            </a:r>
            <a:r>
              <a:rPr lang="sq-AL" b="1" dirty="0" smtClean="0"/>
              <a:t>.</a:t>
            </a:r>
            <a:r>
              <a:rPr lang="sq-AL" b="1" dirty="0" smtClean="0"/>
              <a:t> Garahanly türkmenleriň hökümdarlarynyň ilkinjilerinden Bilge Kül Kadyr han Mawerannahrda hökümdarlyk edipdir. Bilge Kül Kadyr han ýogalandan soň, ogly Bazar Arslan han tagta çykypdyr. Bazar Arslan hanyň ölüminden soňra, Satuk Bugra 924-nji ýylda han bolandan soň, hanlygy yslam döwleti diýip yglan edipdir. Gündogar Türküstanda we Yedisuwda türkmenlerden 200 müň öýli musulmançylygy kabul edipdir.</a:t>
            </a:r>
            <a:endParaRPr lang="ru-RU" b="1" dirty="0" smtClean="0"/>
          </a:p>
          <a:p>
            <a:pPr algn="just"/>
            <a:r>
              <a:rPr lang="sq-AL" b="1" dirty="0" smtClean="0"/>
              <a:t>Agzalalyklar sebäpli Garahanly türkmenleriň döwleti XI asyryň ortalarynda Gündogar Garahanly türkmenleriň we Günbatar Garahanly türkmenleriň hanlyklaryna bölünipdir.</a:t>
            </a:r>
            <a:endParaRPr lang="ru-RU" b="1" dirty="0" smtClean="0"/>
          </a:p>
          <a:p>
            <a:pPr>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14282" y="642918"/>
            <a:ext cx="8715436" cy="592935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632666"/>
          </a:xfrm>
        </p:spPr>
        <p:txBody>
          <a:bodyPr>
            <a:normAutofit fontScale="90000"/>
          </a:bodyPr>
          <a:lstStyle/>
          <a:p>
            <a:pPr lvl="0" algn="ctr"/>
            <a:r>
              <a:rPr lang="en-US" sz="5400" b="1" dirty="0" smtClean="0">
                <a:solidFill>
                  <a:schemeClr val="accent1">
                    <a:lumMod val="75000"/>
                  </a:schemeClr>
                </a:solidFill>
              </a:rPr>
              <a:t>1. </a:t>
            </a:r>
            <a:r>
              <a:rPr lang="ru-RU" sz="5400" b="1" dirty="0" err="1" smtClean="0">
                <a:solidFill>
                  <a:schemeClr val="accent1">
                    <a:lumMod val="75000"/>
                  </a:schemeClr>
                </a:solidFill>
              </a:rPr>
              <a:t>Beýik</a:t>
            </a:r>
            <a:r>
              <a:rPr lang="ru-RU" sz="5400" b="1" dirty="0" smtClean="0">
                <a:solidFill>
                  <a:schemeClr val="accent1">
                    <a:lumMod val="75000"/>
                  </a:schemeClr>
                </a:solidFill>
              </a:rPr>
              <a:t> </a:t>
            </a:r>
            <a:r>
              <a:rPr lang="ru-RU" sz="5400" b="1" dirty="0" err="1" smtClean="0">
                <a:solidFill>
                  <a:schemeClr val="accent1">
                    <a:lumMod val="75000"/>
                  </a:schemeClr>
                </a:solidFill>
              </a:rPr>
              <a:t>ýüpek</a:t>
            </a:r>
            <a:r>
              <a:rPr lang="ru-RU" sz="5400" b="1" dirty="0" smtClean="0">
                <a:solidFill>
                  <a:schemeClr val="accent1">
                    <a:lumMod val="75000"/>
                  </a:schemeClr>
                </a:solidFill>
              </a:rPr>
              <a:t> </a:t>
            </a:r>
            <a:r>
              <a:rPr lang="ru-RU" sz="5400" b="1" dirty="0" err="1" smtClean="0">
                <a:solidFill>
                  <a:schemeClr val="accent1">
                    <a:lumMod val="75000"/>
                  </a:schemeClr>
                </a:solidFill>
              </a:rPr>
              <a:t>ýoly</a:t>
            </a:r>
            <a:r>
              <a:rPr lang="ru-RU" sz="5400" b="1" dirty="0" smtClean="0">
                <a:solidFill>
                  <a:schemeClr val="accent1">
                    <a:lumMod val="75000"/>
                  </a:schemeClr>
                </a:solidFill>
              </a:rPr>
              <a:t>.</a:t>
            </a:r>
            <a:endParaRPr lang="ru-RU" dirty="0"/>
          </a:p>
        </p:txBody>
      </p:sp>
      <p:sp>
        <p:nvSpPr>
          <p:cNvPr id="3" name="Содержимое 2"/>
          <p:cNvSpPr>
            <a:spLocks noGrp="1"/>
          </p:cNvSpPr>
          <p:nvPr>
            <p:ph idx="1"/>
          </p:nvPr>
        </p:nvSpPr>
        <p:spPr>
          <a:xfrm>
            <a:off x="214282" y="785794"/>
            <a:ext cx="8786874" cy="5857916"/>
          </a:xfrm>
        </p:spPr>
        <p:txBody>
          <a:bodyPr>
            <a:normAutofit fontScale="92500" lnSpcReduction="10000"/>
          </a:bodyPr>
          <a:lstStyle/>
          <a:p>
            <a:pPr algn="just"/>
            <a:r>
              <a:rPr lang="en-US" dirty="0" smtClean="0"/>
              <a:t> </a:t>
            </a:r>
            <a:r>
              <a:rPr lang="en-US" sz="2800" b="1" dirty="0" smtClean="0"/>
              <a:t>“</a:t>
            </a:r>
            <a:r>
              <a:rPr lang="en-US" sz="2800" b="1" dirty="0" err="1" smtClean="0"/>
              <a:t>Beýik</a:t>
            </a:r>
            <a:r>
              <a:rPr lang="en-US" sz="2800" b="1" dirty="0" smtClean="0"/>
              <a:t> </a:t>
            </a:r>
            <a:r>
              <a:rPr lang="en-US" sz="2800" b="1" dirty="0" err="1" smtClean="0"/>
              <a:t>ýüpek</a:t>
            </a:r>
            <a:r>
              <a:rPr lang="en-US" sz="2800" b="1" dirty="0" smtClean="0"/>
              <a:t> </a:t>
            </a:r>
            <a:r>
              <a:rPr lang="en-US" sz="2800" b="1" dirty="0" err="1" smtClean="0"/>
              <a:t>ýoly</a:t>
            </a:r>
            <a:r>
              <a:rPr lang="en-US" sz="2800" b="1" dirty="0" smtClean="0"/>
              <a:t>” </a:t>
            </a:r>
            <a:r>
              <a:rPr lang="en-US" sz="2800" b="1" dirty="0" err="1" smtClean="0"/>
              <a:t>Hytaýy</a:t>
            </a:r>
            <a:r>
              <a:rPr lang="en-US" sz="2800" b="1" dirty="0" smtClean="0"/>
              <a:t> </a:t>
            </a:r>
            <a:r>
              <a:rPr lang="en-US" sz="2800" b="1" dirty="0" err="1" smtClean="0"/>
              <a:t>Alynky</a:t>
            </a:r>
            <a:r>
              <a:rPr lang="en-US" sz="2800" b="1" dirty="0" smtClean="0"/>
              <a:t> </a:t>
            </a:r>
            <a:r>
              <a:rPr lang="en-US" sz="2800" b="1" dirty="0" err="1" smtClean="0"/>
              <a:t>Aziýa</a:t>
            </a:r>
            <a:r>
              <a:rPr lang="en-US" sz="2800" b="1" dirty="0" smtClean="0"/>
              <a:t> we </a:t>
            </a:r>
            <a:r>
              <a:rPr lang="en-US" sz="2800" b="1" dirty="0" err="1" smtClean="0"/>
              <a:t>Ýewropa</a:t>
            </a:r>
            <a:r>
              <a:rPr lang="en-US" sz="2800" b="1" dirty="0" smtClean="0"/>
              <a:t> </a:t>
            </a:r>
            <a:r>
              <a:rPr lang="en-US" sz="2800" b="1" dirty="0" err="1" smtClean="0"/>
              <a:t>bilen</a:t>
            </a:r>
            <a:r>
              <a:rPr lang="en-US" sz="2800" b="1" dirty="0" smtClean="0"/>
              <a:t>  </a:t>
            </a:r>
            <a:r>
              <a:rPr lang="en-US" sz="2800" b="1" dirty="0" err="1" smtClean="0"/>
              <a:t>baglanyşdyrýan</a:t>
            </a:r>
            <a:r>
              <a:rPr lang="en-US" sz="2800" b="1" dirty="0" smtClean="0"/>
              <a:t>  </a:t>
            </a:r>
            <a:r>
              <a:rPr lang="en-US" sz="2800" b="1" dirty="0" err="1" smtClean="0"/>
              <a:t>söwda</a:t>
            </a:r>
            <a:r>
              <a:rPr lang="en-US" sz="2800" b="1" dirty="0" smtClean="0"/>
              <a:t>  </a:t>
            </a:r>
            <a:r>
              <a:rPr lang="en-US" sz="2800" b="1" dirty="0" err="1" smtClean="0"/>
              <a:t>kerwen</a:t>
            </a:r>
            <a:r>
              <a:rPr lang="en-US" sz="2800" b="1" dirty="0" smtClean="0"/>
              <a:t>  </a:t>
            </a:r>
            <a:r>
              <a:rPr lang="en-US" sz="2800" b="1" dirty="0" err="1" smtClean="0"/>
              <a:t>ýoludyr</a:t>
            </a:r>
            <a:r>
              <a:rPr lang="en-US" sz="2800" b="1" dirty="0" smtClean="0"/>
              <a:t>.  </a:t>
            </a:r>
            <a:r>
              <a:rPr lang="en-US" sz="2800" b="1" dirty="0" err="1" smtClean="0"/>
              <a:t>Hytaýyň</a:t>
            </a:r>
            <a:r>
              <a:rPr lang="en-US" sz="2800" b="1" dirty="0" smtClean="0"/>
              <a:t>  </a:t>
            </a:r>
            <a:r>
              <a:rPr lang="en-US" sz="2800" b="1" dirty="0" err="1" smtClean="0"/>
              <a:t>daşary</a:t>
            </a:r>
            <a:r>
              <a:rPr lang="en-US" sz="2800" b="1" dirty="0" smtClean="0"/>
              <a:t> </a:t>
            </a:r>
            <a:r>
              <a:rPr lang="en-US" sz="2800" b="1" dirty="0" err="1" smtClean="0"/>
              <a:t>ýurtlara</a:t>
            </a:r>
            <a:r>
              <a:rPr lang="en-US" sz="2800" b="1" dirty="0" smtClean="0"/>
              <a:t> </a:t>
            </a:r>
            <a:r>
              <a:rPr lang="en-US" sz="2800" b="1" dirty="0" err="1" smtClean="0"/>
              <a:t>çykarýan</a:t>
            </a:r>
            <a:r>
              <a:rPr lang="en-US" sz="2800" b="1" dirty="0" smtClean="0"/>
              <a:t> </a:t>
            </a:r>
            <a:r>
              <a:rPr lang="en-US" sz="2800" b="1" dirty="0" err="1" smtClean="0"/>
              <a:t>harytlary</a:t>
            </a:r>
            <a:r>
              <a:rPr lang="en-US" sz="2800" b="1" dirty="0" smtClean="0"/>
              <a:t> </a:t>
            </a:r>
            <a:r>
              <a:rPr lang="en-US" sz="2800" b="1" dirty="0" err="1" smtClean="0"/>
              <a:t>diňe</a:t>
            </a:r>
            <a:r>
              <a:rPr lang="en-US" sz="2800" b="1" dirty="0" smtClean="0"/>
              <a:t> </a:t>
            </a:r>
            <a:r>
              <a:rPr lang="en-US" sz="2800" b="1" dirty="0" err="1" smtClean="0"/>
              <a:t>ýüpek</a:t>
            </a:r>
            <a:r>
              <a:rPr lang="en-US" sz="2800" b="1" dirty="0" smtClean="0"/>
              <a:t> </a:t>
            </a:r>
            <a:r>
              <a:rPr lang="en-US" sz="2800" b="1" dirty="0" err="1" smtClean="0"/>
              <a:t>matadan</a:t>
            </a:r>
            <a:r>
              <a:rPr lang="en-US" sz="2800" b="1" dirty="0" smtClean="0"/>
              <a:t> </a:t>
            </a:r>
            <a:r>
              <a:rPr lang="en-US" sz="2800" b="1" dirty="0" err="1" smtClean="0"/>
              <a:t>ybarat</a:t>
            </a:r>
            <a:r>
              <a:rPr lang="en-US" sz="2800" b="1" dirty="0" smtClean="0"/>
              <a:t> </a:t>
            </a:r>
            <a:r>
              <a:rPr lang="en-US" sz="2800" b="1" dirty="0" err="1" smtClean="0"/>
              <a:t>bolman</a:t>
            </a:r>
            <a:r>
              <a:rPr lang="en-US" sz="2800" b="1" dirty="0" smtClean="0"/>
              <a:t>, </a:t>
            </a:r>
            <a:r>
              <a:rPr lang="en-US" sz="2800" b="1" dirty="0" err="1" smtClean="0"/>
              <a:t>eýsem</a:t>
            </a:r>
            <a:r>
              <a:rPr lang="en-US" sz="2800" b="1" dirty="0" smtClean="0"/>
              <a:t>  </a:t>
            </a:r>
            <a:r>
              <a:rPr lang="en-US" sz="2800" b="1" dirty="0" err="1" smtClean="0"/>
              <a:t>çaý</a:t>
            </a:r>
            <a:r>
              <a:rPr lang="en-US" sz="2800" b="1" dirty="0" smtClean="0"/>
              <a:t>,  </a:t>
            </a:r>
            <a:r>
              <a:rPr lang="en-US" sz="2800" b="1" dirty="0" err="1" smtClean="0"/>
              <a:t>farfor</a:t>
            </a:r>
            <a:r>
              <a:rPr lang="en-US" sz="2800" b="1" dirty="0" smtClean="0"/>
              <a:t>,  </a:t>
            </a:r>
            <a:r>
              <a:rPr lang="en-US" sz="2800" b="1" dirty="0" err="1" smtClean="0"/>
              <a:t>bezeg</a:t>
            </a:r>
            <a:r>
              <a:rPr lang="en-US" sz="2800" b="1" dirty="0" smtClean="0"/>
              <a:t>  </a:t>
            </a:r>
            <a:r>
              <a:rPr lang="en-US" sz="2800" b="1" dirty="0" err="1" smtClean="0"/>
              <a:t>üçin</a:t>
            </a:r>
            <a:r>
              <a:rPr lang="en-US" sz="2800" b="1" dirty="0" smtClean="0"/>
              <a:t>  </a:t>
            </a:r>
            <a:r>
              <a:rPr lang="en-US" sz="2800" b="1" dirty="0" err="1" smtClean="0"/>
              <a:t>boýag</a:t>
            </a:r>
            <a:r>
              <a:rPr lang="en-US" sz="2800" b="1" dirty="0" smtClean="0"/>
              <a:t>,  </a:t>
            </a:r>
            <a:r>
              <a:rPr lang="en-US" sz="2800" b="1" dirty="0" err="1" smtClean="0"/>
              <a:t>kagyz</a:t>
            </a:r>
            <a:r>
              <a:rPr lang="en-US" sz="2800" b="1" dirty="0" smtClean="0"/>
              <a:t>  </a:t>
            </a:r>
            <a:r>
              <a:rPr lang="en-US" sz="2800" b="1" dirty="0" err="1" smtClean="0"/>
              <a:t>önümleri</a:t>
            </a:r>
            <a:r>
              <a:rPr lang="en-US" sz="2800" b="1" dirty="0" smtClean="0"/>
              <a:t> </a:t>
            </a:r>
            <a:r>
              <a:rPr lang="en-US" sz="2800" b="1" dirty="0" err="1" smtClean="0"/>
              <a:t>çykarypdyr</a:t>
            </a:r>
            <a:r>
              <a:rPr lang="en-US" sz="2800" b="1" dirty="0" smtClean="0"/>
              <a:t>.  Bu  </a:t>
            </a:r>
            <a:r>
              <a:rPr lang="en-US" sz="2800" b="1" dirty="0" err="1" smtClean="0"/>
              <a:t>harytlar</a:t>
            </a:r>
            <a:r>
              <a:rPr lang="en-US" sz="2800" b="1" dirty="0" smtClean="0"/>
              <a:t>  </a:t>
            </a:r>
            <a:r>
              <a:rPr lang="en-US" sz="2800" b="1" dirty="0" err="1" smtClean="0"/>
              <a:t>Ýewropanyň</a:t>
            </a:r>
            <a:r>
              <a:rPr lang="en-US" sz="2800" b="1" dirty="0" smtClean="0"/>
              <a:t>  </a:t>
            </a:r>
            <a:r>
              <a:rPr lang="en-US" sz="2800" b="1" dirty="0" err="1" smtClean="0"/>
              <a:t>bazarlarynda</a:t>
            </a:r>
            <a:r>
              <a:rPr lang="en-US" sz="2800" b="1" dirty="0" smtClean="0"/>
              <a:t>  </a:t>
            </a:r>
            <a:r>
              <a:rPr lang="en-US" sz="2800" b="1" dirty="0" err="1" smtClean="0"/>
              <a:t>geçginli</a:t>
            </a:r>
            <a:r>
              <a:rPr lang="en-US" sz="2800" b="1" dirty="0" smtClean="0"/>
              <a:t> </a:t>
            </a:r>
            <a:r>
              <a:rPr lang="en-US" sz="2800" b="1" dirty="0" err="1" smtClean="0"/>
              <a:t>eken</a:t>
            </a:r>
            <a:r>
              <a:rPr lang="en-US" sz="2800" b="1" dirty="0" smtClean="0"/>
              <a:t>.  </a:t>
            </a:r>
            <a:r>
              <a:rPr lang="en-US" sz="2800" b="1" dirty="0" err="1" smtClean="0"/>
              <a:t>Ýöne</a:t>
            </a:r>
            <a:r>
              <a:rPr lang="en-US" sz="2800" b="1" dirty="0" smtClean="0"/>
              <a:t>  </a:t>
            </a:r>
            <a:r>
              <a:rPr lang="en-US" sz="2800" b="1" dirty="0" err="1" smtClean="0"/>
              <a:t>Hytaýyň</a:t>
            </a:r>
            <a:r>
              <a:rPr lang="en-US" sz="2800" b="1" dirty="0" smtClean="0"/>
              <a:t>  </a:t>
            </a:r>
            <a:r>
              <a:rPr lang="en-US" sz="2800" b="1" dirty="0" err="1" smtClean="0"/>
              <a:t>esasy</a:t>
            </a:r>
            <a:r>
              <a:rPr lang="en-US" sz="2800" b="1" dirty="0" smtClean="0"/>
              <a:t>  </a:t>
            </a:r>
            <a:r>
              <a:rPr lang="en-US" sz="2800" b="1" dirty="0" err="1" smtClean="0"/>
              <a:t>harytlarynyň</a:t>
            </a:r>
            <a:r>
              <a:rPr lang="en-US" sz="2800" b="1" dirty="0" smtClean="0"/>
              <a:t>  </a:t>
            </a:r>
            <a:r>
              <a:rPr lang="en-US" sz="2800" b="1" dirty="0" err="1" smtClean="0"/>
              <a:t>ýüpekdigini</a:t>
            </a:r>
            <a:r>
              <a:rPr lang="en-US" sz="2800" b="1" dirty="0" smtClean="0"/>
              <a:t>  </a:t>
            </a:r>
            <a:r>
              <a:rPr lang="en-US" sz="2800" b="1" dirty="0" err="1" smtClean="0"/>
              <a:t>nazara</a:t>
            </a:r>
            <a:r>
              <a:rPr lang="en-US" sz="2800" b="1" dirty="0" smtClean="0"/>
              <a:t> </a:t>
            </a:r>
            <a:r>
              <a:rPr lang="en-US" sz="2800" b="1" dirty="0" err="1" smtClean="0"/>
              <a:t>alyp</a:t>
            </a:r>
            <a:r>
              <a:rPr lang="en-US" sz="2800" b="1" dirty="0" smtClean="0"/>
              <a:t> </a:t>
            </a:r>
            <a:r>
              <a:rPr lang="en-US" sz="2800" b="1" dirty="0" err="1" smtClean="0"/>
              <a:t>bu</a:t>
            </a:r>
            <a:r>
              <a:rPr lang="en-US" sz="2800" b="1" dirty="0" smtClean="0"/>
              <a:t> </a:t>
            </a:r>
            <a:r>
              <a:rPr lang="en-US" sz="2800" b="1" dirty="0" err="1" smtClean="0"/>
              <a:t>söwda</a:t>
            </a:r>
            <a:r>
              <a:rPr lang="en-US" sz="2800" b="1" dirty="0" smtClean="0"/>
              <a:t> </a:t>
            </a:r>
            <a:r>
              <a:rPr lang="en-US" sz="2800" b="1" dirty="0" err="1" smtClean="0"/>
              <a:t>ýoluna</a:t>
            </a:r>
            <a:r>
              <a:rPr lang="en-US" sz="2800" b="1" dirty="0" smtClean="0"/>
              <a:t> “</a:t>
            </a:r>
            <a:r>
              <a:rPr lang="en-US" sz="2800" b="1" dirty="0" err="1" smtClean="0"/>
              <a:t>Beýik</a:t>
            </a:r>
            <a:r>
              <a:rPr lang="en-US" sz="2800" b="1" dirty="0" smtClean="0"/>
              <a:t> </a:t>
            </a:r>
            <a:r>
              <a:rPr lang="en-US" sz="2800" b="1" dirty="0" err="1" smtClean="0"/>
              <a:t>ýüpek</a:t>
            </a:r>
            <a:r>
              <a:rPr lang="en-US" sz="2800" b="1" dirty="0" smtClean="0"/>
              <a:t> </a:t>
            </a:r>
            <a:r>
              <a:rPr lang="en-US" sz="2800" b="1" dirty="0" err="1" smtClean="0"/>
              <a:t>ýoly</a:t>
            </a:r>
            <a:r>
              <a:rPr lang="en-US" sz="2800" b="1" dirty="0" smtClean="0"/>
              <a:t>” </a:t>
            </a:r>
            <a:r>
              <a:rPr lang="en-US" sz="2800" b="1" dirty="0" err="1" smtClean="0"/>
              <a:t>diýip</a:t>
            </a:r>
            <a:r>
              <a:rPr lang="en-US" sz="2800" b="1" dirty="0" smtClean="0"/>
              <a:t> at </a:t>
            </a:r>
            <a:r>
              <a:rPr lang="en-US" sz="2800" b="1" dirty="0" err="1" smtClean="0"/>
              <a:t>beripdirler</a:t>
            </a:r>
            <a:r>
              <a:rPr lang="en-US" sz="2800" b="1" dirty="0" smtClean="0"/>
              <a:t>. </a:t>
            </a:r>
            <a:endParaRPr lang="en-US" sz="2800" b="1" dirty="0" smtClean="0"/>
          </a:p>
          <a:p>
            <a:pPr algn="just"/>
            <a:r>
              <a:rPr lang="en-US" b="1" dirty="0" err="1" smtClean="0"/>
              <a:t>Hytaý</a:t>
            </a:r>
            <a:r>
              <a:rPr lang="en-US" b="1" dirty="0" smtClean="0"/>
              <a:t> </a:t>
            </a:r>
            <a:r>
              <a:rPr lang="en-US" b="1" dirty="0" err="1" smtClean="0"/>
              <a:t>täjirleri</a:t>
            </a:r>
            <a:r>
              <a:rPr lang="en-US" b="1" dirty="0" smtClean="0"/>
              <a:t> </a:t>
            </a:r>
            <a:r>
              <a:rPr lang="en-US" b="1" dirty="0" err="1" smtClean="0"/>
              <a:t>öz</a:t>
            </a:r>
            <a:r>
              <a:rPr lang="en-US" b="1" dirty="0" smtClean="0"/>
              <a:t> </a:t>
            </a:r>
            <a:r>
              <a:rPr lang="en-US" b="1" dirty="0" err="1" smtClean="0"/>
              <a:t>harytlaryny</a:t>
            </a:r>
            <a:r>
              <a:rPr lang="en-US" b="1" dirty="0" smtClean="0"/>
              <a:t> </a:t>
            </a:r>
            <a:r>
              <a:rPr lang="en-US" b="1" dirty="0" err="1" smtClean="0"/>
              <a:t>Merkezi</a:t>
            </a:r>
            <a:r>
              <a:rPr lang="en-US" b="1" dirty="0" smtClean="0"/>
              <a:t> </a:t>
            </a:r>
            <a:r>
              <a:rPr lang="en-US" b="1" dirty="0" err="1" smtClean="0"/>
              <a:t>Aziýanyň</a:t>
            </a:r>
            <a:r>
              <a:rPr lang="en-US" b="1" dirty="0" smtClean="0"/>
              <a:t> </a:t>
            </a:r>
            <a:r>
              <a:rPr lang="en-US" b="1" dirty="0" err="1" smtClean="0"/>
              <a:t>bazarly</a:t>
            </a:r>
            <a:r>
              <a:rPr lang="en-US" b="1" dirty="0" smtClean="0"/>
              <a:t> </a:t>
            </a:r>
            <a:r>
              <a:rPr lang="en-US" b="1" dirty="0" err="1" smtClean="0"/>
              <a:t>şäherleri</a:t>
            </a:r>
            <a:r>
              <a:rPr lang="en-US" b="1" dirty="0" smtClean="0"/>
              <a:t>  </a:t>
            </a:r>
            <a:r>
              <a:rPr lang="en-US" b="1" dirty="0" err="1" smtClean="0"/>
              <a:t>bolan</a:t>
            </a:r>
            <a:r>
              <a:rPr lang="en-US" b="1" dirty="0" smtClean="0"/>
              <a:t>  </a:t>
            </a:r>
            <a:r>
              <a:rPr lang="en-US" b="1" dirty="0" err="1" smtClean="0"/>
              <a:t>Samarkantda</a:t>
            </a:r>
            <a:r>
              <a:rPr lang="en-US" b="1" dirty="0" smtClean="0"/>
              <a:t>,  </a:t>
            </a:r>
            <a:r>
              <a:rPr lang="en-US" b="1" dirty="0" err="1" smtClean="0"/>
              <a:t>Buharada</a:t>
            </a:r>
            <a:r>
              <a:rPr lang="en-US" b="1" dirty="0" smtClean="0"/>
              <a:t>,  </a:t>
            </a:r>
            <a:r>
              <a:rPr lang="en-US" b="1" dirty="0" err="1" smtClean="0"/>
              <a:t>Amulda</a:t>
            </a:r>
            <a:r>
              <a:rPr lang="en-US" b="1" dirty="0" smtClean="0"/>
              <a:t>,  </a:t>
            </a:r>
            <a:r>
              <a:rPr lang="en-US" b="1" dirty="0" err="1" smtClean="0"/>
              <a:t>Horezmde</a:t>
            </a:r>
            <a:r>
              <a:rPr lang="en-US" b="1" dirty="0" smtClean="0"/>
              <a:t>, </a:t>
            </a:r>
            <a:r>
              <a:rPr lang="en-US" b="1" dirty="0" err="1" smtClean="0"/>
              <a:t>Merwde</a:t>
            </a:r>
            <a:r>
              <a:rPr lang="en-US" b="1" dirty="0" smtClean="0"/>
              <a:t> we </a:t>
            </a:r>
            <a:r>
              <a:rPr lang="en-US" b="1" dirty="0" err="1" smtClean="0"/>
              <a:t>beýleki</a:t>
            </a:r>
            <a:r>
              <a:rPr lang="en-US" b="1" dirty="0" smtClean="0"/>
              <a:t> </a:t>
            </a:r>
            <a:r>
              <a:rPr lang="en-US" b="1" dirty="0" err="1" smtClean="0"/>
              <a:t>şäherlerde</a:t>
            </a:r>
            <a:r>
              <a:rPr lang="en-US" b="1" dirty="0" smtClean="0"/>
              <a:t> </a:t>
            </a:r>
            <a:r>
              <a:rPr lang="en-US" b="1" dirty="0" err="1" smtClean="0"/>
              <a:t>ýerleşdiripdirler</a:t>
            </a:r>
            <a:r>
              <a:rPr lang="en-US" b="1" dirty="0" smtClean="0"/>
              <a:t>. </a:t>
            </a:r>
            <a:r>
              <a:rPr lang="en-US" b="1" dirty="0" err="1" smtClean="0"/>
              <a:t>Adatça</a:t>
            </a:r>
            <a:r>
              <a:rPr lang="en-US" b="1" dirty="0" smtClean="0"/>
              <a:t> </a:t>
            </a:r>
            <a:r>
              <a:rPr lang="en-US" b="1" dirty="0" err="1" smtClean="0"/>
              <a:t>hytaýly</a:t>
            </a:r>
            <a:r>
              <a:rPr lang="en-US" b="1" dirty="0" smtClean="0"/>
              <a:t> </a:t>
            </a:r>
            <a:r>
              <a:rPr lang="en-US" b="1" dirty="0" err="1" smtClean="0"/>
              <a:t>täjirler</a:t>
            </a:r>
            <a:r>
              <a:rPr lang="en-US" b="1" dirty="0" smtClean="0"/>
              <a:t>  </a:t>
            </a:r>
            <a:r>
              <a:rPr lang="en-US" b="1" dirty="0" err="1" smtClean="0"/>
              <a:t>Merwden</a:t>
            </a:r>
            <a:r>
              <a:rPr lang="en-US" b="1" dirty="0" smtClean="0"/>
              <a:t>  </a:t>
            </a:r>
            <a:r>
              <a:rPr lang="en-US" b="1" dirty="0" err="1" smtClean="0"/>
              <a:t>günorta-günbatara</a:t>
            </a:r>
            <a:r>
              <a:rPr lang="en-US" b="1" dirty="0" smtClean="0"/>
              <a:t>  </a:t>
            </a:r>
            <a:r>
              <a:rPr lang="en-US" b="1" dirty="0" err="1" smtClean="0"/>
              <a:t>Nişapura</a:t>
            </a:r>
            <a:r>
              <a:rPr lang="en-US" b="1" dirty="0" smtClean="0"/>
              <a:t>  (</a:t>
            </a:r>
            <a:r>
              <a:rPr lang="en-US" b="1" dirty="0" err="1" smtClean="0"/>
              <a:t>Eýrana</a:t>
            </a:r>
            <a:r>
              <a:rPr lang="en-US" b="1" dirty="0" smtClean="0"/>
              <a:t>) </a:t>
            </a:r>
            <a:r>
              <a:rPr lang="en-US" b="1" dirty="0" err="1" smtClean="0"/>
              <a:t>ertipdirler</a:t>
            </a:r>
            <a:r>
              <a:rPr lang="en-US" b="1" dirty="0" smtClean="0"/>
              <a:t>,  </a:t>
            </a:r>
            <a:r>
              <a:rPr lang="en-US" b="1" dirty="0" err="1" smtClean="0"/>
              <a:t>Ýerli</a:t>
            </a:r>
            <a:r>
              <a:rPr lang="en-US" b="1" dirty="0" smtClean="0"/>
              <a:t>  </a:t>
            </a:r>
            <a:r>
              <a:rPr lang="en-US" b="1" dirty="0" err="1" smtClean="0"/>
              <a:t>täjirler</a:t>
            </a:r>
            <a:r>
              <a:rPr lang="en-US" b="1" dirty="0" smtClean="0"/>
              <a:t>  </a:t>
            </a:r>
            <a:r>
              <a:rPr lang="en-US" b="1" dirty="0" err="1" smtClean="0"/>
              <a:t>bolsa</a:t>
            </a:r>
            <a:r>
              <a:rPr lang="en-US" b="1" dirty="0" smtClean="0"/>
              <a:t>,  </a:t>
            </a:r>
            <a:r>
              <a:rPr lang="en-US" b="1" dirty="0" err="1" smtClean="0"/>
              <a:t>harytlary</a:t>
            </a:r>
            <a:r>
              <a:rPr lang="en-US" b="1" dirty="0" smtClean="0"/>
              <a:t>  </a:t>
            </a:r>
            <a:r>
              <a:rPr lang="en-US" b="1" dirty="0" err="1" smtClean="0"/>
              <a:t>Siriýa</a:t>
            </a:r>
            <a:r>
              <a:rPr lang="en-US" b="1" dirty="0" smtClean="0"/>
              <a:t>,  </a:t>
            </a:r>
            <a:r>
              <a:rPr lang="en-US" b="1" dirty="0" err="1" smtClean="0"/>
              <a:t>ondan</a:t>
            </a:r>
            <a:r>
              <a:rPr lang="en-US" b="1" dirty="0" smtClean="0"/>
              <a:t>  </a:t>
            </a:r>
            <a:r>
              <a:rPr lang="en-US" b="1" dirty="0" err="1" smtClean="0"/>
              <a:t>aňryk</a:t>
            </a:r>
            <a:r>
              <a:rPr lang="en-US" b="1" dirty="0" smtClean="0"/>
              <a:t> </a:t>
            </a:r>
            <a:r>
              <a:rPr lang="en-US" b="1" dirty="0" err="1" smtClean="0"/>
              <a:t>gämilere</a:t>
            </a:r>
            <a:r>
              <a:rPr lang="en-US" b="1" dirty="0" smtClean="0"/>
              <a:t> </a:t>
            </a:r>
            <a:r>
              <a:rPr lang="en-US" b="1" dirty="0" err="1" smtClean="0"/>
              <a:t>ýükläp</a:t>
            </a:r>
            <a:r>
              <a:rPr lang="en-US" b="1" dirty="0" smtClean="0"/>
              <a:t> </a:t>
            </a:r>
            <a:r>
              <a:rPr lang="en-US" b="1" dirty="0" err="1" smtClean="0"/>
              <a:t>Müsüre</a:t>
            </a:r>
            <a:r>
              <a:rPr lang="en-US" b="1" dirty="0" smtClean="0"/>
              <a:t>, </a:t>
            </a:r>
            <a:r>
              <a:rPr lang="en-US" b="1" dirty="0" err="1" smtClean="0"/>
              <a:t>Wizantiýa</a:t>
            </a:r>
            <a:r>
              <a:rPr lang="en-US" b="1" dirty="0" smtClean="0"/>
              <a:t>, </a:t>
            </a:r>
            <a:r>
              <a:rPr lang="en-US" b="1" dirty="0" err="1" smtClean="0"/>
              <a:t>Italiýa</a:t>
            </a:r>
            <a:r>
              <a:rPr lang="en-US" b="1" dirty="0" smtClean="0"/>
              <a:t> </a:t>
            </a:r>
            <a:r>
              <a:rPr lang="en-US" b="1" dirty="0" err="1" smtClean="0"/>
              <a:t>ýetiripdirler</a:t>
            </a:r>
            <a:r>
              <a:rPr lang="en-US" b="1" dirty="0" smtClean="0"/>
              <a:t>. </a:t>
            </a:r>
            <a:endParaRPr lang="ru-RU" b="1" dirty="0" smtClean="0"/>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357166"/>
            <a:ext cx="9001156" cy="635798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715148"/>
          </a:xfrm>
        </p:spPr>
        <p:txBody>
          <a:bodyPr>
            <a:normAutofit fontScale="92500" lnSpcReduction="10000"/>
          </a:bodyPr>
          <a:lstStyle/>
          <a:p>
            <a:pPr algn="just"/>
            <a:r>
              <a:rPr lang="en-US" b="1" dirty="0" err="1" smtClean="0"/>
              <a:t>Hytaýlylar</a:t>
            </a:r>
            <a:r>
              <a:rPr lang="en-US" b="1" dirty="0" smtClean="0"/>
              <a:t>  </a:t>
            </a:r>
            <a:r>
              <a:rPr lang="en-US" b="1" dirty="0" err="1" smtClean="0"/>
              <a:t>ýüpegi</a:t>
            </a:r>
            <a:r>
              <a:rPr lang="en-US" b="1" dirty="0" smtClean="0"/>
              <a:t>  </a:t>
            </a:r>
            <a:r>
              <a:rPr lang="en-US" b="1" dirty="0" err="1" smtClean="0"/>
              <a:t>öndürmekligiň</a:t>
            </a:r>
            <a:r>
              <a:rPr lang="en-US" b="1" dirty="0" smtClean="0"/>
              <a:t>  </a:t>
            </a:r>
            <a:r>
              <a:rPr lang="en-US" b="1" dirty="0" err="1" smtClean="0"/>
              <a:t>usulyny</a:t>
            </a:r>
            <a:r>
              <a:rPr lang="en-US" b="1" dirty="0" smtClean="0"/>
              <a:t>  </a:t>
            </a:r>
            <a:r>
              <a:rPr lang="en-US" b="1" dirty="0" err="1" smtClean="0"/>
              <a:t>köp</a:t>
            </a:r>
            <a:r>
              <a:rPr lang="en-US" b="1" dirty="0" smtClean="0"/>
              <a:t>  </a:t>
            </a:r>
            <a:r>
              <a:rPr lang="en-US" b="1" dirty="0" err="1" smtClean="0"/>
              <a:t>asyrlap</a:t>
            </a:r>
            <a:r>
              <a:rPr lang="en-US" b="1" dirty="0" smtClean="0"/>
              <a:t> </a:t>
            </a:r>
            <a:r>
              <a:rPr lang="en-US" b="1" dirty="0" err="1" smtClean="0"/>
              <a:t>gizläp</a:t>
            </a:r>
            <a:r>
              <a:rPr lang="en-US" b="1" dirty="0" smtClean="0"/>
              <a:t> </a:t>
            </a:r>
            <a:r>
              <a:rPr lang="en-US" b="1" dirty="0" err="1" smtClean="0"/>
              <a:t>saklan</a:t>
            </a:r>
            <a:r>
              <a:rPr lang="en-US" b="1" dirty="0" smtClean="0"/>
              <a:t> </a:t>
            </a:r>
            <a:r>
              <a:rPr lang="en-US" b="1" dirty="0" err="1" smtClean="0"/>
              <a:t>bolsalar-da</a:t>
            </a:r>
            <a:r>
              <a:rPr lang="en-US" b="1" dirty="0" smtClean="0"/>
              <a:t>, </a:t>
            </a:r>
            <a:r>
              <a:rPr lang="en-US" b="1" dirty="0" err="1" smtClean="0"/>
              <a:t>Merkezi</a:t>
            </a:r>
            <a:r>
              <a:rPr lang="en-US" b="1" dirty="0" smtClean="0"/>
              <a:t> </a:t>
            </a:r>
            <a:r>
              <a:rPr lang="en-US" b="1" dirty="0" err="1" smtClean="0"/>
              <a:t>Aziýa</a:t>
            </a:r>
            <a:r>
              <a:rPr lang="en-US" b="1" dirty="0" smtClean="0"/>
              <a:t> we </a:t>
            </a:r>
            <a:r>
              <a:rPr lang="en-US" b="1" dirty="0" err="1" smtClean="0"/>
              <a:t>Ortaýer</a:t>
            </a:r>
            <a:r>
              <a:rPr lang="en-US" b="1" dirty="0" smtClean="0"/>
              <a:t> </a:t>
            </a:r>
            <a:r>
              <a:rPr lang="en-US" b="1" dirty="0" err="1" smtClean="0"/>
              <a:t>deňziniň</a:t>
            </a:r>
            <a:r>
              <a:rPr lang="en-US" b="1" dirty="0" smtClean="0"/>
              <a:t> </a:t>
            </a:r>
            <a:r>
              <a:rPr lang="en-US" b="1" dirty="0" err="1" smtClean="0"/>
              <a:t>kenarýaka</a:t>
            </a:r>
            <a:r>
              <a:rPr lang="en-US" b="1" dirty="0" smtClean="0"/>
              <a:t>  </a:t>
            </a:r>
            <a:r>
              <a:rPr lang="en-US" b="1" dirty="0" err="1" smtClean="0"/>
              <a:t>ýurtlaryna</a:t>
            </a:r>
            <a:r>
              <a:rPr lang="en-US" b="1" dirty="0" smtClean="0"/>
              <a:t>  </a:t>
            </a:r>
            <a:r>
              <a:rPr lang="en-US" b="1" dirty="0" err="1" smtClean="0"/>
              <a:t>ýüpekçilik</a:t>
            </a:r>
            <a:r>
              <a:rPr lang="en-US" b="1" dirty="0" smtClean="0"/>
              <a:t>  </a:t>
            </a:r>
            <a:r>
              <a:rPr lang="en-US" b="1" dirty="0" err="1" smtClean="0"/>
              <a:t>dürli</a:t>
            </a:r>
            <a:r>
              <a:rPr lang="en-US" b="1" dirty="0" smtClean="0"/>
              <a:t>  </a:t>
            </a:r>
            <a:r>
              <a:rPr lang="en-US" b="1" dirty="0" err="1" smtClean="0"/>
              <a:t>ýollar</a:t>
            </a:r>
            <a:r>
              <a:rPr lang="en-US" b="1" dirty="0" smtClean="0"/>
              <a:t>  </a:t>
            </a:r>
            <a:r>
              <a:rPr lang="en-US" b="1" dirty="0" err="1" smtClean="0"/>
              <a:t>bilen</a:t>
            </a:r>
            <a:r>
              <a:rPr lang="en-US" b="1" dirty="0" smtClean="0"/>
              <a:t>  </a:t>
            </a:r>
            <a:r>
              <a:rPr lang="en-US" b="1" dirty="0" err="1" smtClean="0"/>
              <a:t>ýaýrapdyr</a:t>
            </a:r>
            <a:r>
              <a:rPr lang="en-US" b="1" dirty="0" smtClean="0"/>
              <a:t>. </a:t>
            </a:r>
            <a:r>
              <a:rPr lang="en-US" b="1" dirty="0" err="1" smtClean="0"/>
              <a:t>Taryhy</a:t>
            </a:r>
            <a:r>
              <a:rPr lang="en-US" b="1" dirty="0" smtClean="0"/>
              <a:t>  </a:t>
            </a:r>
            <a:r>
              <a:rPr lang="en-US" b="1" dirty="0" err="1" smtClean="0"/>
              <a:t>ýazuw</a:t>
            </a:r>
            <a:r>
              <a:rPr lang="en-US" b="1" dirty="0" smtClean="0"/>
              <a:t>  </a:t>
            </a:r>
            <a:r>
              <a:rPr lang="en-US" b="1" dirty="0" err="1" smtClean="0"/>
              <a:t>çeşmeleriniň</a:t>
            </a:r>
            <a:r>
              <a:rPr lang="en-US" b="1" dirty="0" smtClean="0"/>
              <a:t>  </a:t>
            </a:r>
            <a:r>
              <a:rPr lang="en-US" b="1" dirty="0" err="1" smtClean="0"/>
              <a:t>şaýatlyk</a:t>
            </a:r>
            <a:r>
              <a:rPr lang="en-US" b="1" dirty="0" smtClean="0"/>
              <a:t>  </a:t>
            </a:r>
            <a:r>
              <a:rPr lang="en-US" b="1" dirty="0" err="1" smtClean="0"/>
              <a:t>etmegine</a:t>
            </a:r>
            <a:r>
              <a:rPr lang="en-US" b="1" dirty="0" smtClean="0"/>
              <a:t>  </a:t>
            </a:r>
            <a:r>
              <a:rPr lang="en-US" b="1" dirty="0" err="1" smtClean="0"/>
              <a:t>görä</a:t>
            </a:r>
            <a:r>
              <a:rPr lang="en-US" b="1" dirty="0" smtClean="0"/>
              <a:t>,  b.  e.  VI </a:t>
            </a:r>
            <a:r>
              <a:rPr lang="en-US" b="1" dirty="0" err="1" smtClean="0"/>
              <a:t>asyrynyň</a:t>
            </a:r>
            <a:r>
              <a:rPr lang="en-US" b="1" dirty="0" smtClean="0"/>
              <a:t> 50-nji </a:t>
            </a:r>
            <a:r>
              <a:rPr lang="en-US" b="1" dirty="0" err="1" smtClean="0"/>
              <a:t>ýyllarynda</a:t>
            </a:r>
            <a:r>
              <a:rPr lang="en-US" b="1" dirty="0" smtClean="0"/>
              <a:t> </a:t>
            </a:r>
            <a:r>
              <a:rPr lang="en-US" b="1" dirty="0" err="1" smtClean="0"/>
              <a:t>Wizantiýanyň</a:t>
            </a:r>
            <a:r>
              <a:rPr lang="en-US" b="1" dirty="0" smtClean="0"/>
              <a:t> </a:t>
            </a:r>
            <a:r>
              <a:rPr lang="en-US" b="1" dirty="0" err="1" smtClean="0"/>
              <a:t>imperatory</a:t>
            </a:r>
            <a:r>
              <a:rPr lang="en-US" b="1" dirty="0" smtClean="0"/>
              <a:t> </a:t>
            </a:r>
            <a:r>
              <a:rPr lang="en-US" b="1" dirty="0" err="1" smtClean="0"/>
              <a:t>Ýustinian</a:t>
            </a:r>
            <a:r>
              <a:rPr lang="en-US" b="1" dirty="0" smtClean="0"/>
              <a:t> I </a:t>
            </a:r>
            <a:r>
              <a:rPr lang="en-US" b="1" dirty="0" err="1" smtClean="0"/>
              <a:t>dolandyran</a:t>
            </a:r>
            <a:r>
              <a:rPr lang="en-US" b="1" dirty="0" smtClean="0"/>
              <a:t> </a:t>
            </a:r>
            <a:r>
              <a:rPr lang="en-US" b="1" dirty="0" err="1" smtClean="0"/>
              <a:t>ýyllarynda</a:t>
            </a:r>
            <a:r>
              <a:rPr lang="en-US" b="1" dirty="0" smtClean="0"/>
              <a:t> </a:t>
            </a:r>
            <a:r>
              <a:rPr lang="en-US" b="1" dirty="0" err="1" smtClean="0"/>
              <a:t>Wizantiýa</a:t>
            </a:r>
            <a:r>
              <a:rPr lang="en-US" b="1" dirty="0" smtClean="0"/>
              <a:t> </a:t>
            </a:r>
            <a:r>
              <a:rPr lang="en-US" b="1" dirty="0" err="1" smtClean="0"/>
              <a:t>syýahatçylary</a:t>
            </a:r>
            <a:r>
              <a:rPr lang="en-US" b="1" dirty="0" smtClean="0"/>
              <a:t> </a:t>
            </a:r>
            <a:r>
              <a:rPr lang="en-US" b="1" dirty="0" err="1" smtClean="0"/>
              <a:t>Hytaýdan</a:t>
            </a:r>
            <a:r>
              <a:rPr lang="en-US" b="1" dirty="0" smtClean="0"/>
              <a:t> </a:t>
            </a:r>
            <a:r>
              <a:rPr lang="en-US" b="1" dirty="0" err="1" smtClean="0"/>
              <a:t>öz</a:t>
            </a:r>
            <a:r>
              <a:rPr lang="en-US" b="1" dirty="0" smtClean="0"/>
              <a:t> </a:t>
            </a:r>
            <a:r>
              <a:rPr lang="en-US" b="1" dirty="0" err="1" smtClean="0"/>
              <a:t>hasalarynyň</a:t>
            </a:r>
            <a:r>
              <a:rPr lang="en-US" b="1" dirty="0" smtClean="0"/>
              <a:t>  </a:t>
            </a:r>
            <a:r>
              <a:rPr lang="en-US" b="1" dirty="0" err="1" smtClean="0"/>
              <a:t>içini</a:t>
            </a:r>
            <a:r>
              <a:rPr lang="en-US" b="1" dirty="0" smtClean="0"/>
              <a:t>  </a:t>
            </a:r>
            <a:r>
              <a:rPr lang="en-US" b="1" dirty="0" err="1" smtClean="0"/>
              <a:t>köwüp</a:t>
            </a:r>
            <a:r>
              <a:rPr lang="en-US" b="1" dirty="0" smtClean="0"/>
              <a:t>,  </a:t>
            </a:r>
            <a:r>
              <a:rPr lang="en-US" b="1" dirty="0" err="1" smtClean="0"/>
              <a:t>ýüpek</a:t>
            </a:r>
            <a:r>
              <a:rPr lang="en-US" b="1" dirty="0" smtClean="0"/>
              <a:t>  </a:t>
            </a:r>
            <a:r>
              <a:rPr lang="en-US" b="1" dirty="0" err="1" smtClean="0"/>
              <a:t>gurçuklarynyň</a:t>
            </a:r>
            <a:r>
              <a:rPr lang="en-US" b="1" dirty="0" smtClean="0"/>
              <a:t>  </a:t>
            </a:r>
            <a:r>
              <a:rPr lang="en-US" b="1" dirty="0" err="1" smtClean="0"/>
              <a:t>tohumyny</a:t>
            </a:r>
            <a:r>
              <a:rPr lang="en-US" b="1" dirty="0" smtClean="0"/>
              <a:t> </a:t>
            </a:r>
            <a:r>
              <a:rPr lang="en-US" b="1" dirty="0" err="1" smtClean="0"/>
              <a:t>gizlinlikde</a:t>
            </a:r>
            <a:r>
              <a:rPr lang="en-US" b="1" dirty="0" smtClean="0"/>
              <a:t> </a:t>
            </a:r>
            <a:r>
              <a:rPr lang="en-US" b="1" dirty="0" err="1" smtClean="0"/>
              <a:t>Wizantiýa</a:t>
            </a:r>
            <a:r>
              <a:rPr lang="en-US" b="1" dirty="0" smtClean="0"/>
              <a:t>  </a:t>
            </a:r>
            <a:r>
              <a:rPr lang="en-US" b="1" dirty="0" err="1" smtClean="0"/>
              <a:t>getiripdirler</a:t>
            </a:r>
            <a:r>
              <a:rPr lang="en-US" b="1" dirty="0" smtClean="0"/>
              <a:t>.  </a:t>
            </a:r>
            <a:r>
              <a:rPr lang="en-US" b="1" dirty="0" err="1" smtClean="0"/>
              <a:t>Şondan</a:t>
            </a:r>
            <a:r>
              <a:rPr lang="en-US" b="1" dirty="0" smtClean="0"/>
              <a:t>  </a:t>
            </a:r>
            <a:r>
              <a:rPr lang="en-US" b="1" dirty="0" err="1" smtClean="0"/>
              <a:t>soň</a:t>
            </a:r>
            <a:r>
              <a:rPr lang="en-US" b="1" dirty="0" smtClean="0"/>
              <a:t>  </a:t>
            </a:r>
            <a:r>
              <a:rPr lang="en-US" b="1" dirty="0" err="1" smtClean="0"/>
              <a:t>ýüpek</a:t>
            </a:r>
            <a:r>
              <a:rPr lang="en-US" b="1" dirty="0" smtClean="0"/>
              <a:t> </a:t>
            </a:r>
            <a:r>
              <a:rPr lang="en-US" b="1" dirty="0" err="1" smtClean="0"/>
              <a:t>Wizantiýada</a:t>
            </a:r>
            <a:r>
              <a:rPr lang="en-US" b="1" dirty="0" smtClean="0"/>
              <a:t> hem </a:t>
            </a:r>
            <a:r>
              <a:rPr lang="en-US" b="1" dirty="0" err="1" smtClean="0"/>
              <a:t>öndürilip</a:t>
            </a:r>
            <a:r>
              <a:rPr lang="en-US" b="1" dirty="0" smtClean="0"/>
              <a:t> </a:t>
            </a:r>
            <a:r>
              <a:rPr lang="en-US" b="1" dirty="0" err="1" smtClean="0"/>
              <a:t>başlanypdyr</a:t>
            </a:r>
            <a:r>
              <a:rPr lang="en-US" b="1" dirty="0" smtClean="0"/>
              <a:t>. </a:t>
            </a:r>
            <a:r>
              <a:rPr lang="en-US" b="1" dirty="0" err="1" smtClean="0"/>
              <a:t>Beýik</a:t>
            </a:r>
            <a:r>
              <a:rPr lang="en-US" b="1" dirty="0" smtClean="0"/>
              <a:t>  </a:t>
            </a:r>
            <a:r>
              <a:rPr lang="en-US" b="1" dirty="0" err="1" smtClean="0"/>
              <a:t>ýüpek</a:t>
            </a:r>
            <a:r>
              <a:rPr lang="en-US" b="1" dirty="0" smtClean="0"/>
              <a:t>  </a:t>
            </a:r>
            <a:r>
              <a:rPr lang="en-US" b="1" dirty="0" err="1" smtClean="0"/>
              <a:t>ýolunyň</a:t>
            </a:r>
            <a:r>
              <a:rPr lang="en-US" b="1" dirty="0" smtClean="0"/>
              <a:t>  </a:t>
            </a:r>
            <a:r>
              <a:rPr lang="en-US" b="1" dirty="0" err="1" smtClean="0"/>
              <a:t>birnäçe</a:t>
            </a:r>
            <a:r>
              <a:rPr lang="en-US" b="1" dirty="0" smtClean="0"/>
              <a:t>  </a:t>
            </a:r>
            <a:r>
              <a:rPr lang="en-US" b="1" dirty="0" err="1" smtClean="0"/>
              <a:t>şahalary</a:t>
            </a:r>
            <a:r>
              <a:rPr lang="en-US" b="1" dirty="0" smtClean="0"/>
              <a:t>  </a:t>
            </a:r>
            <a:r>
              <a:rPr lang="en-US" b="1" dirty="0" err="1" smtClean="0"/>
              <a:t>bolup</a:t>
            </a:r>
            <a:r>
              <a:rPr lang="en-US" b="1" dirty="0" smtClean="0"/>
              <a:t>,  </a:t>
            </a:r>
            <a:r>
              <a:rPr lang="en-US" b="1" dirty="0" err="1" smtClean="0"/>
              <a:t>olar</a:t>
            </a:r>
            <a:r>
              <a:rPr lang="en-US" b="1" dirty="0" smtClean="0"/>
              <a:t> </a:t>
            </a:r>
            <a:r>
              <a:rPr lang="en-US" b="1" dirty="0" err="1" smtClean="0"/>
              <a:t>dünýäniň</a:t>
            </a:r>
            <a:r>
              <a:rPr lang="en-US" b="1" dirty="0" smtClean="0"/>
              <a:t>  </a:t>
            </a:r>
            <a:r>
              <a:rPr lang="en-US" b="1" dirty="0" err="1" smtClean="0"/>
              <a:t>dürli</a:t>
            </a:r>
            <a:r>
              <a:rPr lang="en-US" b="1" dirty="0" smtClean="0"/>
              <a:t>  </a:t>
            </a:r>
            <a:r>
              <a:rPr lang="en-US" b="1" dirty="0" err="1" smtClean="0"/>
              <a:t>künjegine</a:t>
            </a:r>
            <a:r>
              <a:rPr lang="en-US" b="1" dirty="0" smtClean="0"/>
              <a:t>  </a:t>
            </a:r>
            <a:r>
              <a:rPr lang="en-US" b="1" dirty="0" err="1" smtClean="0"/>
              <a:t>uzapdyr</a:t>
            </a:r>
            <a:r>
              <a:rPr lang="en-US" b="1" dirty="0" smtClean="0"/>
              <a:t>.  </a:t>
            </a:r>
            <a:r>
              <a:rPr lang="en-US" b="1" dirty="0" err="1" smtClean="0"/>
              <a:t>Olaryň</a:t>
            </a:r>
            <a:r>
              <a:rPr lang="en-US" b="1" dirty="0" smtClean="0"/>
              <a:t>  </a:t>
            </a:r>
            <a:r>
              <a:rPr lang="en-US" b="1" dirty="0" err="1" smtClean="0"/>
              <a:t>biri</a:t>
            </a:r>
            <a:r>
              <a:rPr lang="en-US" b="1" dirty="0" smtClean="0"/>
              <a:t>  </a:t>
            </a:r>
            <a:r>
              <a:rPr lang="en-US" b="1" dirty="0" err="1" smtClean="0"/>
              <a:t>Owganystanyň</a:t>
            </a:r>
            <a:r>
              <a:rPr lang="en-US" b="1" dirty="0" smtClean="0"/>
              <a:t> </a:t>
            </a:r>
            <a:r>
              <a:rPr lang="en-US" b="1" dirty="0" err="1" smtClean="0"/>
              <a:t>üsti</a:t>
            </a:r>
            <a:r>
              <a:rPr lang="en-US" b="1" dirty="0" smtClean="0"/>
              <a:t> </a:t>
            </a:r>
            <a:r>
              <a:rPr lang="en-US" b="1" dirty="0" err="1" smtClean="0"/>
              <a:t>bilen</a:t>
            </a:r>
            <a:r>
              <a:rPr lang="en-US" b="1" dirty="0" smtClean="0"/>
              <a:t> </a:t>
            </a:r>
            <a:r>
              <a:rPr lang="en-US" b="1" dirty="0" err="1" smtClean="0"/>
              <a:t>Hindistana</a:t>
            </a:r>
            <a:r>
              <a:rPr lang="en-US" b="1" dirty="0" smtClean="0"/>
              <a:t> </a:t>
            </a:r>
            <a:r>
              <a:rPr lang="en-US" b="1" dirty="0" err="1" smtClean="0"/>
              <a:t>giden</a:t>
            </a:r>
            <a:r>
              <a:rPr lang="en-US" b="1" dirty="0" smtClean="0"/>
              <a:t> </a:t>
            </a:r>
            <a:r>
              <a:rPr lang="en-US" b="1" dirty="0" err="1" smtClean="0"/>
              <a:t>bolsa</a:t>
            </a:r>
            <a:r>
              <a:rPr lang="en-US" b="1" dirty="0" smtClean="0"/>
              <a:t>, </a:t>
            </a:r>
            <a:r>
              <a:rPr lang="en-US" b="1" dirty="0" err="1" smtClean="0"/>
              <a:t>beýlekisi</a:t>
            </a:r>
            <a:r>
              <a:rPr lang="en-US" b="1" dirty="0" smtClean="0"/>
              <a:t> </a:t>
            </a:r>
            <a:r>
              <a:rPr lang="en-US" b="1" dirty="0" err="1" smtClean="0"/>
              <a:t>Wolga</a:t>
            </a:r>
            <a:r>
              <a:rPr lang="en-US" b="1" dirty="0" smtClean="0"/>
              <a:t> </a:t>
            </a:r>
            <a:r>
              <a:rPr lang="en-US" b="1" dirty="0" err="1" smtClean="0"/>
              <a:t>derýasynyň</a:t>
            </a:r>
            <a:r>
              <a:rPr lang="en-US" b="1" dirty="0" smtClean="0"/>
              <a:t> </a:t>
            </a:r>
            <a:r>
              <a:rPr lang="en-US" b="1" dirty="0" err="1" smtClean="0"/>
              <a:t>üsti</a:t>
            </a:r>
            <a:r>
              <a:rPr lang="en-US" b="1" dirty="0" smtClean="0"/>
              <a:t>  </a:t>
            </a:r>
            <a:r>
              <a:rPr lang="en-US" b="1" dirty="0" err="1" smtClean="0"/>
              <a:t>bilen</a:t>
            </a:r>
            <a:r>
              <a:rPr lang="en-US" b="1" dirty="0" smtClean="0"/>
              <a:t>  </a:t>
            </a:r>
            <a:r>
              <a:rPr lang="en-US" b="1" dirty="0" err="1" smtClean="0"/>
              <a:t>Gündogar</a:t>
            </a:r>
            <a:r>
              <a:rPr lang="en-US" b="1" dirty="0" smtClean="0"/>
              <a:t>  </a:t>
            </a:r>
            <a:r>
              <a:rPr lang="en-US" b="1" dirty="0" err="1" smtClean="0"/>
              <a:t>Ýewropa</a:t>
            </a:r>
            <a:r>
              <a:rPr lang="en-US" b="1" dirty="0" smtClean="0"/>
              <a:t>  </a:t>
            </a:r>
            <a:r>
              <a:rPr lang="en-US" b="1" dirty="0" err="1" smtClean="0"/>
              <a:t>ýurtlaryna</a:t>
            </a:r>
            <a:r>
              <a:rPr lang="en-US" b="1" dirty="0" smtClean="0"/>
              <a:t>  </a:t>
            </a:r>
            <a:r>
              <a:rPr lang="en-US" b="1" dirty="0" err="1" smtClean="0"/>
              <a:t>gidipdir</a:t>
            </a:r>
            <a:r>
              <a:rPr lang="en-US" b="1" dirty="0" smtClean="0"/>
              <a:t>.  </a:t>
            </a:r>
            <a:r>
              <a:rPr lang="en-US" b="1" dirty="0" err="1" smtClean="0"/>
              <a:t>Ýüpek</a:t>
            </a:r>
            <a:r>
              <a:rPr lang="en-US" b="1" dirty="0" smtClean="0"/>
              <a:t> </a:t>
            </a:r>
            <a:r>
              <a:rPr lang="en-US" b="1" dirty="0" err="1" smtClean="0"/>
              <a:t>ýolunyň</a:t>
            </a:r>
            <a:r>
              <a:rPr lang="en-US" b="1" dirty="0" smtClean="0"/>
              <a:t>  </a:t>
            </a:r>
            <a:r>
              <a:rPr lang="en-US" b="1" dirty="0" err="1" smtClean="0"/>
              <a:t>şahalary</a:t>
            </a:r>
            <a:r>
              <a:rPr lang="en-US" b="1" dirty="0" smtClean="0"/>
              <a:t>  </a:t>
            </a:r>
            <a:r>
              <a:rPr lang="en-US" b="1" dirty="0" err="1" smtClean="0"/>
              <a:t>bilen</a:t>
            </a:r>
            <a:r>
              <a:rPr lang="en-US" b="1" dirty="0" smtClean="0"/>
              <a:t>  </a:t>
            </a:r>
            <a:r>
              <a:rPr lang="en-US" b="1" dirty="0" err="1" smtClean="0"/>
              <a:t>Hytaýyň</a:t>
            </a:r>
            <a:r>
              <a:rPr lang="en-US" b="1" dirty="0" smtClean="0"/>
              <a:t>,  </a:t>
            </a:r>
            <a:r>
              <a:rPr lang="en-US" b="1" dirty="0" err="1" smtClean="0"/>
              <a:t>Hindistanyň</a:t>
            </a:r>
            <a:r>
              <a:rPr lang="en-US" b="1" dirty="0" smtClean="0"/>
              <a:t>  we  </a:t>
            </a:r>
            <a:r>
              <a:rPr lang="en-US" b="1" dirty="0" err="1" smtClean="0"/>
              <a:t>Merkezi</a:t>
            </a:r>
            <a:r>
              <a:rPr lang="en-US" b="1" dirty="0" smtClean="0"/>
              <a:t> </a:t>
            </a:r>
            <a:r>
              <a:rPr lang="en-US" b="1" dirty="0" err="1" smtClean="0"/>
              <a:t>Aziýanyň</a:t>
            </a:r>
            <a:r>
              <a:rPr lang="en-US" b="1" dirty="0" smtClean="0"/>
              <a:t>  </a:t>
            </a:r>
            <a:r>
              <a:rPr lang="en-US" b="1" dirty="0" err="1" smtClean="0"/>
              <a:t>harytlary</a:t>
            </a:r>
            <a:r>
              <a:rPr lang="en-US" b="1" dirty="0" smtClean="0"/>
              <a:t>  </a:t>
            </a:r>
            <a:r>
              <a:rPr lang="en-US" b="1" dirty="0" err="1" smtClean="0"/>
              <a:t>Kiýew</a:t>
            </a:r>
            <a:r>
              <a:rPr lang="en-US" b="1" dirty="0" smtClean="0"/>
              <a:t>,  </a:t>
            </a:r>
            <a:r>
              <a:rPr lang="en-US" b="1" dirty="0" err="1" smtClean="0"/>
              <a:t>Nowgorod</a:t>
            </a:r>
            <a:r>
              <a:rPr lang="en-US" b="1" dirty="0" smtClean="0"/>
              <a:t>,  </a:t>
            </a:r>
            <a:r>
              <a:rPr lang="en-US" b="1" dirty="0" err="1" smtClean="0"/>
              <a:t>Moskwa</a:t>
            </a:r>
            <a:r>
              <a:rPr lang="en-US" b="1" dirty="0" smtClean="0"/>
              <a:t>  </a:t>
            </a:r>
            <a:r>
              <a:rPr lang="en-US" b="1" dirty="0" err="1" smtClean="0"/>
              <a:t>ýaly</a:t>
            </a:r>
            <a:r>
              <a:rPr lang="en-US" b="1" dirty="0" smtClean="0"/>
              <a:t>  </a:t>
            </a:r>
            <a:r>
              <a:rPr lang="en-US" b="1" dirty="0" err="1" smtClean="0"/>
              <a:t>gadymy</a:t>
            </a:r>
            <a:r>
              <a:rPr lang="en-US" b="1" dirty="0" smtClean="0"/>
              <a:t> </a:t>
            </a:r>
            <a:r>
              <a:rPr lang="en-US" b="1" dirty="0" err="1" smtClean="0"/>
              <a:t>rus</a:t>
            </a:r>
            <a:r>
              <a:rPr lang="en-US" b="1" dirty="0" smtClean="0"/>
              <a:t> </a:t>
            </a:r>
            <a:r>
              <a:rPr lang="en-US" b="1" dirty="0" err="1" smtClean="0"/>
              <a:t>şäherlerine</a:t>
            </a:r>
            <a:r>
              <a:rPr lang="en-US" b="1" dirty="0" smtClean="0"/>
              <a:t> hem </a:t>
            </a:r>
            <a:r>
              <a:rPr lang="en-US" b="1" dirty="0" err="1" smtClean="0"/>
              <a:t>ýetipdir</a:t>
            </a:r>
            <a:r>
              <a:rPr lang="en-US" b="1" dirty="0" smtClean="0"/>
              <a:t>. </a:t>
            </a:r>
            <a:r>
              <a:rPr lang="en-US" b="1" dirty="0" err="1" smtClean="0"/>
              <a:t>Şeýlelik</a:t>
            </a:r>
            <a:r>
              <a:rPr lang="en-US" b="1" dirty="0" smtClean="0"/>
              <a:t> </a:t>
            </a:r>
            <a:r>
              <a:rPr lang="en-US" b="1" dirty="0" err="1" smtClean="0"/>
              <a:t>bilen</a:t>
            </a:r>
            <a:r>
              <a:rPr lang="en-US" b="1" dirty="0" smtClean="0"/>
              <a:t>,  </a:t>
            </a:r>
            <a:r>
              <a:rPr lang="en-US" b="1" dirty="0" err="1" smtClean="0"/>
              <a:t>Beýik</a:t>
            </a:r>
            <a:r>
              <a:rPr lang="en-US" b="1" dirty="0" smtClean="0"/>
              <a:t> </a:t>
            </a:r>
            <a:r>
              <a:rPr lang="en-US" b="1" dirty="0" err="1" smtClean="0"/>
              <a:t>ýüpek</a:t>
            </a:r>
            <a:r>
              <a:rPr lang="en-US" b="1" dirty="0" smtClean="0"/>
              <a:t> </a:t>
            </a:r>
            <a:r>
              <a:rPr lang="en-US" b="1" dirty="0" err="1" smtClean="0"/>
              <a:t>ýoly</a:t>
            </a:r>
            <a:r>
              <a:rPr lang="en-US" b="1" dirty="0" smtClean="0"/>
              <a:t> </a:t>
            </a:r>
            <a:r>
              <a:rPr lang="ru-RU" b="1" dirty="0" err="1" smtClean="0"/>
              <a:t>h</a:t>
            </a:r>
            <a:r>
              <a:rPr lang="en-US" b="1" dirty="0" err="1" smtClean="0"/>
              <a:t>alkara</a:t>
            </a:r>
            <a:r>
              <a:rPr lang="en-US" b="1" dirty="0" smtClean="0"/>
              <a:t>  </a:t>
            </a:r>
            <a:r>
              <a:rPr lang="en-US" b="1" dirty="0" err="1" smtClean="0"/>
              <a:t>söwda</a:t>
            </a:r>
            <a:r>
              <a:rPr lang="en-US" b="1" dirty="0" smtClean="0"/>
              <a:t>  </a:t>
            </a:r>
            <a:r>
              <a:rPr lang="en-US" b="1" dirty="0" err="1" smtClean="0"/>
              <a:t>gatnaşyklarynyň</a:t>
            </a:r>
            <a:r>
              <a:rPr lang="en-US" b="1" dirty="0" smtClean="0"/>
              <a:t>  </a:t>
            </a:r>
            <a:r>
              <a:rPr lang="en-US" b="1" dirty="0" err="1" smtClean="0"/>
              <a:t>ösmeginde</a:t>
            </a:r>
            <a:r>
              <a:rPr lang="en-US" b="1" dirty="0" smtClean="0"/>
              <a:t>, </a:t>
            </a:r>
            <a:r>
              <a:rPr lang="en-US" b="1" dirty="0" err="1" smtClean="0"/>
              <a:t>halklaryň</a:t>
            </a:r>
            <a:r>
              <a:rPr lang="en-US" b="1" dirty="0" smtClean="0"/>
              <a:t> </a:t>
            </a:r>
            <a:r>
              <a:rPr lang="en-US" b="1" dirty="0" err="1" smtClean="0"/>
              <a:t>ýakynlaşmagynda</a:t>
            </a:r>
            <a:r>
              <a:rPr lang="en-US" b="1" dirty="0" smtClean="0"/>
              <a:t> </a:t>
            </a:r>
            <a:r>
              <a:rPr lang="en-US" b="1" dirty="0" err="1" smtClean="0"/>
              <a:t>möhüm</a:t>
            </a:r>
            <a:r>
              <a:rPr lang="en-US" b="1" dirty="0" smtClean="0"/>
              <a:t> </a:t>
            </a:r>
            <a:r>
              <a:rPr lang="en-US" b="1" dirty="0" err="1" smtClean="0"/>
              <a:t>ähmiýete</a:t>
            </a:r>
            <a:r>
              <a:rPr lang="en-US" b="1" dirty="0" smtClean="0"/>
              <a:t> </a:t>
            </a:r>
            <a:r>
              <a:rPr lang="en-US" b="1" dirty="0" err="1" smtClean="0"/>
              <a:t>eýe</a:t>
            </a:r>
            <a:r>
              <a:rPr lang="en-US" b="1" dirty="0" smtClean="0"/>
              <a:t> </a:t>
            </a:r>
            <a:r>
              <a:rPr lang="en-US" b="1" dirty="0" err="1" smtClean="0"/>
              <a:t>bolupdyr</a:t>
            </a:r>
            <a:r>
              <a:rPr lang="en-US" b="1" dirty="0" smtClean="0"/>
              <a:t>.</a:t>
            </a:r>
            <a:endParaRPr lang="ru-RU" b="1" dirty="0" smtClean="0"/>
          </a:p>
          <a:p>
            <a:pPr algn="just"/>
            <a:endParaRPr lang="ru-RU"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653210"/>
          </a:xfrm>
        </p:spPr>
        <p:txBody>
          <a:bodyPr>
            <a:normAutofit fontScale="90000"/>
          </a:bodyPr>
          <a:lstStyle/>
          <a:p>
            <a:pPr lvl="0" algn="ctr"/>
            <a:r>
              <a:rPr lang="en-US" sz="5400" b="1" dirty="0" smtClean="0">
                <a:solidFill>
                  <a:schemeClr val="accent1">
                    <a:lumMod val="75000"/>
                  </a:schemeClr>
                </a:solidFill>
              </a:rPr>
              <a:t>2. </a:t>
            </a:r>
            <a:r>
              <a:rPr lang="sq-AL" sz="5400" b="1" dirty="0" smtClean="0">
                <a:solidFill>
                  <a:schemeClr val="accent1">
                    <a:lumMod val="75000"/>
                  </a:schemeClr>
                </a:solidFill>
              </a:rPr>
              <a:t>Göktürkmenleriň </a:t>
            </a:r>
            <a:r>
              <a:rPr lang="sq-AL" sz="5400" b="1" dirty="0" smtClean="0">
                <a:solidFill>
                  <a:schemeClr val="accent1">
                    <a:lumMod val="75000"/>
                  </a:schemeClr>
                </a:solidFill>
              </a:rPr>
              <a:t>döwleti</a:t>
            </a:r>
            <a:r>
              <a:rPr lang="sq-AL" sz="5400" b="1" dirty="0" smtClean="0">
                <a:solidFill>
                  <a:schemeClr val="accent1">
                    <a:lumMod val="75000"/>
                  </a:schemeClr>
                </a:solidFill>
              </a:rPr>
              <a:t>.</a:t>
            </a:r>
            <a:endParaRPr lang="ru-RU" dirty="0"/>
          </a:p>
        </p:txBody>
      </p:sp>
      <p:sp>
        <p:nvSpPr>
          <p:cNvPr id="3" name="Содержимое 2"/>
          <p:cNvSpPr>
            <a:spLocks noGrp="1"/>
          </p:cNvSpPr>
          <p:nvPr>
            <p:ph idx="1"/>
          </p:nvPr>
        </p:nvSpPr>
        <p:spPr>
          <a:xfrm>
            <a:off x="142844" y="857232"/>
            <a:ext cx="8858312" cy="5857916"/>
          </a:xfrm>
        </p:spPr>
        <p:txBody>
          <a:bodyPr>
            <a:normAutofit/>
          </a:bodyPr>
          <a:lstStyle/>
          <a:p>
            <a:pPr algn="just"/>
            <a:r>
              <a:rPr lang="sq-AL" b="1" dirty="0" smtClean="0"/>
              <a:t>Göktürkmenler VI asyryň ortalaryna çenli Orhon, Ýeniseý derýalarynyň jülgelerinde ýaşapdyrlar. Olaryň hökümdary Bumyn han bolupdyr. Emma ol zamanda göktürkmenler güýçli žužanlar döwletine garaşly bolup, agyr salgytlary töläpdirler.</a:t>
            </a:r>
            <a:endParaRPr lang="ru-RU" b="1" dirty="0" smtClean="0"/>
          </a:p>
          <a:p>
            <a:pPr algn="just"/>
            <a:r>
              <a:rPr lang="sq-AL" b="1" dirty="0" smtClean="0"/>
              <a:t>545-nji ýylda göktürkmenler žužanlara garşy uruş yglan edipdirler. Uzaga çeken uruşda Bumyn han üstün çykýar we Žužan döwletini basyp alýar. Netijede, 552-nji ýylda oguzlardan bolan Bumyn han Göktürkmen döwletini esaslandyrýar. </a:t>
            </a:r>
            <a:endParaRPr lang="en-US" b="1" dirty="0" smtClean="0"/>
          </a:p>
          <a:p>
            <a:pPr algn="just"/>
            <a:r>
              <a:rPr lang="sq-AL" b="1" dirty="0" smtClean="0"/>
              <a:t>Bumyn </a:t>
            </a:r>
            <a:r>
              <a:rPr lang="sq-AL" b="1" dirty="0" smtClean="0"/>
              <a:t>han 552-nji ýylda aradan çykýar. Sol ýyldan başlap, tä 572-nji ýyla çenli</a:t>
            </a:r>
            <a:r>
              <a:rPr lang="sq-AL" dirty="0" smtClean="0"/>
              <a:t> </a:t>
            </a:r>
            <a:r>
              <a:rPr lang="sq-AL" b="1" dirty="0" smtClean="0"/>
              <a:t>Bumyn hanyň kiçi ogly Kuşu han "Muhan han" lakamy bilen Göktürkmenler döwletini dolandyrýar</a:t>
            </a:r>
            <a:r>
              <a:rPr lang="sq-AL" dirty="0" smtClean="0"/>
              <a:t>.</a:t>
            </a:r>
            <a:endParaRPr lang="ru-RU" dirty="0" smtClean="0"/>
          </a:p>
          <a:p>
            <a:pPr algn="just"/>
            <a:endParaRPr lang="ru-R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786874" cy="6286544"/>
          </a:xfrm>
        </p:spPr>
        <p:txBody>
          <a:bodyPr>
            <a:normAutofit/>
          </a:bodyPr>
          <a:lstStyle/>
          <a:p>
            <a:pPr algn="just"/>
            <a:r>
              <a:rPr lang="sq-AL" b="1" dirty="0" smtClean="0"/>
              <a:t>581-nji ýylda Tobo han ölenden soňra, Göktürkmenleriň döwleti agzalalyk, duşmançylyk we gozgalaňlar sebäpli pese düşýär we iki bölege: Gündogar Göktürkmen hanlygyna hem-de Günbatar Göktürkmen hanlygyna bolünýär. Dagynyk ýurdy Hytaýdaky Tan döwleti basyp alýar we 50 ýyllap baknalykda saklap, köp halkyny gyryp ýok edýär.</a:t>
            </a:r>
            <a:endParaRPr lang="ru-RU" b="1" dirty="0" smtClean="0"/>
          </a:p>
          <a:p>
            <a:pPr algn="just"/>
            <a:r>
              <a:rPr lang="sq-AL" b="1" dirty="0" smtClean="0"/>
              <a:t>682-nji ýylda Hytaý agalygyna garşy göktürkmenleriň kuwwatly gozgalaňy bolup, hytaýlylary çym-pytrak edýärler. Göktürkmenleriň öňki ady we öňki çawy gaýtadan dikeldilip başlanýar. Bu göreşe </a:t>
            </a:r>
            <a:r>
              <a:rPr lang="sq-AL" b="1" i="1" dirty="0" smtClean="0"/>
              <a:t>Ilteriş han</a:t>
            </a:r>
            <a:r>
              <a:rPr lang="sq-AL" b="1" dirty="0" smtClean="0"/>
              <a:t> serkerdelik edýär</a:t>
            </a:r>
            <a:r>
              <a:rPr lang="sq-AL" b="1" dirty="0" smtClean="0"/>
              <a:t>.</a:t>
            </a:r>
            <a:endParaRPr lang="en-US" b="1" dirty="0" smtClean="0"/>
          </a:p>
          <a:p>
            <a:pPr algn="just"/>
            <a:r>
              <a:rPr lang="sq-AL" b="1" dirty="0" smtClean="0"/>
              <a:t>Ilteriş han aradan çykandan soň, </a:t>
            </a:r>
            <a:r>
              <a:rPr lang="sq-AL" b="1" dirty="0" smtClean="0"/>
              <a:t>716-njy </a:t>
            </a:r>
            <a:r>
              <a:rPr lang="sq-AL" b="1" dirty="0" smtClean="0"/>
              <a:t>ýylda 32 </a:t>
            </a:r>
            <a:r>
              <a:rPr lang="sq-AL" b="1" dirty="0" smtClean="0"/>
              <a:t>ýaşynda</a:t>
            </a:r>
            <a:r>
              <a:rPr lang="en-US" b="1" dirty="0" smtClean="0"/>
              <a:t> </a:t>
            </a:r>
            <a:r>
              <a:rPr lang="en-US" b="1" dirty="0" err="1" smtClean="0"/>
              <a:t>ogly</a:t>
            </a:r>
            <a:r>
              <a:rPr lang="sq-AL" b="1" dirty="0" smtClean="0"/>
              <a:t> </a:t>
            </a:r>
            <a:r>
              <a:rPr lang="sq-AL" b="1" dirty="0" smtClean="0"/>
              <a:t>Mogilýan kaganlyga saýlanýar. </a:t>
            </a:r>
            <a:r>
              <a:rPr lang="sq-AL" dirty="0" smtClean="0"/>
              <a:t>Mogilýan </a:t>
            </a:r>
            <a:r>
              <a:rPr lang="sq-AL" b="1" dirty="0" smtClean="0"/>
              <a:t>Bilge kagan adyny alypdyr. </a:t>
            </a:r>
            <a:endParaRPr lang="ru-RU" b="1" dirty="0" smtClean="0"/>
          </a:p>
          <a:p>
            <a:endParaRPr lang="ru-RU"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796086"/>
          </a:xfrm>
        </p:spPr>
        <p:txBody>
          <a:bodyPr>
            <a:normAutofit fontScale="90000"/>
          </a:bodyPr>
          <a:lstStyle/>
          <a:p>
            <a:r>
              <a:rPr lang="tk-TM" b="1" dirty="0" smtClean="0"/>
              <a:t>Göktürkmenler döwletiniň kartasy</a:t>
            </a:r>
            <a:endParaRPr lang="ru-RU" b="1"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285720" y="1285860"/>
            <a:ext cx="8643998" cy="528641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929354"/>
          </a:xfrm>
        </p:spPr>
        <p:txBody>
          <a:bodyPr>
            <a:normAutofit/>
          </a:bodyPr>
          <a:lstStyle/>
          <a:p>
            <a:pPr algn="just"/>
            <a:r>
              <a:rPr lang="sq-AL" b="1" dirty="0" smtClean="0"/>
              <a:t>734-nji ýylda Bilge han aradan çykandan soň, ýurt dargamaga başlaýar. Göktürkmen hanlarynyň soňkusy Ozmuş han uýgurlaryň baştutany Moýun Çör tarapyndan öldürilýär. Moýun Çör özüne göktürkmenleriň malyny-mülküni alypdyr. </a:t>
            </a:r>
            <a:endParaRPr lang="ru-RU" b="1" dirty="0" smtClean="0"/>
          </a:p>
          <a:p>
            <a:pPr algn="just"/>
            <a:r>
              <a:rPr lang="sq-AL" b="1" dirty="0" smtClean="0"/>
              <a:t>Türkmen halkynyň VI -VII asyrlardaky taryhynda bu oguz-türkmen hanlygynyň uly orny bardyr. Şol döwürde Türkmenistanyň häzirki çäklerinde oguz-türkmenleriniň ýaşan baý şäherleri, obalary bolupdyr. Eýran, Wizantiýa, Hytaý, Kiýew Rusy ýaly döwletler bilen ýakyn söwda we medeni gatnaşyklar dowam etdirilipdir</a:t>
            </a:r>
            <a:r>
              <a:rPr lang="sq-AL" b="1" dirty="0" smtClean="0"/>
              <a:t>.</a:t>
            </a:r>
            <a:endParaRPr lang="ru-RU"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1071570"/>
          </a:xfrm>
        </p:spPr>
        <p:txBody>
          <a:bodyPr>
            <a:noAutofit/>
          </a:bodyPr>
          <a:lstStyle/>
          <a:p>
            <a:pPr lvl="0" algn="ctr"/>
            <a:r>
              <a:rPr lang="tk-TM" sz="3600" b="1" dirty="0" smtClean="0">
                <a:solidFill>
                  <a:srgbClr val="C00000"/>
                </a:solidFill>
              </a:rPr>
              <a:t>3</a:t>
            </a:r>
            <a:r>
              <a:rPr lang="tk-TM" sz="3600" b="1" dirty="0" smtClean="0">
                <a:solidFill>
                  <a:srgbClr val="C00000"/>
                </a:solidFill>
                <a:effectLst>
                  <a:outerShdw blurRad="38100" dist="38100" dir="2700000" algn="tl">
                    <a:srgbClr val="000000">
                      <a:alpha val="43137"/>
                    </a:srgbClr>
                  </a:outerShdw>
                </a:effectLst>
              </a:rPr>
              <a:t>. </a:t>
            </a:r>
            <a:r>
              <a:rPr lang="sq-AL" sz="3600" b="1" dirty="0" smtClean="0">
                <a:solidFill>
                  <a:srgbClr val="C00000"/>
                </a:solidFill>
                <a:effectLst>
                  <a:outerShdw blurRad="38100" dist="38100" dir="2700000" algn="tl">
                    <a:srgbClr val="000000">
                      <a:alpha val="43137"/>
                    </a:srgbClr>
                  </a:outerShdw>
                </a:effectLst>
              </a:rPr>
              <a:t>Araplaryň </a:t>
            </a:r>
            <a:r>
              <a:rPr lang="sq-AL" sz="3600" b="1" dirty="0" smtClean="0">
                <a:solidFill>
                  <a:srgbClr val="C00000"/>
                </a:solidFill>
                <a:effectLst>
                  <a:outerShdw blurRad="38100" dist="38100" dir="2700000" algn="tl">
                    <a:srgbClr val="000000">
                      <a:alpha val="43137"/>
                    </a:srgbClr>
                  </a:outerShdw>
                </a:effectLst>
              </a:rPr>
              <a:t>Türkmenistanyň ýerlerini eýelemegi. Yslam dininiň ýaýaramagy</a:t>
            </a:r>
            <a:r>
              <a:rPr lang="sq-AL" sz="3600" b="1" dirty="0" smtClean="0">
                <a:solidFill>
                  <a:srgbClr val="C00000"/>
                </a:solidFill>
                <a:effectLst>
                  <a:outerShdw blurRad="38100" dist="38100" dir="2700000" algn="tl">
                    <a:srgbClr val="000000">
                      <a:alpha val="43137"/>
                    </a:srgbClr>
                  </a:outerShdw>
                </a:effectLst>
              </a:rPr>
              <a:t>.</a:t>
            </a:r>
            <a:endParaRPr lang="ru-RU" sz="3200"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42844" y="1285860"/>
            <a:ext cx="8858312" cy="5357850"/>
          </a:xfrm>
        </p:spPr>
        <p:txBody>
          <a:bodyPr>
            <a:normAutofit fontScale="92500"/>
          </a:bodyPr>
          <a:lstStyle/>
          <a:p>
            <a:pPr algn="just"/>
            <a:r>
              <a:rPr lang="sq-AL" b="1" dirty="0" smtClean="0"/>
              <a:t>Arabystanda yslam dinini esaslandyran Muhammet Pygamber bolupdyr. Hezreti Muhammet 570-nji ýylda Arabystanyň Mekge şäherinde araplaryň küreýiş taýpasynyň haşym urugynda ýönekeý maşgalada eneden bolýar</a:t>
            </a:r>
            <a:r>
              <a:rPr lang="sq-AL" b="1" dirty="0" smtClean="0"/>
              <a:t>.</a:t>
            </a:r>
            <a:r>
              <a:rPr lang="tk-TM" b="1" dirty="0" smtClean="0"/>
              <a:t> </a:t>
            </a:r>
            <a:r>
              <a:rPr lang="sq-AL" b="1" dirty="0" smtClean="0"/>
              <a:t>610-njy ýyldan başlap Muhammet pygamber Mekgede on üç ýyllap birhudaýlygy wagyz edipdir. Şeýdip, onuň töwereginde adamlar jemlenip ugrapdyrlar. Olary "musulman" (Alla boýun bolanlar), täze dini bolsa "yslam" (Alla boýun synmak) diýip atlandyryp ugrapdyrlar.</a:t>
            </a:r>
            <a:endParaRPr lang="ru-RU" b="1" dirty="0" smtClean="0"/>
          </a:p>
          <a:p>
            <a:pPr algn="just"/>
            <a:r>
              <a:rPr lang="sq-AL" b="1" dirty="0" smtClean="0"/>
              <a:t>622-nji ýylda Mekgeden Ýasryba (Medinä) gitmäge mejbur bolýar. Yslam taryhynda bu waka "</a:t>
            </a:r>
            <a:r>
              <a:rPr lang="sq-AL" b="1" i="1" dirty="0" smtClean="0"/>
              <a:t>hijret" (göçmek)</a:t>
            </a:r>
            <a:r>
              <a:rPr lang="sq-AL" b="1" dirty="0" smtClean="0"/>
              <a:t> ady bilen bellidir. Musulman senenamasynyň ýa-da ýyl hasabynyň birinji ýyly şu waka bilen aýrylmaz baglanyşyklydyr</a:t>
            </a:r>
            <a:r>
              <a:rPr lang="sq-AL" b="1" dirty="0" smtClean="0"/>
              <a:t>.</a:t>
            </a:r>
            <a:endParaRPr lang="ru-RU" b="1"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TotalTime>
  <Words>1542</Words>
  <Application>Microsoft Office PowerPoint</Application>
  <PresentationFormat>Экран (4:3)</PresentationFormat>
  <Paragraphs>38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TEMA: TÜRKMENISTANYŇ ÝERLERI VII-X ASYRLARDA.</vt:lpstr>
      <vt:lpstr>1. Beýik ýüpek ýoly.</vt:lpstr>
      <vt:lpstr>Слайд 3</vt:lpstr>
      <vt:lpstr>Слайд 4</vt:lpstr>
      <vt:lpstr>2. Göktürkmenleriň döwleti.</vt:lpstr>
      <vt:lpstr>Слайд 6</vt:lpstr>
      <vt:lpstr>Göktürkmenler döwletiniň kartasy</vt:lpstr>
      <vt:lpstr>Слайд 8</vt:lpstr>
      <vt:lpstr>3. Araplaryň Türkmenistanyň ýerlerini eýelemegi. Yslam dininiň ýaýaramagy.</vt:lpstr>
      <vt:lpstr>Слайд 10</vt:lpstr>
      <vt:lpstr>Слайд 11</vt:lpstr>
      <vt:lpstr>Слайд 12</vt:lpstr>
      <vt:lpstr>Слайд 13</vt:lpstr>
      <vt:lpstr>4. IX asyryň başlarynda, X asyryň ahyrynda emele gelen döwletler.</vt:lpstr>
      <vt:lpstr>Saffarylar döwletiniň döremegi. </vt:lpstr>
      <vt:lpstr>Samanylar döwletiniň döremegi. </vt:lpstr>
      <vt:lpstr>Garahanly türkmenleriň döwleti.</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TÜRKMENISTANYŇ ÝERLERI VII-X ASYRLARDA.</dc:title>
  <dc:creator>Мердан</dc:creator>
  <cp:lastModifiedBy>Мердан</cp:lastModifiedBy>
  <cp:revision>20</cp:revision>
  <dcterms:created xsi:type="dcterms:W3CDTF">2016-02-28T17:09:33Z</dcterms:created>
  <dcterms:modified xsi:type="dcterms:W3CDTF">2016-02-28T17:59:30Z</dcterms:modified>
</cp:coreProperties>
</file>