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5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30DF4-0259-48F5-BB52-AC08BDEFF9F8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826D-2DC8-4139-9C96-EAF3D1AE9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578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30DF4-0259-48F5-BB52-AC08BDEFF9F8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826D-2DC8-4139-9C96-EAF3D1AE9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015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30DF4-0259-48F5-BB52-AC08BDEFF9F8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826D-2DC8-4139-9C96-EAF3D1AE9360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0451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30DF4-0259-48F5-BB52-AC08BDEFF9F8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826D-2DC8-4139-9C96-EAF3D1AE9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3240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30DF4-0259-48F5-BB52-AC08BDEFF9F8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826D-2DC8-4139-9C96-EAF3D1AE936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46519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30DF4-0259-48F5-BB52-AC08BDEFF9F8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826D-2DC8-4139-9C96-EAF3D1AE9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850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30DF4-0259-48F5-BB52-AC08BDEFF9F8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826D-2DC8-4139-9C96-EAF3D1AE9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038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30DF4-0259-48F5-BB52-AC08BDEFF9F8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826D-2DC8-4139-9C96-EAF3D1AE9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618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30DF4-0259-48F5-BB52-AC08BDEFF9F8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826D-2DC8-4139-9C96-EAF3D1AE9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99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30DF4-0259-48F5-BB52-AC08BDEFF9F8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826D-2DC8-4139-9C96-EAF3D1AE9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616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30DF4-0259-48F5-BB52-AC08BDEFF9F8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826D-2DC8-4139-9C96-EAF3D1AE9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450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30DF4-0259-48F5-BB52-AC08BDEFF9F8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826D-2DC8-4139-9C96-EAF3D1AE9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694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30DF4-0259-48F5-BB52-AC08BDEFF9F8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826D-2DC8-4139-9C96-EAF3D1AE9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063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30DF4-0259-48F5-BB52-AC08BDEFF9F8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826D-2DC8-4139-9C96-EAF3D1AE9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734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30DF4-0259-48F5-BB52-AC08BDEFF9F8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826D-2DC8-4139-9C96-EAF3D1AE9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291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30DF4-0259-48F5-BB52-AC08BDEFF9F8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D826D-2DC8-4139-9C96-EAF3D1AE9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42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530DF4-0259-48F5-BB52-AC08BDEFF9F8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6D826D-2DC8-4139-9C96-EAF3D1AE9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42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№8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düşek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gurluşygynyň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teoretiki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esaslary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2160589"/>
            <a:ext cx="9170051" cy="4275380"/>
          </a:xfrm>
        </p:spPr>
        <p:txBody>
          <a:bodyPr>
            <a:normAutofit/>
          </a:bodyPr>
          <a:lstStyle/>
          <a:p>
            <a:pPr lvl="0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Sapagyň meýilnamasy:</a:t>
            </a:r>
          </a:p>
          <a:p>
            <a:pPr lvl="0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ygtybarlylygy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berkligini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dykyzlandyrmagynyň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tehnologiýasy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Dyky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landyryjy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saýlamagyň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prinsipleri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025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7775" y="933449"/>
            <a:ext cx="8181975" cy="3400425"/>
          </a:xfrm>
        </p:spPr>
        <p:txBody>
          <a:bodyPr>
            <a:normAutofit fontScale="90000"/>
          </a:bodyPr>
          <a:lstStyle/>
          <a:p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berkliginiň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bahalandyrmak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üýklenmäniň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egrelmedäki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maýyşgaklygyň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gatlaklaryny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sz="3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3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maýyşgaklyk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modulynyň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egrelme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hasaplanylýar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baglanyşygyny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gaty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gatlaklarynyň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düşegiň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üstünde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2576830" y="4710112"/>
            <a:ext cx="4199890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38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134" y="247650"/>
            <a:ext cx="8596668" cy="657225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gatlagynyň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topragynda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çägeli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gatlakda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77333" y="2781300"/>
                <a:ext cx="8857191" cy="4076700"/>
              </a:xfrm>
            </p:spPr>
            <p:txBody>
              <a:bodyPr>
                <a:normAutofit/>
              </a:bodyPr>
              <a:lstStyle/>
              <a:p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ýerde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ρ –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meýdançanyň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aşagyndaky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ortaça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udel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basyşy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üýklenmäni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geçirýän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(D-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synag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üçin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seredilýän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ýönekeý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gaty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diametrli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ştamp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);</a:t>
                </a:r>
                <a:endParaRPr lang="tk-TM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 –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Puassonyň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koeffisiýenti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ýol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düşegi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üçin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ortaça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ulanylýan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ýokarky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gatlak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üçin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- 0,30,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toprak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çägeli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gatlak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üçin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-0,35</a:t>
                </a:r>
                <a:r>
                  <a:rPr lang="ru-RU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endParaRPr lang="tk-TM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/>
                        </m:ctrlPr>
                      </m:fPr>
                      <m:num>
                        <m:r>
                          <a:rPr lang="ru-RU" sz="2800" b="1" i="1"/>
                          <m:t>𝝅</m:t>
                        </m:r>
                      </m:num>
                      <m:den>
                        <m:r>
                          <a:rPr lang="ru-RU" sz="2800" b="1" i="1"/>
                          <m:t>𝟒</m:t>
                        </m:r>
                      </m:den>
                    </m:f>
                  </m:oMath>
                </a14:m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gaty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ştmpyň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täsirini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gözöňünde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tutup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köpeltmesi</a:t>
                </a:r>
                <a:r>
                  <a:rPr lang="ru-RU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3" y="2781300"/>
                <a:ext cx="8857191" cy="4076700"/>
              </a:xfrm>
              <a:blipFill>
                <a:blip r:embed="rId2"/>
                <a:stretch>
                  <a:fillRect l="-826" t="-1495" r="-12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2623628" y="1238250"/>
            <a:ext cx="455168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09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923925"/>
            <a:ext cx="9181041" cy="5117437"/>
          </a:xfrm>
        </p:spPr>
        <p:txBody>
          <a:bodyPr>
            <a:normAutofit/>
          </a:bodyPr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gowşak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baglanyşyksyz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süýşme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berkligini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guýma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gatlaklaryň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oýulma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süýnmä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berkligini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32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maýyşgaklyk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örtügiň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guýma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gatlaklarynyň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galyňlyklarynyň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toprak-gidrologiki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klimatiki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differensiýasy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93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808" y="504826"/>
            <a:ext cx="9542991" cy="5972174"/>
          </a:xfrm>
        </p:spPr>
        <p:txBody>
          <a:bodyPr>
            <a:normAutofit/>
          </a:bodyPr>
          <a:lstStyle/>
          <a:p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8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hasaplama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prossesinde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kesgitlenilýär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gowşak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hatarda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gurluşygyny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tomus-güýz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döwürlerinde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döwürde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topragynyň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maýyşgaklyk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gatlaklaryň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setiri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tapawutlanýar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Topragyň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maýyşgaklyk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hasaplamanyňka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garanyňda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bolýär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gatlaklaryň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maýyşgaklyk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baglylykda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maýyşgaklyk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8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8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tapawutlanýar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155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0359" y="238125"/>
            <a:ext cx="8596668" cy="1320800"/>
          </a:xfrm>
        </p:spPr>
        <p:txBody>
          <a:bodyPr>
            <a:noAutofit/>
          </a:bodyPr>
          <a:lstStyle/>
          <a:p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gatlagynyň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topragynyň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maýyşgaklyk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modulynyň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ortaça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top.ort</a:t>
            </a:r>
            <a:r>
              <a:rPr lang="ru-RU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aralyk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bölekde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gatlaklaryň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maýyşgaklyk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modulynyň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guruljak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ýoluň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maýyşgaklyk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modulynyň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ortaça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gatlaklaryň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hasaby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kesgitläp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50" y="4248150"/>
            <a:ext cx="10020300" cy="2457450"/>
          </a:xfrm>
        </p:spPr>
        <p:txBody>
          <a:bodyPr>
            <a:norm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ort.umumy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hasaplanan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döwürde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ortaça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maýyşgaklyk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moduly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ýokarsynda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ort.umumy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ortaça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maýyşgaklyk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modulynyň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grafigini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gurmak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kyn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bolmaýar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gatlaklaýyn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berkliginiň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barlagyny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amatly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3367087" y="2634932"/>
            <a:ext cx="2843213" cy="118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47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838201"/>
            <a:ext cx="9000066" cy="5762624"/>
          </a:xfrm>
        </p:spPr>
        <p:txBody>
          <a:bodyPr>
            <a:normAutofit lnSpcReduction="10000"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Guýma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sementbeton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örtükli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tehnologiýasynyň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üýtgemegi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çäreler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gatlaklaryň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ygtybarlygy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berkligini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üýtgetmek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döräp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ýol-gurluşyk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ekonomiýasyny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sementiň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Çözgütli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meselesi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esasanam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betonyň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birjynslylygy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betonly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gysy</a:t>
            </a:r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mada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süýnmede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egrelmede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täsirinde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ýaýramagy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interwal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tolkunlaryň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gelmegi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873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242" y="653560"/>
            <a:ext cx="8596668" cy="1562101"/>
          </a:xfrm>
        </p:spPr>
        <p:txBody>
          <a:bodyPr>
            <a:normAutofit fontScale="90000"/>
          </a:bodyPr>
          <a:lstStyle/>
          <a:p>
            <a:pPr algn="ctr"/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düşegiň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ygtybarlylygy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berkligini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4242" y="2215661"/>
            <a:ext cx="9284350" cy="4281855"/>
          </a:xfrm>
        </p:spPr>
        <p:txBody>
          <a:bodyPr>
            <a:normAutofit/>
          </a:bodyPr>
          <a:lstStyle/>
          <a:p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konstruksiýasynyň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üýtgemegi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ulanylyş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görkezijilerini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peseltmeli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däldir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awtomobilleriň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tekeriniň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ilteşmesi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ýoluň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üstüniň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örtügi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tekizligini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rekli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ygtybarlyk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taslamadakydan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kiçi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däldir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860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914400"/>
            <a:ext cx="8596668" cy="5609491"/>
          </a:xfrm>
        </p:spPr>
        <p:txBody>
          <a:bodyPr>
            <a:normAutofit fontScale="92500" lnSpcReduction="10000"/>
          </a:bodyPr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barlama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prossesinde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gatlaklary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ygtybarlyk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talaplaryna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hasaplamalary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taslamadaky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gözöňünde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tutylanlary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täzeden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hasaplamaly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Täzeden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hasaplamak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taslamasy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(BSN 46-83)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instruksiýany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ulanmaly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instruksiýa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baglylykda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ygtybarlygy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ýoluň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degişlilikde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döwrüniň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soňunda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0,65-0,95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aralygynda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(0,85-0,95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kämilleşdirilen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ýeňňilleşdirilen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913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769" y="79131"/>
            <a:ext cx="9530860" cy="6488723"/>
          </a:xfrm>
        </p:spPr>
        <p:txBody>
          <a:bodyPr>
            <a:normAutofit lnSpcReduction="10000"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ygtybarlygy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berkliginden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birsydyrgynlygyny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häsiýetlendirmeli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wariasiýa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koeffisiýenti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aňladylýar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dartgynlyk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uprugost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deformasiýanyň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görkezijisini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gözöňüne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getirilýän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endParaRPr lang="tk-TM" dirty="0" smtClean="0"/>
          </a:p>
          <a:p>
            <a:endParaRPr lang="tk-TM" dirty="0"/>
          </a:p>
          <a:p>
            <a:endParaRPr lang="tk-TM" dirty="0" smtClean="0"/>
          </a:p>
          <a:p>
            <a:endParaRPr lang="tk-TM" dirty="0" smtClean="0"/>
          </a:p>
          <a:p>
            <a:pPr marL="0" indent="0">
              <a:buNone/>
            </a:pP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Eumumy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maýyşgaklyk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wariýasiýa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koeffisiýenti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ru-RU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Eumumy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bölekdäki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maýyşgaklyk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kwadratdaky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tapawudy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</a:t>
            </a:r>
            <a:r>
              <a:rPr lang="ru-RU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bölekdäki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maýyşgaklyk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ortaça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ru-RU" dirty="0"/>
              <a:t>. 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2549770" y="3175488"/>
            <a:ext cx="5653454" cy="129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06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338" y="1072662"/>
            <a:ext cx="9803424" cy="5565529"/>
          </a:xfrm>
        </p:spPr>
        <p:txBody>
          <a:bodyPr>
            <a:norm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birjynslylygy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boldugyça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Eumumy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-den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</a:t>
            </a:r>
            <a:r>
              <a:rPr lang="ru-RU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ygtybarlylygy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ýokarydyr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maýyşgaklyk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wariasiýa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koeffisiýentiniň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maksimal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kesgitlenilen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Eumumy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tk-TM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kämilleşdirilen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ýeňňilleşdirilen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0,18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0,20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aralykdan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doňaklyga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durnuklylygyň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WSN 46-83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instruksiýanyň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talaplaryna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baglylykda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bolamly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5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606669"/>
            <a:ext cx="9076266" cy="6013206"/>
          </a:xfrm>
        </p:spPr>
        <p:txBody>
          <a:bodyPr>
            <a:normAutofit lnSpcReduction="10000"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instruksiýa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baglylykda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gatlagyny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hasaplamasyny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geçirmeli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Mundan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etmeli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tk-TM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k-TM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k-TM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k-TM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k-TM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Eumumy</a:t>
            </a:r>
            <a:r>
              <a:rPr lang="ru-RU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korrektirowkasyndan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maýyşgaklyk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wariýasiýa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koeffisiýenti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Eumumy</a:t>
            </a:r>
            <a:r>
              <a:rPr lang="ru-RU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</a:t>
            </a:r>
            <a:r>
              <a:rPr lang="ru-RU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taslanylan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konstruksiýanyň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maýyşgaklyk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wariýasiýa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koeffisiýenti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2232318" y="2268416"/>
            <a:ext cx="4783944" cy="161778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08141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704851"/>
            <a:ext cx="9276291" cy="5429250"/>
          </a:xfrm>
        </p:spPr>
        <p:txBody>
          <a:bodyPr/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Eumumy</a:t>
            </a:r>
            <a:r>
              <a:rPr lang="ru-RU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Eumumy</a:t>
            </a:r>
            <a:r>
              <a:rPr lang="ru-RU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kesgitlemesi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gatlakdan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başlap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ýokarky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gatlaklaryň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yzygiderliligi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aşyrmaly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hatarda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maýyşgaklyk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wariýasiýa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koeffisiýenti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taslama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gözöňüne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tututylan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gatlaklarynyň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galyňlygy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C</a:t>
            </a:r>
            <a:r>
              <a:rPr lang="ru-RU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maýyşgaklyk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wariýasiýa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koeffisiýentiniň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üýtgemeginiň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çäkleriň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ru-RU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gatlaklaryň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galyňlygy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tablisada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73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2395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Maýyşgaklyk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toprak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wariýasiýa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koeffisiýentleri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tablisada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3729860"/>
              </p:ext>
            </p:extLst>
          </p:nvPr>
        </p:nvGraphicFramePr>
        <p:xfrm>
          <a:off x="425277" y="1828802"/>
          <a:ext cx="8848725" cy="43272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35503">
                  <a:extLst>
                    <a:ext uri="{9D8B030D-6E8A-4147-A177-3AD203B41FA5}">
                      <a16:colId xmlns:a16="http://schemas.microsoft.com/office/drawing/2014/main" val="2434667840"/>
                    </a:ext>
                  </a:extLst>
                </a:gridCol>
                <a:gridCol w="1406138">
                  <a:extLst>
                    <a:ext uri="{9D8B030D-6E8A-4147-A177-3AD203B41FA5}">
                      <a16:colId xmlns:a16="http://schemas.microsoft.com/office/drawing/2014/main" val="1973976287"/>
                    </a:ext>
                  </a:extLst>
                </a:gridCol>
                <a:gridCol w="1407084">
                  <a:extLst>
                    <a:ext uri="{9D8B030D-6E8A-4147-A177-3AD203B41FA5}">
                      <a16:colId xmlns:a16="http://schemas.microsoft.com/office/drawing/2014/main" val="3583211414"/>
                    </a:ext>
                  </a:extLst>
                </a:gridCol>
              </a:tblGrid>
              <a:tr h="7191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Material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ru-RU" sz="24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ru-RU" sz="2400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1592854"/>
                  </a:ext>
                </a:extLst>
              </a:tr>
              <a:tr h="7191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Asfaltbeton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0,11-0,19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0,10-0,25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0915198"/>
                  </a:ext>
                </a:extLst>
              </a:tr>
              <a:tr h="7191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Sowuk garyndy we ýerinde garmak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0,13-0,21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0,15-0,30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2466898"/>
                  </a:ext>
                </a:extLst>
              </a:tr>
              <a:tr h="7191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Garyndy, topraklar, şepbik minerallar bilen bejerilen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0,15-0,25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0,10-0,20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235586"/>
                  </a:ext>
                </a:extLst>
              </a:tr>
              <a:tr h="7191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Çagyl ýa-da ýuwulan çagyl gatlaklary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0,17-0,28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0,12-0,20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543069"/>
                  </a:ext>
                </a:extLst>
              </a:tr>
              <a:tr h="7191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Çägeli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0,12-0,18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0,12-0,22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8602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77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2617587"/>
              </p:ext>
            </p:extLst>
          </p:nvPr>
        </p:nvGraphicFramePr>
        <p:xfrm>
          <a:off x="285754" y="857251"/>
          <a:ext cx="9915520" cy="50196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89125">
                  <a:extLst>
                    <a:ext uri="{9D8B030D-6E8A-4147-A177-3AD203B41FA5}">
                      <a16:colId xmlns:a16="http://schemas.microsoft.com/office/drawing/2014/main" val="804677526"/>
                    </a:ext>
                  </a:extLst>
                </a:gridCol>
                <a:gridCol w="1029761">
                  <a:extLst>
                    <a:ext uri="{9D8B030D-6E8A-4147-A177-3AD203B41FA5}">
                      <a16:colId xmlns:a16="http://schemas.microsoft.com/office/drawing/2014/main" val="3251601370"/>
                    </a:ext>
                  </a:extLst>
                </a:gridCol>
                <a:gridCol w="1029761">
                  <a:extLst>
                    <a:ext uri="{9D8B030D-6E8A-4147-A177-3AD203B41FA5}">
                      <a16:colId xmlns:a16="http://schemas.microsoft.com/office/drawing/2014/main" val="778129655"/>
                    </a:ext>
                  </a:extLst>
                </a:gridCol>
                <a:gridCol w="1029761">
                  <a:extLst>
                    <a:ext uri="{9D8B030D-6E8A-4147-A177-3AD203B41FA5}">
                      <a16:colId xmlns:a16="http://schemas.microsoft.com/office/drawing/2014/main" val="3439156326"/>
                    </a:ext>
                  </a:extLst>
                </a:gridCol>
                <a:gridCol w="1038795">
                  <a:extLst>
                    <a:ext uri="{9D8B030D-6E8A-4147-A177-3AD203B41FA5}">
                      <a16:colId xmlns:a16="http://schemas.microsoft.com/office/drawing/2014/main" val="121775347"/>
                    </a:ext>
                  </a:extLst>
                </a:gridCol>
                <a:gridCol w="1038795">
                  <a:extLst>
                    <a:ext uri="{9D8B030D-6E8A-4147-A177-3AD203B41FA5}">
                      <a16:colId xmlns:a16="http://schemas.microsoft.com/office/drawing/2014/main" val="1993080"/>
                    </a:ext>
                  </a:extLst>
                </a:gridCol>
                <a:gridCol w="1029761">
                  <a:extLst>
                    <a:ext uri="{9D8B030D-6E8A-4147-A177-3AD203B41FA5}">
                      <a16:colId xmlns:a16="http://schemas.microsoft.com/office/drawing/2014/main" val="3237295976"/>
                    </a:ext>
                  </a:extLst>
                </a:gridCol>
                <a:gridCol w="1029761">
                  <a:extLst>
                    <a:ext uri="{9D8B030D-6E8A-4147-A177-3AD203B41FA5}">
                      <a16:colId xmlns:a16="http://schemas.microsoft.com/office/drawing/2014/main" val="108277418"/>
                    </a:ext>
                  </a:extLst>
                </a:gridCol>
              </a:tblGrid>
              <a:tr h="177165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Toprak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Otnositel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çyglylykdaky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</a:t>
                      </a:r>
                      <a:r>
                        <a:rPr lang="ru-RU" sz="24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maýyşgaklyk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modulynyň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wariasiýa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koeffisiýenti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7513423"/>
                  </a:ext>
                </a:extLst>
              </a:tr>
              <a:tr h="5536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49608738"/>
                  </a:ext>
                </a:extLst>
              </a:tr>
              <a:tr h="13471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Tozanly topur, toýun şykgy 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0,10 - 0,18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0,17 - 0,23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0,18 - 0,25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0,19 - 0,26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0,19 - 0,27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0,20 - 0,27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0,20 - 0,28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4429137"/>
                  </a:ext>
                </a:extLst>
              </a:tr>
              <a:tr h="13471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Ýeňil topur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0,09 – 0,15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0,10 – 0,17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0,12 – 0,18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0,12 – 0,20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0,14 – 0,20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4064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200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54</TotalTime>
  <Words>736</Words>
  <Application>Microsoft Office PowerPoint</Application>
  <PresentationFormat>Широкоэкранный</PresentationFormat>
  <Paragraphs>91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Times New Roman</vt:lpstr>
      <vt:lpstr>Trebuchet MS</vt:lpstr>
      <vt:lpstr>Wingdings 3</vt:lpstr>
      <vt:lpstr>Аспект</vt:lpstr>
      <vt:lpstr>Tema: №8 Ýol düşek gurluşygynyň teoretiki esaslary </vt:lpstr>
      <vt:lpstr>1. Gurluşyk döwründe ýol düşegiň ygtybarlylygy we berkligini üpjün etmek.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Maýyşgaklyk modulynyň toprak üçin wariýasiýa koeffisiýentleri tablisada berlen </vt:lpstr>
      <vt:lpstr>Презентация PowerPoint</vt:lpstr>
      <vt:lpstr>Ýol düşeginiň umumy berkliginiň bahalandyrmak we üýklenmäniň esasynda egrelmedäki maýyşgaklygyň bahasy boýunça onuň gatlaklaryny kesgitlemek ýa-da  E maýyşgaklyk modulynyň l egrelme boýunça hasaplanylýar, baglanyşygyny ulanmak üçin: Onuň gaty gatlaklarynyň we düşegiň üstünde  </vt:lpstr>
      <vt:lpstr>Ýer gatlagynyň topragynda we çägeli gatlakda  </vt:lpstr>
      <vt:lpstr>Презентация PowerPoint</vt:lpstr>
      <vt:lpstr>Презентация PowerPoint</vt:lpstr>
      <vt:lpstr>Ýer gatlagynyň topragynyň maýyşgaklyk modulynyň ortaça bahasy Etop.ort. berlen aralyk bölekde we gatlaklaryň maýyşgaklyk modulynyň bahasy, guruljak ýoluň maýyşgaklyk modulynyň umumy ortaça gatlaklaryň hasaby boýunça kesgitläp bolýar. 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№8 Ýol düşek gurluşygynyň teoretiki esaslary </dc:title>
  <dc:creator>Lenovo</dc:creator>
  <cp:lastModifiedBy>Lenovo</cp:lastModifiedBy>
  <cp:revision>5</cp:revision>
  <dcterms:created xsi:type="dcterms:W3CDTF">2020-12-16T06:27:06Z</dcterms:created>
  <dcterms:modified xsi:type="dcterms:W3CDTF">2020-12-16T07:22:03Z</dcterms:modified>
</cp:coreProperties>
</file>