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13"/>
  </p:notesMasterIdLst>
  <p:sldIdLst>
    <p:sldId id="256" r:id="rId2"/>
    <p:sldId id="257" r:id="rId3"/>
    <p:sldId id="258" r:id="rId4"/>
    <p:sldId id="259" r:id="rId5"/>
    <p:sldId id="267" r:id="rId6"/>
    <p:sldId id="268" r:id="rId7"/>
    <p:sldId id="269" r:id="rId8"/>
    <p:sldId id="270" r:id="rId9"/>
    <p:sldId id="271" r:id="rId10"/>
    <p:sldId id="272" r:id="rId11"/>
    <p:sldId id="273"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87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9A659-0F14-450F-8151-8C7ED5422BFC}" type="datetimeFigureOut">
              <a:rPr lang="ru-RU" smtClean="0"/>
              <a:t>10.04.2020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F68C1-C26D-4DCA-B650-51FB5A1BB3A5}" type="slidenum">
              <a:rPr lang="ru-RU" smtClean="0"/>
              <a:t>‹#›</a:t>
            </a:fld>
            <a:endParaRPr lang="ru-RU"/>
          </a:p>
        </p:txBody>
      </p:sp>
    </p:spTree>
    <p:extLst>
      <p:ext uri="{BB962C8B-B14F-4D97-AF65-F5344CB8AC3E}">
        <p14:creationId xmlns:p14="http://schemas.microsoft.com/office/powerpoint/2010/main" val="153278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019C7FD-444F-47DB-9EA5-A45CE3B625A4}" type="datetimeFigureOut">
              <a:rPr lang="ru-RU" smtClean="0"/>
              <a:t>10.04.2020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EB80304-12DF-4695-BA5B-D5E48CD9D877}" type="slidenum">
              <a:rPr lang="ru-RU" smtClean="0"/>
              <a:t>‹#›</a:t>
            </a:fld>
            <a:endParaRPr lang="ru-RU"/>
          </a:p>
        </p:txBody>
      </p:sp>
    </p:spTree>
    <p:extLst>
      <p:ext uri="{BB962C8B-B14F-4D97-AF65-F5344CB8AC3E}">
        <p14:creationId xmlns:p14="http://schemas.microsoft.com/office/powerpoint/2010/main" val="117460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19C7FD-444F-47DB-9EA5-A45CE3B625A4}" type="datetimeFigureOut">
              <a:rPr lang="ru-RU" smtClean="0"/>
              <a:t>10.04.2020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B80304-12DF-4695-BA5B-D5E48CD9D877}" type="slidenum">
              <a:rPr lang="ru-RU" smtClean="0"/>
              <a:t>‹#›</a:t>
            </a:fld>
            <a:endParaRPr lang="ru-RU"/>
          </a:p>
        </p:txBody>
      </p:sp>
    </p:spTree>
    <p:extLst>
      <p:ext uri="{BB962C8B-B14F-4D97-AF65-F5344CB8AC3E}">
        <p14:creationId xmlns:p14="http://schemas.microsoft.com/office/powerpoint/2010/main" val="300927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19C7FD-444F-47DB-9EA5-A45CE3B625A4}" type="datetimeFigureOut">
              <a:rPr lang="ru-RU" smtClean="0"/>
              <a:t>10.04.2020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B80304-12DF-4695-BA5B-D5E48CD9D877}"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7715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019C7FD-444F-47DB-9EA5-A45CE3B625A4}" type="datetimeFigureOut">
              <a:rPr lang="ru-RU" smtClean="0"/>
              <a:t>10.04.2020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B80304-12DF-4695-BA5B-D5E48CD9D877}" type="slidenum">
              <a:rPr lang="ru-RU" smtClean="0"/>
              <a:t>‹#›</a:t>
            </a:fld>
            <a:endParaRPr lang="ru-RU"/>
          </a:p>
        </p:txBody>
      </p:sp>
    </p:spTree>
    <p:extLst>
      <p:ext uri="{BB962C8B-B14F-4D97-AF65-F5344CB8AC3E}">
        <p14:creationId xmlns:p14="http://schemas.microsoft.com/office/powerpoint/2010/main" val="417960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019C7FD-444F-47DB-9EA5-A45CE3B625A4}" type="datetimeFigureOut">
              <a:rPr lang="ru-RU" smtClean="0"/>
              <a:t>10.04.2020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B80304-12DF-4695-BA5B-D5E48CD9D877}"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735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019C7FD-444F-47DB-9EA5-A45CE3B625A4}" type="datetimeFigureOut">
              <a:rPr lang="ru-RU" smtClean="0"/>
              <a:t>10.04.2020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B80304-12DF-4695-BA5B-D5E48CD9D877}" type="slidenum">
              <a:rPr lang="ru-RU" smtClean="0"/>
              <a:t>‹#›</a:t>
            </a:fld>
            <a:endParaRPr lang="ru-RU"/>
          </a:p>
        </p:txBody>
      </p:sp>
    </p:spTree>
    <p:extLst>
      <p:ext uri="{BB962C8B-B14F-4D97-AF65-F5344CB8AC3E}">
        <p14:creationId xmlns:p14="http://schemas.microsoft.com/office/powerpoint/2010/main" val="2402909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019C7FD-444F-47DB-9EA5-A45CE3B625A4}" type="datetimeFigureOut">
              <a:rPr lang="ru-RU" smtClean="0"/>
              <a:t>10.04.2020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B80304-12DF-4695-BA5B-D5E48CD9D877}" type="slidenum">
              <a:rPr lang="ru-RU" smtClean="0"/>
              <a:t>‹#›</a:t>
            </a:fld>
            <a:endParaRPr lang="ru-RU"/>
          </a:p>
        </p:txBody>
      </p:sp>
    </p:spTree>
    <p:extLst>
      <p:ext uri="{BB962C8B-B14F-4D97-AF65-F5344CB8AC3E}">
        <p14:creationId xmlns:p14="http://schemas.microsoft.com/office/powerpoint/2010/main" val="602407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019C7FD-444F-47DB-9EA5-A45CE3B625A4}" type="datetimeFigureOut">
              <a:rPr lang="ru-RU" smtClean="0"/>
              <a:t>10.04.2020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B80304-12DF-4695-BA5B-D5E48CD9D877}" type="slidenum">
              <a:rPr lang="ru-RU" smtClean="0"/>
              <a:t>‹#›</a:t>
            </a:fld>
            <a:endParaRPr lang="ru-RU"/>
          </a:p>
        </p:txBody>
      </p:sp>
    </p:spTree>
    <p:extLst>
      <p:ext uri="{BB962C8B-B14F-4D97-AF65-F5344CB8AC3E}">
        <p14:creationId xmlns:p14="http://schemas.microsoft.com/office/powerpoint/2010/main" val="134933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019C7FD-444F-47DB-9EA5-A45CE3B625A4}" type="datetimeFigureOut">
              <a:rPr lang="ru-RU" smtClean="0"/>
              <a:t>10.04.2020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B80304-12DF-4695-BA5B-D5E48CD9D877}" type="slidenum">
              <a:rPr lang="ru-RU" smtClean="0"/>
              <a:t>‹#›</a:t>
            </a:fld>
            <a:endParaRPr lang="ru-RU"/>
          </a:p>
        </p:txBody>
      </p:sp>
    </p:spTree>
    <p:extLst>
      <p:ext uri="{BB962C8B-B14F-4D97-AF65-F5344CB8AC3E}">
        <p14:creationId xmlns:p14="http://schemas.microsoft.com/office/powerpoint/2010/main" val="13222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19C7FD-444F-47DB-9EA5-A45CE3B625A4}" type="datetimeFigureOut">
              <a:rPr lang="ru-RU" smtClean="0"/>
              <a:t>10.04.2020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B80304-12DF-4695-BA5B-D5E48CD9D877}" type="slidenum">
              <a:rPr lang="ru-RU" smtClean="0"/>
              <a:t>‹#›</a:t>
            </a:fld>
            <a:endParaRPr lang="ru-RU"/>
          </a:p>
        </p:txBody>
      </p:sp>
    </p:spTree>
    <p:extLst>
      <p:ext uri="{BB962C8B-B14F-4D97-AF65-F5344CB8AC3E}">
        <p14:creationId xmlns:p14="http://schemas.microsoft.com/office/powerpoint/2010/main" val="352615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019C7FD-444F-47DB-9EA5-A45CE3B625A4}" type="datetimeFigureOut">
              <a:rPr lang="ru-RU" smtClean="0"/>
              <a:t>10.04.2020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EB80304-12DF-4695-BA5B-D5E48CD9D877}" type="slidenum">
              <a:rPr lang="ru-RU" smtClean="0"/>
              <a:t>‹#›</a:t>
            </a:fld>
            <a:endParaRPr lang="ru-RU"/>
          </a:p>
        </p:txBody>
      </p:sp>
    </p:spTree>
    <p:extLst>
      <p:ext uri="{BB962C8B-B14F-4D97-AF65-F5344CB8AC3E}">
        <p14:creationId xmlns:p14="http://schemas.microsoft.com/office/powerpoint/2010/main" val="298545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019C7FD-444F-47DB-9EA5-A45CE3B625A4}" type="datetimeFigureOut">
              <a:rPr lang="ru-RU" smtClean="0"/>
              <a:t>10.04.2020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EB80304-12DF-4695-BA5B-D5E48CD9D877}" type="slidenum">
              <a:rPr lang="ru-RU" smtClean="0"/>
              <a:t>‹#›</a:t>
            </a:fld>
            <a:endParaRPr lang="ru-RU"/>
          </a:p>
        </p:txBody>
      </p:sp>
    </p:spTree>
    <p:extLst>
      <p:ext uri="{BB962C8B-B14F-4D97-AF65-F5344CB8AC3E}">
        <p14:creationId xmlns:p14="http://schemas.microsoft.com/office/powerpoint/2010/main" val="318165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019C7FD-444F-47DB-9EA5-A45CE3B625A4}" type="datetimeFigureOut">
              <a:rPr lang="ru-RU" smtClean="0"/>
              <a:t>10.04.2020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B80304-12DF-4695-BA5B-D5E48CD9D877}" type="slidenum">
              <a:rPr lang="ru-RU" smtClean="0"/>
              <a:t>‹#›</a:t>
            </a:fld>
            <a:endParaRPr lang="ru-RU"/>
          </a:p>
        </p:txBody>
      </p:sp>
    </p:spTree>
    <p:extLst>
      <p:ext uri="{BB962C8B-B14F-4D97-AF65-F5344CB8AC3E}">
        <p14:creationId xmlns:p14="http://schemas.microsoft.com/office/powerpoint/2010/main" val="269159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9C7FD-444F-47DB-9EA5-A45CE3B625A4}" type="datetimeFigureOut">
              <a:rPr lang="ru-RU" smtClean="0"/>
              <a:t>10.04.2020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B80304-12DF-4695-BA5B-D5E48CD9D877}" type="slidenum">
              <a:rPr lang="ru-RU" smtClean="0"/>
              <a:t>‹#›</a:t>
            </a:fld>
            <a:endParaRPr lang="ru-RU"/>
          </a:p>
        </p:txBody>
      </p:sp>
    </p:spTree>
    <p:extLst>
      <p:ext uri="{BB962C8B-B14F-4D97-AF65-F5344CB8AC3E}">
        <p14:creationId xmlns:p14="http://schemas.microsoft.com/office/powerpoint/2010/main" val="256028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019C7FD-444F-47DB-9EA5-A45CE3B625A4}" type="datetimeFigureOut">
              <a:rPr lang="ru-RU" smtClean="0"/>
              <a:t>10.04.2020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B80304-12DF-4695-BA5B-D5E48CD9D877}" type="slidenum">
              <a:rPr lang="ru-RU" smtClean="0"/>
              <a:t>‹#›</a:t>
            </a:fld>
            <a:endParaRPr lang="ru-RU"/>
          </a:p>
        </p:txBody>
      </p:sp>
    </p:spTree>
    <p:extLst>
      <p:ext uri="{BB962C8B-B14F-4D97-AF65-F5344CB8AC3E}">
        <p14:creationId xmlns:p14="http://schemas.microsoft.com/office/powerpoint/2010/main" val="372271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019C7FD-444F-47DB-9EA5-A45CE3B625A4}" type="datetimeFigureOut">
              <a:rPr lang="ru-RU" smtClean="0"/>
              <a:t>10.04.2020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B80304-12DF-4695-BA5B-D5E48CD9D877}" type="slidenum">
              <a:rPr lang="ru-RU" smtClean="0"/>
              <a:t>‹#›</a:t>
            </a:fld>
            <a:endParaRPr lang="ru-RU"/>
          </a:p>
        </p:txBody>
      </p:sp>
    </p:spTree>
    <p:extLst>
      <p:ext uri="{BB962C8B-B14F-4D97-AF65-F5344CB8AC3E}">
        <p14:creationId xmlns:p14="http://schemas.microsoft.com/office/powerpoint/2010/main" val="51500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019C7FD-444F-47DB-9EA5-A45CE3B625A4}" type="datetimeFigureOut">
              <a:rPr lang="ru-RU" smtClean="0"/>
              <a:t>10.04.2020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EB80304-12DF-4695-BA5B-D5E48CD9D877}" type="slidenum">
              <a:rPr lang="ru-RU" smtClean="0"/>
              <a:t>‹#›</a:t>
            </a:fld>
            <a:endParaRPr lang="ru-RU"/>
          </a:p>
        </p:txBody>
      </p:sp>
    </p:spTree>
    <p:extLst>
      <p:ext uri="{BB962C8B-B14F-4D97-AF65-F5344CB8AC3E}">
        <p14:creationId xmlns:p14="http://schemas.microsoft.com/office/powerpoint/2010/main" val="12376929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84144" y="247334"/>
            <a:ext cx="7525311" cy="789921"/>
          </a:xfrm>
        </p:spPr>
        <p:txBody>
          <a:bodyPr>
            <a:normAutofit fontScale="90000"/>
          </a:bodyPr>
          <a:lstStyle/>
          <a:p>
            <a:r>
              <a:rPr lang="tk-TM" b="1" dirty="0" smtClean="0">
                <a:cs typeface="Andalus" panose="02020603050405020304" pitchFamily="18" charset="-78"/>
              </a:rPr>
              <a:t>Tekizligiň proýeksiýalary</a:t>
            </a:r>
            <a:endParaRPr lang="ru-RU" b="1" dirty="0">
              <a:cs typeface="Andalus" panose="02020603050405020304" pitchFamily="18" charset="-78"/>
            </a:endParaRPr>
          </a:p>
        </p:txBody>
      </p:sp>
      <p:sp>
        <p:nvSpPr>
          <p:cNvPr id="6" name="Подзаголовок 2"/>
          <p:cNvSpPr txBox="1">
            <a:spLocks/>
          </p:cNvSpPr>
          <p:nvPr/>
        </p:nvSpPr>
        <p:spPr>
          <a:xfrm>
            <a:off x="355601" y="1392855"/>
            <a:ext cx="11582399" cy="2252045"/>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tk-TM" sz="4800" dirty="0" smtClean="0">
                <a:solidFill>
                  <a:schemeClr val="tx1">
                    <a:lumMod val="85000"/>
                    <a:lumOff val="15000"/>
                  </a:schemeClr>
                </a:solidFill>
                <a:cs typeface="Times New Roman" panose="02020603050405020304" pitchFamily="18" charset="0"/>
              </a:rPr>
              <a:t>Tekizligiň kesgitlenişi. Geometriýadan mälim bolşy ýaly, tekizligiň ýagdaýy şu aşakdakylar.</a:t>
            </a:r>
            <a:endParaRPr lang="ru-RU" sz="4800" dirty="0">
              <a:solidFill>
                <a:schemeClr val="tx1">
                  <a:lumMod val="85000"/>
                  <a:lumOff val="15000"/>
                </a:schemeClr>
              </a:solidFill>
              <a:cs typeface="Times New Roman" panose="02020603050405020304" pitchFamily="18" charset="0"/>
            </a:endParaRPr>
          </a:p>
        </p:txBody>
      </p:sp>
    </p:spTree>
    <p:extLst>
      <p:ext uri="{BB962C8B-B14F-4D97-AF65-F5344CB8AC3E}">
        <p14:creationId xmlns:p14="http://schemas.microsoft.com/office/powerpoint/2010/main" val="3979392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4742" y="508000"/>
            <a:ext cx="5689602" cy="6124754"/>
          </a:xfrm>
          <a:prstGeom prst="rect">
            <a:avLst/>
          </a:prstGeom>
        </p:spPr>
        <p:txBody>
          <a:bodyPr wrap="square">
            <a:spAutoFit/>
          </a:bodyPr>
          <a:lstStyle/>
          <a:p>
            <a:pPr algn="ctr"/>
            <a:r>
              <a:rPr lang="tk-TM" sz="2800" b="1" dirty="0" smtClean="0"/>
              <a:t>Tekizlikde ýerleşen göni çyzyk we nokat. </a:t>
            </a:r>
          </a:p>
          <a:p>
            <a:pPr algn="ctr"/>
            <a:r>
              <a:rPr lang="tk-TM" sz="2800" dirty="0" smtClean="0"/>
              <a:t>Eger göni çyzygyň tekizlik bilen iki sany umumy nokady bar bolsa ýa-da bir umumy nokady bolup, şol tekizlikde ýatan haýsy hem bolsa başga bir göni çyzgya parallel bolsa, onda şol göni çyzygyň şol tekizlige degişli bolýanlygy, şeýle hem eger nokat tekizlige degişli göni çyzykda ýatan bolsa, onda onuň tekizlikde hem ýatýanlygy geometriýadan mälimdir.</a:t>
            </a:r>
            <a:endParaRPr lang="tk-TM" sz="2800" b="1" dirty="0"/>
          </a:p>
        </p:txBody>
      </p:sp>
      <p:pic>
        <p:nvPicPr>
          <p:cNvPr id="3" name="Рисунок 2"/>
          <p:cNvPicPr>
            <a:picLocks noChangeAspect="1"/>
          </p:cNvPicPr>
          <p:nvPr/>
        </p:nvPicPr>
        <p:blipFill>
          <a:blip r:embed="rId2">
            <a:lum bright="-20000" contrast="40000"/>
          </a:blip>
          <a:stretch>
            <a:fillRect/>
          </a:stretch>
        </p:blipFill>
        <p:spPr>
          <a:xfrm>
            <a:off x="6732017" y="768405"/>
            <a:ext cx="5343869" cy="5603943"/>
          </a:xfrm>
          <a:prstGeom prst="rect">
            <a:avLst/>
          </a:prstGeom>
        </p:spPr>
      </p:pic>
    </p:spTree>
    <p:extLst>
      <p:ext uri="{BB962C8B-B14F-4D97-AF65-F5344CB8AC3E}">
        <p14:creationId xmlns:p14="http://schemas.microsoft.com/office/powerpoint/2010/main" val="3928505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54626" y="657891"/>
            <a:ext cx="9499601" cy="4401205"/>
          </a:xfrm>
          <a:prstGeom prst="rect">
            <a:avLst/>
          </a:prstGeom>
        </p:spPr>
        <p:txBody>
          <a:bodyPr wrap="square">
            <a:spAutoFit/>
          </a:bodyPr>
          <a:lstStyle/>
          <a:p>
            <a:pPr algn="ctr"/>
            <a:r>
              <a:rPr lang="tk-TM" sz="2800" b="1" dirty="0" smtClean="0"/>
              <a:t>Tekizligiň esasy çyzyklary. </a:t>
            </a:r>
            <a:r>
              <a:rPr lang="tk-TM" sz="2800" dirty="0" smtClean="0"/>
              <a:t>Tekizlige tükeniksiz sandaky we her hilli ugurly göni çyzyklar degişlidir. Olaryň käbirleri haýsy hem bolsa bir häsiýete eýedir. Ol göni çyzyklara tekizligiň esasy çyzyklary diýilýär.</a:t>
            </a:r>
          </a:p>
          <a:p>
            <a:pPr algn="ctr"/>
            <a:r>
              <a:rPr lang="tk-TM" sz="2800" dirty="0" smtClean="0"/>
              <a:t>Tekizligiň esasy çyzyklary aşakdakylardyr:</a:t>
            </a:r>
          </a:p>
          <a:p>
            <a:pPr marL="514350" indent="-514350" algn="ctr">
              <a:buAutoNum type="alphaLcParenR"/>
            </a:pPr>
            <a:r>
              <a:rPr lang="tk-TM" sz="2800" dirty="0" smtClean="0"/>
              <a:t>tekizligiň proýeksiýalaryň berlen tekizliginden hemme nokatlary deňdaşlykda ýerleşen, ýagny olara parallel bolan göni çyzyklary;</a:t>
            </a:r>
            <a:endParaRPr lang="tk-TM" sz="2800" dirty="0"/>
          </a:p>
          <a:p>
            <a:pPr marL="514350" indent="-514350" algn="ctr">
              <a:buAutoNum type="alphaLcParenR"/>
            </a:pPr>
            <a:r>
              <a:rPr lang="tk-TM" sz="2800" dirty="0"/>
              <a:t> </a:t>
            </a:r>
            <a:r>
              <a:rPr lang="tk-TM" sz="2800" dirty="0" smtClean="0"/>
              <a:t>tekizligiň proýeksiýalaryň berlen tekizligi bilen iň uly ýapgytlygy  bolan göni çyzyklary.</a:t>
            </a:r>
          </a:p>
        </p:txBody>
      </p:sp>
    </p:spTree>
    <p:extLst>
      <p:ext uri="{BB962C8B-B14F-4D97-AF65-F5344CB8AC3E}">
        <p14:creationId xmlns:p14="http://schemas.microsoft.com/office/powerpoint/2010/main" val="2700542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802307" y="545274"/>
            <a:ext cx="11084893" cy="8390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tk-TM" sz="4400" b="1" dirty="0" smtClean="0">
                <a:solidFill>
                  <a:schemeClr val="tx1">
                    <a:lumMod val="85000"/>
                    <a:lumOff val="15000"/>
                  </a:schemeClr>
                </a:solidFill>
                <a:cs typeface="Times New Roman" panose="02020603050405020304" pitchFamily="18" charset="0"/>
              </a:rPr>
              <a:t>1. Bir göni çyzykda ýatmaýan üç nokat bilen;</a:t>
            </a:r>
            <a:endParaRPr lang="ru-RU" sz="4000" b="1" dirty="0">
              <a:solidFill>
                <a:schemeClr val="tx1">
                  <a:lumMod val="85000"/>
                  <a:lumOff val="15000"/>
                </a:schemeClr>
              </a:solidFill>
              <a:cs typeface="Times New Roman" panose="02020603050405020304" pitchFamily="18" charset="0"/>
            </a:endParaRPr>
          </a:p>
        </p:txBody>
      </p:sp>
      <p:pic>
        <p:nvPicPr>
          <p:cNvPr id="5" name="Рисунок 4"/>
          <p:cNvPicPr>
            <a:picLocks noChangeAspect="1"/>
          </p:cNvPicPr>
          <p:nvPr/>
        </p:nvPicPr>
        <p:blipFill>
          <a:blip r:embed="rId2">
            <a:lum bright="-20000" contrast="40000"/>
          </a:blip>
          <a:stretch>
            <a:fillRect/>
          </a:stretch>
        </p:blipFill>
        <p:spPr>
          <a:xfrm>
            <a:off x="3918040" y="1861743"/>
            <a:ext cx="3263719" cy="4201313"/>
          </a:xfrm>
          <a:prstGeom prst="rect">
            <a:avLst/>
          </a:prstGeom>
        </p:spPr>
      </p:pic>
    </p:spTree>
    <p:extLst>
      <p:ext uri="{BB962C8B-B14F-4D97-AF65-F5344CB8AC3E}">
        <p14:creationId xmlns:p14="http://schemas.microsoft.com/office/powerpoint/2010/main" val="4206759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1723696" y="569739"/>
            <a:ext cx="9592004" cy="14749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tk-TM" sz="4400" b="1" dirty="0" smtClean="0">
                <a:solidFill>
                  <a:schemeClr val="tx1">
                    <a:lumMod val="85000"/>
                    <a:lumOff val="15000"/>
                  </a:schemeClr>
                </a:solidFill>
                <a:cs typeface="Times New Roman" panose="02020603050405020304" pitchFamily="18" charset="0"/>
              </a:rPr>
              <a:t>2. Nokat we şol nokatdan geçmeýän göni çyzyk bilen;</a:t>
            </a:r>
            <a:endParaRPr lang="ru-RU" sz="4400" b="1" dirty="0">
              <a:solidFill>
                <a:schemeClr val="tx1">
                  <a:lumMod val="85000"/>
                  <a:lumOff val="15000"/>
                </a:schemeClr>
              </a:solidFill>
              <a:cs typeface="Times New Roman" panose="02020603050405020304" pitchFamily="18" charset="0"/>
            </a:endParaRPr>
          </a:p>
        </p:txBody>
      </p:sp>
      <p:pic>
        <p:nvPicPr>
          <p:cNvPr id="2" name="Рисунок 1"/>
          <p:cNvPicPr>
            <a:picLocks noChangeAspect="1"/>
          </p:cNvPicPr>
          <p:nvPr/>
        </p:nvPicPr>
        <p:blipFill>
          <a:blip r:embed="rId2">
            <a:lum bright="-20000" contrast="40000"/>
          </a:blip>
          <a:stretch>
            <a:fillRect/>
          </a:stretch>
        </p:blipFill>
        <p:spPr>
          <a:xfrm>
            <a:off x="4405245" y="2044700"/>
            <a:ext cx="3989456" cy="4631201"/>
          </a:xfrm>
          <a:prstGeom prst="rect">
            <a:avLst/>
          </a:prstGeom>
        </p:spPr>
      </p:pic>
    </p:spTree>
    <p:extLst>
      <p:ext uri="{BB962C8B-B14F-4D97-AF65-F5344CB8AC3E}">
        <p14:creationId xmlns:p14="http://schemas.microsoft.com/office/powerpoint/2010/main" val="1298686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2"/>
          <p:cNvSpPr txBox="1">
            <a:spLocks/>
          </p:cNvSpPr>
          <p:nvPr/>
        </p:nvSpPr>
        <p:spPr>
          <a:xfrm>
            <a:off x="2743200" y="253447"/>
            <a:ext cx="7620000" cy="8133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tk-TM" sz="3600" b="1" dirty="0" smtClean="0">
                <a:solidFill>
                  <a:schemeClr val="tx1">
                    <a:lumMod val="95000"/>
                    <a:lumOff val="5000"/>
                  </a:schemeClr>
                </a:solidFill>
                <a:cs typeface="Times New Roman" panose="02020603050405020304" pitchFamily="18" charset="0"/>
              </a:rPr>
              <a:t>3. Iki kesişýän göni çyzyk bilen;</a:t>
            </a:r>
            <a:endParaRPr lang="ru-RU" sz="3600" b="1" dirty="0">
              <a:solidFill>
                <a:schemeClr val="tx1">
                  <a:lumMod val="95000"/>
                  <a:lumOff val="5000"/>
                </a:schemeClr>
              </a:solidFill>
              <a:cs typeface="Times New Roman" panose="02020603050405020304" pitchFamily="18" charset="0"/>
            </a:endParaRPr>
          </a:p>
        </p:txBody>
      </p:sp>
      <p:pic>
        <p:nvPicPr>
          <p:cNvPr id="2" name="Рисунок 1"/>
          <p:cNvPicPr>
            <a:picLocks noChangeAspect="1"/>
          </p:cNvPicPr>
          <p:nvPr/>
        </p:nvPicPr>
        <p:blipFill>
          <a:blip r:embed="rId2">
            <a:lum bright="-20000" contrast="40000"/>
          </a:blip>
          <a:stretch>
            <a:fillRect/>
          </a:stretch>
        </p:blipFill>
        <p:spPr>
          <a:xfrm>
            <a:off x="4299350" y="1627659"/>
            <a:ext cx="4279099" cy="4974281"/>
          </a:xfrm>
          <a:prstGeom prst="rect">
            <a:avLst/>
          </a:prstGeom>
        </p:spPr>
      </p:pic>
    </p:spTree>
    <p:extLst>
      <p:ext uri="{BB962C8B-B14F-4D97-AF65-F5344CB8AC3E}">
        <p14:creationId xmlns:p14="http://schemas.microsoft.com/office/powerpoint/2010/main" val="3783801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91145" y="230905"/>
            <a:ext cx="10528300" cy="584775"/>
          </a:xfrm>
          <a:prstGeom prst="rect">
            <a:avLst/>
          </a:prstGeom>
        </p:spPr>
        <p:txBody>
          <a:bodyPr wrap="square">
            <a:spAutoFit/>
          </a:bodyPr>
          <a:lstStyle/>
          <a:p>
            <a:pPr algn="ctr"/>
            <a:r>
              <a:rPr lang="tk-TM" sz="3200" b="1" dirty="0" smtClean="0"/>
              <a:t>4. Iki parallel göni çyzyk bilen;</a:t>
            </a:r>
            <a:endParaRPr lang="tk-TM" sz="3200" b="1" dirty="0"/>
          </a:p>
        </p:txBody>
      </p:sp>
      <p:pic>
        <p:nvPicPr>
          <p:cNvPr id="2" name="Рисунок 1"/>
          <p:cNvPicPr>
            <a:picLocks noChangeAspect="1"/>
          </p:cNvPicPr>
          <p:nvPr/>
        </p:nvPicPr>
        <p:blipFill>
          <a:blip r:embed="rId2">
            <a:lum bright="-20000" contrast="40000"/>
          </a:blip>
          <a:stretch>
            <a:fillRect/>
          </a:stretch>
        </p:blipFill>
        <p:spPr>
          <a:xfrm>
            <a:off x="4192655" y="1411312"/>
            <a:ext cx="4496680" cy="5256188"/>
          </a:xfrm>
          <a:prstGeom prst="rect">
            <a:avLst/>
          </a:prstGeom>
        </p:spPr>
      </p:pic>
    </p:spTree>
    <p:extLst>
      <p:ext uri="{BB962C8B-B14F-4D97-AF65-F5344CB8AC3E}">
        <p14:creationId xmlns:p14="http://schemas.microsoft.com/office/powerpoint/2010/main" val="3952533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954089" y="1129747"/>
            <a:ext cx="11103180" cy="48519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lum bright="-20000" contrast="40000"/>
          </a:blip>
          <a:stretch>
            <a:fillRect/>
          </a:stretch>
        </p:blipFill>
        <p:spPr>
          <a:xfrm>
            <a:off x="3596862" y="1453776"/>
            <a:ext cx="4485770" cy="5269472"/>
          </a:xfrm>
          <a:prstGeom prst="rect">
            <a:avLst/>
          </a:prstGeom>
        </p:spPr>
      </p:pic>
      <p:sp>
        <p:nvSpPr>
          <p:cNvPr id="6" name="Прямоугольник 5"/>
          <p:cNvSpPr/>
          <p:nvPr/>
        </p:nvSpPr>
        <p:spPr>
          <a:xfrm>
            <a:off x="586923" y="253447"/>
            <a:ext cx="11224077" cy="1200329"/>
          </a:xfrm>
          <a:prstGeom prst="rect">
            <a:avLst/>
          </a:prstGeom>
        </p:spPr>
        <p:txBody>
          <a:bodyPr wrap="square">
            <a:spAutoFit/>
          </a:bodyPr>
          <a:lstStyle/>
          <a:p>
            <a:pPr algn="ctr"/>
            <a:r>
              <a:rPr lang="tk-TM" sz="3600" b="1" dirty="0" smtClean="0"/>
              <a:t>5. Tekiz figuralar bilen (töwerek, üçburçluk, dörtburçluk we ş.m) kesgitlenýändir.</a:t>
            </a:r>
            <a:endParaRPr lang="tk-TM" sz="3600" b="1" dirty="0"/>
          </a:p>
        </p:txBody>
      </p:sp>
    </p:spTree>
    <p:extLst>
      <p:ext uri="{BB962C8B-B14F-4D97-AF65-F5344CB8AC3E}">
        <p14:creationId xmlns:p14="http://schemas.microsoft.com/office/powerpoint/2010/main" val="248425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3923" y="1485347"/>
            <a:ext cx="11224077" cy="2554545"/>
          </a:xfrm>
          <a:prstGeom prst="rect">
            <a:avLst/>
          </a:prstGeom>
        </p:spPr>
        <p:txBody>
          <a:bodyPr wrap="square">
            <a:spAutoFit/>
          </a:bodyPr>
          <a:lstStyle/>
          <a:p>
            <a:pPr algn="ctr"/>
            <a:r>
              <a:rPr lang="tk-TM" sz="3200" b="1" dirty="0" smtClean="0"/>
              <a:t>Tekizligiň </a:t>
            </a:r>
            <a:r>
              <a:rPr lang="tk-TM" sz="3200" b="1" dirty="0"/>
              <a:t>yzlary. </a:t>
            </a:r>
            <a:r>
              <a:rPr lang="tk-TM" sz="3200" dirty="0" smtClean="0"/>
              <a:t>Tekizligiň proýeksiýalar </a:t>
            </a:r>
            <a:r>
              <a:rPr lang="tk-TM" sz="3200" dirty="0"/>
              <a:t>tekizlikleri bilen </a:t>
            </a:r>
            <a:r>
              <a:rPr lang="tk-TM" sz="3200" dirty="0" smtClean="0"/>
              <a:t>kesişýän göni </a:t>
            </a:r>
            <a:r>
              <a:rPr lang="tk-TM" sz="3200" dirty="0"/>
              <a:t>ç</a:t>
            </a:r>
            <a:r>
              <a:rPr lang="tk-TM" sz="3200" dirty="0" smtClean="0"/>
              <a:t>yzyklaryna </a:t>
            </a:r>
            <a:r>
              <a:rPr lang="tk-TM" sz="3200" b="1" dirty="0" smtClean="0"/>
              <a:t>tekizligiň </a:t>
            </a:r>
            <a:r>
              <a:rPr lang="tk-TM" sz="3200" b="1" dirty="0"/>
              <a:t>yzlary </a:t>
            </a:r>
            <a:r>
              <a:rPr lang="tk-TM" sz="3200" dirty="0" smtClean="0"/>
              <a:t>diýilýär</a:t>
            </a:r>
            <a:r>
              <a:rPr lang="tk-TM" sz="3200" dirty="0"/>
              <a:t>. </a:t>
            </a:r>
            <a:r>
              <a:rPr lang="tk-TM" sz="3200" dirty="0" smtClean="0"/>
              <a:t>Proýeksiýalar tekizlikleriniň sany näçe </a:t>
            </a:r>
            <a:r>
              <a:rPr lang="tk-TM" sz="3200" dirty="0"/>
              <a:t>bolsa umumy </a:t>
            </a:r>
            <a:r>
              <a:rPr lang="tk-TM" sz="3200" dirty="0" smtClean="0"/>
              <a:t>ýagdaýdaky tekizligiň şonça </a:t>
            </a:r>
            <a:r>
              <a:rPr lang="tk-TM" sz="3200" dirty="0"/>
              <a:t>hem </a:t>
            </a:r>
            <a:r>
              <a:rPr lang="tk-TM" sz="3200" dirty="0" smtClean="0"/>
              <a:t>yzynyň emele </a:t>
            </a:r>
            <a:r>
              <a:rPr lang="tk-TM" sz="3200" dirty="0"/>
              <a:t>geljekdigi </a:t>
            </a:r>
            <a:r>
              <a:rPr lang="tk-TM" sz="3200" dirty="0" smtClean="0"/>
              <a:t>düşnüklidir</a:t>
            </a:r>
            <a:r>
              <a:rPr lang="tk-TM" sz="3200" dirty="0"/>
              <a:t>.</a:t>
            </a:r>
            <a:endParaRPr lang="tk-TM" sz="5400" dirty="0"/>
          </a:p>
        </p:txBody>
      </p:sp>
    </p:spTree>
    <p:extLst>
      <p:ext uri="{BB962C8B-B14F-4D97-AF65-F5344CB8AC3E}">
        <p14:creationId xmlns:p14="http://schemas.microsoft.com/office/powerpoint/2010/main" val="211181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lum bright="-20000" contrast="40000"/>
          </a:blip>
          <a:stretch>
            <a:fillRect/>
          </a:stretch>
        </p:blipFill>
        <p:spPr>
          <a:xfrm>
            <a:off x="1807113" y="2103880"/>
            <a:ext cx="8178715" cy="4585586"/>
          </a:xfrm>
          <a:prstGeom prst="rect">
            <a:avLst/>
          </a:prstGeom>
        </p:spPr>
      </p:pic>
      <p:sp>
        <p:nvSpPr>
          <p:cNvPr id="6" name="Прямоугольник 5"/>
          <p:cNvSpPr/>
          <p:nvPr/>
        </p:nvSpPr>
        <p:spPr>
          <a:xfrm>
            <a:off x="889001" y="126137"/>
            <a:ext cx="10969170" cy="1938992"/>
          </a:xfrm>
          <a:prstGeom prst="rect">
            <a:avLst/>
          </a:prstGeom>
        </p:spPr>
        <p:txBody>
          <a:bodyPr wrap="square">
            <a:spAutoFit/>
          </a:bodyPr>
          <a:lstStyle/>
          <a:p>
            <a:r>
              <a:rPr lang="tk-TM" sz="2400" dirty="0" smtClean="0"/>
              <a:t>Proýeksiýalar tekizlikleriniň atlaryna baglylykda</a:t>
            </a:r>
            <a:r>
              <a:rPr lang="tk-TM" sz="2400" dirty="0"/>
              <a:t>, berlen </a:t>
            </a:r>
            <a:r>
              <a:rPr lang="tk-TM" sz="2400" i="1" dirty="0"/>
              <a:t>a </a:t>
            </a:r>
            <a:r>
              <a:rPr lang="tk-TM" sz="2400" dirty="0"/>
              <a:t>tekizligin T, tekizligini </a:t>
            </a:r>
            <a:r>
              <a:rPr lang="tk-TM" sz="2400" dirty="0" smtClean="0"/>
              <a:t>kesýän göni </a:t>
            </a:r>
            <a:r>
              <a:rPr lang="tk-TM" sz="2400" dirty="0"/>
              <a:t>ç</a:t>
            </a:r>
            <a:r>
              <a:rPr lang="tk-TM" sz="2400" dirty="0" smtClean="0"/>
              <a:t>yzygyna tekizligiň </a:t>
            </a:r>
            <a:r>
              <a:rPr lang="tk-TM" sz="2400" b="1" dirty="0"/>
              <a:t>kese yzy </a:t>
            </a:r>
            <a:r>
              <a:rPr lang="tk-TM" sz="2400" dirty="0" smtClean="0"/>
              <a:t>diýilýär </a:t>
            </a:r>
            <a:r>
              <a:rPr lang="tk-TM" sz="2400" dirty="0"/>
              <a:t>we </a:t>
            </a:r>
            <a:r>
              <a:rPr lang="tk-TM" sz="2400" dirty="0" smtClean="0"/>
              <a:t>h</a:t>
            </a:r>
            <a:r>
              <a:rPr lang="tk-TM" sz="1200" dirty="0" smtClean="0"/>
              <a:t>0</a:t>
            </a:r>
            <a:r>
              <a:rPr lang="tk-TM" sz="1600" dirty="0" smtClean="0"/>
              <a:t>a</a:t>
            </a:r>
            <a:r>
              <a:rPr lang="tk-TM" sz="2400" dirty="0" smtClean="0"/>
              <a:t> </a:t>
            </a:r>
            <a:r>
              <a:rPr lang="tk-TM" sz="2400" dirty="0"/>
              <a:t>bilen </a:t>
            </a:r>
            <a:r>
              <a:rPr lang="tk-TM" sz="2400" dirty="0" smtClean="0"/>
              <a:t>bellenilýär. a tekizligiň </a:t>
            </a:r>
            <a:r>
              <a:rPr lang="tk-TM" sz="2400" dirty="0"/>
              <a:t>T2 tekizligini </a:t>
            </a:r>
            <a:r>
              <a:rPr lang="tk-TM" sz="2400" dirty="0" smtClean="0"/>
              <a:t>kesýän göni </a:t>
            </a:r>
            <a:r>
              <a:rPr lang="tk-TM" sz="2400" dirty="0"/>
              <a:t>ç</a:t>
            </a:r>
            <a:r>
              <a:rPr lang="tk-TM" sz="2400" dirty="0" smtClean="0"/>
              <a:t>yzygyna tekizligiň </a:t>
            </a:r>
            <a:r>
              <a:rPr lang="tk-TM" sz="2400" b="1" dirty="0" smtClean="0"/>
              <a:t>ýüzbe-ýüz yzy </a:t>
            </a:r>
            <a:r>
              <a:rPr lang="tk-TM" sz="2400" dirty="0" smtClean="0"/>
              <a:t>diýilýär </a:t>
            </a:r>
            <a:r>
              <a:rPr lang="tk-TM" sz="2400" dirty="0"/>
              <a:t>we </a:t>
            </a:r>
            <a:r>
              <a:rPr lang="tk-TM" sz="2400" dirty="0" smtClean="0"/>
              <a:t>f</a:t>
            </a:r>
            <a:r>
              <a:rPr lang="tk-TM" sz="1400" dirty="0" smtClean="0"/>
              <a:t>0a </a:t>
            </a:r>
            <a:r>
              <a:rPr lang="tk-TM" sz="2400" dirty="0" smtClean="0"/>
              <a:t>bilen bellenilýär</a:t>
            </a:r>
            <a:r>
              <a:rPr lang="tk-TM" sz="2400" dirty="0"/>
              <a:t>. </a:t>
            </a:r>
            <a:r>
              <a:rPr lang="tk-TM" sz="2400" i="1" dirty="0"/>
              <a:t>a </a:t>
            </a:r>
            <a:r>
              <a:rPr lang="tk-TM" sz="2400" dirty="0" smtClean="0"/>
              <a:t>tekizligiň </a:t>
            </a:r>
            <a:r>
              <a:rPr lang="tk-TM" sz="2400" dirty="0"/>
              <a:t>T3 tekizligini </a:t>
            </a:r>
            <a:r>
              <a:rPr lang="tk-TM" sz="2400" dirty="0" smtClean="0"/>
              <a:t>kesýän göni </a:t>
            </a:r>
            <a:r>
              <a:rPr lang="tk-TM" sz="2400" dirty="0"/>
              <a:t>ç</a:t>
            </a:r>
            <a:r>
              <a:rPr lang="tk-TM" sz="2400" dirty="0" smtClean="0"/>
              <a:t>yzygyna </a:t>
            </a:r>
            <a:r>
              <a:rPr lang="tk-TM" sz="2400" dirty="0"/>
              <a:t>bolsa </a:t>
            </a:r>
            <a:r>
              <a:rPr lang="tk-TM" sz="2400" dirty="0" smtClean="0"/>
              <a:t>tekizligiň </a:t>
            </a:r>
            <a:r>
              <a:rPr lang="tk-TM" sz="2400" b="1" dirty="0"/>
              <a:t>gapdal yzy </a:t>
            </a:r>
            <a:r>
              <a:rPr lang="tk-TM" sz="2400" dirty="0" smtClean="0"/>
              <a:t>diýilýär we P</a:t>
            </a:r>
            <a:r>
              <a:rPr lang="tk-TM" sz="1400" dirty="0" smtClean="0"/>
              <a:t>0a</a:t>
            </a:r>
            <a:r>
              <a:rPr lang="tk-TM" sz="2400" dirty="0" smtClean="0"/>
              <a:t> </a:t>
            </a:r>
            <a:r>
              <a:rPr lang="tk-TM" sz="2400" dirty="0"/>
              <a:t>bilen </a:t>
            </a:r>
            <a:r>
              <a:rPr lang="tk-TM" sz="2400" dirty="0" smtClean="0"/>
              <a:t>bellenilýär</a:t>
            </a:r>
            <a:r>
              <a:rPr lang="tk-TM" sz="2400" dirty="0"/>
              <a:t>.</a:t>
            </a:r>
            <a:endParaRPr lang="tk-TM" sz="4000" dirty="0"/>
          </a:p>
        </p:txBody>
      </p:sp>
    </p:spTree>
    <p:extLst>
      <p:ext uri="{BB962C8B-B14F-4D97-AF65-F5344CB8AC3E}">
        <p14:creationId xmlns:p14="http://schemas.microsoft.com/office/powerpoint/2010/main" val="3568095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54626" y="657891"/>
            <a:ext cx="9499601" cy="5262979"/>
          </a:xfrm>
          <a:prstGeom prst="rect">
            <a:avLst/>
          </a:prstGeom>
        </p:spPr>
        <p:txBody>
          <a:bodyPr wrap="square">
            <a:spAutoFit/>
          </a:bodyPr>
          <a:lstStyle/>
          <a:p>
            <a:pPr algn="ctr"/>
            <a:r>
              <a:rPr lang="tk-TM" sz="2800" b="1" dirty="0" smtClean="0"/>
              <a:t>Umumy haldaky tekizlik. Proýeksiýalar tekizlikleriniň birine-de perpendikulýar bolmadyk tekizlige umumy ýagdaýdaky tekizlik diýilýär. </a:t>
            </a:r>
            <a:r>
              <a:rPr lang="tk-TM" sz="2800" dirty="0" smtClean="0"/>
              <a:t>Geometrik tekiz figuralaryň tekizlikdäki proýeksiýalarynyň hem tekiz figuralardygy  parallel proýektirlemegiň 3-nji häsiýetinden bellidir. Umumy haldaky tekizlikleriň tekiz figuralar we başga elementler bilen berlişi suratda görkezilendir. Şeýle  tekizlikler proýeksiýalar tekizlikleriniň üçüsine-de islendik ýapgytlykda bolup biler. Belli bolşy ýaly umumy haldaky tekizligiň 3 yzy bardyr. Şeýle tekizligiň yzlary proýeksiýalar oklaryna parallel däldirlerde olary kesýändirler. </a:t>
            </a:r>
            <a:endParaRPr lang="tk-TM" sz="2800" b="1" dirty="0"/>
          </a:p>
        </p:txBody>
      </p:sp>
    </p:spTree>
    <p:extLst>
      <p:ext uri="{BB962C8B-B14F-4D97-AF65-F5344CB8AC3E}">
        <p14:creationId xmlns:p14="http://schemas.microsoft.com/office/powerpoint/2010/main" val="29384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530</TotalTime>
  <Words>356</Words>
  <Application>Microsoft Office PowerPoint</Application>
  <PresentationFormat>Широкоэкранный</PresentationFormat>
  <Paragraphs>16</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Andalus</vt:lpstr>
      <vt:lpstr>Arial</vt:lpstr>
      <vt:lpstr>Calibri</vt:lpstr>
      <vt:lpstr>Century Gothic</vt:lpstr>
      <vt:lpstr>Times New Roman</vt:lpstr>
      <vt:lpstr>Wingdings 3</vt:lpstr>
      <vt:lpstr>Легкий дым</vt:lpstr>
      <vt:lpstr>Tekizligiň proýeksiýalary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Kebşirlenen birikdirmeler.</dc:title>
  <dc:creator>Lenovo</dc:creator>
  <cp:lastModifiedBy>Lenovo</cp:lastModifiedBy>
  <cp:revision>68</cp:revision>
  <dcterms:created xsi:type="dcterms:W3CDTF">2020-04-14T10:27:32Z</dcterms:created>
  <dcterms:modified xsi:type="dcterms:W3CDTF">2020-04-10T07:18:49Z</dcterms:modified>
</cp:coreProperties>
</file>