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CABE951-46C6-41DA-8EE8-E9B32CD99B6F}" type="datetimeFigureOut">
              <a:rPr lang="ru-RU" smtClean="0"/>
              <a:t>18.03.2021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931C00-639D-478B-9A25-42E65F67998E}" type="slidenum">
              <a:rPr lang="ru-RU" smtClean="0"/>
              <a:t>‹#›</a:t>
            </a:fld>
            <a:endParaRPr lang="ru-RU"/>
          </a:p>
        </p:txBody>
      </p:sp>
    </p:spTree>
    <p:extLst>
      <p:ext uri="{BB962C8B-B14F-4D97-AF65-F5344CB8AC3E}">
        <p14:creationId xmlns:p14="http://schemas.microsoft.com/office/powerpoint/2010/main" val="43153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CABE951-46C6-41DA-8EE8-E9B32CD99B6F}" type="datetimeFigureOut">
              <a:rPr lang="ru-RU" smtClean="0"/>
              <a:t>18.03.2021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0931C00-639D-478B-9A25-42E65F67998E}" type="slidenum">
              <a:rPr lang="ru-RU" smtClean="0"/>
              <a:t>‹#›</a:t>
            </a:fld>
            <a:endParaRPr lang="ru-RU"/>
          </a:p>
        </p:txBody>
      </p:sp>
    </p:spTree>
    <p:extLst>
      <p:ext uri="{BB962C8B-B14F-4D97-AF65-F5344CB8AC3E}">
        <p14:creationId xmlns:p14="http://schemas.microsoft.com/office/powerpoint/2010/main" val="316865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CABE951-46C6-41DA-8EE8-E9B32CD99B6F}" type="datetimeFigureOut">
              <a:rPr lang="ru-RU" smtClean="0"/>
              <a:t>18.03.2021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0931C00-639D-478B-9A25-42E65F67998E}" type="slidenum">
              <a:rPr lang="ru-RU" smtClean="0"/>
              <a:t>‹#›</a:t>
            </a:fld>
            <a:endParaRPr lang="ru-RU"/>
          </a:p>
        </p:txBody>
      </p:sp>
    </p:spTree>
    <p:extLst>
      <p:ext uri="{BB962C8B-B14F-4D97-AF65-F5344CB8AC3E}">
        <p14:creationId xmlns:p14="http://schemas.microsoft.com/office/powerpoint/2010/main" val="323188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CABE951-46C6-41DA-8EE8-E9B32CD99B6F}" type="datetimeFigureOut">
              <a:rPr lang="ru-RU" smtClean="0"/>
              <a:t>18.03.2021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931C00-639D-478B-9A25-42E65F67998E}" type="slidenum">
              <a:rPr lang="ru-RU" smtClean="0"/>
              <a:t>‹#›</a:t>
            </a:fld>
            <a:endParaRPr lang="ru-RU"/>
          </a:p>
        </p:txBody>
      </p:sp>
    </p:spTree>
    <p:extLst>
      <p:ext uri="{BB962C8B-B14F-4D97-AF65-F5344CB8AC3E}">
        <p14:creationId xmlns:p14="http://schemas.microsoft.com/office/powerpoint/2010/main" val="3179143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CABE951-46C6-41DA-8EE8-E9B32CD99B6F}" type="datetimeFigureOut">
              <a:rPr lang="ru-RU" smtClean="0"/>
              <a:t>18.03.2021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931C00-639D-478B-9A25-42E65F67998E}" type="slidenum">
              <a:rPr lang="ru-RU" smtClean="0"/>
              <a:t>‹#›</a:t>
            </a:fld>
            <a:endParaRPr lang="ru-RU"/>
          </a:p>
        </p:txBody>
      </p:sp>
    </p:spTree>
    <p:extLst>
      <p:ext uri="{BB962C8B-B14F-4D97-AF65-F5344CB8AC3E}">
        <p14:creationId xmlns:p14="http://schemas.microsoft.com/office/powerpoint/2010/main" val="244858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7"/>
          <p:cNvSpPr>
            <a:spLocks noGrp="1"/>
          </p:cNvSpPr>
          <p:nvPr>
            <p:ph type="dt" sz="half" idx="10"/>
          </p:nvPr>
        </p:nvSpPr>
        <p:spPr/>
        <p:txBody>
          <a:bodyPr/>
          <a:lstStyle/>
          <a:p>
            <a:fld id="{4CABE951-46C6-41DA-8EE8-E9B32CD99B6F}" type="datetimeFigureOut">
              <a:rPr lang="ru-RU" smtClean="0"/>
              <a:t>18.03.2021</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10931C00-639D-478B-9A25-42E65F67998E}" type="slidenum">
              <a:rPr lang="ru-RU" smtClean="0"/>
              <a:t>‹#›</a:t>
            </a:fld>
            <a:endParaRPr lang="ru-RU"/>
          </a:p>
        </p:txBody>
      </p:sp>
    </p:spTree>
    <p:extLst>
      <p:ext uri="{BB962C8B-B14F-4D97-AF65-F5344CB8AC3E}">
        <p14:creationId xmlns:p14="http://schemas.microsoft.com/office/powerpoint/2010/main" val="706380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Date Placeholder 1"/>
          <p:cNvSpPr>
            <a:spLocks noGrp="1"/>
          </p:cNvSpPr>
          <p:nvPr>
            <p:ph type="dt" sz="half" idx="10"/>
          </p:nvPr>
        </p:nvSpPr>
        <p:spPr/>
        <p:txBody>
          <a:bodyPr/>
          <a:lstStyle/>
          <a:p>
            <a:fld id="{4CABE951-46C6-41DA-8EE8-E9B32CD99B6F}" type="datetimeFigureOut">
              <a:rPr lang="ru-RU" smtClean="0"/>
              <a:t>18.03.2021</a:t>
            </a:fld>
            <a:endParaRPr lang="ru-RU"/>
          </a:p>
        </p:txBody>
      </p:sp>
      <p:sp>
        <p:nvSpPr>
          <p:cNvPr id="11" name="Footer Placeholder 10"/>
          <p:cNvSpPr>
            <a:spLocks noGrp="1"/>
          </p:cNvSpPr>
          <p:nvPr>
            <p:ph type="ftr" sz="quarter" idx="11"/>
          </p:nvPr>
        </p:nvSpPr>
        <p:spPr/>
        <p:txBody>
          <a:bodyPr/>
          <a:lstStyle/>
          <a:p>
            <a:endParaRPr lang="ru-RU"/>
          </a:p>
        </p:txBody>
      </p:sp>
      <p:sp>
        <p:nvSpPr>
          <p:cNvPr id="12" name="Slide Number Placeholder 11"/>
          <p:cNvSpPr>
            <a:spLocks noGrp="1"/>
          </p:cNvSpPr>
          <p:nvPr>
            <p:ph type="sldNum" sz="quarter" idx="12"/>
          </p:nvPr>
        </p:nvSpPr>
        <p:spPr/>
        <p:txBody>
          <a:bodyPr/>
          <a:lstStyle/>
          <a:p>
            <a:fld id="{10931C00-639D-478B-9A25-42E65F67998E}" type="slidenum">
              <a:rPr lang="ru-RU" smtClean="0"/>
              <a:t>‹#›</a:t>
            </a:fld>
            <a:endParaRPr lang="ru-RU"/>
          </a:p>
        </p:txBody>
      </p:sp>
    </p:spTree>
    <p:extLst>
      <p:ext uri="{BB962C8B-B14F-4D97-AF65-F5344CB8AC3E}">
        <p14:creationId xmlns:p14="http://schemas.microsoft.com/office/powerpoint/2010/main" val="166820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2" name="Date Placeholder 1"/>
          <p:cNvSpPr>
            <a:spLocks noGrp="1"/>
          </p:cNvSpPr>
          <p:nvPr>
            <p:ph type="dt" sz="half" idx="10"/>
          </p:nvPr>
        </p:nvSpPr>
        <p:spPr/>
        <p:txBody>
          <a:bodyPr/>
          <a:lstStyle/>
          <a:p>
            <a:fld id="{4CABE951-46C6-41DA-8EE8-E9B32CD99B6F}" type="datetimeFigureOut">
              <a:rPr lang="ru-RU" smtClean="0"/>
              <a:t>18.03.2021</a:t>
            </a:fld>
            <a:endParaRPr lang="ru-RU"/>
          </a:p>
        </p:txBody>
      </p:sp>
      <p:sp>
        <p:nvSpPr>
          <p:cNvPr id="7" name="Footer Placeholder 6"/>
          <p:cNvSpPr>
            <a:spLocks noGrp="1"/>
          </p:cNvSpPr>
          <p:nvPr>
            <p:ph type="ftr" sz="quarter" idx="11"/>
          </p:nvPr>
        </p:nvSpPr>
        <p:spPr/>
        <p:txBody>
          <a:bodyPr/>
          <a:lstStyle/>
          <a:p>
            <a:endParaRPr lang="ru-RU"/>
          </a:p>
        </p:txBody>
      </p:sp>
      <p:sp>
        <p:nvSpPr>
          <p:cNvPr id="8" name="Slide Number Placeholder 7"/>
          <p:cNvSpPr>
            <a:spLocks noGrp="1"/>
          </p:cNvSpPr>
          <p:nvPr>
            <p:ph type="sldNum" sz="quarter" idx="12"/>
          </p:nvPr>
        </p:nvSpPr>
        <p:spPr/>
        <p:txBody>
          <a:bodyPr/>
          <a:lstStyle/>
          <a:p>
            <a:fld id="{10931C00-639D-478B-9A25-42E65F67998E}" type="slidenum">
              <a:rPr lang="ru-RU" smtClean="0"/>
              <a:t>‹#›</a:t>
            </a:fld>
            <a:endParaRPr lang="ru-RU"/>
          </a:p>
        </p:txBody>
      </p:sp>
    </p:spTree>
    <p:extLst>
      <p:ext uri="{BB962C8B-B14F-4D97-AF65-F5344CB8AC3E}">
        <p14:creationId xmlns:p14="http://schemas.microsoft.com/office/powerpoint/2010/main" val="25875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ABE951-46C6-41DA-8EE8-E9B32CD99B6F}" type="datetimeFigureOut">
              <a:rPr lang="ru-RU" smtClean="0"/>
              <a:t>18.03.2021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0931C00-639D-478B-9A25-42E65F67998E}" type="slidenum">
              <a:rPr lang="ru-RU" smtClean="0"/>
              <a:t>‹#›</a:t>
            </a:fld>
            <a:endParaRPr lang="ru-RU"/>
          </a:p>
        </p:txBody>
      </p:sp>
    </p:spTree>
    <p:extLst>
      <p:ext uri="{BB962C8B-B14F-4D97-AF65-F5344CB8AC3E}">
        <p14:creationId xmlns:p14="http://schemas.microsoft.com/office/powerpoint/2010/main" val="2447594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ru-RU" smtClean="0"/>
              <a:t>Образец заголовка</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4CABE951-46C6-41DA-8EE8-E9B32CD99B6F}" type="datetimeFigureOut">
              <a:rPr lang="ru-RU" smtClean="0"/>
              <a:t>18.03.2021</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10931C00-639D-478B-9A25-42E65F67998E}" type="slidenum">
              <a:rPr lang="ru-RU" smtClean="0"/>
              <a:t>‹#›</a:t>
            </a:fld>
            <a:endParaRPr lang="ru-RU"/>
          </a:p>
        </p:txBody>
      </p:sp>
    </p:spTree>
    <p:extLst>
      <p:ext uri="{BB962C8B-B14F-4D97-AF65-F5344CB8AC3E}">
        <p14:creationId xmlns:p14="http://schemas.microsoft.com/office/powerpoint/2010/main" val="319854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4CABE951-46C6-41DA-8EE8-E9B32CD99B6F}" type="datetimeFigureOut">
              <a:rPr lang="ru-RU" smtClean="0"/>
              <a:t>18.03.2021</a:t>
            </a:fld>
            <a:endParaRPr lang="ru-RU"/>
          </a:p>
        </p:txBody>
      </p:sp>
      <p:sp>
        <p:nvSpPr>
          <p:cNvPr id="9" name="Footer Placeholder 8"/>
          <p:cNvSpPr>
            <a:spLocks noGrp="1"/>
          </p:cNvSpPr>
          <p:nvPr>
            <p:ph type="ftr" sz="quarter" idx="11"/>
          </p:nvPr>
        </p:nvSpPr>
        <p:spPr>
          <a:xfrm>
            <a:off x="3499101" y="6356350"/>
            <a:ext cx="5911517" cy="365125"/>
          </a:xfrm>
        </p:spPr>
        <p:txBody>
          <a:bodyPr/>
          <a:lstStyle/>
          <a:p>
            <a:endParaRPr lang="ru-RU"/>
          </a:p>
        </p:txBody>
      </p:sp>
      <p:sp>
        <p:nvSpPr>
          <p:cNvPr id="10" name="Slide Number Placeholder 9"/>
          <p:cNvSpPr>
            <a:spLocks noGrp="1"/>
          </p:cNvSpPr>
          <p:nvPr>
            <p:ph type="sldNum" sz="quarter" idx="12"/>
          </p:nvPr>
        </p:nvSpPr>
        <p:spPr/>
        <p:txBody>
          <a:bodyPr/>
          <a:lstStyle/>
          <a:p>
            <a:fld id="{10931C00-639D-478B-9A25-42E65F67998E}" type="slidenum">
              <a:rPr lang="ru-RU" smtClean="0"/>
              <a:t>‹#›</a:t>
            </a:fld>
            <a:endParaRPr lang="ru-RU"/>
          </a:p>
        </p:txBody>
      </p:sp>
    </p:spTree>
    <p:extLst>
      <p:ext uri="{BB962C8B-B14F-4D97-AF65-F5344CB8AC3E}">
        <p14:creationId xmlns:p14="http://schemas.microsoft.com/office/powerpoint/2010/main" val="1435195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CABE951-46C6-41DA-8EE8-E9B32CD99B6F}" type="datetimeFigureOut">
              <a:rPr lang="ru-RU" smtClean="0"/>
              <a:t>18.03.2021</a:t>
            </a:fld>
            <a:endParaRPr lang="ru-RU"/>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10931C00-639D-478B-9A25-42E65F67998E}" type="slidenum">
              <a:rPr lang="ru-RU" smtClean="0"/>
              <a:t>‹#›</a:t>
            </a:fld>
            <a:endParaRPr lang="ru-RU"/>
          </a:p>
        </p:txBody>
      </p:sp>
    </p:spTree>
    <p:extLst>
      <p:ext uri="{BB962C8B-B14F-4D97-AF65-F5344CB8AC3E}">
        <p14:creationId xmlns:p14="http://schemas.microsoft.com/office/powerpoint/2010/main" val="3206319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680" y="964277"/>
            <a:ext cx="8323534" cy="2043267"/>
          </a:xfrm>
        </p:spPr>
        <p:txBody>
          <a:bodyPr>
            <a:normAutofit fontScale="90000"/>
          </a:bodyPr>
          <a:lstStyle/>
          <a:p>
            <a:r>
              <a:rPr lang="en-US" b="1" dirty="0" smtClean="0"/>
              <a:t>15-nji </a:t>
            </a:r>
            <a:r>
              <a:rPr lang="en-US" b="1" dirty="0" err="1" smtClean="0"/>
              <a:t>tema</a:t>
            </a:r>
            <a:r>
              <a:rPr lang="ru-RU" b="1" dirty="0" smtClean="0"/>
              <a:t>. </a:t>
            </a:r>
            <a:r>
              <a:rPr lang="cs-CZ" b="1" dirty="0"/>
              <a:t>Logistikada </a:t>
            </a:r>
            <a:r>
              <a:rPr lang="ru-RU" b="1" dirty="0" err="1"/>
              <a:t>hyzmat</a:t>
            </a:r>
            <a:r>
              <a:rPr lang="ru-RU" b="1" dirty="0"/>
              <a:t> (</a:t>
            </a:r>
            <a:r>
              <a:rPr lang="cs-CZ" b="1" dirty="0"/>
              <a:t>serwis</a:t>
            </a:r>
            <a:r>
              <a:rPr lang="ru-RU" b="1" dirty="0"/>
              <a:t>)</a:t>
            </a:r>
            <a:r>
              <a:rPr lang="ru-RU" dirty="0"/>
              <a:t/>
            </a:r>
            <a:br>
              <a:rPr lang="ru-RU" dirty="0"/>
            </a:br>
            <a:endParaRPr lang="ru-RU" dirty="0"/>
          </a:p>
        </p:txBody>
      </p:sp>
      <p:pic>
        <p:nvPicPr>
          <p:cNvPr id="4" name="Рисунок 3">
            <a:extLst>
              <a:ext uri="{FF2B5EF4-FFF2-40B4-BE49-F238E27FC236}">
                <a16:creationId xmlns:a16="http://schemas.microsoft.com/office/drawing/2014/main" id="{8AFDF6F2-9795-455B-A360-969FCAAE6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378" y="2412309"/>
            <a:ext cx="6123709" cy="3451532"/>
          </a:xfrm>
          <a:prstGeom prst="rect">
            <a:avLst/>
          </a:prstGeom>
        </p:spPr>
      </p:pic>
    </p:spTree>
    <p:extLst>
      <p:ext uri="{BB962C8B-B14F-4D97-AF65-F5344CB8AC3E}">
        <p14:creationId xmlns:p14="http://schemas.microsoft.com/office/powerpoint/2010/main" val="905913626"/>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2424" y="392743"/>
            <a:ext cx="11420475" cy="6186309"/>
          </a:xfrm>
          <a:prstGeom prst="rect">
            <a:avLst/>
          </a:prstGeom>
        </p:spPr>
        <p:txBody>
          <a:bodyPr wrap="square">
            <a:spAutoFit/>
          </a:bodyPr>
          <a:lstStyle/>
          <a:p>
            <a:pPr indent="450215" algn="just">
              <a:lnSpc>
                <a:spcPct val="150000"/>
              </a:lnSpc>
              <a:spcAft>
                <a:spcPts val="0"/>
              </a:spcAft>
            </a:pPr>
            <a:r>
              <a:rPr lang="cs-CZ" sz="2400" dirty="0">
                <a:latin typeface="Times New Roman" panose="02020603050405020304" pitchFamily="18" charset="0"/>
                <a:ea typeface="Calibri" panose="020F0502020204030204" pitchFamily="34" charset="0"/>
              </a:rPr>
              <a:t>Satyn alyjynyň bazarynyň şertlerinde satyjy öz işini satyn alyjynyň isleginden ugur alyp gurmaga mejbur bolýar. Şunda isleg haryda bolan isleg bilen çäklenmeýär. Satyn alyjy bu harydy ibermek prosesinde özüne edilýän hyzmatlaryň düzümi we hili babatynda hem öz şertlerini talap edýär.</a:t>
            </a:r>
            <a:endParaRPr lang="ru-RU" sz="2400" dirty="0">
              <a:latin typeface="Times New Roman" panose="02020603050405020304" pitchFamily="18" charset="0"/>
              <a:ea typeface="Calibri" panose="020F0502020204030204" pitchFamily="34" charset="0"/>
            </a:endParaRPr>
          </a:p>
          <a:p>
            <a:pPr indent="450215" algn="just">
              <a:lnSpc>
                <a:spcPct val="150000"/>
              </a:lnSpc>
              <a:spcAft>
                <a:spcPts val="0"/>
              </a:spcAft>
            </a:pPr>
            <a:r>
              <a:rPr lang="cs-CZ" sz="2400" b="1" dirty="0">
                <a:latin typeface="Times New Roman" panose="02020603050405020304" pitchFamily="18" charset="0"/>
                <a:ea typeface="Calibri" panose="020F0502020204030204" pitchFamily="34" charset="0"/>
              </a:rPr>
              <a:t>Kompaniýanyň nukdaýnazaryndan </a:t>
            </a:r>
            <a:r>
              <a:rPr lang="ru-RU" sz="2400" b="1" dirty="0" err="1">
                <a:latin typeface="Times New Roman" panose="02020603050405020304" pitchFamily="18" charset="0"/>
                <a:ea typeface="Calibri" panose="020F0502020204030204" pitchFamily="34" charset="0"/>
              </a:rPr>
              <a:t>hyzmat</a:t>
            </a:r>
            <a:r>
              <a:rPr lang="cs-CZ" sz="2400" dirty="0">
                <a:latin typeface="Times New Roman" panose="02020603050405020304" pitchFamily="18" charset="0"/>
                <a:ea typeface="Calibri" panose="020F0502020204030204" pitchFamily="34" charset="0"/>
              </a:rPr>
              <a:t> – </a:t>
            </a:r>
            <a:endParaRPr lang="en-US" sz="2400" dirty="0" smtClean="0">
              <a:latin typeface="Times New Roman" panose="02020603050405020304" pitchFamily="18" charset="0"/>
              <a:ea typeface="Calibri" panose="020F0502020204030204" pitchFamily="34" charset="0"/>
            </a:endParaRPr>
          </a:p>
          <a:p>
            <a:pPr algn="just">
              <a:lnSpc>
                <a:spcPct val="150000"/>
              </a:lnSpc>
              <a:spcAft>
                <a:spcPts val="0"/>
              </a:spcAft>
            </a:pPr>
            <a:r>
              <a:rPr lang="cs-CZ" sz="2400" dirty="0" smtClean="0">
                <a:latin typeface="Times New Roman" panose="02020603050405020304" pitchFamily="18" charset="0"/>
                <a:ea typeface="Calibri" panose="020F0502020204030204" pitchFamily="34" charset="0"/>
              </a:rPr>
              <a:t>bu </a:t>
            </a:r>
            <a:r>
              <a:rPr lang="cs-CZ" sz="2400" dirty="0">
                <a:latin typeface="Times New Roman" panose="02020603050405020304" pitchFamily="18" charset="0"/>
                <a:ea typeface="Calibri" panose="020F0502020204030204" pitchFamily="34" charset="0"/>
              </a:rPr>
              <a:t>müşderiniň isleglerini uzak möhletli </a:t>
            </a:r>
            <a:endParaRPr lang="en-US" sz="2400" dirty="0" smtClean="0">
              <a:latin typeface="Times New Roman" panose="02020603050405020304" pitchFamily="18" charset="0"/>
              <a:ea typeface="Calibri" panose="020F0502020204030204" pitchFamily="34" charset="0"/>
            </a:endParaRPr>
          </a:p>
          <a:p>
            <a:pPr algn="just">
              <a:lnSpc>
                <a:spcPct val="150000"/>
              </a:lnSpc>
              <a:spcAft>
                <a:spcPts val="0"/>
              </a:spcAft>
            </a:pPr>
            <a:r>
              <a:rPr lang="cs-CZ" sz="2400" dirty="0" smtClean="0">
                <a:latin typeface="Times New Roman" panose="02020603050405020304" pitchFamily="18" charset="0"/>
                <a:ea typeface="Calibri" panose="020F0502020204030204" pitchFamily="34" charset="0"/>
              </a:rPr>
              <a:t>kanagatlandyrmak </a:t>
            </a:r>
            <a:r>
              <a:rPr lang="cs-CZ" sz="2400" dirty="0">
                <a:latin typeface="Times New Roman" panose="02020603050405020304" pitchFamily="18" charset="0"/>
                <a:ea typeface="Calibri" panose="020F0502020204030204" pitchFamily="34" charset="0"/>
              </a:rPr>
              <a:t>maksady bilen, önümiň </a:t>
            </a:r>
            <a:endParaRPr lang="en-US" sz="2400" dirty="0" smtClean="0">
              <a:latin typeface="Times New Roman" panose="02020603050405020304" pitchFamily="18" charset="0"/>
              <a:ea typeface="Calibri" panose="020F0502020204030204" pitchFamily="34" charset="0"/>
            </a:endParaRPr>
          </a:p>
          <a:p>
            <a:pPr algn="just">
              <a:lnSpc>
                <a:spcPct val="150000"/>
              </a:lnSpc>
              <a:spcAft>
                <a:spcPts val="0"/>
              </a:spcAft>
            </a:pPr>
            <a:r>
              <a:rPr lang="cs-CZ" sz="2400" dirty="0" smtClean="0">
                <a:latin typeface="Times New Roman" panose="02020603050405020304" pitchFamily="18" charset="0"/>
                <a:ea typeface="Calibri" panose="020F0502020204030204" pitchFamily="34" charset="0"/>
              </a:rPr>
              <a:t>sargyt </a:t>
            </a:r>
            <a:r>
              <a:rPr lang="cs-CZ" sz="2400" dirty="0">
                <a:latin typeface="Times New Roman" panose="02020603050405020304" pitchFamily="18" charset="0"/>
                <a:ea typeface="Calibri" panose="020F0502020204030204" pitchFamily="34" charset="0"/>
              </a:rPr>
              <a:t>edilen pursady bilen onuň alnan </a:t>
            </a:r>
            <a:r>
              <a:rPr lang="cs-CZ" sz="2400" dirty="0" smtClean="0">
                <a:latin typeface="Times New Roman" panose="02020603050405020304" pitchFamily="18" charset="0"/>
                <a:ea typeface="Calibri" panose="020F0502020204030204" pitchFamily="34" charset="0"/>
              </a:rPr>
              <a:t>pursadynyň</a:t>
            </a:r>
            <a:endParaRPr lang="en-US" sz="2400" dirty="0" smtClean="0">
              <a:latin typeface="Times New Roman" panose="02020603050405020304" pitchFamily="18" charset="0"/>
              <a:ea typeface="Calibri" panose="020F0502020204030204" pitchFamily="34" charset="0"/>
            </a:endParaRPr>
          </a:p>
          <a:p>
            <a:pPr algn="just">
              <a:lnSpc>
                <a:spcPct val="150000"/>
              </a:lnSpc>
              <a:spcAft>
                <a:spcPts val="0"/>
              </a:spcAft>
            </a:pPr>
            <a:r>
              <a:rPr lang="cs-CZ" sz="2400" dirty="0" smtClean="0">
                <a:latin typeface="Times New Roman" panose="02020603050405020304" pitchFamily="18" charset="0"/>
                <a:ea typeface="Calibri" panose="020F0502020204030204" pitchFamily="34" charset="0"/>
              </a:rPr>
              <a:t>arasyndaky </a:t>
            </a:r>
            <a:r>
              <a:rPr lang="cs-CZ" sz="2400" dirty="0">
                <a:latin typeface="Times New Roman" panose="02020603050405020304" pitchFamily="18" charset="0"/>
                <a:ea typeface="Calibri" panose="020F0502020204030204" pitchFamily="34" charset="0"/>
              </a:rPr>
              <a:t>üznüksiz aragatnaşygy üpjün </a:t>
            </a:r>
            <a:r>
              <a:rPr lang="cs-CZ" sz="2400" dirty="0" smtClean="0">
                <a:latin typeface="Times New Roman" panose="02020603050405020304" pitchFamily="18" charset="0"/>
                <a:ea typeface="Calibri" panose="020F0502020204030204" pitchFamily="34" charset="0"/>
              </a:rPr>
              <a:t>etmek</a:t>
            </a:r>
            <a:endParaRPr lang="en-US" sz="2400" dirty="0" smtClean="0">
              <a:latin typeface="Times New Roman" panose="02020603050405020304" pitchFamily="18" charset="0"/>
              <a:ea typeface="Calibri" panose="020F0502020204030204" pitchFamily="34" charset="0"/>
            </a:endParaRPr>
          </a:p>
          <a:p>
            <a:pPr algn="just">
              <a:lnSpc>
                <a:spcPct val="150000"/>
              </a:lnSpc>
              <a:spcAft>
                <a:spcPts val="0"/>
              </a:spcAft>
            </a:pPr>
            <a:r>
              <a:rPr lang="cs-CZ" sz="2400" dirty="0" smtClean="0">
                <a:latin typeface="Times New Roman" panose="02020603050405020304" pitchFamily="18" charset="0"/>
                <a:ea typeface="Calibri" panose="020F0502020204030204" pitchFamily="34" charset="0"/>
              </a:rPr>
              <a:t>üçin </a:t>
            </a:r>
            <a:r>
              <a:rPr lang="cs-CZ" sz="2400" dirty="0">
                <a:latin typeface="Times New Roman" panose="02020603050405020304" pitchFamily="18" charset="0"/>
                <a:ea typeface="Calibri" panose="020F0502020204030204" pitchFamily="34" charset="0"/>
              </a:rPr>
              <a:t>kompaniýanyň müşderi bilen özara </a:t>
            </a:r>
            <a:r>
              <a:rPr lang="cs-CZ" sz="2400" dirty="0" smtClean="0">
                <a:latin typeface="Times New Roman" panose="02020603050405020304" pitchFamily="18" charset="0"/>
                <a:ea typeface="Calibri" panose="020F0502020204030204" pitchFamily="34" charset="0"/>
              </a:rPr>
              <a:t>hereket</a:t>
            </a:r>
            <a:endParaRPr lang="en-US" sz="2400" dirty="0" smtClean="0">
              <a:latin typeface="Times New Roman" panose="02020603050405020304" pitchFamily="18" charset="0"/>
              <a:ea typeface="Calibri" panose="020F0502020204030204" pitchFamily="34" charset="0"/>
            </a:endParaRPr>
          </a:p>
          <a:p>
            <a:pPr algn="just">
              <a:lnSpc>
                <a:spcPct val="150000"/>
              </a:lnSpc>
              <a:spcAft>
                <a:spcPts val="0"/>
              </a:spcAft>
            </a:pPr>
            <a:r>
              <a:rPr lang="cs-CZ" sz="2400" dirty="0" smtClean="0">
                <a:latin typeface="Times New Roman" panose="02020603050405020304" pitchFamily="18" charset="0"/>
                <a:ea typeface="Calibri" panose="020F0502020204030204" pitchFamily="34" charset="0"/>
              </a:rPr>
              <a:t>etmeginiň </a:t>
            </a:r>
            <a:r>
              <a:rPr lang="cs-CZ" sz="2400" dirty="0">
                <a:latin typeface="Times New Roman" panose="02020603050405020304" pitchFamily="18" charset="0"/>
                <a:ea typeface="Calibri" panose="020F0502020204030204" pitchFamily="34" charset="0"/>
              </a:rPr>
              <a:t>islendik usullary, tehnikasy, tehnologiýasy bolup durýar.</a:t>
            </a:r>
            <a:endParaRPr lang="ru-RU" sz="2400" dirty="0">
              <a:latin typeface="Times New Roman" panose="02020603050405020304" pitchFamily="18" charset="0"/>
              <a:ea typeface="Calibri" panose="020F0502020204030204" pitchFamily="34" charset="0"/>
            </a:endParaRPr>
          </a:p>
        </p:txBody>
      </p:sp>
      <p:pic>
        <p:nvPicPr>
          <p:cNvPr id="3" name="Рисунок 2">
            <a:extLst>
              <a:ext uri="{FF2B5EF4-FFF2-40B4-BE49-F238E27FC236}">
                <a16:creationId xmlns:a16="http://schemas.microsoft.com/office/drawing/2014/main" id="{2792FF5D-E530-40D2-B2B2-C5C7150C3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702" y="1559326"/>
            <a:ext cx="4442371" cy="4460919"/>
          </a:xfrm>
          <a:prstGeom prst="rect">
            <a:avLst/>
          </a:prstGeom>
        </p:spPr>
      </p:pic>
    </p:spTree>
    <p:extLst>
      <p:ext uri="{BB962C8B-B14F-4D97-AF65-F5344CB8AC3E}">
        <p14:creationId xmlns:p14="http://schemas.microsoft.com/office/powerpoint/2010/main" val="228122218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3874" y="198120"/>
            <a:ext cx="11306175" cy="5632311"/>
          </a:xfrm>
          <a:prstGeom prst="rect">
            <a:avLst/>
          </a:prstGeom>
        </p:spPr>
        <p:txBody>
          <a:bodyPr wrap="square">
            <a:spAutoFit/>
          </a:bodyPr>
          <a:lstStyle/>
          <a:p>
            <a:pPr indent="450215" algn="just">
              <a:lnSpc>
                <a:spcPct val="150000"/>
              </a:lnSpc>
              <a:spcAft>
                <a:spcPts val="0"/>
              </a:spcAft>
            </a:pPr>
            <a:r>
              <a:rPr lang="cs-CZ" sz="2400" b="1" dirty="0">
                <a:solidFill>
                  <a:srgbClr val="FF0000"/>
                </a:solidFill>
                <a:latin typeface="Times New Roman" panose="02020603050405020304" pitchFamily="18" charset="0"/>
                <a:ea typeface="Calibri" panose="020F0502020204030204" pitchFamily="34" charset="0"/>
              </a:rPr>
              <a:t>Müşderiniň nukdaýnazaryndan </a:t>
            </a:r>
            <a:r>
              <a:rPr lang="ru-RU" sz="2400" b="1" dirty="0" err="1">
                <a:solidFill>
                  <a:srgbClr val="FF0000"/>
                </a:solidFill>
                <a:latin typeface="Times New Roman" panose="02020603050405020304" pitchFamily="18" charset="0"/>
                <a:ea typeface="Calibri" panose="020F0502020204030204" pitchFamily="34" charset="0"/>
              </a:rPr>
              <a:t>hyzmat</a:t>
            </a:r>
            <a:r>
              <a:rPr lang="ru-RU" sz="2400" dirty="0">
                <a:solidFill>
                  <a:srgbClr val="FF0000"/>
                </a:solidFill>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 bu bäş faktoryň utgaşmasydyr.</a:t>
            </a:r>
            <a:endParaRPr lang="ru-RU" sz="2400" dirty="0">
              <a:latin typeface="Times New Roman" panose="02020603050405020304" pitchFamily="18" charset="0"/>
              <a:ea typeface="Calibri" panose="020F0502020204030204" pitchFamily="34" charset="0"/>
            </a:endParaRPr>
          </a:p>
          <a:p>
            <a:pPr indent="450215" algn="just">
              <a:lnSpc>
                <a:spcPct val="150000"/>
              </a:lnSpc>
              <a:spcAft>
                <a:spcPts val="0"/>
              </a:spcAft>
            </a:pPr>
            <a:r>
              <a:rPr lang="ru-RU" sz="2400" b="1" dirty="0">
                <a:latin typeface="Times New Roman" panose="02020603050405020304" pitchFamily="18" charset="0"/>
                <a:ea typeface="Calibri" panose="020F0502020204030204" pitchFamily="34" charset="0"/>
              </a:rPr>
              <a:t>1. </a:t>
            </a:r>
            <a:r>
              <a:rPr lang="cs-CZ" sz="2400" b="1" dirty="0">
                <a:latin typeface="Times New Roman" panose="02020603050405020304" pitchFamily="18" charset="0"/>
                <a:ea typeface="Calibri" panose="020F0502020204030204" pitchFamily="34" charset="0"/>
              </a:rPr>
              <a:t>Ygtybarlylyk</a:t>
            </a:r>
            <a:r>
              <a:rPr lang="cs-CZ" sz="2400" dirty="0">
                <a:latin typeface="Times New Roman" panose="02020603050405020304" pitchFamily="18" charset="0"/>
                <a:ea typeface="Calibri" panose="020F0502020204030204" pitchFamily="34" charset="0"/>
              </a:rPr>
              <a:t>– söz berlen </a:t>
            </a:r>
            <a:r>
              <a:rPr lang="ru-RU" sz="2400" dirty="0" err="1">
                <a:latin typeface="Times New Roman" panose="02020603050405020304" pitchFamily="18" charset="0"/>
                <a:ea typeface="Calibri" panose="020F0502020204030204" pitchFamily="34" charset="0"/>
              </a:rPr>
              <a:t>hyzmat</a:t>
            </a:r>
            <a:r>
              <a:rPr lang="cs-CZ" sz="2400" dirty="0">
                <a:latin typeface="Times New Roman" panose="02020603050405020304" pitchFamily="18" charset="0"/>
                <a:ea typeface="Calibri" panose="020F0502020204030204" pitchFamily="34" charset="0"/>
              </a:rPr>
              <a:t> belli bir wagtyň dowamynda dogry we </a:t>
            </a:r>
            <a:r>
              <a:rPr lang="ru-RU" sz="2400" dirty="0" err="1">
                <a:latin typeface="Times New Roman" panose="02020603050405020304" pitchFamily="18" charset="0"/>
                <a:ea typeface="Calibri" panose="020F0502020204030204" pitchFamily="34" charset="0"/>
              </a:rPr>
              <a:t>kadaly</a:t>
            </a:r>
            <a:r>
              <a:rPr lang="ru-RU" sz="2400"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ýerine ýetirmek ukyby.</a:t>
            </a:r>
            <a:endParaRPr lang="ru-RU" sz="2400" dirty="0">
              <a:latin typeface="Times New Roman" panose="02020603050405020304" pitchFamily="18" charset="0"/>
              <a:ea typeface="Calibri" panose="020F0502020204030204" pitchFamily="34" charset="0"/>
            </a:endParaRPr>
          </a:p>
          <a:p>
            <a:pPr indent="450215" algn="just">
              <a:lnSpc>
                <a:spcPct val="150000"/>
              </a:lnSpc>
              <a:spcAft>
                <a:spcPts val="0"/>
              </a:spcAft>
            </a:pPr>
            <a:r>
              <a:rPr lang="cs-CZ" sz="2400" b="1" dirty="0">
                <a:latin typeface="Times New Roman" panose="02020603050405020304" pitchFamily="18" charset="0"/>
                <a:ea typeface="Calibri" panose="020F0502020204030204" pitchFamily="34" charset="0"/>
              </a:rPr>
              <a:t>2. Ünslülik </a:t>
            </a:r>
            <a:r>
              <a:rPr lang="cs-CZ" sz="2400" dirty="0">
                <a:latin typeface="Times New Roman" panose="02020603050405020304" pitchFamily="18" charset="0"/>
                <a:ea typeface="Calibri" panose="020F0502020204030204" pitchFamily="34" charset="0"/>
              </a:rPr>
              <a:t>– yhlaslylyk we müşderä kömek etmäge taýýarlyk.</a:t>
            </a:r>
            <a:endParaRPr lang="ru-RU" sz="2400" dirty="0">
              <a:latin typeface="Times New Roman" panose="02020603050405020304" pitchFamily="18" charset="0"/>
              <a:ea typeface="Calibri" panose="020F0502020204030204" pitchFamily="34" charset="0"/>
            </a:endParaRPr>
          </a:p>
          <a:p>
            <a:pPr indent="450215" algn="just">
              <a:lnSpc>
                <a:spcPct val="150000"/>
              </a:lnSpc>
              <a:spcAft>
                <a:spcPts val="0"/>
              </a:spcAft>
            </a:pPr>
            <a:r>
              <a:rPr lang="cs-CZ" sz="2400" b="1" dirty="0">
                <a:latin typeface="Times New Roman" panose="02020603050405020304" pitchFamily="18" charset="0"/>
                <a:ea typeface="Calibri" panose="020F0502020204030204" pitchFamily="34" charset="0"/>
              </a:rPr>
              <a:t>3. Ynamlylyk </a:t>
            </a:r>
            <a:r>
              <a:rPr lang="cs-CZ" sz="2400" dirty="0">
                <a:latin typeface="Times New Roman" panose="02020603050405020304" pitchFamily="18" charset="0"/>
                <a:ea typeface="Calibri" panose="020F0502020204030204" pitchFamily="34" charset="0"/>
              </a:rPr>
              <a:t>– işgärleriň sypaýyçylygy hem-de salykatlylygy bilen bilelikde bilimleri, ynam döretmek ukyplary.</a:t>
            </a:r>
            <a:endParaRPr lang="ru-RU" sz="2400" dirty="0">
              <a:latin typeface="Times New Roman" panose="02020603050405020304" pitchFamily="18" charset="0"/>
              <a:ea typeface="Calibri" panose="020F0502020204030204" pitchFamily="34" charset="0"/>
            </a:endParaRPr>
          </a:p>
          <a:p>
            <a:pPr indent="450215" algn="just">
              <a:lnSpc>
                <a:spcPct val="150000"/>
              </a:lnSpc>
              <a:spcAft>
                <a:spcPts val="0"/>
              </a:spcAft>
            </a:pPr>
            <a:r>
              <a:rPr lang="cs-CZ" sz="2400" b="1" dirty="0">
                <a:latin typeface="Times New Roman" panose="02020603050405020304" pitchFamily="18" charset="0"/>
                <a:ea typeface="Calibri" panose="020F0502020204030204" pitchFamily="34" charset="0"/>
              </a:rPr>
              <a:t>4. Empatiýa </a:t>
            </a:r>
            <a:r>
              <a:rPr lang="cs-CZ" sz="2400" dirty="0">
                <a:latin typeface="Times New Roman" panose="02020603050405020304" pitchFamily="18" charset="0"/>
                <a:ea typeface="Calibri" panose="020F0502020204030204" pitchFamily="34" charset="0"/>
              </a:rPr>
              <a:t>– müşderilere alada bilen aýratynlykda çemeleşme.</a:t>
            </a:r>
            <a:endParaRPr lang="ru-RU" sz="2400" dirty="0">
              <a:latin typeface="Times New Roman" panose="02020603050405020304" pitchFamily="18" charset="0"/>
              <a:ea typeface="Calibri" panose="020F0502020204030204" pitchFamily="34" charset="0"/>
            </a:endParaRPr>
          </a:p>
          <a:p>
            <a:pPr indent="450215" algn="just">
              <a:lnSpc>
                <a:spcPct val="150000"/>
              </a:lnSpc>
              <a:spcAft>
                <a:spcPts val="0"/>
              </a:spcAft>
            </a:pPr>
            <a:r>
              <a:rPr lang="cs-CZ" sz="2400" b="1" dirty="0">
                <a:latin typeface="Times New Roman" panose="02020603050405020304" pitchFamily="18" charset="0"/>
                <a:ea typeface="Calibri" panose="020F0502020204030204" pitchFamily="34" charset="0"/>
              </a:rPr>
              <a:t>5. Gurluşlaýyn </a:t>
            </a:r>
            <a:r>
              <a:rPr lang="ru-RU" sz="2400" b="1" dirty="0" err="1">
                <a:latin typeface="Times New Roman" panose="02020603050405020304" pitchFamily="18" charset="0"/>
                <a:ea typeface="Calibri" panose="020F0502020204030204" pitchFamily="34" charset="0"/>
              </a:rPr>
              <a:t>hyzmat</a:t>
            </a:r>
            <a:r>
              <a:rPr lang="cs-CZ" sz="2400" b="1"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wezipeleýin</a:t>
            </a:r>
            <a:r>
              <a:rPr lang="cs-CZ" sz="2400" dirty="0">
                <a:latin typeface="Times New Roman" panose="02020603050405020304" pitchFamily="18" charset="0"/>
                <a:ea typeface="Calibri" panose="020F0502020204030204" pitchFamily="34" charset="0"/>
              </a:rPr>
              <a:t> hem simwoliki ähmiýeti (söwda</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jaýynyň</a:t>
            </a:r>
            <a:r>
              <a:rPr lang="cs-CZ" sz="2400" dirty="0">
                <a:latin typeface="Times New Roman" panose="02020603050405020304" pitchFamily="18" charset="0"/>
                <a:ea typeface="Calibri" panose="020F0502020204030204" pitchFamily="34" charset="0"/>
              </a:rPr>
              <a:t> enjamlaşdyrylyşy we </a:t>
            </a:r>
            <a:r>
              <a:rPr lang="ru-RU" sz="2400" dirty="0" err="1">
                <a:latin typeface="Times New Roman" panose="02020603050405020304" pitchFamily="18" charset="0"/>
                <a:ea typeface="Calibri" panose="020F0502020204030204" pitchFamily="34" charset="0"/>
              </a:rPr>
              <a:t>bezegi</a:t>
            </a:r>
            <a:r>
              <a:rPr lang="ru-RU" sz="2400"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dizaýny</a:t>
            </a:r>
            <a:r>
              <a:rPr lang="ru-RU" sz="2400" dirty="0">
                <a:latin typeface="Times New Roman" panose="02020603050405020304" pitchFamily="18" charset="0"/>
                <a:ea typeface="Calibri" panose="020F0502020204030204" pitchFamily="34" charset="0"/>
              </a:rPr>
              <a:t>)</a:t>
            </a:r>
            <a:r>
              <a:rPr lang="cs-CZ" sz="2400" dirty="0">
                <a:latin typeface="Times New Roman" panose="02020603050405020304" pitchFamily="18" charset="0"/>
                <a:ea typeface="Calibri" panose="020F0502020204030204" pitchFamily="34" charset="0"/>
              </a:rPr>
              <a:t>, satyjynyň daşky görnüşi we ş.m.) bolan hyzmaty fiziki taýdan görkezmek.</a:t>
            </a:r>
            <a:endParaRPr lang="ru-RU"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326570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5141" y="324993"/>
            <a:ext cx="10740043" cy="5262979"/>
          </a:xfrm>
          <a:prstGeom prst="rect">
            <a:avLst/>
          </a:prstGeom>
        </p:spPr>
        <p:txBody>
          <a:bodyPr wrap="square">
            <a:spAutoFit/>
          </a:bodyPr>
          <a:lstStyle/>
          <a:p>
            <a:pPr indent="450215" algn="just">
              <a:spcAft>
                <a:spcPts val="0"/>
              </a:spcAft>
            </a:pPr>
            <a:r>
              <a:rPr lang="cs-CZ" sz="2400" dirty="0">
                <a:latin typeface="Times New Roman" panose="02020603050405020304" pitchFamily="18" charset="0"/>
                <a:ea typeface="Calibri" panose="020F0502020204030204" pitchFamily="34" charset="0"/>
              </a:rPr>
              <a:t>Logistika işiniň tebigaty sarp edijä logistika hyzmatlarynyň dürli görnüşleriniň maddy akymyny etmek mümkinçiligini göz öňünde tutýar. Logistika </a:t>
            </a:r>
            <a:r>
              <a:rPr lang="ru-RU" sz="2400" dirty="0" err="1">
                <a:latin typeface="Times New Roman" panose="02020603050405020304" pitchFamily="18" charset="0"/>
                <a:ea typeface="Calibri" panose="020F0502020204030204" pitchFamily="34" charset="0"/>
              </a:rPr>
              <a:t>hyzmaty</a:t>
            </a:r>
            <a:r>
              <a:rPr lang="cs-CZ" sz="2400" dirty="0">
                <a:latin typeface="Times New Roman" panose="02020603050405020304" pitchFamily="18" charset="0"/>
                <a:ea typeface="Calibri" panose="020F0502020204030204" pitchFamily="34" charset="0"/>
              </a:rPr>
              <a:t> paýlama işi bilen baglydyr we harytlary ibermegiň barşynda edilýän hyzmatlar toplumyndan ybaratdyr. Logistika </a:t>
            </a:r>
            <a:r>
              <a:rPr lang="ru-RU" sz="2400" dirty="0" err="1">
                <a:latin typeface="Times New Roman" panose="02020603050405020304" pitchFamily="18" charset="0"/>
                <a:ea typeface="Calibri" panose="020F0502020204030204" pitchFamily="34" charset="0"/>
              </a:rPr>
              <a:t>hyzmatyny</a:t>
            </a:r>
            <a:r>
              <a:rPr lang="cs-CZ" sz="2400" dirty="0">
                <a:latin typeface="Times New Roman" panose="02020603050405020304" pitchFamily="18" charset="0"/>
                <a:ea typeface="Calibri" panose="020F0502020204030204" pitchFamily="34" charset="0"/>
              </a:rPr>
              <a:t>ň hili satyn alyjylar tarapyndan peýdalanylýan logistika hyzmatlarynyň </a:t>
            </a:r>
            <a:r>
              <a:rPr lang="ru-RU" sz="2400" dirty="0" err="1">
                <a:latin typeface="Times New Roman" panose="02020603050405020304" pitchFamily="18" charset="0"/>
                <a:ea typeface="Calibri" panose="020F0502020204030204" pitchFamily="34" charset="0"/>
              </a:rPr>
              <a:t>ölçeglerine</a:t>
            </a:r>
            <a:r>
              <a:rPr lang="ru-RU" sz="2400"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kriteri</a:t>
            </a:r>
            <a:r>
              <a:rPr lang="ru-RU" sz="2400" dirty="0" err="1">
                <a:latin typeface="Times New Roman" panose="02020603050405020304" pitchFamily="18" charset="0"/>
                <a:ea typeface="Calibri" panose="020F0502020204030204" pitchFamily="34" charset="0"/>
              </a:rPr>
              <a:t>lerine</a:t>
            </a:r>
            <a:r>
              <a:rPr lang="ru-RU" sz="2400" dirty="0">
                <a:latin typeface="Times New Roman" panose="02020603050405020304" pitchFamily="18" charset="0"/>
                <a:ea typeface="Calibri" panose="020F0502020204030204" pitchFamily="34" charset="0"/>
              </a:rPr>
              <a:t>,</a:t>
            </a:r>
            <a:r>
              <a:rPr lang="cs-CZ" sz="2400" dirty="0">
                <a:latin typeface="Times New Roman" panose="02020603050405020304" pitchFamily="18" charset="0"/>
                <a:ea typeface="Calibri" panose="020F0502020204030204" pitchFamily="34" charset="0"/>
              </a:rPr>
              <a:t> esaslanmalydyr. </a:t>
            </a:r>
            <a:r>
              <a:rPr lang="ru-RU" sz="2400" dirty="0" err="1">
                <a:latin typeface="Times New Roman" panose="02020603050405020304" pitchFamily="18" charset="0"/>
                <a:ea typeface="Calibri" panose="020F0502020204030204" pitchFamily="34" charset="0"/>
              </a:rPr>
              <a:t>Hyzmatyň</a:t>
            </a:r>
            <a:r>
              <a:rPr lang="cs-CZ" sz="2400" dirty="0">
                <a:latin typeface="Times New Roman" panose="02020603050405020304" pitchFamily="18" charset="0"/>
                <a:ea typeface="Calibri" panose="020F0502020204030204" pitchFamily="34" charset="0"/>
              </a:rPr>
              <a:t> hilini ölçemegiň şunuň ýaly </a:t>
            </a:r>
            <a:r>
              <a:rPr lang="ru-RU" sz="2400" dirty="0" err="1">
                <a:latin typeface="Times New Roman" panose="02020603050405020304" pitchFamily="18" charset="0"/>
                <a:ea typeface="Calibri" panose="020F0502020204030204" pitchFamily="34" charset="0"/>
              </a:rPr>
              <a:t>ölçegleri</a:t>
            </a:r>
            <a:r>
              <a:rPr lang="ru-RU" sz="2400"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(parametrleri) aşakdakylardan ybaratdyr:</a:t>
            </a:r>
            <a:endParaRPr lang="ru-RU" sz="2400" dirty="0">
              <a:latin typeface="Times New Roman" panose="02020603050405020304" pitchFamily="18" charset="0"/>
              <a:ea typeface="Calibri" panose="020F0502020204030204" pitchFamily="34" charset="0"/>
            </a:endParaRPr>
          </a:p>
          <a:p>
            <a:pPr indent="450215" algn="just">
              <a:spcAft>
                <a:spcPts val="0"/>
              </a:spcAft>
            </a:pPr>
            <a:r>
              <a:rPr lang="cs-CZ" sz="2400" b="1" dirty="0">
                <a:latin typeface="Times New Roman" panose="02020603050405020304" pitchFamily="18" charset="0"/>
                <a:ea typeface="Calibri" panose="020F0502020204030204" pitchFamily="34" charset="0"/>
              </a:rPr>
              <a: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görüp, duýup bilmek</a:t>
            </a:r>
            <a:r>
              <a:rPr lang="cs-CZ" sz="2400" dirty="0">
                <a:latin typeface="Times New Roman" panose="02020603050405020304" pitchFamily="18" charset="0"/>
                <a:ea typeface="Calibri" panose="020F0502020204030204" pitchFamily="34" charset="0"/>
              </a:rPr>
              <a:t> – </a:t>
            </a:r>
            <a:r>
              <a:rPr lang="ru-RU" sz="2400" dirty="0" err="1">
                <a:latin typeface="Times New Roman" panose="02020603050405020304" pitchFamily="18" charset="0"/>
                <a:ea typeface="Calibri" panose="020F0502020204030204" pitchFamily="34" charset="0"/>
              </a:rPr>
              <a:t>logistika</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hyzmat</a:t>
            </a:r>
            <a:r>
              <a:rPr lang="cs-CZ" sz="2400" dirty="0">
                <a:latin typeface="Times New Roman" panose="02020603050405020304" pitchFamily="18" charset="0"/>
                <a:ea typeface="Calibri" panose="020F0502020204030204" pitchFamily="34" charset="0"/>
              </a:rPr>
              <a:t>y</a:t>
            </a:r>
            <a:r>
              <a:rPr lang="ru-RU" sz="2400" dirty="0" err="1">
                <a:latin typeface="Times New Roman" panose="02020603050405020304" pitchFamily="18" charset="0"/>
                <a:ea typeface="Calibri" panose="020F0502020204030204" pitchFamily="34" charset="0"/>
              </a:rPr>
              <a:t>ny</a:t>
            </a:r>
            <a:r>
              <a:rPr lang="cs-CZ" sz="2400" dirty="0">
                <a:latin typeface="Times New Roman" panose="02020603050405020304" pitchFamily="18" charset="0"/>
                <a:ea typeface="Calibri" panose="020F0502020204030204" pitchFamily="34" charset="0"/>
              </a:rPr>
              <a:t>ň edilýän fiziki gurşawy, amatlylyk, edara tehnikasy, enjamlar, işgärleriň görnüşi we ş.m.;</a:t>
            </a:r>
            <a:endParaRPr lang="ru-RU" sz="2400" dirty="0">
              <a:latin typeface="Times New Roman" panose="02020603050405020304" pitchFamily="18" charset="0"/>
              <a:ea typeface="Calibri" panose="020F0502020204030204" pitchFamily="34" charset="0"/>
            </a:endParaRPr>
          </a:p>
          <a:p>
            <a:pPr indent="450215" algn="just">
              <a:spcAft>
                <a:spcPts val="0"/>
              </a:spcAft>
            </a:pPr>
            <a:r>
              <a:rPr lang="cs-CZ" sz="2400" b="1" dirty="0">
                <a:latin typeface="Times New Roman" panose="02020603050405020304" pitchFamily="18" charset="0"/>
                <a:ea typeface="Calibri" panose="020F0502020204030204" pitchFamily="34" charset="0"/>
              </a:rPr>
              <a:t>– ygtybarlylyk</a:t>
            </a:r>
            <a:r>
              <a:rPr lang="cs-CZ" sz="2400" dirty="0">
                <a:latin typeface="Times New Roman" panose="02020603050405020304" pitchFamily="18" charset="0"/>
                <a:ea typeface="Calibri" panose="020F0502020204030204" pitchFamily="34" charset="0"/>
              </a:rPr>
              <a:t> – sargydy „takyk möhletinde“ ýerine ýetirmek. Fiziki taýdan paýlamagyň logistika </a:t>
            </a:r>
            <a:r>
              <a:rPr lang="ru-RU" sz="2400" dirty="0" err="1">
                <a:latin typeface="Times New Roman" panose="02020603050405020304" pitchFamily="18" charset="0"/>
                <a:ea typeface="Calibri" panose="020F0502020204030204" pitchFamily="34" charset="0"/>
              </a:rPr>
              <a:t>wezipeleri</a:t>
            </a:r>
            <a:r>
              <a:rPr lang="cs-CZ" sz="2400" dirty="0">
                <a:latin typeface="Times New Roman" panose="02020603050405020304" pitchFamily="18" charset="0"/>
                <a:ea typeface="Calibri" panose="020F0502020204030204" pitchFamily="34" charset="0"/>
              </a:rPr>
              <a:t> bilen bilelikde bolup geçýän maglumat we maliýe işleriniň ygtybarlylygy</a:t>
            </a:r>
            <a:r>
              <a:rPr lang="ru-RU" sz="2400" dirty="0">
                <a:latin typeface="Times New Roman" panose="02020603050405020304" pitchFamily="18" charset="0"/>
                <a:ea typeface="Calibri" panose="020F0502020204030204" pitchFamily="34" charset="0"/>
              </a:rPr>
              <a:t>;</a:t>
            </a:r>
          </a:p>
          <a:p>
            <a:pPr indent="450215" algn="just">
              <a:spcAft>
                <a:spcPts val="0"/>
              </a:spcAft>
            </a:pPr>
            <a:r>
              <a:rPr lang="cs-CZ" sz="2400" b="1" dirty="0">
                <a:latin typeface="Times New Roman" panose="02020603050405020304" pitchFamily="18" charset="0"/>
                <a:ea typeface="Calibri" panose="020F0502020204030204" pitchFamily="34" charset="0"/>
              </a:rPr>
              <a:t>– jogapkärçilik</a:t>
            </a:r>
            <a:r>
              <a:rPr lang="cs-CZ" sz="2400" dirty="0">
                <a:latin typeface="Times New Roman" panose="02020603050405020304" pitchFamily="18" charset="0"/>
                <a:ea typeface="Calibri" panose="020F0502020204030204" pitchFamily="34" charset="0"/>
              </a:rPr>
              <a:t> – satyn alyja kömek etmek islegi, logistika </a:t>
            </a:r>
            <a:r>
              <a:rPr lang="ru-RU" sz="2400" dirty="0" err="1">
                <a:latin typeface="Times New Roman" panose="02020603050405020304" pitchFamily="18" charset="0"/>
                <a:ea typeface="Calibri" panose="020F0502020204030204" pitchFamily="34" charset="0"/>
              </a:rPr>
              <a:t>hyzmatynyň</a:t>
            </a:r>
            <a:r>
              <a:rPr lang="cs-CZ" sz="2400" dirty="0">
                <a:latin typeface="Times New Roman" panose="02020603050405020304" pitchFamily="18" charset="0"/>
                <a:ea typeface="Calibri" panose="020F0502020204030204" pitchFamily="34" charset="0"/>
              </a:rPr>
              <a:t> standartlarynyň berjaý ediljekdigine kepillendirmeler;</a:t>
            </a:r>
            <a:endParaRPr lang="ru-RU"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08680133"/>
      </p:ext>
    </p:extLst>
  </p:cSld>
  <p:clrMapOvr>
    <a:masterClrMapping/>
  </p:clrMapOvr>
  <p:transition spd="slow">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6749" y="0"/>
            <a:ext cx="10772775" cy="6673943"/>
          </a:xfrm>
          <a:prstGeom prst="rect">
            <a:avLst/>
          </a:prstGeom>
        </p:spPr>
        <p:txBody>
          <a:bodyPr wrap="square">
            <a:spAutoFit/>
          </a:bodyPr>
          <a:lstStyle/>
          <a:p>
            <a:pPr indent="450215" algn="just">
              <a:lnSpc>
                <a:spcPct val="150000"/>
              </a:lnSpc>
              <a:spcAft>
                <a:spcPts val="0"/>
              </a:spcAft>
            </a:pPr>
            <a:r>
              <a:rPr lang="cs-CZ" sz="2400" b="1" dirty="0">
                <a:latin typeface="Times New Roman" panose="02020603050405020304" pitchFamily="18" charset="0"/>
                <a:ea typeface="Calibri" panose="020F0502020204030204" pitchFamily="34" charset="0"/>
              </a:rPr>
              <a:t>– gutarnyklylyk  -</a:t>
            </a:r>
            <a:r>
              <a:rPr lang="cs-CZ" sz="2400" dirty="0">
                <a:latin typeface="Times New Roman" panose="02020603050405020304" pitchFamily="18" charset="0"/>
                <a:ea typeface="Calibri" panose="020F0502020204030204" pitchFamily="34" charset="0"/>
              </a:rPr>
              <a:t> hyzmat etmek üçin zerur bolan endikleriň, başarnygyň we bilimleriň bolmagy;</a:t>
            </a:r>
            <a:endParaRPr lang="ru-RU" sz="2400" dirty="0">
              <a:latin typeface="Times New Roman" panose="02020603050405020304" pitchFamily="18" charset="0"/>
              <a:ea typeface="Calibri" panose="020F0502020204030204" pitchFamily="34" charset="0"/>
            </a:endParaRPr>
          </a:p>
          <a:p>
            <a:pPr indent="450215" algn="just">
              <a:lnSpc>
                <a:spcPct val="150000"/>
              </a:lnSpc>
              <a:spcAft>
                <a:spcPts val="0"/>
              </a:spcAft>
            </a:pPr>
            <a:r>
              <a:rPr lang="cs-CZ" sz="2400" b="1" dirty="0">
                <a:latin typeface="Times New Roman" panose="02020603050405020304" pitchFamily="18" charset="0"/>
                <a:ea typeface="Calibri" panose="020F0502020204030204" pitchFamily="34" charset="0"/>
              </a:rPr>
              <a:t>– elýeterlilik</a:t>
            </a:r>
            <a:r>
              <a:rPr lang="cs-CZ" sz="2400" dirty="0">
                <a:latin typeface="Times New Roman" panose="02020603050405020304" pitchFamily="18" charset="0"/>
                <a:ea typeface="Calibri" panose="020F0502020204030204" pitchFamily="34" charset="0"/>
              </a:rPr>
              <a:t> – hyzmatlary üpjün edijiler bilen gatnaşyklary ýola goýmagyň ýönekeýligi, logistika hyzmatlaryny etmegiň satyn alyjy üçin amatly wagty;</a:t>
            </a:r>
            <a:endParaRPr lang="ru-RU" sz="2400" dirty="0">
              <a:latin typeface="Times New Roman" panose="02020603050405020304" pitchFamily="18" charset="0"/>
              <a:ea typeface="Calibri" panose="020F0502020204030204" pitchFamily="34" charset="0"/>
            </a:endParaRPr>
          </a:p>
          <a:p>
            <a:pPr indent="450215" algn="just">
              <a:lnSpc>
                <a:spcPct val="150000"/>
              </a:lnSpc>
              <a:spcAft>
                <a:spcPts val="0"/>
              </a:spcAft>
            </a:pPr>
            <a:r>
              <a:rPr lang="cs-CZ" sz="2400" b="1" dirty="0">
                <a:latin typeface="Times New Roman" panose="02020603050405020304" pitchFamily="18" charset="0"/>
                <a:ea typeface="Calibri" panose="020F0502020204030204" pitchFamily="34" charset="0"/>
              </a:rPr>
              <a:t>– howpsuzlyk</a:t>
            </a:r>
            <a:r>
              <a:rPr lang="cs-CZ" sz="2400" dirty="0">
                <a:latin typeface="Times New Roman" panose="02020603050405020304" pitchFamily="18" charset="0"/>
                <a:ea typeface="Calibri" panose="020F0502020204030204" pitchFamily="34" charset="0"/>
              </a:rPr>
              <a:t> – howpuň, töwekgelç</a:t>
            </a:r>
            <a:r>
              <a:rPr lang="ru-RU" sz="2400" dirty="0">
                <a:latin typeface="Times New Roman" panose="02020603050405020304" pitchFamily="18" charset="0"/>
                <a:ea typeface="Calibri" panose="020F0502020204030204" pitchFamily="34" charset="0"/>
              </a:rPr>
              <a:t>i</a:t>
            </a:r>
            <a:r>
              <a:rPr lang="cs-CZ" sz="2400" dirty="0">
                <a:latin typeface="Times New Roman" panose="02020603050405020304" pitchFamily="18" charset="0"/>
                <a:ea typeface="Calibri" panose="020F0502020204030204" pitchFamily="34" charset="0"/>
              </a:rPr>
              <a:t>ligiň, ynam</a:t>
            </a:r>
            <a:r>
              <a:rPr lang="ru-RU" sz="2400" dirty="0">
                <a:latin typeface="Times New Roman" panose="02020603050405020304" pitchFamily="18" charset="0"/>
                <a:ea typeface="Calibri" panose="020F0502020204030204" pitchFamily="34" charset="0"/>
              </a:rPr>
              <a:t>s</a:t>
            </a:r>
            <a:r>
              <a:rPr lang="cs-CZ" sz="2400" dirty="0">
                <a:latin typeface="Times New Roman" panose="02020603050405020304" pitchFamily="18" charset="0"/>
                <a:ea typeface="Calibri" panose="020F0502020204030204" pitchFamily="34" charset="0"/>
              </a:rPr>
              <a:t>yzlygyň bolmazlygy. Fiziki paýlamada ýüküň saklanyşy;</a:t>
            </a:r>
            <a:endParaRPr lang="ru-RU" sz="2400" dirty="0">
              <a:latin typeface="Times New Roman" panose="02020603050405020304" pitchFamily="18" charset="0"/>
              <a:ea typeface="Calibri" panose="020F0502020204030204" pitchFamily="34" charset="0"/>
            </a:endParaRPr>
          </a:p>
          <a:p>
            <a:pPr indent="450215" algn="just">
              <a:lnSpc>
                <a:spcPct val="150000"/>
              </a:lnSpc>
              <a:spcAft>
                <a:spcPts val="0"/>
              </a:spcAft>
            </a:pPr>
            <a:r>
              <a:rPr lang="cs-CZ" sz="2400" b="1" dirty="0">
                <a:latin typeface="Times New Roman" panose="02020603050405020304" pitchFamily="18" charset="0"/>
                <a:ea typeface="Calibri" panose="020F0502020204030204" pitchFamily="34" charset="0"/>
              </a:rPr>
              <a:t>– edeplilik</a:t>
            </a:r>
            <a:r>
              <a:rPr lang="cs-CZ" sz="2400" dirty="0">
                <a:latin typeface="Times New Roman" panose="02020603050405020304" pitchFamily="18" charset="0"/>
                <a:ea typeface="Calibri" panose="020F0502020204030204" pitchFamily="34" charset="0"/>
              </a:rPr>
              <a:t> – hyzmatlary üpjün edijiniň özüni alyp barşy, işgärleriň  edepliligi, sypaýylygy;</a:t>
            </a:r>
            <a:endParaRPr lang="ru-RU" sz="2400" dirty="0">
              <a:latin typeface="Times New Roman" panose="02020603050405020304" pitchFamily="18" charset="0"/>
              <a:ea typeface="Calibri" panose="020F0502020204030204" pitchFamily="34" charset="0"/>
            </a:endParaRPr>
          </a:p>
          <a:p>
            <a:pPr indent="450215" algn="just">
              <a:lnSpc>
                <a:spcPct val="150000"/>
              </a:lnSpc>
              <a:spcAft>
                <a:spcPts val="0"/>
              </a:spcAft>
            </a:pPr>
            <a:r>
              <a:rPr lang="cs-CZ" sz="2400" b="1" dirty="0">
                <a:latin typeface="Times New Roman" panose="02020603050405020304" pitchFamily="18" charset="0"/>
                <a:ea typeface="Calibri" panose="020F0502020204030204" pitchFamily="34" charset="0"/>
              </a:rPr>
              <a:t>– gatnaşyk saklamak başarnygy</a:t>
            </a:r>
            <a:r>
              <a:rPr lang="cs-CZ" sz="2400" dirty="0">
                <a:latin typeface="Times New Roman" panose="02020603050405020304" pitchFamily="18" charset="0"/>
                <a:ea typeface="Calibri" panose="020F0502020204030204" pitchFamily="34" charset="0"/>
              </a:rPr>
              <a:t> – satyn alyja düşnükli dilde gürlemek ukyby;</a:t>
            </a:r>
            <a:endParaRPr lang="ru-RU" sz="2400" dirty="0">
              <a:latin typeface="Times New Roman" panose="02020603050405020304" pitchFamily="18" charset="0"/>
              <a:ea typeface="Calibri" panose="020F0502020204030204" pitchFamily="34" charset="0"/>
            </a:endParaRPr>
          </a:p>
          <a:p>
            <a:pPr indent="450215" algn="just">
              <a:lnSpc>
                <a:spcPct val="150000"/>
              </a:lnSpc>
              <a:spcAft>
                <a:spcPts val="0"/>
              </a:spcAft>
            </a:pPr>
            <a:r>
              <a:rPr lang="cs-CZ" sz="2400" b="1" dirty="0">
                <a:latin typeface="Times New Roman" panose="02020603050405020304" pitchFamily="18" charset="0"/>
                <a:ea typeface="Calibri" panose="020F0502020204030204" pitchFamily="34" charset="0"/>
              </a:rPr>
              <a:t>– satyn alyjy bilen özara düşünişmek</a:t>
            </a:r>
            <a:r>
              <a:rPr lang="cs-CZ" sz="2400" dirty="0">
                <a:latin typeface="Times New Roman" panose="02020603050405020304" pitchFamily="18" charset="0"/>
                <a:ea typeface="Calibri" panose="020F0502020204030204" pitchFamily="34" charset="0"/>
              </a:rPr>
              <a:t> – satyn alyja açyk göwünden gyzyklanma bildirmek, işgärleriň satyn alyjynyň ornunda bolmak we onuň talabyna düşünmek başarnygy</a:t>
            </a:r>
            <a:r>
              <a:rPr lang="ru-RU" sz="2400" dirty="0">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459613103"/>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2385" y="233621"/>
            <a:ext cx="11388436" cy="5632311"/>
          </a:xfrm>
          <a:prstGeom prst="rect">
            <a:avLst/>
          </a:prstGeom>
        </p:spPr>
        <p:txBody>
          <a:bodyPr wrap="square">
            <a:spAutoFit/>
          </a:bodyPr>
          <a:lstStyle/>
          <a:p>
            <a:pPr indent="450215" algn="just">
              <a:spcAft>
                <a:spcPts val="0"/>
              </a:spcAft>
            </a:pPr>
            <a:r>
              <a:rPr lang="ru-RU" sz="2400" dirty="0" err="1">
                <a:latin typeface="Times New Roman" panose="02020603050405020304" pitchFamily="18" charset="0"/>
                <a:ea typeface="Calibri" panose="020F0502020204030204" pitchFamily="34" charset="0"/>
              </a:rPr>
              <a:t>Hyzmatyň</a:t>
            </a:r>
            <a:r>
              <a:rPr lang="cs-CZ" sz="2400" dirty="0">
                <a:latin typeface="Times New Roman" panose="02020603050405020304" pitchFamily="18" charset="0"/>
                <a:ea typeface="Calibri" panose="020F0502020204030204" pitchFamily="34" charset="0"/>
              </a:rPr>
              <a:t> hili babatynda çykarýan netijelerini satyn alyjy şularyň esasynda gurýar: </a:t>
            </a:r>
            <a:endParaRPr lang="ru-RU" sz="2400" dirty="0">
              <a:latin typeface="Times New Roman" panose="02020603050405020304" pitchFamily="18" charset="0"/>
              <a:ea typeface="Calibri" panose="020F0502020204030204" pitchFamily="34" charset="0"/>
            </a:endParaRPr>
          </a:p>
          <a:p>
            <a:pPr indent="450215" algn="just">
              <a:spcAft>
                <a:spcPts val="0"/>
              </a:spcAft>
            </a:pPr>
            <a:r>
              <a:rPr lang="cs-CZ" sz="2400" b="1" dirty="0">
                <a:latin typeface="Times New Roman" panose="02020603050405020304" pitchFamily="18" charset="0"/>
                <a:ea typeface="Calibri" panose="020F0502020204030204" pitchFamily="34" charset="0"/>
              </a:rPr>
              <a:t>– dil üsti bilen gatnaşyklar</a:t>
            </a:r>
            <a:r>
              <a:rPr lang="cs-CZ" sz="2400" dirty="0">
                <a:latin typeface="Times New Roman" panose="02020603050405020304" pitchFamily="18" charset="0"/>
                <a:ea typeface="Calibri" panose="020F0502020204030204" pitchFamily="34" charset="0"/>
              </a:rPr>
              <a:t>, ýagny satyn alyjynyň özüniň almakçy bolýan logistika </a:t>
            </a:r>
            <a:r>
              <a:rPr lang="ru-RU" sz="2400" dirty="0" err="1">
                <a:latin typeface="Times New Roman" panose="02020603050405020304" pitchFamily="18" charset="0"/>
                <a:ea typeface="Calibri" panose="020F0502020204030204" pitchFamily="34" charset="0"/>
              </a:rPr>
              <a:t>hyzmaty</a:t>
            </a:r>
            <a:r>
              <a:rPr lang="ru-RU" sz="2400"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barada beýleki satyn alyjylardan bilýän maglumatlary (habarlary);</a:t>
            </a:r>
            <a:endParaRPr lang="ru-RU" sz="2400" dirty="0">
              <a:latin typeface="Times New Roman" panose="02020603050405020304" pitchFamily="18" charset="0"/>
              <a:ea typeface="Calibri" panose="020F0502020204030204" pitchFamily="34" charset="0"/>
            </a:endParaRPr>
          </a:p>
          <a:p>
            <a:pPr indent="450215" algn="just">
              <a:spcAft>
                <a:spcPts val="0"/>
              </a:spcAft>
            </a:pPr>
            <a:r>
              <a:rPr lang="cs-CZ" sz="2400" b="1" dirty="0">
                <a:latin typeface="Times New Roman" panose="02020603050405020304" pitchFamily="18" charset="0"/>
                <a:ea typeface="Calibri" panose="020F0502020204030204" pitchFamily="34" charset="0"/>
              </a:rPr>
              <a:t>– şahsy islegler.</a:t>
            </a:r>
            <a:r>
              <a:rPr lang="cs-CZ" sz="2400" dirty="0">
                <a:latin typeface="Times New Roman" panose="02020603050405020304" pitchFamily="18" charset="0"/>
                <a:ea typeface="Calibri" panose="020F0502020204030204" pitchFamily="34" charset="0"/>
              </a:rPr>
              <a:t> Bu </a:t>
            </a:r>
            <a:r>
              <a:rPr lang="ru-RU" sz="2400" dirty="0" err="1">
                <a:latin typeface="Times New Roman" panose="02020603050405020304" pitchFamily="18" charset="0"/>
                <a:ea typeface="Calibri" panose="020F0502020204030204" pitchFamily="34" charset="0"/>
              </a:rPr>
              <a:t>ýagdaý</a:t>
            </a:r>
            <a:r>
              <a:rPr lang="ru-RU" sz="2400"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faktor</a:t>
            </a:r>
            <a:r>
              <a:rPr lang="ru-RU" sz="2400" dirty="0">
                <a:latin typeface="Times New Roman" panose="02020603050405020304" pitchFamily="18" charset="0"/>
                <a:ea typeface="Calibri" panose="020F0502020204030204" pitchFamily="34" charset="0"/>
              </a:rPr>
              <a:t>)</a:t>
            </a:r>
            <a:r>
              <a:rPr lang="cs-CZ" sz="2400" dirty="0">
                <a:latin typeface="Times New Roman" panose="02020603050405020304" pitchFamily="18" charset="0"/>
                <a:ea typeface="Calibri" panose="020F0502020204030204" pitchFamily="34" charset="0"/>
              </a:rPr>
              <a:t> satyn alyjynyň talaplaryna, onuň häsiýetinden, syýasy, dini, jemgyýetçilik we beýleki düşünjelerinden ugur almak bilen, hyzmatyň hili baradaky düşünjesine degişlidir;</a:t>
            </a:r>
            <a:endParaRPr lang="ru-RU" sz="2400" dirty="0">
              <a:latin typeface="Times New Roman" panose="02020603050405020304" pitchFamily="18" charset="0"/>
              <a:ea typeface="Calibri" panose="020F0502020204030204" pitchFamily="34" charset="0"/>
            </a:endParaRPr>
          </a:p>
          <a:p>
            <a:pPr indent="450215" algn="just">
              <a:spcAft>
                <a:spcPts val="0"/>
              </a:spcAft>
            </a:pPr>
            <a:r>
              <a:rPr lang="cs-CZ" sz="2400" dirty="0">
                <a:latin typeface="Times New Roman" panose="02020603050405020304" pitchFamily="18" charset="0"/>
                <a:ea typeface="Calibri" panose="020F0502020204030204" pitchFamily="34" charset="0"/>
              </a:rPr>
              <a:t>–</a:t>
            </a:r>
            <a:r>
              <a:rPr lang="cs-CZ" sz="2400" b="1"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şu we şunuň ýaly hyzmatdan peýdalanmagyň </a:t>
            </a:r>
            <a:r>
              <a:rPr lang="cs-CZ" sz="2400" b="1" dirty="0">
                <a:latin typeface="Times New Roman" panose="02020603050405020304" pitchFamily="18" charset="0"/>
                <a:ea typeface="Calibri" panose="020F0502020204030204" pitchFamily="34" charset="0"/>
              </a:rPr>
              <a:t>ozaldan bar bolan tejribesi</a:t>
            </a:r>
            <a:r>
              <a:rPr lang="cs-CZ" sz="2400" dirty="0">
                <a:latin typeface="Times New Roman" panose="02020603050405020304" pitchFamily="18" charset="0"/>
                <a:ea typeface="Calibri" panose="020F0502020204030204" pitchFamily="34" charset="0"/>
              </a:rPr>
              <a:t>;</a:t>
            </a:r>
            <a:endParaRPr lang="ru-RU" sz="2400" dirty="0">
              <a:latin typeface="Times New Roman" panose="02020603050405020304" pitchFamily="18" charset="0"/>
              <a:ea typeface="Calibri" panose="020F0502020204030204" pitchFamily="34" charset="0"/>
            </a:endParaRPr>
          </a:p>
          <a:p>
            <a:pPr indent="450215" algn="just">
              <a:spcAft>
                <a:spcPts val="0"/>
              </a:spcAft>
            </a:pPr>
            <a:r>
              <a:rPr lang="cs-CZ" sz="2400" b="1" dirty="0">
                <a:latin typeface="Times New Roman" panose="02020603050405020304" pitchFamily="18" charset="0"/>
                <a:ea typeface="Calibri" panose="020F0502020204030204" pitchFamily="34" charset="0"/>
              </a:rPr>
              <a:t>– daşarky habarlar (gatnaşyklar)</a:t>
            </a:r>
            <a:r>
              <a:rPr lang="cs-CZ" sz="2400" dirty="0">
                <a:latin typeface="Times New Roman" panose="02020603050405020304" pitchFamily="18" charset="0"/>
                <a:ea typeface="Calibri" panose="020F0502020204030204" pitchFamily="34" charset="0"/>
              </a:rPr>
              <a:t> – logistika </a:t>
            </a:r>
            <a:r>
              <a:rPr lang="ru-RU" sz="2400" dirty="0" err="1">
                <a:latin typeface="Times New Roman" panose="02020603050405020304" pitchFamily="18" charset="0"/>
                <a:ea typeface="Calibri" panose="020F0502020204030204" pitchFamily="34" charset="0"/>
              </a:rPr>
              <a:t>hyzmaty</a:t>
            </a:r>
            <a:r>
              <a:rPr lang="cs-CZ" sz="2400" dirty="0">
                <a:latin typeface="Times New Roman" panose="02020603050405020304" pitchFamily="18" charset="0"/>
                <a:ea typeface="Calibri" panose="020F0502020204030204" pitchFamily="34" charset="0"/>
              </a:rPr>
              <a:t> barada radio, telewideniýe boýunça, metbugat habarlary boýunça alynýan maglumatlar (köpçülikleýin habar beriş serişdelerindäki mahabatlandyrma).</a:t>
            </a:r>
            <a:endParaRPr lang="ru-RU" sz="2400" dirty="0">
              <a:latin typeface="Times New Roman" panose="02020603050405020304" pitchFamily="18" charset="0"/>
              <a:ea typeface="Calibri" panose="020F0502020204030204" pitchFamily="34" charset="0"/>
            </a:endParaRPr>
          </a:p>
          <a:p>
            <a:r>
              <a:rPr lang="en-US" sz="2400" b="1" dirty="0" smtClean="0">
                <a:latin typeface="Times New Roman" panose="02020603050405020304" pitchFamily="18" charset="0"/>
                <a:ea typeface="Calibri" panose="020F0502020204030204" pitchFamily="34" charset="0"/>
              </a:rPr>
              <a:t>	</a:t>
            </a:r>
            <a:r>
              <a:rPr lang="ru-RU" sz="2400" b="1" dirty="0" err="1" smtClean="0">
                <a:latin typeface="Times New Roman" panose="02020603050405020304" pitchFamily="18" charset="0"/>
                <a:ea typeface="Calibri" panose="020F0502020204030204" pitchFamily="34" charset="0"/>
              </a:rPr>
              <a:t>Logistika</a:t>
            </a:r>
            <a:r>
              <a:rPr lang="cs-CZ" sz="2400" b="1" dirty="0" smtClean="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hyzmaty</a:t>
            </a:r>
            <a:r>
              <a:rPr lang="cs-CZ" sz="2400" dirty="0">
                <a:latin typeface="Times New Roman" panose="02020603050405020304" pitchFamily="18" charset="0"/>
                <a:ea typeface="Calibri" panose="020F0502020204030204" pitchFamily="34" charset="0"/>
              </a:rPr>
              <a:t> bazaryň talaplaryna laýyklykda iberilýän önümleriň </a:t>
            </a:r>
            <a:r>
              <a:rPr lang="ru-RU" sz="2400" dirty="0" err="1">
                <a:latin typeface="Times New Roman" panose="02020603050405020304" pitchFamily="18" charset="0"/>
                <a:ea typeface="Calibri" panose="020F0502020204030204" pitchFamily="34" charset="0"/>
              </a:rPr>
              <a:t>sanaw</a:t>
            </a:r>
            <a:r>
              <a:rPr lang="ru-RU" sz="2400"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nomenklatura</a:t>
            </a:r>
            <a:r>
              <a:rPr lang="ru-RU" sz="2400" dirty="0">
                <a:latin typeface="Times New Roman" panose="02020603050405020304" pitchFamily="18" charset="0"/>
                <a:ea typeface="Calibri" panose="020F0502020204030204" pitchFamily="34" charset="0"/>
              </a:rPr>
              <a:t>)</a:t>
            </a:r>
            <a:r>
              <a:rPr lang="cs-CZ" sz="2400" dirty="0">
                <a:latin typeface="Times New Roman" panose="02020603050405020304" pitchFamily="18" charset="0"/>
                <a:ea typeface="Calibri" panose="020F0502020204030204" pitchFamily="34" charset="0"/>
              </a:rPr>
              <a:t>, hil, mukdar, baha, ýer we wagt görkezijileri  boýunça her bir maddy we maglumat akymyna bölmek bilen, kärhananyň „kärhana – sarp ediji“ aragatnaşygyny üpjün edýän kiçi ulgamlarynyň ählisiniň </a:t>
            </a:r>
            <a:r>
              <a:rPr lang="ru-RU" sz="2400" dirty="0" err="1">
                <a:latin typeface="Times New Roman" panose="02020603050405020304" pitchFamily="18" charset="0"/>
                <a:ea typeface="Calibri" panose="020F0502020204030204" pitchFamily="34" charset="0"/>
              </a:rPr>
              <a:t>wezipeleriniň</a:t>
            </a:r>
            <a:r>
              <a:rPr lang="cs-CZ" sz="2400" dirty="0">
                <a:latin typeface="Times New Roman" panose="02020603050405020304" pitchFamily="18" charset="0"/>
                <a:ea typeface="Calibri" panose="020F0502020204030204" pitchFamily="34" charset="0"/>
              </a:rPr>
              <a:t> we işiniň görnüşleriniň jeminden ybaratdyr.</a:t>
            </a:r>
            <a:endParaRPr lang="ru-RU" sz="2400" dirty="0"/>
          </a:p>
        </p:txBody>
      </p:sp>
    </p:spTree>
    <p:extLst>
      <p:ext uri="{BB962C8B-B14F-4D97-AF65-F5344CB8AC3E}">
        <p14:creationId xmlns:p14="http://schemas.microsoft.com/office/powerpoint/2010/main" val="59540981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1767" y="250109"/>
            <a:ext cx="11284008" cy="6370975"/>
          </a:xfrm>
          <a:prstGeom prst="rect">
            <a:avLst/>
          </a:prstGeom>
        </p:spPr>
        <p:txBody>
          <a:bodyPr wrap="square">
            <a:spAutoFit/>
          </a:bodyPr>
          <a:lstStyle/>
          <a:p>
            <a:pPr indent="450215" algn="just">
              <a:spcAft>
                <a:spcPts val="0"/>
              </a:spcAft>
            </a:pPr>
            <a:r>
              <a:rPr lang="ru-RU" sz="2400" b="1" dirty="0" err="1">
                <a:latin typeface="Times New Roman" panose="02020603050405020304" pitchFamily="18" charset="0"/>
                <a:ea typeface="Calibri" panose="020F0502020204030204" pitchFamily="34" charset="0"/>
              </a:rPr>
              <a:t>Logistika</a:t>
            </a:r>
            <a:r>
              <a:rPr lang="ru-RU" sz="2400" b="1"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hyzmatynyň görnüşlerine şular degişlidir:</a:t>
            </a:r>
            <a:endParaRPr lang="ru-RU" sz="2400" dirty="0">
              <a:latin typeface="Times New Roman" panose="02020603050405020304" pitchFamily="18" charset="0"/>
              <a:ea typeface="Calibri" panose="020F0502020204030204" pitchFamily="34" charset="0"/>
            </a:endParaRPr>
          </a:p>
          <a:p>
            <a:pPr indent="450215" algn="just">
              <a:spcAft>
                <a:spcPts val="0"/>
              </a:spcAft>
            </a:pPr>
            <a:r>
              <a:rPr lang="cs-CZ" sz="2400" dirty="0">
                <a:latin typeface="Times New Roman" panose="02020603050405020304" pitchFamily="18" charset="0"/>
                <a:ea typeface="Calibri" panose="020F0502020204030204" pitchFamily="34" charset="0"/>
              </a:rPr>
              <a:t>– sarp ediş islegini kanagatlandyrmak </a:t>
            </a:r>
            <a:r>
              <a:rPr lang="ru-RU" sz="2400" dirty="0" err="1">
                <a:latin typeface="Times New Roman" panose="02020603050405020304" pitchFamily="18" charset="0"/>
                <a:ea typeface="Calibri" panose="020F0502020204030204" pitchFamily="34" charset="0"/>
              </a:rPr>
              <a:t>hyzmaty</a:t>
            </a:r>
            <a:r>
              <a:rPr lang="cs-CZ" sz="2400" dirty="0">
                <a:latin typeface="Times New Roman" panose="02020603050405020304" pitchFamily="18" charset="0"/>
                <a:ea typeface="Calibri" panose="020F0502020204030204" pitchFamily="34" charset="0"/>
              </a:rPr>
              <a:t>; </a:t>
            </a:r>
            <a:endParaRPr lang="ru-RU" sz="2400" dirty="0">
              <a:latin typeface="Times New Roman" panose="02020603050405020304" pitchFamily="18" charset="0"/>
              <a:ea typeface="Calibri" panose="020F0502020204030204" pitchFamily="34" charset="0"/>
            </a:endParaRPr>
          </a:p>
          <a:p>
            <a:pPr indent="450215" algn="just">
              <a:spcAft>
                <a:spcPts val="0"/>
              </a:spcAft>
            </a:pPr>
            <a:r>
              <a:rPr lang="cs-CZ" sz="2400" dirty="0">
                <a:latin typeface="Times New Roman" panose="02020603050405020304" pitchFamily="18" charset="0"/>
                <a:ea typeface="Calibri" panose="020F0502020204030204" pitchFamily="34" charset="0"/>
              </a:rPr>
              <a:t>– sarp edijilere edilýän hyzmatyň derejesine toplumlaýyn häsiýetnama, görkezijiler: wagt, ýygylyk, taýýarlyk, bökdençsizlik we haryt ibermegiň hili</a:t>
            </a:r>
            <a:r>
              <a:rPr lang="ru-RU" sz="2400" dirty="0">
                <a:latin typeface="Times New Roman" panose="02020603050405020304" pitchFamily="18" charset="0"/>
                <a:ea typeface="Calibri" panose="020F0502020204030204" pitchFamily="34" charset="0"/>
              </a:rPr>
              <a:t>;</a:t>
            </a:r>
          </a:p>
          <a:p>
            <a:pPr indent="450215" algn="just">
              <a:spcAft>
                <a:spcPts val="0"/>
              </a:spcAft>
            </a:pPr>
            <a:r>
              <a:rPr lang="cs-CZ" sz="2400" dirty="0">
                <a:latin typeface="Times New Roman" panose="02020603050405020304" pitchFamily="18" charset="0"/>
                <a:ea typeface="Calibri" panose="020F0502020204030204" pitchFamily="34" charset="0"/>
              </a:rPr>
              <a:t>– önümçilik maksatly hyzmat etmek</a:t>
            </a:r>
            <a:r>
              <a:rPr lang="ru-RU" sz="2400"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çykarylýan önümiň hyzmatynyň teklip edilýän görnüşleriniň jemi, satyn almak şertnamasynyň baglaşylan pursatyndan önümiň iberilýän pursatyna çenli sarp edijä edilýän hyzmatlar toplumy</a:t>
            </a:r>
            <a:r>
              <a:rPr lang="ru-RU" sz="2400" dirty="0">
                <a:latin typeface="Times New Roman" panose="02020603050405020304" pitchFamily="18" charset="0"/>
                <a:ea typeface="Calibri" panose="020F0502020204030204" pitchFamily="34" charset="0"/>
              </a:rPr>
              <a:t>;</a:t>
            </a:r>
          </a:p>
          <a:p>
            <a:pPr indent="450215" algn="just">
              <a:spcAft>
                <a:spcPts val="0"/>
              </a:spcAft>
            </a:pPr>
            <a:r>
              <a:rPr lang="cs-CZ" sz="2400" dirty="0">
                <a:latin typeface="Times New Roman" panose="02020603050405020304" pitchFamily="18" charset="0"/>
                <a:ea typeface="Calibri" panose="020F0502020204030204" pitchFamily="34" charset="0"/>
              </a:rPr>
              <a:t>– satuwdan soň hyzmat etmek; önümiň </a:t>
            </a:r>
            <a:endParaRPr lang="en-US" sz="2400" dirty="0" smtClean="0">
              <a:latin typeface="Times New Roman" panose="02020603050405020304" pitchFamily="18" charset="0"/>
              <a:ea typeface="Calibri" panose="020F0502020204030204" pitchFamily="34" charset="0"/>
            </a:endParaRPr>
          </a:p>
          <a:p>
            <a:pPr algn="just">
              <a:spcAft>
                <a:spcPts val="0"/>
              </a:spcAft>
            </a:pPr>
            <a:r>
              <a:rPr lang="ru-RU" sz="2400" dirty="0" err="1" smtClean="0">
                <a:latin typeface="Times New Roman" panose="02020603050405020304" pitchFamily="18" charset="0"/>
                <a:ea typeface="Calibri" panose="020F0502020204030204" pitchFamily="34" charset="0"/>
              </a:rPr>
              <a:t>öm</a:t>
            </a:r>
            <a:r>
              <a:rPr lang="cs-CZ" sz="2400" dirty="0">
                <a:latin typeface="Times New Roman" panose="02020603050405020304" pitchFamily="18" charset="0"/>
                <a:ea typeface="Calibri" panose="020F0502020204030204" pitchFamily="34" charset="0"/>
              </a:rPr>
              <a:t>rüniň bütin dowamynda netijeli hereket </a:t>
            </a:r>
            <a:endParaRPr lang="en-US" sz="2400" dirty="0" smtClean="0">
              <a:latin typeface="Times New Roman" panose="02020603050405020304" pitchFamily="18" charset="0"/>
              <a:ea typeface="Calibri" panose="020F0502020204030204" pitchFamily="34" charset="0"/>
            </a:endParaRPr>
          </a:p>
          <a:p>
            <a:pPr algn="just">
              <a:spcAft>
                <a:spcPts val="0"/>
              </a:spcAft>
            </a:pPr>
            <a:r>
              <a:rPr lang="cs-CZ" sz="2400" dirty="0" smtClean="0">
                <a:latin typeface="Times New Roman" panose="02020603050405020304" pitchFamily="18" charset="0"/>
                <a:ea typeface="Calibri" panose="020F0502020204030204" pitchFamily="34" charset="0"/>
              </a:rPr>
              <a:t>etmegini </a:t>
            </a:r>
            <a:r>
              <a:rPr lang="cs-CZ" sz="2400" dirty="0">
                <a:latin typeface="Times New Roman" panose="02020603050405020304" pitchFamily="18" charset="0"/>
                <a:ea typeface="Calibri" panose="020F0502020204030204" pitchFamily="34" charset="0"/>
              </a:rPr>
              <a:t>üpjün etmäge gönükdirilen </a:t>
            </a:r>
            <a:r>
              <a:rPr lang="ru-RU" sz="2400" dirty="0" err="1">
                <a:latin typeface="Times New Roman" panose="02020603050405020304" pitchFamily="18" charset="0"/>
                <a:ea typeface="Calibri" panose="020F0502020204030204" pitchFamily="34" charset="0"/>
              </a:rPr>
              <a:t>hyzmat</a:t>
            </a:r>
            <a:r>
              <a:rPr lang="ru-RU" sz="2400" dirty="0">
                <a:latin typeface="Times New Roman" panose="02020603050405020304" pitchFamily="18" charset="0"/>
                <a:ea typeface="Calibri" panose="020F0502020204030204" pitchFamily="34" charset="0"/>
              </a:rPr>
              <a:t>;</a:t>
            </a:r>
          </a:p>
          <a:p>
            <a:pPr indent="450215" algn="just">
              <a:spcAft>
                <a:spcPts val="0"/>
              </a:spcAft>
            </a:pPr>
            <a:r>
              <a:rPr lang="cs-CZ" sz="2400" dirty="0">
                <a:latin typeface="Times New Roman" panose="02020603050405020304" pitchFamily="18" charset="0"/>
                <a:ea typeface="Calibri" panose="020F0502020204030204" pitchFamily="34" charset="0"/>
              </a:rPr>
              <a:t>– maglumat taýdan hyzmat etmek serwisi; </a:t>
            </a:r>
            <a:endParaRPr lang="en-US" sz="2400" dirty="0" smtClean="0">
              <a:latin typeface="Times New Roman" panose="02020603050405020304" pitchFamily="18" charset="0"/>
              <a:ea typeface="Calibri" panose="020F0502020204030204" pitchFamily="34" charset="0"/>
            </a:endParaRPr>
          </a:p>
          <a:p>
            <a:pPr algn="just">
              <a:spcAft>
                <a:spcPts val="0"/>
              </a:spcAft>
            </a:pPr>
            <a:r>
              <a:rPr lang="cs-CZ" sz="2400" dirty="0" smtClean="0">
                <a:latin typeface="Times New Roman" panose="02020603050405020304" pitchFamily="18" charset="0"/>
                <a:ea typeface="Calibri" panose="020F0502020204030204" pitchFamily="34" charset="0"/>
              </a:rPr>
              <a:t>önüm </a:t>
            </a:r>
            <a:r>
              <a:rPr lang="cs-CZ" sz="2400" dirty="0">
                <a:latin typeface="Times New Roman" panose="02020603050405020304" pitchFamily="18" charset="0"/>
                <a:ea typeface="Calibri" panose="020F0502020204030204" pitchFamily="34" charset="0"/>
              </a:rPr>
              <a:t>we oňa hyzmat edilişi barada sarp edijä </a:t>
            </a:r>
            <a:endParaRPr lang="en-US" sz="2400" dirty="0" smtClean="0">
              <a:latin typeface="Times New Roman" panose="02020603050405020304" pitchFamily="18" charset="0"/>
              <a:ea typeface="Calibri" panose="020F0502020204030204" pitchFamily="34" charset="0"/>
            </a:endParaRPr>
          </a:p>
          <a:p>
            <a:pPr algn="just">
              <a:spcAft>
                <a:spcPts val="0"/>
              </a:spcAft>
            </a:pPr>
            <a:r>
              <a:rPr lang="cs-CZ" sz="2400" dirty="0" smtClean="0">
                <a:latin typeface="Times New Roman" panose="02020603050405020304" pitchFamily="18" charset="0"/>
                <a:ea typeface="Calibri" panose="020F0502020204030204" pitchFamily="34" charset="0"/>
              </a:rPr>
              <a:t>berilýän </a:t>
            </a:r>
            <a:r>
              <a:rPr lang="cs-CZ" sz="2400" dirty="0">
                <a:latin typeface="Times New Roman" panose="02020603050405020304" pitchFamily="18" charset="0"/>
                <a:ea typeface="Calibri" panose="020F0502020204030204" pitchFamily="34" charset="0"/>
              </a:rPr>
              <a:t>maglumatlaryň jemi</a:t>
            </a:r>
            <a:r>
              <a:rPr lang="ru-RU" sz="2400" dirty="0">
                <a:latin typeface="Times New Roman" panose="02020603050405020304" pitchFamily="18" charset="0"/>
                <a:ea typeface="Calibri" panose="020F0502020204030204" pitchFamily="34" charset="0"/>
              </a:rPr>
              <a:t>;</a:t>
            </a:r>
          </a:p>
          <a:p>
            <a:pPr indent="450215" algn="just">
              <a:spcAft>
                <a:spcPts val="0"/>
              </a:spcAft>
            </a:pPr>
            <a:r>
              <a:rPr lang="cs-CZ" sz="2400" dirty="0">
                <a:latin typeface="Times New Roman" panose="02020603050405020304" pitchFamily="18" charset="0"/>
                <a:ea typeface="Calibri" panose="020F0502020204030204" pitchFamily="34" charset="0"/>
              </a:rPr>
              <a:t>– maliýe-karz hyzmatyny etmek; önüm </a:t>
            </a:r>
            <a:endParaRPr lang="en-US" sz="2400" dirty="0" smtClean="0">
              <a:latin typeface="Times New Roman" panose="02020603050405020304" pitchFamily="18" charset="0"/>
              <a:ea typeface="Calibri" panose="020F0502020204030204" pitchFamily="34" charset="0"/>
            </a:endParaRPr>
          </a:p>
          <a:p>
            <a:pPr algn="just">
              <a:spcAft>
                <a:spcPts val="0"/>
              </a:spcAft>
            </a:pPr>
            <a:r>
              <a:rPr lang="cs-CZ" sz="2400" dirty="0" smtClean="0">
                <a:latin typeface="Times New Roman" panose="02020603050405020304" pitchFamily="18" charset="0"/>
                <a:ea typeface="Calibri" panose="020F0502020204030204" pitchFamily="34" charset="0"/>
              </a:rPr>
              <a:t>üç</a:t>
            </a:r>
            <a:r>
              <a:rPr lang="ru-RU" sz="2400" dirty="0">
                <a:latin typeface="Times New Roman" panose="02020603050405020304" pitchFamily="18" charset="0"/>
                <a:ea typeface="Calibri" panose="020F0502020204030204" pitchFamily="34" charset="0"/>
              </a:rPr>
              <a:t>i</a:t>
            </a:r>
            <a:r>
              <a:rPr lang="cs-CZ" sz="2400" dirty="0">
                <a:latin typeface="Times New Roman" panose="02020603050405020304" pitchFamily="18" charset="0"/>
                <a:ea typeface="Calibri" panose="020F0502020204030204" pitchFamily="34" charset="0"/>
              </a:rPr>
              <a:t>n töleg tölemegiň mümkin bolan </a:t>
            </a:r>
            <a:r>
              <a:rPr lang="ru-RU" sz="2400" dirty="0" err="1">
                <a:latin typeface="Times New Roman" panose="02020603050405020304" pitchFamily="18" charset="0"/>
                <a:ea typeface="Calibri" panose="020F0502020204030204" pitchFamily="34" charset="0"/>
              </a:rPr>
              <a:t>görnüşlerini</a:t>
            </a:r>
            <a:r>
              <a:rPr lang="cs-CZ" sz="2400" dirty="0">
                <a:latin typeface="Times New Roman" panose="02020603050405020304" pitchFamily="18" charset="0"/>
                <a:ea typeface="Calibri" panose="020F0502020204030204" pitchFamily="34" charset="0"/>
              </a:rPr>
              <a:t>ň </a:t>
            </a:r>
            <a:endParaRPr lang="en-US" sz="2400" dirty="0" smtClean="0">
              <a:latin typeface="Times New Roman" panose="02020603050405020304" pitchFamily="18" charset="0"/>
              <a:ea typeface="Calibri" panose="020F0502020204030204" pitchFamily="34" charset="0"/>
            </a:endParaRPr>
          </a:p>
          <a:p>
            <a:pPr algn="just">
              <a:spcAft>
                <a:spcPts val="0"/>
              </a:spcAft>
            </a:pPr>
            <a:r>
              <a:rPr lang="cs-CZ" sz="2400" dirty="0" smtClean="0">
                <a:latin typeface="Times New Roman" panose="02020603050405020304" pitchFamily="18" charset="0"/>
                <a:ea typeface="Calibri" panose="020F0502020204030204" pitchFamily="34" charset="0"/>
              </a:rPr>
              <a:t>jemi</a:t>
            </a:r>
            <a:r>
              <a:rPr lang="cs-CZ" sz="2400" dirty="0">
                <a:latin typeface="Times New Roman" panose="02020603050405020304" pitchFamily="18" charset="0"/>
                <a:ea typeface="Calibri" panose="020F0502020204030204" pitchFamily="34" charset="0"/>
              </a:rPr>
              <a:t>, arzanlatmalar we sarp edijä berilýän ýeňillikler </a:t>
            </a:r>
            <a:endParaRPr lang="en-US" sz="2400" dirty="0" smtClean="0">
              <a:latin typeface="Times New Roman" panose="02020603050405020304" pitchFamily="18" charset="0"/>
              <a:ea typeface="Calibri" panose="020F0502020204030204" pitchFamily="34" charset="0"/>
            </a:endParaRPr>
          </a:p>
          <a:p>
            <a:pPr algn="just">
              <a:spcAft>
                <a:spcPts val="0"/>
              </a:spcAft>
            </a:pPr>
            <a:r>
              <a:rPr lang="cs-CZ" sz="2400" dirty="0" smtClean="0">
                <a:latin typeface="Times New Roman" panose="02020603050405020304" pitchFamily="18" charset="0"/>
                <a:ea typeface="Calibri" panose="020F0502020204030204" pitchFamily="34" charset="0"/>
              </a:rPr>
              <a:t>ulgamy</a:t>
            </a:r>
            <a:r>
              <a:rPr lang="cs-CZ" sz="2400" dirty="0">
                <a:latin typeface="Times New Roman" panose="02020603050405020304" pitchFamily="18" charset="0"/>
                <a:ea typeface="Calibri" panose="020F0502020204030204" pitchFamily="34" charset="0"/>
              </a:rPr>
              <a:t>.</a:t>
            </a:r>
            <a:endParaRPr lang="ru-RU" sz="2400" dirty="0">
              <a:latin typeface="Times New Roman" panose="02020603050405020304" pitchFamily="18" charset="0"/>
              <a:ea typeface="Calibri" panose="020F0502020204030204" pitchFamily="34" charset="0"/>
            </a:endParaRPr>
          </a:p>
        </p:txBody>
      </p:sp>
      <p:pic>
        <p:nvPicPr>
          <p:cNvPr id="3" name="Рисунок 2">
            <a:extLst>
              <a:ext uri="{FF2B5EF4-FFF2-40B4-BE49-F238E27FC236}">
                <a16:creationId xmlns:a16="http://schemas.microsoft.com/office/drawing/2014/main" id="{A827A404-5291-49AA-8369-A54867E47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006" y="2696931"/>
            <a:ext cx="4517769" cy="3354733"/>
          </a:xfrm>
          <a:prstGeom prst="rect">
            <a:avLst/>
          </a:prstGeom>
        </p:spPr>
      </p:pic>
    </p:spTree>
    <p:extLst>
      <p:ext uri="{BB962C8B-B14F-4D97-AF65-F5344CB8AC3E}">
        <p14:creationId xmlns:p14="http://schemas.microsoft.com/office/powerpoint/2010/main" val="4621332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8392" y="258352"/>
            <a:ext cx="10922923" cy="5632311"/>
          </a:xfrm>
          <a:prstGeom prst="rect">
            <a:avLst/>
          </a:prstGeom>
        </p:spPr>
        <p:txBody>
          <a:bodyPr wrap="square">
            <a:spAutoFit/>
          </a:bodyPr>
          <a:lstStyle/>
          <a:p>
            <a:pPr indent="450215" algn="just">
              <a:spcAft>
                <a:spcPts val="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Käbir kompaniýalar sarp edijilere hyzmat etmegiň standartlary bellenende „maksatlary“ we „wezipeleri“ tapawutlandyrýarlar. Maksatlar firmanyň gazanmak isleýän netijeleriniň umumylaşdyrylan beýanyndan ybaratdyr. Wezipeler maksatlara ýetmegiň serişdesi bolup durýar. Adatça kompaniýa belli bir wezipäni ýerine ýetirmek we soňra bolsa onuň üstünde işlemek üçin zerur bolan talaplaryň (hyzmat ediş standartlarynyň) iň pes toplumyny kesgitleýär. Gynansa</a:t>
            </a:r>
            <a:r>
              <a:rPr lang="ru-RU" sz="2400" dirty="0">
                <a:latin typeface="Times New Roman" panose="02020603050405020304" pitchFamily="18" charset="0"/>
                <a:ea typeface="Calibri" panose="020F0502020204030204" pitchFamily="34" charset="0"/>
                <a:cs typeface="Times New Roman" panose="02020603050405020304" pitchFamily="18" charset="0"/>
              </a:rPr>
              <a:t>k </a:t>
            </a:r>
            <a:r>
              <a:rPr lang="ru-RU" sz="2400" dirty="0" err="1">
                <a:latin typeface="Times New Roman" panose="02020603050405020304" pitchFamily="18" charset="0"/>
                <a:ea typeface="Calibri" panose="020F0502020204030204" pitchFamily="34" charset="0"/>
                <a:cs typeface="Times New Roman" panose="02020603050405020304" pitchFamily="18" charset="0"/>
              </a:rPr>
              <a:t>he</a:t>
            </a:r>
            <a:r>
              <a:rPr lang="cs-CZ" sz="2400" dirty="0">
                <a:latin typeface="Times New Roman" panose="02020603050405020304" pitchFamily="18" charset="0"/>
                <a:ea typeface="Calibri" panose="020F0502020204030204" pitchFamily="34" charset="0"/>
                <a:cs typeface="Times New Roman" panose="02020603050405020304" pitchFamily="18" charset="0"/>
              </a:rPr>
              <a:t>m, käbir firmalar müşderilere hyzmat etmegiň maksatlaryny bu maksatlara nähili ýetiljekdigini kesgitleýän laýyk anyklaşdyryjy wezipeler bolmazdan emele getirýärler. Bu düýpli mesele bolup durýar, </a:t>
            </a:r>
            <a:r>
              <a:rPr lang="cs-CZ" sz="2400" b="1" dirty="0">
                <a:latin typeface="Times New Roman" panose="02020603050405020304" pitchFamily="18" charset="0"/>
                <a:ea typeface="Calibri" panose="020F0502020204030204" pitchFamily="34" charset="0"/>
                <a:cs typeface="Times New Roman" panose="02020603050405020304" pitchFamily="18" charset="0"/>
              </a:rPr>
              <a:t>sebäbi sarp edijilere </a:t>
            </a:r>
            <a:endParaRPr lang="en-US"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cs-CZ" sz="2400" b="1" dirty="0" smtClean="0">
                <a:latin typeface="Times New Roman" panose="02020603050405020304" pitchFamily="18" charset="0"/>
                <a:ea typeface="Calibri" panose="020F0502020204030204" pitchFamily="34" charset="0"/>
                <a:cs typeface="Times New Roman" panose="02020603050405020304" pitchFamily="18" charset="0"/>
              </a:rPr>
              <a:t>hyzmat </a:t>
            </a:r>
            <a:r>
              <a:rPr lang="cs-CZ" sz="2400" b="1" dirty="0">
                <a:latin typeface="Times New Roman" panose="02020603050405020304" pitchFamily="18" charset="0"/>
                <a:ea typeface="Calibri" panose="020F0502020204030204" pitchFamily="34" charset="0"/>
                <a:cs typeface="Times New Roman" panose="02020603050405020304" pitchFamily="18" charset="0"/>
              </a:rPr>
              <a:t>etmegiň wezipeleri we standartlary </a:t>
            </a:r>
            <a:endParaRPr lang="en-US"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cs-CZ" sz="2400" b="1" dirty="0" smtClean="0">
                <a:latin typeface="Times New Roman" panose="02020603050405020304" pitchFamily="18" charset="0"/>
                <a:ea typeface="Calibri" panose="020F0502020204030204" pitchFamily="34" charset="0"/>
                <a:cs typeface="Times New Roman" panose="02020603050405020304" pitchFamily="18" charset="0"/>
              </a:rPr>
              <a:t>anyk </a:t>
            </a:r>
            <a:r>
              <a:rPr lang="cs-CZ" sz="2400" b="1" dirty="0">
                <a:latin typeface="Times New Roman" panose="02020603050405020304" pitchFamily="18" charset="0"/>
                <a:ea typeface="Calibri" panose="020F0502020204030204" pitchFamily="34" charset="0"/>
                <a:cs typeface="Times New Roman" panose="02020603050405020304" pitchFamily="18" charset="0"/>
              </a:rPr>
              <a:t>adalgalarda we görkezijilerde emele </a:t>
            </a:r>
            <a:endParaRPr lang="en-US"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cs-CZ" sz="2400" b="1" dirty="0" smtClean="0">
                <a:latin typeface="Times New Roman" panose="02020603050405020304" pitchFamily="18" charset="0"/>
                <a:ea typeface="Calibri" panose="020F0502020204030204" pitchFamily="34" charset="0"/>
                <a:cs typeface="Times New Roman" panose="02020603050405020304" pitchFamily="18" charset="0"/>
              </a:rPr>
              <a:t>getirilmedik </a:t>
            </a:r>
            <a:r>
              <a:rPr lang="cs-CZ" sz="2400" b="1" dirty="0">
                <a:latin typeface="Times New Roman" panose="02020603050405020304" pitchFamily="18" charset="0"/>
                <a:ea typeface="Calibri" panose="020F0502020204030204" pitchFamily="34" charset="0"/>
                <a:cs typeface="Times New Roman" panose="02020603050405020304" pitchFamily="18" charset="0"/>
              </a:rPr>
              <a:t>bolsa, onda işgärler olary inkär </a:t>
            </a:r>
            <a:endParaRPr lang="en-US"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cs-CZ" sz="2400" b="1" dirty="0" smtClean="0">
                <a:latin typeface="Times New Roman" panose="02020603050405020304" pitchFamily="18" charset="0"/>
                <a:ea typeface="Calibri" panose="020F0502020204030204" pitchFamily="34" charset="0"/>
                <a:cs typeface="Times New Roman" panose="02020603050405020304" pitchFamily="18" charset="0"/>
              </a:rPr>
              <a:t>edip </a:t>
            </a:r>
            <a:r>
              <a:rPr lang="cs-CZ" sz="2400" b="1" dirty="0">
                <a:latin typeface="Times New Roman" panose="02020603050405020304" pitchFamily="18" charset="0"/>
                <a:ea typeface="Calibri" panose="020F0502020204030204" pitchFamily="34" charset="0"/>
                <a:cs typeface="Times New Roman" panose="02020603050405020304" pitchFamily="18" charset="0"/>
              </a:rPr>
              <a:t>bilerler ýa-da olar bu işlere hakyky </a:t>
            </a:r>
            <a:endParaRPr lang="en-US"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cs-CZ" sz="2400" b="1" dirty="0" smtClean="0">
                <a:latin typeface="Times New Roman" panose="02020603050405020304" pitchFamily="18" charset="0"/>
                <a:ea typeface="Calibri" panose="020F0502020204030204" pitchFamily="34" charset="0"/>
                <a:cs typeface="Times New Roman" panose="02020603050405020304" pitchFamily="18" charset="0"/>
              </a:rPr>
              <a:t>ýolbaşçylygy </a:t>
            </a:r>
            <a:r>
              <a:rPr lang="cs-CZ" sz="2400" b="1" dirty="0">
                <a:latin typeface="Times New Roman" panose="02020603050405020304" pitchFamily="18" charset="0"/>
                <a:ea typeface="Calibri" panose="020F0502020204030204" pitchFamily="34" charset="0"/>
                <a:cs typeface="Times New Roman" panose="02020603050405020304" pitchFamily="18" charset="0"/>
              </a:rPr>
              <a:t>üpjün eder ýaly derejede anyk </a:t>
            </a:r>
            <a:endParaRPr lang="en-US"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cs-CZ" sz="2400" b="1" dirty="0" smtClean="0">
                <a:latin typeface="Times New Roman" panose="02020603050405020304" pitchFamily="18" charset="0"/>
                <a:ea typeface="Calibri" panose="020F0502020204030204" pitchFamily="34" charset="0"/>
                <a:cs typeface="Times New Roman" panose="02020603050405020304" pitchFamily="18" charset="0"/>
              </a:rPr>
              <a:t>bolman </a:t>
            </a:r>
            <a:r>
              <a:rPr lang="cs-CZ" sz="2400" b="1" dirty="0">
                <a:latin typeface="Times New Roman" panose="02020603050405020304" pitchFamily="18" charset="0"/>
                <a:ea typeface="Calibri" panose="020F0502020204030204" pitchFamily="34" charset="0"/>
                <a:cs typeface="Times New Roman" panose="02020603050405020304" pitchFamily="18" charset="0"/>
              </a:rPr>
              <a:t>biler</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A495E7D9-759D-422B-B7DE-A89171FE9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468" y="3250975"/>
            <a:ext cx="4677847" cy="3481758"/>
          </a:xfrm>
          <a:prstGeom prst="rect">
            <a:avLst/>
          </a:prstGeom>
        </p:spPr>
      </p:pic>
    </p:spTree>
    <p:extLst>
      <p:ext uri="{BB962C8B-B14F-4D97-AF65-F5344CB8AC3E}">
        <p14:creationId xmlns:p14="http://schemas.microsoft.com/office/powerpoint/2010/main" val="1483087723"/>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2633" y="218916"/>
            <a:ext cx="11787447" cy="6740307"/>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	</a:t>
            </a:r>
            <a:r>
              <a:rPr lang="cs-CZ" sz="2400" b="1" dirty="0" smtClean="0">
                <a:latin typeface="Times New Roman" panose="02020603050405020304" pitchFamily="18" charset="0"/>
                <a:cs typeface="Times New Roman" panose="02020603050405020304" pitchFamily="18" charset="0"/>
              </a:rPr>
              <a:t>Önümiň </a:t>
            </a:r>
            <a:r>
              <a:rPr lang="ru-RU" sz="2400" b="1" dirty="0" err="1" smtClean="0">
                <a:latin typeface="Times New Roman" panose="02020603050405020304" pitchFamily="18" charset="0"/>
                <a:cs typeface="Times New Roman" panose="02020603050405020304" pitchFamily="18" charset="0"/>
              </a:rPr>
              <a:t>görnüşi</a:t>
            </a:r>
            <a:r>
              <a:rPr lang="ru-RU" sz="2400" b="1" dirty="0" smtClean="0">
                <a:latin typeface="Times New Roman" panose="02020603050405020304" pitchFamily="18" charset="0"/>
                <a:cs typeface="Times New Roman" panose="02020603050405020304" pitchFamily="18" charset="0"/>
              </a:rPr>
              <a:t> (</a:t>
            </a:r>
            <a:r>
              <a:rPr lang="cs-CZ" sz="2400" b="1" dirty="0" smtClean="0">
                <a:latin typeface="Times New Roman" panose="02020603050405020304" pitchFamily="18" charset="0"/>
                <a:cs typeface="Times New Roman" panose="02020603050405020304" pitchFamily="18" charset="0"/>
              </a:rPr>
              <a:t>tipi</a:t>
            </a:r>
            <a:r>
              <a:rPr lang="ru-RU" sz="2400" b="1"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a:t>
            </a:r>
            <a:r>
              <a:rPr lang="cs-CZ" sz="2400" dirty="0" smtClean="0">
                <a:latin typeface="Times New Roman" panose="02020603050405020304" pitchFamily="18" charset="0"/>
                <a:cs typeface="Times New Roman" panose="02020603050405020304" pitchFamily="18" charset="0"/>
              </a:rPr>
              <a:t> hem sarp ediş serwisiniň derejesine täsir edýär. Bu ýerde satyn alyjylaryň saýlap bilmekleri üçin, önümleriň</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düzüminde</a:t>
            </a:r>
            <a:r>
              <a:rPr lang="ru-RU" sz="2400" dirty="0" smtClean="0">
                <a:latin typeface="Times New Roman" panose="02020603050405020304" pitchFamily="18" charset="0"/>
                <a:cs typeface="Times New Roman" panose="02020603050405020304" pitchFamily="18" charset="0"/>
              </a:rPr>
              <a:t> (</a:t>
            </a:r>
            <a:r>
              <a:rPr lang="cs-CZ" sz="2400" dirty="0" smtClean="0">
                <a:latin typeface="Times New Roman" panose="02020603050405020304" pitchFamily="18" charset="0"/>
                <a:cs typeface="Times New Roman" panose="02020603050405020304" pitchFamily="18" charset="0"/>
              </a:rPr>
              <a:t>assortimen</a:t>
            </a:r>
            <a:r>
              <a:rPr lang="ru-RU" sz="2400" dirty="0" err="1" smtClean="0">
                <a:latin typeface="Times New Roman" panose="02020603050405020304" pitchFamily="18" charset="0"/>
                <a:cs typeface="Times New Roman" panose="02020603050405020304" pitchFamily="18" charset="0"/>
              </a:rPr>
              <a:t>tinde</a:t>
            </a:r>
            <a:r>
              <a:rPr lang="ru-RU" sz="2400" dirty="0" smtClean="0">
                <a:latin typeface="Times New Roman" panose="02020603050405020304" pitchFamily="18" charset="0"/>
                <a:cs typeface="Times New Roman" panose="02020603050405020304" pitchFamily="18" charset="0"/>
              </a:rPr>
              <a:t>)</a:t>
            </a:r>
            <a:r>
              <a:rPr lang="cs-CZ" sz="2400" dirty="0" smtClean="0">
                <a:latin typeface="Times New Roman" panose="02020603050405020304" pitchFamily="18" charset="0"/>
                <a:cs typeface="Times New Roman" panose="02020603050405020304" pitchFamily="18" charset="0"/>
              </a:rPr>
              <a:t> harytlaryň biri</a:t>
            </a:r>
            <a:r>
              <a:rPr lang="ru-RU" sz="2400" dirty="0" smtClean="0">
                <a:latin typeface="Times New Roman" panose="02020603050405020304" pitchFamily="18" charset="0"/>
                <a:cs typeface="Times New Roman" panose="02020603050405020304" pitchFamily="18" charset="0"/>
              </a:rPr>
              <a:t>-</a:t>
            </a:r>
            <a:r>
              <a:rPr lang="cs-CZ" sz="2400" dirty="0" smtClean="0">
                <a:latin typeface="Times New Roman" panose="02020603050405020304" pitchFamily="18" charset="0"/>
                <a:cs typeface="Times New Roman" panose="02020603050405020304" pitchFamily="18" charset="0"/>
              </a:rPr>
              <a:t>birini çalyşýandygyna üns bermek gerekdir. </a:t>
            </a:r>
            <a:endParaRPr lang="en-US" sz="2400" dirty="0" smtClean="0">
              <a:latin typeface="Times New Roman" panose="02020603050405020304" pitchFamily="18" charset="0"/>
              <a:cs typeface="Times New Roman" panose="02020603050405020304" pitchFamily="18" charset="0"/>
            </a:endParaRPr>
          </a:p>
          <a:p>
            <a:r>
              <a:rPr lang="cs-CZ" sz="2400" dirty="0" smtClean="0">
                <a:latin typeface="Times New Roman" panose="02020603050405020304" pitchFamily="18" charset="0"/>
                <a:cs typeface="Times New Roman" panose="02020603050405020304" pitchFamily="18" charset="0"/>
              </a:rPr>
              <a:t>Eger firma iş ýüzünde haýsydyr bir möhüm </a:t>
            </a:r>
            <a:endParaRPr lang="en-US" sz="2400" dirty="0" smtClean="0">
              <a:latin typeface="Times New Roman" panose="02020603050405020304" pitchFamily="18" charset="0"/>
              <a:cs typeface="Times New Roman" panose="02020603050405020304" pitchFamily="18" charset="0"/>
            </a:endParaRPr>
          </a:p>
          <a:p>
            <a:r>
              <a:rPr lang="cs-CZ" sz="2400" dirty="0" smtClean="0">
                <a:latin typeface="Times New Roman" panose="02020603050405020304" pitchFamily="18" charset="0"/>
                <a:cs typeface="Times New Roman" panose="02020603050405020304" pitchFamily="18" charset="0"/>
              </a:rPr>
              <a:t>haryt babatynda monopolist bolup durýan </a:t>
            </a:r>
            <a:endParaRPr lang="en-US" sz="2400" dirty="0" smtClean="0">
              <a:latin typeface="Times New Roman" panose="02020603050405020304" pitchFamily="18" charset="0"/>
              <a:cs typeface="Times New Roman" panose="02020603050405020304" pitchFamily="18" charset="0"/>
            </a:endParaRPr>
          </a:p>
          <a:p>
            <a:r>
              <a:rPr lang="cs-CZ" sz="2400" dirty="0" smtClean="0">
                <a:latin typeface="Times New Roman" panose="02020603050405020304" pitchFamily="18" charset="0"/>
                <a:cs typeface="Times New Roman" panose="02020603050405020304" pitchFamily="18" charset="0"/>
              </a:rPr>
              <a:t>bolsa, onda ol sarp ediş serwisiniň ýokary </a:t>
            </a:r>
            <a:endParaRPr lang="en-US" sz="2400" dirty="0" smtClean="0">
              <a:latin typeface="Times New Roman" panose="02020603050405020304" pitchFamily="18" charset="0"/>
              <a:cs typeface="Times New Roman" panose="02020603050405020304" pitchFamily="18" charset="0"/>
            </a:endParaRPr>
          </a:p>
          <a:p>
            <a:r>
              <a:rPr lang="cs-CZ" sz="2400" dirty="0" smtClean="0">
                <a:latin typeface="Times New Roman" panose="02020603050405020304" pitchFamily="18" charset="0"/>
                <a:cs typeface="Times New Roman" panose="02020603050405020304" pitchFamily="18" charset="0"/>
              </a:rPr>
              <a:t>derejesini bermän biler. Emma bazarda </a:t>
            </a:r>
            <a:endParaRPr lang="en-US" sz="2400" dirty="0" smtClean="0">
              <a:latin typeface="Times New Roman" panose="02020603050405020304" pitchFamily="18" charset="0"/>
              <a:cs typeface="Times New Roman" panose="02020603050405020304" pitchFamily="18" charset="0"/>
            </a:endParaRPr>
          </a:p>
          <a:p>
            <a:r>
              <a:rPr lang="cs-CZ" sz="2400" dirty="0" smtClean="0">
                <a:latin typeface="Times New Roman" panose="02020603050405020304" pitchFamily="18" charset="0"/>
                <a:cs typeface="Times New Roman" panose="02020603050405020304" pitchFamily="18" charset="0"/>
              </a:rPr>
              <a:t>meňzeş (biri</a:t>
            </a:r>
            <a:r>
              <a:rPr lang="ru-RU" sz="2400" dirty="0" smtClean="0">
                <a:latin typeface="Times New Roman" panose="02020603050405020304" pitchFamily="18" charset="0"/>
                <a:cs typeface="Times New Roman" panose="02020603050405020304" pitchFamily="18" charset="0"/>
              </a:rPr>
              <a:t>-</a:t>
            </a:r>
            <a:r>
              <a:rPr lang="cs-CZ" sz="2400" dirty="0" smtClean="0">
                <a:latin typeface="Times New Roman" panose="02020603050405020304" pitchFamily="18" charset="0"/>
                <a:cs typeface="Times New Roman" panose="02020603050405020304" pitchFamily="18" charset="0"/>
              </a:rPr>
              <a:t>birini çalyşýan) önümler köp </a:t>
            </a:r>
            <a:endParaRPr lang="en-US" sz="2400" dirty="0" smtClean="0">
              <a:latin typeface="Times New Roman" panose="02020603050405020304" pitchFamily="18" charset="0"/>
              <a:cs typeface="Times New Roman" panose="02020603050405020304" pitchFamily="18" charset="0"/>
            </a:endParaRPr>
          </a:p>
          <a:p>
            <a:r>
              <a:rPr lang="cs-CZ" sz="2400" dirty="0" smtClean="0">
                <a:latin typeface="Times New Roman" panose="02020603050405020304" pitchFamily="18" charset="0"/>
                <a:cs typeface="Times New Roman" panose="02020603050405020304" pitchFamily="18" charset="0"/>
              </a:rPr>
              <a:t>bolsa, onda sarp edijilere hyzmat etmegiň </a:t>
            </a:r>
            <a:endParaRPr lang="en-US" sz="2400" dirty="0" smtClean="0">
              <a:latin typeface="Times New Roman" panose="02020603050405020304" pitchFamily="18" charset="0"/>
              <a:cs typeface="Times New Roman" panose="02020603050405020304" pitchFamily="18" charset="0"/>
            </a:endParaRPr>
          </a:p>
          <a:p>
            <a:r>
              <a:rPr lang="cs-CZ" sz="2400" dirty="0" smtClean="0">
                <a:latin typeface="Times New Roman" panose="02020603050405020304" pitchFamily="18" charset="0"/>
                <a:cs typeface="Times New Roman" panose="02020603050405020304" pitchFamily="18" charset="0"/>
              </a:rPr>
              <a:t>standartlary bazarda firmanyň bäsleşige </a:t>
            </a:r>
            <a:endParaRPr lang="en-US" sz="2400" dirty="0" smtClean="0">
              <a:latin typeface="Times New Roman" panose="02020603050405020304" pitchFamily="18" charset="0"/>
              <a:cs typeface="Times New Roman" panose="02020603050405020304" pitchFamily="18" charset="0"/>
            </a:endParaRPr>
          </a:p>
          <a:p>
            <a:r>
              <a:rPr lang="cs-CZ" sz="2400" dirty="0" smtClean="0">
                <a:latin typeface="Times New Roman" panose="02020603050405020304" pitchFamily="18" charset="0"/>
                <a:cs typeface="Times New Roman" panose="02020603050405020304" pitchFamily="18" charset="0"/>
              </a:rPr>
              <a:t>ukyplylygynyň möhüm </a:t>
            </a:r>
            <a:r>
              <a:rPr lang="ru-RU" sz="2400" dirty="0" err="1" smtClean="0">
                <a:latin typeface="Times New Roman" panose="02020603050405020304" pitchFamily="18" charset="0"/>
                <a:cs typeface="Times New Roman" panose="02020603050405020304" pitchFamily="18" charset="0"/>
              </a:rPr>
              <a:t>görkezijisine</a:t>
            </a:r>
            <a:r>
              <a:rPr lang="cs-CZ" sz="2400" dirty="0" smtClean="0">
                <a:latin typeface="Times New Roman" panose="02020603050405020304" pitchFamily="18" charset="0"/>
                <a:cs typeface="Times New Roman" panose="02020603050405020304" pitchFamily="18" charset="0"/>
              </a:rPr>
              <a:t> öwrüler.</a:t>
            </a:r>
            <a:endParaRPr lang="en-US" sz="2400" dirty="0" smtClean="0">
              <a:latin typeface="Times New Roman" panose="02020603050405020304" pitchFamily="18" charset="0"/>
              <a:cs typeface="Times New Roman" panose="02020603050405020304" pitchFamily="18" charset="0"/>
            </a:endParaRPr>
          </a:p>
          <a:p>
            <a:r>
              <a:rPr lang="cs-CZ" sz="2400" dirty="0" smtClean="0">
                <a:latin typeface="Times New Roman" panose="02020603050405020304" pitchFamily="18" charset="0"/>
                <a:cs typeface="Times New Roman" panose="02020603050405020304" pitchFamily="18" charset="0"/>
              </a:rPr>
              <a:t>Harydyň </a:t>
            </a:r>
            <a:r>
              <a:rPr lang="ru-RU" sz="2400" dirty="0" err="1" smtClean="0">
                <a:latin typeface="Times New Roman" panose="02020603050405020304" pitchFamily="18" charset="0"/>
                <a:cs typeface="Times New Roman" panose="02020603050405020304" pitchFamily="18" charset="0"/>
              </a:rPr>
              <a:t>öm</a:t>
            </a:r>
            <a:r>
              <a:rPr lang="cs-CZ" sz="2400" dirty="0" smtClean="0">
                <a:latin typeface="Times New Roman" panose="02020603050405020304" pitchFamily="18" charset="0"/>
                <a:cs typeface="Times New Roman" panose="02020603050405020304" pitchFamily="18" charset="0"/>
              </a:rPr>
              <a:t>rüniň tapgyry göz öňünde </a:t>
            </a:r>
            <a:endParaRPr lang="en-US" sz="2400" dirty="0" smtClean="0">
              <a:latin typeface="Times New Roman" panose="02020603050405020304" pitchFamily="18" charset="0"/>
              <a:cs typeface="Times New Roman" panose="02020603050405020304" pitchFamily="18" charset="0"/>
            </a:endParaRPr>
          </a:p>
          <a:p>
            <a:r>
              <a:rPr lang="cs-CZ" sz="2400" dirty="0" smtClean="0">
                <a:latin typeface="Times New Roman" panose="02020603050405020304" pitchFamily="18" charset="0"/>
                <a:cs typeface="Times New Roman" panose="02020603050405020304" pitchFamily="18" charset="0"/>
              </a:rPr>
              <a:t>tutulmalydyr. Bazara täze çykarylan haryt</a:t>
            </a:r>
            <a:r>
              <a:rPr lang="ru-RU" sz="2400" dirty="0" smtClean="0">
                <a:latin typeface="Times New Roman" panose="02020603050405020304" pitchFamily="18" charset="0"/>
                <a:cs typeface="Times New Roman" panose="02020603050405020304" pitchFamily="18" charset="0"/>
              </a:rPr>
              <a:t>, </a:t>
            </a:r>
            <a:r>
              <a:rPr lang="cs-CZ" sz="2400" dirty="0" smtClean="0">
                <a:latin typeface="Times New Roman" panose="02020603050405020304" pitchFamily="18" charset="0"/>
                <a:cs typeface="Times New Roman" panose="02020603050405020304" pitchFamily="18" charset="0"/>
              </a:rPr>
              <a:t>kämillik ýa-da pese düşüş döwrüni başdan geçirýän haryda seredeniňde</a:t>
            </a:r>
            <a:r>
              <a:rPr lang="ru-RU" sz="2400" dirty="0" smtClean="0">
                <a:latin typeface="Times New Roman" panose="02020603050405020304" pitchFamily="18" charset="0"/>
                <a:cs typeface="Times New Roman" panose="02020603050405020304" pitchFamily="18" charset="0"/>
              </a:rPr>
              <a:t>,</a:t>
            </a:r>
            <a:r>
              <a:rPr lang="cs-CZ" sz="2400" dirty="0" smtClean="0">
                <a:latin typeface="Times New Roman" panose="02020603050405020304" pitchFamily="18" charset="0"/>
                <a:cs typeface="Times New Roman" panose="02020603050405020304" pitchFamily="18" charset="0"/>
              </a:rPr>
              <a:t> aýratyn goldawy we hyzmat edilmegini talap edýär.</a:t>
            </a:r>
            <a:endParaRPr lang="ru-RU"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cs-CZ" sz="2400" b="1" dirty="0" smtClean="0">
                <a:latin typeface="Times New Roman" panose="02020603050405020304" pitchFamily="18" charset="0"/>
                <a:cs typeface="Times New Roman" panose="02020603050405020304" pitchFamily="18" charset="0"/>
              </a:rPr>
              <a:t>Sargydyň iň pes möçberini bellemek </a:t>
            </a:r>
            <a:r>
              <a:rPr lang="cs-CZ" sz="2400" dirty="0" smtClean="0">
                <a:latin typeface="Times New Roman" panose="02020603050405020304" pitchFamily="18" charset="0"/>
                <a:cs typeface="Times New Roman" panose="02020603050405020304" pitchFamily="18" charset="0"/>
              </a:rPr>
              <a:t>– fiziki paýlamany amala aşyrýan menejerler üçin barha köpelýän çözülmeli mesele bolup durýar</a:t>
            </a:r>
            <a:r>
              <a:rPr lang="ru-RU" sz="2400" dirty="0" smtClean="0">
                <a:latin typeface="Times New Roman" panose="02020603050405020304" pitchFamily="18" charset="0"/>
                <a:cs typeface="Times New Roman" panose="02020603050405020304" pitchFamily="18" charset="0"/>
              </a:rPr>
              <a:t>. S</a:t>
            </a:r>
            <a:r>
              <a:rPr lang="cs-CZ" sz="2400" dirty="0" smtClean="0">
                <a:latin typeface="Times New Roman" panose="02020603050405020304" pitchFamily="18" charset="0"/>
                <a:cs typeface="Times New Roman" panose="02020603050405020304" pitchFamily="18" charset="0"/>
              </a:rPr>
              <a:t>ebäbi</a:t>
            </a:r>
            <a:r>
              <a:rPr lang="ru-RU" sz="2400" dirty="0" smtClean="0">
                <a:latin typeface="Times New Roman" panose="02020603050405020304" pitchFamily="18" charset="0"/>
                <a:cs typeface="Times New Roman" panose="02020603050405020304" pitchFamily="18" charset="0"/>
              </a:rPr>
              <a:t>,</a:t>
            </a:r>
            <a:r>
              <a:rPr lang="cs-CZ" sz="2400" dirty="0" smtClean="0">
                <a:latin typeface="Times New Roman" panose="02020603050405020304" pitchFamily="18" charset="0"/>
                <a:cs typeface="Times New Roman" panose="02020603050405020304" pitchFamily="18" charset="0"/>
              </a:rPr>
              <a:t> müşderileriň köpüsi, „takyk möhletinde“ </a:t>
            </a:r>
            <a:r>
              <a:rPr lang="ru-RU" sz="2400" dirty="0" err="1" smtClean="0">
                <a:latin typeface="Times New Roman" panose="02020603050405020304" pitchFamily="18" charset="0"/>
                <a:cs typeface="Times New Roman" panose="02020603050405020304" pitchFamily="18" charset="0"/>
              </a:rPr>
              <a:t>ýörelgesine</a:t>
            </a:r>
            <a:r>
              <a:rPr lang="cs-CZ" sz="2400" dirty="0" smtClean="0">
                <a:latin typeface="Times New Roman" panose="02020603050405020304" pitchFamily="18" charset="0"/>
                <a:cs typeface="Times New Roman" panose="02020603050405020304" pitchFamily="18" charset="0"/>
              </a:rPr>
              <a:t> eýermek bilen, harytlaryň köp bolmadyk möçberini ýygy-ýygydan sargyt etmegi ileri tutýarlar. </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4C8C5CC4-5AC5-4B9C-A924-7C33DB5B3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668" y="1058921"/>
            <a:ext cx="5745483" cy="3629457"/>
          </a:xfrm>
          <a:prstGeom prst="rect">
            <a:avLst/>
          </a:prstGeom>
        </p:spPr>
      </p:pic>
    </p:spTree>
    <p:extLst>
      <p:ext uri="{BB962C8B-B14F-4D97-AF65-F5344CB8AC3E}">
        <p14:creationId xmlns:p14="http://schemas.microsoft.com/office/powerpoint/2010/main" val="239907467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Рамка">
  <a:themeElements>
    <a:clrScheme name="Рамка">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Рамка">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Рамка">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TM03457475[[fn=Рамка]]</Template>
  <TotalTime>13</TotalTime>
  <Words>785</Words>
  <Application>Microsoft Office PowerPoint</Application>
  <PresentationFormat>Широкоэкранный</PresentationFormat>
  <Paragraphs>64</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Calibri</vt:lpstr>
      <vt:lpstr>Corbel</vt:lpstr>
      <vt:lpstr>Times New Roman</vt:lpstr>
      <vt:lpstr>Wingdings 2</vt:lpstr>
      <vt:lpstr>Рамка</vt:lpstr>
      <vt:lpstr>15-nji tema. Logistikada hyzmat (serwis)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15-nji tema. Logistikada hyzmat (serwis) </dc:title>
  <dc:creator>Lenovo</dc:creator>
  <cp:lastModifiedBy>Lenovo</cp:lastModifiedBy>
  <cp:revision>3</cp:revision>
  <dcterms:created xsi:type="dcterms:W3CDTF">2021-03-18T07:00:46Z</dcterms:created>
  <dcterms:modified xsi:type="dcterms:W3CDTF">2021-03-18T07:14:02Z</dcterms:modified>
</cp:coreProperties>
</file>